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3"/>
  </p:notesMasterIdLst>
  <p:sldIdLst>
    <p:sldId id="288" r:id="rId2"/>
    <p:sldId id="320" r:id="rId3"/>
    <p:sldId id="323" r:id="rId4"/>
    <p:sldId id="324" r:id="rId5"/>
    <p:sldId id="325" r:id="rId6"/>
    <p:sldId id="326" r:id="rId7"/>
    <p:sldId id="321" r:id="rId8"/>
    <p:sldId id="318" r:id="rId9"/>
    <p:sldId id="307" r:id="rId10"/>
    <p:sldId id="300" r:id="rId11"/>
    <p:sldId id="32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>
        <p:scale>
          <a:sx n="112" d="100"/>
          <a:sy n="112" d="100"/>
        </p:scale>
        <p:origin x="-90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480305"/>
            <a:ext cx="7589304" cy="121710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cap="none">
                <a:solidFill>
                  <a:srgbClr val="FFC000"/>
                </a:solidFill>
                <a:ea typeface="Adobe Gothic Std B" pitchFamily="34" charset="-128"/>
              </a:rPr>
              <a:t/>
            </a:r>
            <a:br>
              <a:rPr lang="en-US" altLang="zh-CN" sz="4400" b="1" cap="none">
                <a:solidFill>
                  <a:srgbClr val="FFC000"/>
                </a:solidFill>
                <a:ea typeface="Adobe Gothic Std B" pitchFamily="34" charset="-128"/>
              </a:rPr>
            </a:br>
            <a:r>
              <a:rPr lang="en-US" altLang="zh-CN" sz="4400" b="1" cap="none">
                <a:solidFill>
                  <a:srgbClr val="FFC000"/>
                </a:solidFill>
                <a:ea typeface="Adobe Gothic Std B" pitchFamily="34" charset="-128"/>
              </a:rPr>
              <a:t>Timing Mechanism</a:t>
            </a:r>
            <a:r>
              <a:rPr lang="en-US" altLang="zh-CN" sz="440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440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440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72487" y="2355910"/>
            <a:ext cx="6040760" cy="4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kern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获取时间，定时调用函数</a:t>
            </a: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1996350" y="3273104"/>
            <a:ext cx="5036604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600"/>
              <a:t>主讲教师： 刘新国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97386"/>
            <a:ext cx="3035829" cy="2276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91" y="4557621"/>
            <a:ext cx="3017225" cy="22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961330"/>
          </a:xfrm>
        </p:spPr>
        <p:txBody>
          <a:bodyPr/>
          <a:lstStyle/>
          <a:p>
            <a:pPr algn="ctr"/>
            <a:r>
              <a:rPr lang="en-US" altLang="zh-CN" b="1" cap="none"/>
              <a:t> mian 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512" y="764704"/>
            <a:ext cx="8964488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SDL_TimerID timerID;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callback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timerID = SDL_AddTimer(3 * 1000, callback, "3 seconds waited!");	</a:t>
            </a:r>
            <a:endParaRPr lang="en-US" altLang="zh-CN" sz="1400" ker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//While application is running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while( !quit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//Handle events on queue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while( SDL_PollEvent( &amp;e ) != 0 )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requests quit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if( e.type == SDL_QUIT ) { quit = true;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//Clear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SDL_SetRenderDrawColor( gRenderer, 0xFF, 0xFF, 0xFF, 0xFF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SDL_RenderClear( gRenderer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//Render splash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renderTexture(gSplashTexture,0,0,NULL,0,NULL);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SDL_RenderPresent( gRenderer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 timer in case the call back was not called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SDL_RemoveTimer( timerID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zh-CN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3588" y="1412776"/>
            <a:ext cx="7056784" cy="565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32040" y="2063181"/>
            <a:ext cx="4032448" cy="93377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通过</a:t>
            </a: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SDL_AddTimer()</a:t>
            </a:r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启动回调函数，参数依次为时间间隔（单位毫秒），回调函数名，数据指针。即</a:t>
            </a: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秒后调用</a:t>
            </a: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函数，且传入指定内容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111552" y="5229200"/>
            <a:ext cx="4032448" cy="79208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启动</a:t>
            </a:r>
            <a:r>
              <a:rPr lang="en-US" altLang="zh-CN" sz="1400"/>
              <a:t>callback</a:t>
            </a:r>
            <a:r>
              <a:rPr lang="zh-CN" altLang="en-US" sz="1400"/>
              <a:t>后，该函数将异步执行。若</a:t>
            </a:r>
            <a:r>
              <a:rPr lang="en-US" altLang="zh-CN" sz="1400"/>
              <a:t>main</a:t>
            </a:r>
            <a:r>
              <a:rPr lang="zh-CN" altLang="en-US" sz="1400"/>
              <a:t>函数执行完毕还未回调</a:t>
            </a:r>
            <a:r>
              <a:rPr lang="en-US" altLang="zh-CN" sz="1400"/>
              <a:t>callback</a:t>
            </a:r>
            <a:r>
              <a:rPr lang="zh-CN" altLang="en-US" sz="1400"/>
              <a:t>，则移除计时器</a:t>
            </a:r>
            <a:endParaRPr lang="en-US" altLang="zh-CN" sz="1400"/>
          </a:p>
          <a:p>
            <a:r>
              <a:rPr lang="zh-CN" altLang="en-US" sz="1400"/>
              <a:t>（</a:t>
            </a:r>
            <a:r>
              <a:rPr lang="en-US" altLang="zh-CN" sz="1400"/>
              <a:t>SDL_RemoveTimer</a:t>
            </a:r>
            <a:r>
              <a:rPr lang="zh-CN" altLang="en-US" sz="1400"/>
              <a:t>）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755576" y="6021288"/>
            <a:ext cx="7056784" cy="565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>
                <a:latin typeface="Courier New" panose="02070309020205020404" pitchFamily="49" charset="0"/>
                <a:cs typeface="Courier New" panose="02070309020205020404" pitchFamily="49" charset="0"/>
              </a:rPr>
              <a:t>SDL_GetTicks</a:t>
            </a:r>
            <a:r>
              <a:rPr lang="zh-CN" altLang="en-US" sz="1600" kern="0">
                <a:latin typeface="Courier New" panose="02070309020205020404" pitchFamily="49" charset="0"/>
                <a:cs typeface="Courier New" panose="02070309020205020404" pitchFamily="49" charset="0"/>
              </a:rPr>
              <a:t>返回程序执行至当前所经历的时间，单位毫秒</a:t>
            </a:r>
            <a:endParaRPr lang="en-US" altLang="zh-CN" sz="16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重新加载纹理前先释放原纹理内存</a:t>
            </a:r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600" ker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zh-CN" altLang="en-US" sz="1600" kern="0">
                <a:latin typeface="Courier New" panose="02070309020205020404" pitchFamily="49" charset="0"/>
                <a:cs typeface="Courier New" panose="02070309020205020404" pitchFamily="49" charset="0"/>
              </a:rPr>
              <a:t>前需初始化</a:t>
            </a:r>
            <a:r>
              <a:rPr lang="en-US" altLang="zh-CN" sz="1600" kern="0">
                <a:latin typeface="Courier New" panose="02070309020205020404" pitchFamily="49" charset="0"/>
                <a:cs typeface="Courier New" panose="02070309020205020404" pitchFamily="49" charset="0"/>
              </a:rPr>
              <a:t>SDL_INIT_TIMER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/>
              <a:t>回调函数具有特定的格式</a:t>
            </a:r>
            <a:endParaRPr lang="en-US" altLang="zh-CN" sz="1600" ker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600" kern="0">
                <a:latin typeface="Courier New" panose="02070309020205020404" pitchFamily="49" charset="0"/>
                <a:cs typeface="Courier New" panose="02070309020205020404" pitchFamily="49" charset="0"/>
              </a:rPr>
              <a:t>SDL_AddTimer</a:t>
            </a:r>
            <a:r>
              <a:rPr lang="zh-CN" altLang="en-US" sz="1600" kern="0">
                <a:latin typeface="Courier New" panose="02070309020205020404" pitchFamily="49" charset="0"/>
                <a:cs typeface="Courier New" panose="02070309020205020404" pitchFamily="49" charset="0"/>
              </a:rPr>
              <a:t>启动回调函数</a:t>
            </a:r>
            <a:endParaRPr lang="en-US" altLang="zh-CN" sz="1600" ker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7545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6" y="2024403"/>
            <a:ext cx="7772400" cy="108012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cap="none">
                <a:solidFill>
                  <a:srgbClr val="FFC000"/>
                </a:solidFill>
              </a:rPr>
              <a:t>Handle Time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66" y="3104523"/>
            <a:ext cx="304761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定义全局变量</a:t>
            </a:r>
          </a:p>
        </p:txBody>
      </p:sp>
      <p:sp>
        <p:nvSpPr>
          <p:cNvPr id="14" name="矩形 13"/>
          <p:cNvSpPr/>
          <p:nvPr/>
        </p:nvSpPr>
        <p:spPr>
          <a:xfrm>
            <a:off x="467544" y="1412776"/>
            <a:ext cx="820891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text color as black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kern="0" dirty="0" err="1">
                <a:solidFill>
                  <a:prstClr val="white"/>
                </a:solidFill>
                <a:latin typeface="Courier New"/>
              </a:rPr>
              <a:t>SDL_Color</a:t>
            </a:r>
            <a:r>
              <a:rPr lang="en-US" altLang="zh-CN" kern="0" dirty="0">
                <a:solidFill>
                  <a:prstClr val="white"/>
                </a:solidFill>
                <a:latin typeface="Courier New"/>
              </a:rPr>
              <a:t> </a:t>
            </a:r>
            <a:r>
              <a:rPr lang="en-US" altLang="zh-CN" kern="0" dirty="0" err="1">
                <a:solidFill>
                  <a:prstClr val="white"/>
                </a:solidFill>
                <a:latin typeface="Courier New"/>
              </a:rPr>
              <a:t>textColor</a:t>
            </a:r>
            <a:r>
              <a:rPr lang="en-US" altLang="zh-CN" kern="0" dirty="0">
                <a:solidFill>
                  <a:prstClr val="white"/>
                </a:solidFill>
                <a:latin typeface="Courier New"/>
              </a:rPr>
              <a:t> = { 0, 0, 0, 255 };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//Current time start time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time string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[100] 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//Scene textures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LTexture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gPromptTextTexture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LTexture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gTimeTextTexture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467544" y="5376339"/>
            <a:ext cx="8207375" cy="96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2000" ker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kern="0"/>
              <a:t>定义文字颜色，</a:t>
            </a:r>
            <a:r>
              <a:rPr lang="en-US" altLang="zh-CN" sz="2000" kern="0"/>
              <a:t>Uint32</a:t>
            </a:r>
            <a:r>
              <a:rPr lang="zh-CN" altLang="en-US" sz="2000" kern="0"/>
              <a:t>类型时间计时变量，及相应字符数组与文字纹理</a:t>
            </a:r>
            <a:endParaRPr lang="en-US" altLang="zh-CN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35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-24340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764704"/>
            <a:ext cx="8784976" cy="4655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gFont = TTF_OpenFont("09_timing mechanism/myFont.ttf", 28);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if( gFont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  <a:cs typeface="Courier New" panose="02070309020205020404" pitchFamily="49" charset="0"/>
              </a:rPr>
              <a:t>        printf(“Failed to load myFont font!”);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  <a:cs typeface="Courier New" panose="02070309020205020404" pitchFamily="49" charset="0"/>
              </a:rPr>
              <a:t>        success = FALSE;</a:t>
            </a:r>
            <a:endParaRPr lang="en-US" altLang="zh-CN" sz="14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}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{  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//Render text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gPromptTextTexture = loadFromRenderedText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			        ("Press Enter to Reset Start Time.", textColor);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printf("Failed to render text texture!\n");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内容占位符 12"/>
          <p:cNvSpPr>
            <a:spLocks noGrp="1"/>
          </p:cNvSpPr>
          <p:nvPr/>
        </p:nvSpPr>
        <p:spPr bwMode="auto">
          <a:xfrm>
            <a:off x="323527" y="5419998"/>
            <a:ext cx="8712969" cy="117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US" altLang="zh-CN" sz="180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kern="0">
                <a:latin typeface="+mn-ea"/>
              </a:rPr>
              <a:t>本例中，文本纹理包括内容不变的提示信息与不断变化的时间信息，</a:t>
            </a:r>
            <a:r>
              <a:rPr lang="en-US" altLang="zh-CN" sz="1600" kern="0">
                <a:latin typeface="+mn-ea"/>
              </a:rPr>
              <a:t>loadMedia</a:t>
            </a:r>
            <a:r>
              <a:rPr lang="zh-CN" altLang="en-US" sz="1600" kern="0">
                <a:latin typeface="+mn-ea"/>
              </a:rPr>
              <a:t>预加载前一纹理</a:t>
            </a:r>
            <a:endParaRPr lang="en-US" altLang="zh-CN" sz="1600" ker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35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961330"/>
          </a:xfrm>
        </p:spPr>
        <p:txBody>
          <a:bodyPr/>
          <a:lstStyle/>
          <a:p>
            <a:pPr algn="ctr"/>
            <a:r>
              <a:rPr lang="en-US" altLang="zh-CN" b="1" cap="none"/>
              <a:t> mian 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3508" y="1052736"/>
            <a:ext cx="885698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while( !quit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//Handle events on queue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requests quit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) 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quit = true;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//Reset start time on return keypress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else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SDL_KEYDOWN &amp;&amp;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e.key.keysym.sym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SDLK_RETURN){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SDL_GetTicks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zh-CN" altLang="en-US" sz="1400" kern="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间隔</a:t>
            </a:r>
            <a:r>
              <a:rPr lang="zh-CN" altLang="en-US" sz="1400" kern="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转为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字符数组，用于加载文本纹理</a:t>
            </a:r>
            <a:endParaRPr lang="en-US" altLang="zh-CN" sz="14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timeText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"Milliseconds since start time 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startTimestr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"%d",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SDL_GetTicks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timeText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startTimestr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10127" y="2870135"/>
            <a:ext cx="3895123" cy="71774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SDL_GetTicks()</a:t>
            </a:r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返回从程序启动到目前所经过的时间（单位</a:t>
            </a:r>
            <a:r>
              <a:rPr lang="en-US" altLang="zh-CN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毫秒）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35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961330"/>
          </a:xfrm>
        </p:spPr>
        <p:txBody>
          <a:bodyPr/>
          <a:lstStyle/>
          <a:p>
            <a:pPr algn="ctr"/>
            <a:r>
              <a:rPr lang="en-US" altLang="zh-CN" b="1" cap="none"/>
              <a:t> mian 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7260" y="836712"/>
            <a:ext cx="8749480" cy="5788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6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重新加载时间纹理</a:t>
            </a:r>
            <a:endParaRPr lang="en-US" altLang="zh-CN" sz="1600" ker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freeLTexture(gTimeTextTexture);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gTimeTextTexture = loadFromRenderedText(timeText, textColor);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(gTimeTextTexture.mTexture == NULL){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printf("Unable to render time texture!\n");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//Clear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SDL_SetRenderDrawColor(gRenderer, 19, 57, 70, 0xFF);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SDL_RenderClear(gRenderer);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//Render text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renderTexture(gPromptTextTexture,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(SCREEN_WIDTH - gPromptTextTexture.mWidth) / 2,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0,NULL,0,NULL);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renderTexture(gTimeTextTexture,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(SCREEN_WIDTH –gPromptTextTexture.mWidth)/ 2,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(SCREEN_HEIGHT - gPromptTextTexture.mHeight)/ 2,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NULL, 0, NULL);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SDL_RenderPresent(gRenderer);	</a:t>
            </a:r>
            <a:endParaRPr lang="zh-CN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34734" y="861938"/>
            <a:ext cx="7776864" cy="18469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5" y="2059574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cap="none">
                <a:solidFill>
                  <a:srgbClr val="FFC000"/>
                </a:solidFill>
              </a:rPr>
              <a:t>Timer Callbacks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60" y="3460477"/>
            <a:ext cx="303582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err="1"/>
              <a:t>init</a:t>
            </a:r>
            <a:r>
              <a:rPr lang="en-US" altLang="zh-CN" b="1" cap="none"/>
              <a:t>()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23528" y="1052736"/>
            <a:ext cx="842493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ker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SDL </a:t>
            </a: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CN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</a:t>
            </a: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(SDL_INIT_VIDEO |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SDL_INIT_TIMER </a:t>
            </a: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0 )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“SDL could not initialize!”); 	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zh-CN" kern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8" name="内容占位符 12"/>
          <p:cNvSpPr txBox="1">
            <a:spLocks/>
          </p:cNvSpPr>
          <p:nvPr/>
        </p:nvSpPr>
        <p:spPr bwMode="auto">
          <a:xfrm>
            <a:off x="323528" y="3454226"/>
            <a:ext cx="820737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2000" ker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kern="0"/>
              <a:t>使用</a:t>
            </a:r>
            <a:r>
              <a:rPr lang="en-US" altLang="zh-CN" sz="2000" kern="0">
                <a:latin typeface="Courier New" panose="02070309020205020404" pitchFamily="49" charset="0"/>
                <a:cs typeface="Courier New" panose="02070309020205020404" pitchFamily="49" charset="0"/>
              </a:rPr>
              <a:t>timer callbacks</a:t>
            </a:r>
            <a:r>
              <a:rPr lang="zh-CN" altLang="en-US" sz="2000" kern="0"/>
              <a:t>前先初始化</a:t>
            </a:r>
            <a:r>
              <a:rPr lang="en-US" altLang="zh-CN" sz="2000" kern="0">
                <a:latin typeface="Courier New" panose="02070309020205020404" pitchFamily="49" charset="0"/>
                <a:cs typeface="Courier New" panose="02070309020205020404" pitchFamily="49" charset="0"/>
              </a:rPr>
              <a:t>SDL_INIT_TIMER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250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/>
              <a:t>callback()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323528" y="1232756"/>
            <a:ext cx="84249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//Our test callback function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Uint32 callback( Uint32 interval, void* param );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867384"/>
            <a:ext cx="8712968" cy="201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//Our test callback function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Uint32 callback( Uint32 interval, void* param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//Print callback message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printf( "Callback called back with message: %s\n", (char*)param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return 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}</a:t>
            </a:r>
          </a:p>
        </p:txBody>
      </p:sp>
      <p:sp>
        <p:nvSpPr>
          <p:cNvPr id="7" name="内容占位符 12"/>
          <p:cNvSpPr txBox="1">
            <a:spLocks/>
          </p:cNvSpPr>
          <p:nvPr/>
        </p:nvSpPr>
        <p:spPr bwMode="auto">
          <a:xfrm>
            <a:off x="323528" y="2289485"/>
            <a:ext cx="8207375" cy="38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/>
              <a:t>声明回调函数必须遵循特定格式，包括参数个数，参数类型及返回值类型</a:t>
            </a:r>
            <a:endParaRPr lang="en-US" altLang="zh-CN" sz="1600" kern="0" dirty="0">
              <a:latin typeface="Courier New"/>
            </a:endParaRPr>
          </a:p>
        </p:txBody>
      </p:sp>
      <p:sp>
        <p:nvSpPr>
          <p:cNvPr id="8" name="内容占位符 12"/>
          <p:cNvSpPr>
            <a:spLocks noGrp="1"/>
          </p:cNvSpPr>
          <p:nvPr/>
        </p:nvSpPr>
        <p:spPr bwMode="auto">
          <a:xfrm>
            <a:off x="323527" y="4881772"/>
            <a:ext cx="8712969" cy="171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US" altLang="zh-CN" sz="180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kern="0">
                <a:latin typeface="+mn-ea"/>
              </a:rPr>
              <a:t>定义回调函数：在一段时间间隔后在控制台打印一段文字，</a:t>
            </a:r>
            <a:r>
              <a:rPr lang="en-US" altLang="zh-CN" sz="1600" kern="0">
                <a:latin typeface="+mn-ea"/>
              </a:rPr>
              <a:t>interval</a:t>
            </a:r>
            <a:r>
              <a:rPr lang="zh-CN" altLang="en-US" sz="1600" kern="0">
                <a:latin typeface="+mn-ea"/>
              </a:rPr>
              <a:t>通常用于重复调用自身       函数的情况。</a:t>
            </a:r>
            <a:endParaRPr lang="en-US" altLang="zh-CN" sz="1600" kern="0">
              <a:latin typeface="+mn-ea"/>
            </a:endParaRP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kern="0">
                <a:latin typeface="+mn-ea"/>
              </a:rPr>
              <a:t>void </a:t>
            </a:r>
            <a:r>
              <a:rPr lang="zh-CN" altLang="en-US" sz="1600" kern="0">
                <a:latin typeface="+mn-ea"/>
              </a:rPr>
              <a:t>类型指针能指向任何数据类型，此处指向字符串</a:t>
            </a:r>
            <a:r>
              <a:rPr lang="en-US" altLang="zh-CN" sz="1600" kern="0">
                <a:latin typeface="+mn-ea"/>
              </a:rPr>
              <a:t> 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ker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13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7095</TotalTime>
  <Words>555</Words>
  <Application>Microsoft Office PowerPoint</Application>
  <PresentationFormat>全屏显示(4:3)</PresentationFormat>
  <Paragraphs>143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ClassicPhotoAlbum</vt:lpstr>
      <vt:lpstr> Timing Mechanism </vt:lpstr>
      <vt:lpstr>Handle Time</vt:lpstr>
      <vt:lpstr>定义全局变量</vt:lpstr>
      <vt:lpstr> loadMedia()</vt:lpstr>
      <vt:lpstr> mian ()</vt:lpstr>
      <vt:lpstr> mian ()</vt:lpstr>
      <vt:lpstr>Timer Callbacks</vt:lpstr>
      <vt:lpstr>init()</vt:lpstr>
      <vt:lpstr>callback()</vt:lpstr>
      <vt:lpstr> mian ()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1806</cp:revision>
  <dcterms:created xsi:type="dcterms:W3CDTF">2015-09-02T01:55:16Z</dcterms:created>
  <dcterms:modified xsi:type="dcterms:W3CDTF">2016-02-29T06:11:19Z</dcterms:modified>
</cp:coreProperties>
</file>