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Economica"/>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4049C5-CCCE-477C-8AF0-30B1D8E92C9C}">
  <a:tblStyle styleId="{864049C5-CCCE-477C-8AF0-30B1D8E92C9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67e441659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67e441659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67e441659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67e441659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67e441659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67e441659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67e441659_0_1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67e441659_0_1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67e441659_0_1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67e441659_0_1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418391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418391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418391de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418391de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418391de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418391de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18391fc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18391fc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418391fc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418391fc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418391f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418391f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67e4416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67e4416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967e441659_0_1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967e441659_0_1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5625" y="1032625"/>
            <a:ext cx="3653100" cy="2280900"/>
          </a:xfrm>
          <a:prstGeom prst="rect">
            <a:avLst/>
          </a:prstGeom>
        </p:spPr>
        <p:txBody>
          <a:bodyPr anchorCtr="0" anchor="b" bIns="91425" lIns="91425" spcFirstLastPara="1" rIns="91425" wrap="square" tIns="91425">
            <a:noAutofit/>
          </a:bodyPr>
          <a:lstStyle/>
          <a:p>
            <a:pPr indent="0" lvl="0" marL="190500" marR="190500" rtl="0" algn="l">
              <a:spcBef>
                <a:spcPts val="1000"/>
              </a:spcBef>
              <a:spcAft>
                <a:spcPts val="0"/>
              </a:spcAft>
              <a:buNone/>
            </a:pPr>
            <a:r>
              <a:t/>
            </a:r>
            <a:endParaRPr b="1" sz="1950">
              <a:highlight>
                <a:srgbClr val="FFFFFF"/>
              </a:highlight>
              <a:latin typeface="Arial"/>
              <a:ea typeface="Arial"/>
              <a:cs typeface="Arial"/>
              <a:sym typeface="Arial"/>
            </a:endParaRPr>
          </a:p>
          <a:p>
            <a:pPr indent="0" lvl="0" marL="0" marR="190500" rtl="0" algn="l">
              <a:spcBef>
                <a:spcPts val="1000"/>
              </a:spcBef>
              <a:spcAft>
                <a:spcPts val="0"/>
              </a:spcAft>
              <a:buClr>
                <a:schemeClr val="dk1"/>
              </a:buClr>
              <a:buSzPts val="1100"/>
              <a:buFont typeface="Arial"/>
              <a:buNone/>
            </a:pPr>
            <a:r>
              <a:rPr b="1" lang="en" sz="3050">
                <a:highlight>
                  <a:srgbClr val="FFFFFF"/>
                </a:highlight>
              </a:rPr>
              <a:t>Project 3: </a:t>
            </a:r>
            <a:endParaRPr b="1" sz="3050">
              <a:highlight>
                <a:srgbClr val="FFFFFF"/>
              </a:highlight>
            </a:endParaRPr>
          </a:p>
          <a:p>
            <a:pPr indent="0" lvl="0" marL="0" rtl="0" algn="l">
              <a:spcBef>
                <a:spcPts val="2200"/>
              </a:spcBef>
              <a:spcAft>
                <a:spcPts val="0"/>
              </a:spcAft>
              <a:buClr>
                <a:schemeClr val="dk1"/>
              </a:buClr>
              <a:buSzPts val="1100"/>
              <a:buFont typeface="Arial"/>
              <a:buNone/>
            </a:pPr>
            <a:r>
              <a:rPr b="1" lang="en" sz="2850">
                <a:highlight>
                  <a:srgbClr val="FFFFFF"/>
                </a:highlight>
              </a:rPr>
              <a:t>Subreddit Posts Classification</a:t>
            </a:r>
            <a:endParaRPr b="1" sz="2850">
              <a:highlight>
                <a:srgbClr val="FFFFFF"/>
              </a:highlight>
            </a:endParaRPr>
          </a:p>
          <a:p>
            <a:pPr indent="0" lvl="0" marL="0" rtl="0" algn="ctr">
              <a:spcBef>
                <a:spcPts val="0"/>
              </a:spcBef>
              <a:spcAft>
                <a:spcPts val="0"/>
              </a:spcAft>
              <a:buNone/>
            </a:pPr>
            <a:r>
              <a:t/>
            </a:r>
            <a:endParaRPr/>
          </a:p>
        </p:txBody>
      </p:sp>
      <p:sp>
        <p:nvSpPr>
          <p:cNvPr id="63" name="Google Shape;63;p13"/>
          <p:cNvSpPr txBox="1"/>
          <p:nvPr>
            <p:ph idx="1" type="subTitle"/>
          </p:nvPr>
        </p:nvSpPr>
        <p:spPr>
          <a:xfrm>
            <a:off x="3553950" y="37590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Chia Xing Wei DSI16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with TF-IDF Vectorizer</a:t>
            </a:r>
            <a:endParaRPr/>
          </a:p>
        </p:txBody>
      </p:sp>
      <p:graphicFrame>
        <p:nvGraphicFramePr>
          <p:cNvPr id="161" name="Google Shape;161;p22"/>
          <p:cNvGraphicFramePr/>
          <p:nvPr/>
        </p:nvGraphicFramePr>
        <p:xfrm>
          <a:off x="605325" y="1346825"/>
          <a:ext cx="3000000" cy="3000000"/>
        </p:xfrm>
        <a:graphic>
          <a:graphicData uri="http://schemas.openxmlformats.org/drawingml/2006/table">
            <a:tbl>
              <a:tblPr>
                <a:noFill/>
                <a:tableStyleId>{864049C5-CCCE-477C-8AF0-30B1D8E92C9C}</a:tableStyleId>
              </a:tblPr>
              <a:tblGrid>
                <a:gridCol w="2646600"/>
                <a:gridCol w="2646600"/>
                <a:gridCol w="2646600"/>
              </a:tblGrid>
              <a:tr h="458275">
                <a:tc>
                  <a:txBody>
                    <a:bodyPr/>
                    <a:lstStyle/>
                    <a:p>
                      <a:pPr indent="0" lvl="0" marL="0" rtl="0" algn="ctr">
                        <a:spcBef>
                          <a:spcPts val="0"/>
                        </a:spcBef>
                        <a:spcAft>
                          <a:spcPts val="0"/>
                        </a:spcAft>
                        <a:buNone/>
                      </a:pPr>
                      <a:r>
                        <a:rPr b="1" lang="en" sz="1700">
                          <a:latin typeface="Economica"/>
                          <a:ea typeface="Economica"/>
                          <a:cs typeface="Economica"/>
                          <a:sym typeface="Economica"/>
                        </a:rPr>
                        <a:t>Model</a:t>
                      </a:r>
                      <a:endParaRPr b="1" sz="17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 sz="1700">
                          <a:latin typeface="Economica"/>
                          <a:ea typeface="Economica"/>
                          <a:cs typeface="Economica"/>
                          <a:sym typeface="Economica"/>
                        </a:rPr>
                        <a:t>Training Accuracy</a:t>
                      </a:r>
                      <a:endParaRPr b="1" sz="17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 sz="1700">
                          <a:latin typeface="Economica"/>
                          <a:ea typeface="Economica"/>
                          <a:cs typeface="Economica"/>
                          <a:sym typeface="Economica"/>
                        </a:rPr>
                        <a:t>Testing Accuracy</a:t>
                      </a:r>
                      <a:endParaRPr b="1" sz="17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latin typeface="Economica"/>
                          <a:ea typeface="Economica"/>
                          <a:cs typeface="Economica"/>
                          <a:sym typeface="Economica"/>
                        </a:rPr>
                        <a:t>Logistic Regression</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0.5133</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0.5149</a:t>
                      </a:r>
                      <a:endParaRPr sz="16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latin typeface="Economica"/>
                          <a:ea typeface="Economica"/>
                          <a:cs typeface="Economica"/>
                          <a:sym typeface="Economica"/>
                        </a:rPr>
                        <a:t>K-Nearest Neighbors</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0.8111</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0.8034</a:t>
                      </a:r>
                      <a:endParaRPr sz="16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latin typeface="Economica"/>
                          <a:ea typeface="Economica"/>
                          <a:cs typeface="Economica"/>
                          <a:sym typeface="Economica"/>
                        </a:rPr>
                        <a:t>Multinomial Naive Bayes</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0.9594</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0.8383</a:t>
                      </a:r>
                      <a:endParaRPr sz="1600">
                        <a:latin typeface="Economica"/>
                        <a:ea typeface="Economica"/>
                        <a:cs typeface="Economica"/>
                        <a:sym typeface="Economica"/>
                      </a:endParaRPr>
                    </a:p>
                  </a:txBody>
                  <a:tcPr marT="91425" marB="91425" marR="91425" marL="91425"/>
                </a:tc>
              </a:tr>
              <a:tr h="703000">
                <a:tc>
                  <a:txBody>
                    <a:bodyPr/>
                    <a:lstStyle/>
                    <a:p>
                      <a:pPr indent="0" lvl="0" marL="0" rtl="0" algn="l">
                        <a:spcBef>
                          <a:spcPts val="0"/>
                        </a:spcBef>
                        <a:spcAft>
                          <a:spcPts val="0"/>
                        </a:spcAft>
                        <a:buNone/>
                      </a:pPr>
                      <a:r>
                        <a:rPr b="1" lang="en" sz="1500">
                          <a:solidFill>
                            <a:srgbClr val="155B54"/>
                          </a:solidFill>
                          <a:latin typeface="Economica"/>
                          <a:ea typeface="Economica"/>
                          <a:cs typeface="Economica"/>
                          <a:sym typeface="Economica"/>
                        </a:rPr>
                        <a:t>Multinomial Naive Bayes with GridSearh TF-IDF  Vectorizer parameters</a:t>
                      </a:r>
                      <a:endParaRPr b="1" sz="1500">
                        <a:solidFill>
                          <a:srgbClr val="155B54"/>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solidFill>
                            <a:srgbClr val="155B54"/>
                          </a:solidFill>
                          <a:latin typeface="Economica"/>
                          <a:ea typeface="Economica"/>
                          <a:cs typeface="Economica"/>
                          <a:sym typeface="Economica"/>
                        </a:rPr>
                        <a:t>0.9328</a:t>
                      </a:r>
                      <a:endParaRPr sz="1600">
                        <a:solidFill>
                          <a:srgbClr val="155B54"/>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solidFill>
                            <a:srgbClr val="155B54"/>
                          </a:solidFill>
                          <a:latin typeface="Economica"/>
                          <a:ea typeface="Economica"/>
                          <a:cs typeface="Economica"/>
                          <a:sym typeface="Economica"/>
                        </a:rPr>
                        <a:t>0.8308</a:t>
                      </a:r>
                      <a:endParaRPr sz="1600">
                        <a:solidFill>
                          <a:srgbClr val="155B54"/>
                        </a:solidFill>
                        <a:latin typeface="Economica"/>
                        <a:ea typeface="Economica"/>
                        <a:cs typeface="Economica"/>
                        <a:sym typeface="Economica"/>
                      </a:endParaRPr>
                    </a:p>
                  </a:txBody>
                  <a:tcPr marT="91425" marB="91425" marR="91425" marL="91425"/>
                </a:tc>
              </a:tr>
            </a:tbl>
          </a:graphicData>
        </a:graphic>
      </p:graphicFrame>
      <p:sp>
        <p:nvSpPr>
          <p:cNvPr id="162" name="Google Shape;162;p22"/>
          <p:cNvSpPr/>
          <p:nvPr/>
        </p:nvSpPr>
        <p:spPr>
          <a:xfrm>
            <a:off x="444300" y="3193265"/>
            <a:ext cx="8255400" cy="907800"/>
          </a:xfrm>
          <a:prstGeom prst="roundRect">
            <a:avLst>
              <a:gd fmla="val 16667" name="adj"/>
            </a:avLst>
          </a:prstGeom>
          <a:noFill/>
          <a:ln cap="flat" cmpd="sng" w="3810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2734121" y="3337400"/>
            <a:ext cx="1117500" cy="6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49C90"/>
                </a:solidFill>
                <a:latin typeface="Economica"/>
                <a:ea typeface="Economica"/>
                <a:cs typeface="Economica"/>
                <a:sym typeface="Economica"/>
              </a:rPr>
              <a:t>Model 2</a:t>
            </a:r>
            <a:endParaRPr b="1" sz="2000">
              <a:solidFill>
                <a:srgbClr val="249C90"/>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1 vs Model 2</a:t>
            </a:r>
            <a:endParaRPr/>
          </a:p>
        </p:txBody>
      </p:sp>
      <p:pic>
        <p:nvPicPr>
          <p:cNvPr id="169" name="Google Shape;169;p23"/>
          <p:cNvPicPr preferRelativeResize="0"/>
          <p:nvPr/>
        </p:nvPicPr>
        <p:blipFill>
          <a:blip r:embed="rId3">
            <a:alphaModFix/>
          </a:blip>
          <a:stretch>
            <a:fillRect/>
          </a:stretch>
        </p:blipFill>
        <p:spPr>
          <a:xfrm>
            <a:off x="0" y="1232038"/>
            <a:ext cx="3086100" cy="1143000"/>
          </a:xfrm>
          <a:prstGeom prst="rect">
            <a:avLst/>
          </a:prstGeom>
          <a:noFill/>
          <a:ln>
            <a:noFill/>
          </a:ln>
        </p:spPr>
      </p:pic>
      <p:pic>
        <p:nvPicPr>
          <p:cNvPr id="170" name="Google Shape;170;p23"/>
          <p:cNvPicPr preferRelativeResize="0"/>
          <p:nvPr/>
        </p:nvPicPr>
        <p:blipFill>
          <a:blip r:embed="rId4">
            <a:alphaModFix/>
          </a:blip>
          <a:stretch>
            <a:fillRect/>
          </a:stretch>
        </p:blipFill>
        <p:spPr>
          <a:xfrm>
            <a:off x="3067050" y="1232038"/>
            <a:ext cx="3009900" cy="1143000"/>
          </a:xfrm>
          <a:prstGeom prst="rect">
            <a:avLst/>
          </a:prstGeom>
          <a:noFill/>
          <a:ln>
            <a:noFill/>
          </a:ln>
        </p:spPr>
      </p:pic>
      <p:pic>
        <p:nvPicPr>
          <p:cNvPr id="171" name="Google Shape;171;p23"/>
          <p:cNvPicPr preferRelativeResize="0"/>
          <p:nvPr/>
        </p:nvPicPr>
        <p:blipFill>
          <a:blip r:embed="rId5">
            <a:alphaModFix/>
          </a:blip>
          <a:stretch>
            <a:fillRect/>
          </a:stretch>
        </p:blipFill>
        <p:spPr>
          <a:xfrm>
            <a:off x="144525" y="2717025"/>
            <a:ext cx="5238750" cy="2000250"/>
          </a:xfrm>
          <a:prstGeom prst="rect">
            <a:avLst/>
          </a:prstGeom>
          <a:noFill/>
          <a:ln>
            <a:noFill/>
          </a:ln>
        </p:spPr>
      </p:pic>
      <p:pic>
        <p:nvPicPr>
          <p:cNvPr id="172" name="Google Shape;172;p23"/>
          <p:cNvPicPr preferRelativeResize="0"/>
          <p:nvPr/>
        </p:nvPicPr>
        <p:blipFill>
          <a:blip r:embed="rId6">
            <a:alphaModFix/>
          </a:blip>
          <a:stretch>
            <a:fillRect/>
          </a:stretch>
        </p:blipFill>
        <p:spPr>
          <a:xfrm>
            <a:off x="5476125" y="1516325"/>
            <a:ext cx="3667874" cy="3329526"/>
          </a:xfrm>
          <a:prstGeom prst="rect">
            <a:avLst/>
          </a:prstGeom>
          <a:noFill/>
          <a:ln>
            <a:noFill/>
          </a:ln>
        </p:spPr>
      </p:pic>
      <p:sp>
        <p:nvSpPr>
          <p:cNvPr id="173" name="Google Shape;173;p23"/>
          <p:cNvSpPr txBox="1"/>
          <p:nvPr/>
        </p:nvSpPr>
        <p:spPr>
          <a:xfrm>
            <a:off x="4076225" y="257175"/>
            <a:ext cx="48606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rgbClr val="155B54"/>
                </a:solidFill>
                <a:latin typeface="Economica"/>
                <a:ea typeface="Economica"/>
                <a:cs typeface="Economica"/>
                <a:sym typeface="Economica"/>
              </a:rPr>
              <a:t>Best Model: </a:t>
            </a:r>
            <a:r>
              <a:rPr b="1" lang="en" sz="1700">
                <a:solidFill>
                  <a:srgbClr val="155B54"/>
                </a:solidFill>
                <a:latin typeface="Economica"/>
                <a:ea typeface="Economica"/>
                <a:cs typeface="Economica"/>
                <a:sym typeface="Economica"/>
              </a:rPr>
              <a:t>Multinomial Naive Bayes with GridSearh TF-IDF  Vectorizer parameters</a:t>
            </a:r>
            <a:endParaRPr sz="16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Wrong Classification</a:t>
            </a:r>
            <a:endParaRPr/>
          </a:p>
        </p:txBody>
      </p:sp>
      <p:pic>
        <p:nvPicPr>
          <p:cNvPr id="179" name="Google Shape;179;p24"/>
          <p:cNvPicPr preferRelativeResize="0"/>
          <p:nvPr/>
        </p:nvPicPr>
        <p:blipFill>
          <a:blip r:embed="rId3">
            <a:alphaModFix/>
          </a:blip>
          <a:stretch>
            <a:fillRect/>
          </a:stretch>
        </p:blipFill>
        <p:spPr>
          <a:xfrm>
            <a:off x="311700" y="1147225"/>
            <a:ext cx="7038975" cy="3779575"/>
          </a:xfrm>
          <a:prstGeom prst="rect">
            <a:avLst/>
          </a:prstGeom>
          <a:noFill/>
          <a:ln>
            <a:noFill/>
          </a:ln>
        </p:spPr>
      </p:pic>
      <p:sp>
        <p:nvSpPr>
          <p:cNvPr id="180" name="Google Shape;180;p24"/>
          <p:cNvSpPr txBox="1"/>
          <p:nvPr/>
        </p:nvSpPr>
        <p:spPr>
          <a:xfrm>
            <a:off x="4939100" y="2301700"/>
            <a:ext cx="4140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Similar words as frequently appear words in both subreddits which might lead to confusion for the model</a:t>
            </a:r>
            <a:endParaRPr sz="1600">
              <a:latin typeface="Economica"/>
              <a:ea typeface="Economica"/>
              <a:cs typeface="Economica"/>
              <a:sym typeface="Economica"/>
            </a:endParaRPr>
          </a:p>
          <a:p>
            <a:pPr indent="0" lvl="0" marL="0" rtl="0" algn="l">
              <a:spcBef>
                <a:spcPts val="0"/>
              </a:spcBef>
              <a:spcAft>
                <a:spcPts val="0"/>
              </a:spcAft>
              <a:buNone/>
            </a:pPr>
            <a:r>
              <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The model can be further improved by removing more words that frequently appear in both subreddits so that the model can be train with more unique words from each subreddit.</a:t>
            </a:r>
            <a:endParaRPr sz="1600">
              <a:latin typeface="Economica"/>
              <a:ea typeface="Economica"/>
              <a:cs typeface="Economica"/>
              <a:sym typeface="Econom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Wrong Classification</a:t>
            </a:r>
            <a:endParaRPr/>
          </a:p>
        </p:txBody>
      </p:sp>
      <p:pic>
        <p:nvPicPr>
          <p:cNvPr id="186" name="Google Shape;186;p25"/>
          <p:cNvPicPr preferRelativeResize="0"/>
          <p:nvPr/>
        </p:nvPicPr>
        <p:blipFill>
          <a:blip r:embed="rId3">
            <a:alphaModFix/>
          </a:blip>
          <a:stretch>
            <a:fillRect/>
          </a:stretch>
        </p:blipFill>
        <p:spPr>
          <a:xfrm>
            <a:off x="131663" y="1204200"/>
            <a:ext cx="7139224" cy="3682124"/>
          </a:xfrm>
          <a:prstGeom prst="rect">
            <a:avLst/>
          </a:prstGeom>
          <a:noFill/>
          <a:ln>
            <a:noFill/>
          </a:ln>
        </p:spPr>
      </p:pic>
      <p:sp>
        <p:nvSpPr>
          <p:cNvPr id="187" name="Google Shape;187;p25"/>
          <p:cNvSpPr txBox="1"/>
          <p:nvPr/>
        </p:nvSpPr>
        <p:spPr>
          <a:xfrm>
            <a:off x="4939100" y="2301700"/>
            <a:ext cx="4140600" cy="83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Economica"/>
                <a:ea typeface="Economica"/>
                <a:cs typeface="Economica"/>
                <a:sym typeface="Economica"/>
              </a:rPr>
              <a:t>Similar words as frequently appear words in both subreddits which might lead to confusion for the model</a:t>
            </a:r>
            <a:endParaRPr sz="1600">
              <a:latin typeface="Economica"/>
              <a:ea typeface="Economica"/>
              <a:cs typeface="Economica"/>
              <a:sym typeface="Economica"/>
            </a:endParaRPr>
          </a:p>
          <a:p>
            <a:pPr indent="0" lvl="0" marL="0" rtl="0" algn="l">
              <a:spcBef>
                <a:spcPts val="0"/>
              </a:spcBef>
              <a:spcAft>
                <a:spcPts val="0"/>
              </a:spcAft>
              <a:buNone/>
            </a:pPr>
            <a:r>
              <a:t/>
            </a:r>
            <a:endParaRPr sz="1600">
              <a:latin typeface="Economica"/>
              <a:ea typeface="Economica"/>
              <a:cs typeface="Economica"/>
              <a:sym typeface="Economica"/>
            </a:endParaRPr>
          </a:p>
          <a:p>
            <a:pPr indent="-330200" lvl="0" marL="457200" rtl="0" algn="l">
              <a:spcBef>
                <a:spcPts val="0"/>
              </a:spcBef>
              <a:spcAft>
                <a:spcPts val="0"/>
              </a:spcAft>
              <a:buSzPts val="1600"/>
              <a:buFont typeface="Economica"/>
              <a:buChar char="-"/>
            </a:pPr>
            <a:r>
              <a:rPr lang="en" sz="1600">
                <a:latin typeface="Economica"/>
                <a:ea typeface="Economica"/>
                <a:cs typeface="Economica"/>
                <a:sym typeface="Economica"/>
              </a:rPr>
              <a:t>The model can be further improved by removing more words that frequently appear in both subreddits so that the model can be train with more unique words from each subreddit.</a:t>
            </a:r>
            <a:endParaRPr sz="1600">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Recommendation</a:t>
            </a:r>
            <a:endParaRPr/>
          </a:p>
        </p:txBody>
      </p:sp>
      <p:sp>
        <p:nvSpPr>
          <p:cNvPr id="193" name="Google Shape;193;p26"/>
          <p:cNvSpPr txBox="1"/>
          <p:nvPr>
            <p:ph idx="1" type="body"/>
          </p:nvPr>
        </p:nvSpPr>
        <p:spPr>
          <a:xfrm>
            <a:off x="311700" y="1225225"/>
            <a:ext cx="46389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latin typeface="Economica"/>
                <a:ea typeface="Economica"/>
                <a:cs typeface="Economica"/>
                <a:sym typeface="Economica"/>
              </a:rPr>
              <a:t>1. If the publisher is going to publish an audiobook, the most used audiobook website would be Audible.Thus, publishing at the website would be ideal to reach out to more people. </a:t>
            </a:r>
            <a:endParaRPr sz="14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lang="en" sz="1400">
                <a:latin typeface="Economica"/>
                <a:ea typeface="Economica"/>
                <a:cs typeface="Economica"/>
                <a:sym typeface="Economica"/>
              </a:rPr>
              <a:t>2. Words like 'Narrator' and 'free' did frequently appear in subreddit 'audiobooks' posts, this can be a hint for the publisher that the narrator's voice and the price of the audiobooks would be the main concern for readers.</a:t>
            </a:r>
            <a:endParaRPr sz="14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lang="en" sz="1400">
                <a:latin typeface="Economica"/>
                <a:ea typeface="Economica"/>
                <a:cs typeface="Economica"/>
                <a:sym typeface="Economica"/>
              </a:rPr>
              <a:t>3. As the word 'fiction' and 'love' appear to be the preditors of the subreddit 'booksuggestions', publishers can assume that the most popular genres is fiction, non-fiction or love. </a:t>
            </a:r>
            <a:endParaRPr sz="1400">
              <a:latin typeface="Economica"/>
              <a:ea typeface="Economica"/>
              <a:cs typeface="Economica"/>
              <a:sym typeface="Economica"/>
            </a:endParaRPr>
          </a:p>
          <a:p>
            <a:pPr indent="0" lvl="0" marL="0" rtl="0" algn="l">
              <a:lnSpc>
                <a:spcPct val="100000"/>
              </a:lnSpc>
              <a:spcBef>
                <a:spcPts val="1600"/>
              </a:spcBef>
              <a:spcAft>
                <a:spcPts val="0"/>
              </a:spcAft>
              <a:buClr>
                <a:schemeClr val="dk1"/>
              </a:buClr>
              <a:buSzPts val="1100"/>
              <a:buFont typeface="Arial"/>
              <a:buNone/>
            </a:pPr>
            <a:r>
              <a:rPr lang="en" sz="1400">
                <a:latin typeface="Economica"/>
                <a:ea typeface="Economica"/>
                <a:cs typeface="Economica"/>
                <a:sym typeface="Economica"/>
              </a:rPr>
              <a:t>4. As the community in 'booksuggestions' are usually asking for recommendations or suggestions of good books, the sales and marketing team can consider joining the community to advertise new published books by the company.</a:t>
            </a:r>
            <a:endParaRPr sz="1400">
              <a:latin typeface="Economica"/>
              <a:ea typeface="Economica"/>
              <a:cs typeface="Economica"/>
              <a:sym typeface="Economica"/>
            </a:endParaRPr>
          </a:p>
          <a:p>
            <a:pPr indent="0" lvl="0" marL="0" rtl="0" algn="l">
              <a:lnSpc>
                <a:spcPct val="100000"/>
              </a:lnSpc>
              <a:spcBef>
                <a:spcPts val="1600"/>
              </a:spcBef>
              <a:spcAft>
                <a:spcPts val="1600"/>
              </a:spcAft>
              <a:buNone/>
            </a:pPr>
            <a:r>
              <a:t/>
            </a:r>
            <a:endParaRPr sz="1400">
              <a:latin typeface="Economica"/>
              <a:ea typeface="Economica"/>
              <a:cs typeface="Economica"/>
              <a:sym typeface="Economica"/>
            </a:endParaRPr>
          </a:p>
        </p:txBody>
      </p:sp>
      <p:pic>
        <p:nvPicPr>
          <p:cNvPr id="194" name="Google Shape;194;p26"/>
          <p:cNvPicPr preferRelativeResize="0"/>
          <p:nvPr/>
        </p:nvPicPr>
        <p:blipFill>
          <a:blip r:embed="rId3">
            <a:alphaModFix/>
          </a:blip>
          <a:stretch>
            <a:fillRect/>
          </a:stretch>
        </p:blipFill>
        <p:spPr>
          <a:xfrm>
            <a:off x="5040625" y="0"/>
            <a:ext cx="4103376" cy="2574526"/>
          </a:xfrm>
          <a:prstGeom prst="rect">
            <a:avLst/>
          </a:prstGeom>
          <a:noFill/>
          <a:ln>
            <a:noFill/>
          </a:ln>
        </p:spPr>
      </p:pic>
      <p:pic>
        <p:nvPicPr>
          <p:cNvPr id="195" name="Google Shape;195;p26"/>
          <p:cNvPicPr preferRelativeResize="0"/>
          <p:nvPr/>
        </p:nvPicPr>
        <p:blipFill>
          <a:blip r:embed="rId4">
            <a:alphaModFix/>
          </a:blip>
          <a:stretch>
            <a:fillRect/>
          </a:stretch>
        </p:blipFill>
        <p:spPr>
          <a:xfrm>
            <a:off x="4719150" y="2571750"/>
            <a:ext cx="4424851" cy="2401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 fast paced society, people have less time to read books and there is a growing trend observed in the amount of people listening to audiobooks instead.</a:t>
            </a:r>
            <a:endParaRPr/>
          </a:p>
          <a:p>
            <a:pPr indent="0" lvl="0" marL="0" rtl="0" algn="l">
              <a:spcBef>
                <a:spcPts val="1600"/>
              </a:spcBef>
              <a:spcAft>
                <a:spcPts val="0"/>
              </a:spcAft>
              <a:buClr>
                <a:schemeClr val="dk1"/>
              </a:buClr>
              <a:buSzPts val="1100"/>
              <a:buFont typeface="Arial"/>
              <a:buNone/>
            </a:pPr>
            <a:r>
              <a:rPr lang="en"/>
              <a:t> A book publishing company is looking to publish a new audiobook. As reddit is a network of communities based on people's interests, two subreddits ‘r/audiobooks’ and 'r/booksuggestions' are chosen in order to understand readers interests in audiobooks. </a:t>
            </a:r>
            <a:endParaRPr/>
          </a:p>
          <a:p>
            <a:pPr indent="-342900" lvl="0" marL="457200" rtl="0" algn="ctr">
              <a:lnSpc>
                <a:spcPct val="100000"/>
              </a:lnSpc>
              <a:spcBef>
                <a:spcPts val="1600"/>
              </a:spcBef>
              <a:spcAft>
                <a:spcPts val="0"/>
              </a:spcAft>
              <a:buSzPts val="1800"/>
              <a:buAutoNum type="arabicPeriod"/>
            </a:pPr>
            <a:r>
              <a:rPr b="1" lang="en"/>
              <a:t>Classification on subreddit’s posts </a:t>
            </a:r>
            <a:endParaRPr b="1"/>
          </a:p>
          <a:p>
            <a:pPr indent="-342900" lvl="0" marL="457200" rtl="0" algn="ctr">
              <a:lnSpc>
                <a:spcPct val="100000"/>
              </a:lnSpc>
              <a:spcBef>
                <a:spcPts val="0"/>
              </a:spcBef>
              <a:spcAft>
                <a:spcPts val="0"/>
              </a:spcAft>
              <a:buSzPts val="1800"/>
              <a:buAutoNum type="arabicPeriod"/>
            </a:pPr>
            <a:r>
              <a:rPr b="1" lang="en"/>
              <a:t>Get insights on reader’s interests from the posts</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5"/>
          <p:cNvPicPr preferRelativeResize="0"/>
          <p:nvPr/>
        </p:nvPicPr>
        <p:blipFill rotWithShape="1">
          <a:blip r:embed="rId3">
            <a:alphaModFix/>
          </a:blip>
          <a:srcRect b="2844" l="1548" r="4004" t="4183"/>
          <a:stretch/>
        </p:blipFill>
        <p:spPr>
          <a:xfrm>
            <a:off x="888025" y="2064350"/>
            <a:ext cx="3259250" cy="2509625"/>
          </a:xfrm>
          <a:prstGeom prst="rect">
            <a:avLst/>
          </a:prstGeom>
          <a:noFill/>
          <a:ln>
            <a:noFill/>
          </a:ln>
        </p:spPr>
      </p:pic>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Subreddits</a:t>
            </a:r>
            <a:endParaRPr/>
          </a:p>
        </p:txBody>
      </p:sp>
      <p:pic>
        <p:nvPicPr>
          <p:cNvPr id="76" name="Google Shape;76;p15"/>
          <p:cNvPicPr preferRelativeResize="0"/>
          <p:nvPr/>
        </p:nvPicPr>
        <p:blipFill rotWithShape="1">
          <a:blip r:embed="rId4">
            <a:alphaModFix/>
          </a:blip>
          <a:srcRect b="2844" l="1720" r="1623" t="2351"/>
          <a:stretch/>
        </p:blipFill>
        <p:spPr>
          <a:xfrm>
            <a:off x="4572000" y="2064350"/>
            <a:ext cx="3335625" cy="2559025"/>
          </a:xfrm>
          <a:prstGeom prst="rect">
            <a:avLst/>
          </a:prstGeom>
          <a:noFill/>
          <a:ln>
            <a:noFill/>
          </a:ln>
        </p:spPr>
      </p:pic>
      <p:pic>
        <p:nvPicPr>
          <p:cNvPr id="77" name="Google Shape;77;p15"/>
          <p:cNvPicPr preferRelativeResize="0"/>
          <p:nvPr/>
        </p:nvPicPr>
        <p:blipFill>
          <a:blip r:embed="rId5">
            <a:alphaModFix/>
          </a:blip>
          <a:stretch>
            <a:fillRect/>
          </a:stretch>
        </p:blipFill>
        <p:spPr>
          <a:xfrm>
            <a:off x="1558323" y="1233048"/>
            <a:ext cx="1918653" cy="831300"/>
          </a:xfrm>
          <a:prstGeom prst="rect">
            <a:avLst/>
          </a:prstGeom>
          <a:noFill/>
          <a:ln>
            <a:noFill/>
          </a:ln>
        </p:spPr>
      </p:pic>
      <p:pic>
        <p:nvPicPr>
          <p:cNvPr id="78" name="Google Shape;78;p15"/>
          <p:cNvPicPr preferRelativeResize="0"/>
          <p:nvPr/>
        </p:nvPicPr>
        <p:blipFill>
          <a:blip r:embed="rId6">
            <a:alphaModFix/>
          </a:blip>
          <a:stretch>
            <a:fillRect/>
          </a:stretch>
        </p:blipFill>
        <p:spPr>
          <a:xfrm>
            <a:off x="5300175" y="1147225"/>
            <a:ext cx="2083250" cy="91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Collection </a:t>
            </a:r>
            <a:endParaRPr/>
          </a:p>
        </p:txBody>
      </p:sp>
      <p:sp>
        <p:nvSpPr>
          <p:cNvPr id="84" name="Google Shape;84;p16"/>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sz="1600"/>
              <a:t>Web </a:t>
            </a:r>
            <a:r>
              <a:rPr lang="en" sz="1600"/>
              <a:t>Scraping</a:t>
            </a:r>
            <a:r>
              <a:rPr lang="en" sz="1600"/>
              <a:t> </a:t>
            </a:r>
            <a:endParaRPr sz="1400"/>
          </a:p>
          <a:p>
            <a:pPr indent="-330200" lvl="0" marL="457200" rtl="0" algn="l">
              <a:spcBef>
                <a:spcPts val="0"/>
              </a:spcBef>
              <a:spcAft>
                <a:spcPts val="0"/>
              </a:spcAft>
              <a:buSzPts val="1600"/>
              <a:buAutoNum type="arabicPeriod"/>
            </a:pPr>
            <a:r>
              <a:rPr lang="en" sz="1600"/>
              <a:t>Check for duplication and drop_duplication</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AutoNum type="arabicPeriod"/>
            </a:pPr>
            <a:r>
              <a:rPr lang="en" sz="1600"/>
              <a:t>Create a dataframe that only content the selftext of the post.</a:t>
            </a:r>
            <a:endParaRPr sz="1600"/>
          </a:p>
          <a:p>
            <a:pPr indent="-330200" lvl="0" marL="457200" rtl="0" algn="l">
              <a:spcBef>
                <a:spcPts val="0"/>
              </a:spcBef>
              <a:spcAft>
                <a:spcPts val="0"/>
              </a:spcAft>
              <a:buSzPts val="1600"/>
              <a:buAutoNum type="arabicPeriod"/>
            </a:pPr>
            <a:r>
              <a:rPr lang="en" sz="1600"/>
              <a:t>Convert subreddit into binary labels</a:t>
            </a:r>
            <a:endParaRPr sz="1600"/>
          </a:p>
          <a:p>
            <a:pPr indent="-330200" lvl="1" marL="914400" rtl="0" algn="l">
              <a:spcBef>
                <a:spcPts val="0"/>
              </a:spcBef>
              <a:spcAft>
                <a:spcPts val="0"/>
              </a:spcAft>
              <a:buSzPts val="1600"/>
              <a:buAutoNum type="alphaLcPeriod"/>
            </a:pPr>
            <a:r>
              <a:rPr lang="en" sz="1600"/>
              <a:t>audiobooks: 1 , booksuggestions : 0</a:t>
            </a:r>
            <a:endParaRPr sz="1600"/>
          </a:p>
          <a:p>
            <a:pPr indent="0" lvl="0" marL="457200" rtl="0" algn="l">
              <a:spcBef>
                <a:spcPts val="1600"/>
              </a:spcBef>
              <a:spcAft>
                <a:spcPts val="1600"/>
              </a:spcAft>
              <a:buNone/>
            </a:pPr>
            <a:r>
              <a:t/>
            </a:r>
            <a:endParaRPr sz="1600"/>
          </a:p>
        </p:txBody>
      </p:sp>
      <p:graphicFrame>
        <p:nvGraphicFramePr>
          <p:cNvPr id="85" name="Google Shape;85;p16"/>
          <p:cNvGraphicFramePr/>
          <p:nvPr/>
        </p:nvGraphicFramePr>
        <p:xfrm>
          <a:off x="1751200" y="1815600"/>
          <a:ext cx="3000000" cy="3000000"/>
        </p:xfrm>
        <a:graphic>
          <a:graphicData uri="http://schemas.openxmlformats.org/drawingml/2006/table">
            <a:tbl>
              <a:tblPr>
                <a:noFill/>
                <a:tableStyleId>{864049C5-CCCE-477C-8AF0-30B1D8E92C9C}</a:tableStyleId>
              </a:tblPr>
              <a:tblGrid>
                <a:gridCol w="2736625"/>
                <a:gridCol w="1501100"/>
                <a:gridCol w="1489625"/>
              </a:tblGrid>
              <a:tr h="290550">
                <a:tc>
                  <a:txBody>
                    <a:bodyPr/>
                    <a:lstStyle/>
                    <a:p>
                      <a:pPr indent="0" lvl="0" marL="0" rtl="0" algn="l">
                        <a:spcBef>
                          <a:spcPts val="0"/>
                        </a:spcBef>
                        <a:spcAft>
                          <a:spcPts val="0"/>
                        </a:spcAft>
                        <a:buNone/>
                      </a:pPr>
                      <a:r>
                        <a:rPr b="1" lang="en" sz="1100"/>
                        <a:t>Subreddit</a:t>
                      </a:r>
                      <a:endParaRPr b="1" sz="1100"/>
                    </a:p>
                  </a:txBody>
                  <a:tcPr marT="91425" marB="91425" marR="91425" marL="91425"/>
                </a:tc>
                <a:tc>
                  <a:txBody>
                    <a:bodyPr/>
                    <a:lstStyle/>
                    <a:p>
                      <a:pPr indent="0" lvl="0" marL="0" rtl="0" algn="l">
                        <a:spcBef>
                          <a:spcPts val="0"/>
                        </a:spcBef>
                        <a:spcAft>
                          <a:spcPts val="0"/>
                        </a:spcAft>
                        <a:buNone/>
                      </a:pPr>
                      <a:r>
                        <a:rPr b="1" lang="en" sz="1100"/>
                        <a:t>audiobooks</a:t>
                      </a:r>
                      <a:endParaRPr b="1" sz="1100"/>
                    </a:p>
                  </a:txBody>
                  <a:tcPr marT="91425" marB="91425" marR="91425" marL="91425"/>
                </a:tc>
                <a:tc>
                  <a:txBody>
                    <a:bodyPr/>
                    <a:lstStyle/>
                    <a:p>
                      <a:pPr indent="0" lvl="0" marL="0" rtl="0" algn="l">
                        <a:spcBef>
                          <a:spcPts val="0"/>
                        </a:spcBef>
                        <a:spcAft>
                          <a:spcPts val="0"/>
                        </a:spcAft>
                        <a:buNone/>
                      </a:pPr>
                      <a:r>
                        <a:rPr b="1" lang="en" sz="1100"/>
                        <a:t>booksuggestions</a:t>
                      </a:r>
                      <a:endParaRPr b="1" sz="1100"/>
                    </a:p>
                  </a:txBody>
                  <a:tcPr marT="91425" marB="91425" marR="91425" marL="91425"/>
                </a:tc>
              </a:tr>
              <a:tr h="347850">
                <a:tc>
                  <a:txBody>
                    <a:bodyPr/>
                    <a:lstStyle/>
                    <a:p>
                      <a:pPr indent="0" lvl="0" marL="0" rtl="0" algn="l">
                        <a:spcBef>
                          <a:spcPts val="0"/>
                        </a:spcBef>
                        <a:spcAft>
                          <a:spcPts val="0"/>
                        </a:spcAft>
                        <a:buNone/>
                      </a:pPr>
                      <a:r>
                        <a:rPr lang="en" sz="1100"/>
                        <a:t>Total posts scrapped</a:t>
                      </a:r>
                      <a:endParaRPr sz="1100"/>
                    </a:p>
                  </a:txBody>
                  <a:tcPr marT="91425" marB="91425" marR="91425" marL="91425"/>
                </a:tc>
                <a:tc>
                  <a:txBody>
                    <a:bodyPr/>
                    <a:lstStyle/>
                    <a:p>
                      <a:pPr indent="0" lvl="0" marL="0" rtl="0" algn="l">
                        <a:spcBef>
                          <a:spcPts val="0"/>
                        </a:spcBef>
                        <a:spcAft>
                          <a:spcPts val="0"/>
                        </a:spcAft>
                        <a:buNone/>
                      </a:pPr>
                      <a:r>
                        <a:rPr lang="en" sz="1100"/>
                        <a:t>1238</a:t>
                      </a:r>
                      <a:endParaRPr sz="1100"/>
                    </a:p>
                  </a:txBody>
                  <a:tcPr marT="91425" marB="91425" marR="91425" marL="91425"/>
                </a:tc>
                <a:tc>
                  <a:txBody>
                    <a:bodyPr/>
                    <a:lstStyle/>
                    <a:p>
                      <a:pPr indent="0" lvl="0" marL="0" rtl="0" algn="l">
                        <a:spcBef>
                          <a:spcPts val="0"/>
                        </a:spcBef>
                        <a:spcAft>
                          <a:spcPts val="0"/>
                        </a:spcAft>
                        <a:buNone/>
                      </a:pPr>
                      <a:r>
                        <a:rPr lang="en" sz="1100"/>
                        <a:t>1250</a:t>
                      </a:r>
                      <a:endParaRPr sz="1100"/>
                    </a:p>
                  </a:txBody>
                  <a:tcPr marT="91425" marB="91425" marR="91425" marL="91425"/>
                </a:tc>
              </a:tr>
              <a:tr h="347850">
                <a:tc>
                  <a:txBody>
                    <a:bodyPr/>
                    <a:lstStyle/>
                    <a:p>
                      <a:pPr indent="0" lvl="0" marL="0" rtl="0" algn="l">
                        <a:spcBef>
                          <a:spcPts val="0"/>
                        </a:spcBef>
                        <a:spcAft>
                          <a:spcPts val="0"/>
                        </a:spcAft>
                        <a:buNone/>
                      </a:pPr>
                      <a:r>
                        <a:rPr lang="en" sz="1100"/>
                        <a:t>Total posts remained after drop duplicate</a:t>
                      </a:r>
                      <a:endParaRPr sz="1100"/>
                    </a:p>
                  </a:txBody>
                  <a:tcPr marT="91425" marB="91425" marR="91425" marL="91425"/>
                </a:tc>
                <a:tc>
                  <a:txBody>
                    <a:bodyPr/>
                    <a:lstStyle/>
                    <a:p>
                      <a:pPr indent="0" lvl="0" marL="0" rtl="0" algn="l">
                        <a:spcBef>
                          <a:spcPts val="0"/>
                        </a:spcBef>
                        <a:spcAft>
                          <a:spcPts val="0"/>
                        </a:spcAft>
                        <a:buNone/>
                      </a:pPr>
                      <a:r>
                        <a:rPr lang="en" sz="1100"/>
                        <a:t>688</a:t>
                      </a:r>
                      <a:endParaRPr sz="1100"/>
                    </a:p>
                  </a:txBody>
                  <a:tcPr marT="91425" marB="91425" marR="91425" marL="91425"/>
                </a:tc>
                <a:tc>
                  <a:txBody>
                    <a:bodyPr/>
                    <a:lstStyle/>
                    <a:p>
                      <a:pPr indent="0" lvl="0" marL="0" rtl="0" algn="l">
                        <a:spcBef>
                          <a:spcPts val="0"/>
                        </a:spcBef>
                        <a:spcAft>
                          <a:spcPts val="0"/>
                        </a:spcAft>
                        <a:buNone/>
                      </a:pPr>
                      <a:r>
                        <a:rPr lang="en" sz="1100"/>
                        <a:t>651</a:t>
                      </a:r>
                      <a:endParaRPr sz="1100"/>
                    </a:p>
                  </a:txBody>
                  <a:tcPr marT="91425" marB="91425" marR="91425" marL="91425"/>
                </a:tc>
              </a:tr>
            </a:tbl>
          </a:graphicData>
        </a:graphic>
      </p:graphicFrame>
      <p:pic>
        <p:nvPicPr>
          <p:cNvPr id="86" name="Google Shape;86;p16"/>
          <p:cNvPicPr preferRelativeResize="0"/>
          <p:nvPr/>
        </p:nvPicPr>
        <p:blipFill rotWithShape="1">
          <a:blip r:embed="rId3">
            <a:alphaModFix/>
          </a:blip>
          <a:srcRect b="23838" l="0" r="0" t="0"/>
          <a:stretch/>
        </p:blipFill>
        <p:spPr>
          <a:xfrm>
            <a:off x="1751200" y="3874650"/>
            <a:ext cx="5641601" cy="83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audiobook? booksuggestion?</a:t>
            </a:r>
            <a:endParaRPr/>
          </a:p>
        </p:txBody>
      </p:sp>
      <p:pic>
        <p:nvPicPr>
          <p:cNvPr id="92" name="Google Shape;92;p17"/>
          <p:cNvPicPr preferRelativeResize="0"/>
          <p:nvPr/>
        </p:nvPicPr>
        <p:blipFill rotWithShape="1">
          <a:blip r:embed="rId3">
            <a:alphaModFix/>
          </a:blip>
          <a:srcRect b="21280" l="11930" r="9632" t="19819"/>
          <a:stretch/>
        </p:blipFill>
        <p:spPr>
          <a:xfrm>
            <a:off x="235500" y="1445641"/>
            <a:ext cx="4198025" cy="3152311"/>
          </a:xfrm>
          <a:prstGeom prst="rect">
            <a:avLst/>
          </a:prstGeom>
          <a:noFill/>
          <a:ln>
            <a:noFill/>
          </a:ln>
        </p:spPr>
      </p:pic>
      <p:pic>
        <p:nvPicPr>
          <p:cNvPr id="93" name="Google Shape;93;p17"/>
          <p:cNvPicPr preferRelativeResize="0"/>
          <p:nvPr/>
        </p:nvPicPr>
        <p:blipFill rotWithShape="1">
          <a:blip r:embed="rId4">
            <a:alphaModFix/>
          </a:blip>
          <a:srcRect b="21610" l="12565" r="8947" t="21175"/>
          <a:stretch/>
        </p:blipFill>
        <p:spPr>
          <a:xfrm>
            <a:off x="4667725" y="1529225"/>
            <a:ext cx="4198030" cy="3060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p>
          <a:p>
            <a:pPr indent="0" lvl="0" marL="457200" rtl="0" algn="l">
              <a:spcBef>
                <a:spcPts val="1600"/>
              </a:spcBef>
              <a:spcAft>
                <a:spcPts val="1600"/>
              </a:spcAft>
              <a:buNone/>
            </a:pPr>
            <a:r>
              <a:t/>
            </a:r>
            <a:endParaRPr sz="1600"/>
          </a:p>
        </p:txBody>
      </p:sp>
      <p:pic>
        <p:nvPicPr>
          <p:cNvPr id="99" name="Google Shape;99;p18"/>
          <p:cNvPicPr preferRelativeResize="0"/>
          <p:nvPr/>
        </p:nvPicPr>
        <p:blipFill>
          <a:blip r:embed="rId3">
            <a:alphaModFix/>
          </a:blip>
          <a:stretch>
            <a:fillRect/>
          </a:stretch>
        </p:blipFill>
        <p:spPr>
          <a:xfrm>
            <a:off x="0" y="76201"/>
            <a:ext cx="5784325" cy="3067575"/>
          </a:xfrm>
          <a:prstGeom prst="rect">
            <a:avLst/>
          </a:prstGeom>
          <a:noFill/>
          <a:ln>
            <a:noFill/>
          </a:ln>
        </p:spPr>
      </p:pic>
      <p:pic>
        <p:nvPicPr>
          <p:cNvPr id="100" name="Google Shape;100;p18"/>
          <p:cNvPicPr preferRelativeResize="0"/>
          <p:nvPr/>
        </p:nvPicPr>
        <p:blipFill>
          <a:blip r:embed="rId4">
            <a:alphaModFix/>
          </a:blip>
          <a:stretch>
            <a:fillRect/>
          </a:stretch>
        </p:blipFill>
        <p:spPr>
          <a:xfrm>
            <a:off x="3303725" y="1869927"/>
            <a:ext cx="5863124" cy="3119951"/>
          </a:xfrm>
          <a:prstGeom prst="rect">
            <a:avLst/>
          </a:prstGeom>
          <a:noFill/>
          <a:ln>
            <a:noFill/>
          </a:ln>
        </p:spPr>
      </p:pic>
      <p:sp>
        <p:nvSpPr>
          <p:cNvPr id="101" name="Google Shape;101;p18"/>
          <p:cNvSpPr/>
          <p:nvPr/>
        </p:nvSpPr>
        <p:spPr>
          <a:xfrm>
            <a:off x="128600" y="192875"/>
            <a:ext cx="475800" cy="822900"/>
          </a:xfrm>
          <a:prstGeom prst="roundRect">
            <a:avLst>
              <a:gd fmla="val 0"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p:nvPr/>
        </p:nvSpPr>
        <p:spPr>
          <a:xfrm>
            <a:off x="3508525" y="1965500"/>
            <a:ext cx="413400" cy="516300"/>
          </a:xfrm>
          <a:prstGeom prst="roundRect">
            <a:avLst>
              <a:gd fmla="val 0"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128600" y="3304825"/>
            <a:ext cx="2880300" cy="1274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In order to not overfit or confuse the model, removed obvious words that appear frequently in only one subreddit</a:t>
            </a:r>
            <a:endParaRPr>
              <a:latin typeface="Open Sans"/>
              <a:ea typeface="Open Sans"/>
              <a:cs typeface="Open Sans"/>
              <a:sym typeface="Open Sans"/>
            </a:endParaRPr>
          </a:p>
        </p:txBody>
      </p:sp>
      <p:pic>
        <p:nvPicPr>
          <p:cNvPr id="104" name="Google Shape;104;p18"/>
          <p:cNvPicPr preferRelativeResize="0"/>
          <p:nvPr/>
        </p:nvPicPr>
        <p:blipFill rotWithShape="1">
          <a:blip r:embed="rId5">
            <a:alphaModFix/>
          </a:blip>
          <a:srcRect b="70464" l="0" r="25378" t="0"/>
          <a:stretch/>
        </p:blipFill>
        <p:spPr>
          <a:xfrm>
            <a:off x="5738525" y="509175"/>
            <a:ext cx="3405475" cy="71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110" name="Google Shape;110;p19"/>
          <p:cNvSpPr txBox="1"/>
          <p:nvPr>
            <p:ph idx="1" type="body"/>
          </p:nvPr>
        </p:nvSpPr>
        <p:spPr>
          <a:xfrm>
            <a:off x="402675" y="1453825"/>
            <a:ext cx="8520600" cy="335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Stemming vs Lemmatization</a:t>
            </a:r>
            <a:endParaRPr b="1"/>
          </a:p>
          <a:p>
            <a:pPr indent="0" lvl="0" marL="0" rtl="0" algn="l">
              <a:spcBef>
                <a:spcPts val="1600"/>
              </a:spcBef>
              <a:spcAft>
                <a:spcPts val="1600"/>
              </a:spcAft>
              <a:buNone/>
            </a:pPr>
            <a:r>
              <a:t/>
            </a:r>
            <a:endParaRPr b="1"/>
          </a:p>
        </p:txBody>
      </p:sp>
      <p:pic>
        <p:nvPicPr>
          <p:cNvPr id="111" name="Google Shape;111;p19"/>
          <p:cNvPicPr preferRelativeResize="0"/>
          <p:nvPr/>
        </p:nvPicPr>
        <p:blipFill rotWithShape="1">
          <a:blip r:embed="rId3">
            <a:alphaModFix/>
          </a:blip>
          <a:srcRect b="0" l="0" r="0" t="44836"/>
          <a:stretch/>
        </p:blipFill>
        <p:spPr>
          <a:xfrm>
            <a:off x="3607850" y="62913"/>
            <a:ext cx="5479250" cy="1337325"/>
          </a:xfrm>
          <a:prstGeom prst="rect">
            <a:avLst/>
          </a:prstGeom>
          <a:noFill/>
          <a:ln>
            <a:noFill/>
          </a:ln>
        </p:spPr>
      </p:pic>
      <p:pic>
        <p:nvPicPr>
          <p:cNvPr id="112" name="Google Shape;112;p19"/>
          <p:cNvPicPr preferRelativeResize="0"/>
          <p:nvPr/>
        </p:nvPicPr>
        <p:blipFill>
          <a:blip r:embed="rId4">
            <a:alphaModFix/>
          </a:blip>
          <a:stretch>
            <a:fillRect/>
          </a:stretch>
        </p:blipFill>
        <p:spPr>
          <a:xfrm>
            <a:off x="292325" y="2007275"/>
            <a:ext cx="8630951" cy="2125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p:nvPr/>
        </p:nvSpPr>
        <p:spPr>
          <a:xfrm>
            <a:off x="304125" y="3423700"/>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TF-IDF Vectorizer</a:t>
            </a:r>
            <a:endParaRPr sz="1500">
              <a:solidFill>
                <a:srgbClr val="FFFFFF"/>
              </a:solidFill>
              <a:latin typeface="Economica"/>
              <a:ea typeface="Economica"/>
              <a:cs typeface="Economica"/>
              <a:sym typeface="Economica"/>
            </a:endParaRPr>
          </a:p>
        </p:txBody>
      </p:sp>
      <p:sp>
        <p:nvSpPr>
          <p:cNvPr id="118" name="Google Shape;118;p20"/>
          <p:cNvSpPr/>
          <p:nvPr/>
        </p:nvSpPr>
        <p:spPr>
          <a:xfrm>
            <a:off x="2663925" y="174075"/>
            <a:ext cx="1656300" cy="525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Logistic Regression</a:t>
            </a:r>
            <a:endParaRPr sz="1500">
              <a:solidFill>
                <a:srgbClr val="FFFFFF"/>
              </a:solidFill>
              <a:latin typeface="Economica"/>
              <a:ea typeface="Economica"/>
              <a:cs typeface="Economica"/>
              <a:sym typeface="Economica"/>
            </a:endParaRPr>
          </a:p>
        </p:txBody>
      </p:sp>
      <p:sp>
        <p:nvSpPr>
          <p:cNvPr id="119" name="Google Shape;119;p20"/>
          <p:cNvSpPr/>
          <p:nvPr/>
        </p:nvSpPr>
        <p:spPr>
          <a:xfrm>
            <a:off x="2664025" y="741000"/>
            <a:ext cx="1656300" cy="525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K-Nearest Neighbors</a:t>
            </a:r>
            <a:endParaRPr sz="1500">
              <a:solidFill>
                <a:srgbClr val="FFFFFF"/>
              </a:solidFill>
              <a:latin typeface="Economica"/>
              <a:ea typeface="Economica"/>
              <a:cs typeface="Economica"/>
              <a:sym typeface="Economica"/>
            </a:endParaRPr>
          </a:p>
        </p:txBody>
      </p:sp>
      <p:sp>
        <p:nvSpPr>
          <p:cNvPr id="120" name="Google Shape;120;p20"/>
          <p:cNvSpPr/>
          <p:nvPr/>
        </p:nvSpPr>
        <p:spPr>
          <a:xfrm>
            <a:off x="2664025" y="3727950"/>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Economica"/>
                <a:ea typeface="Economica"/>
                <a:cs typeface="Economica"/>
                <a:sym typeface="Economica"/>
              </a:rPr>
              <a:t>Multinomial Naive Bayes</a:t>
            </a:r>
            <a:endParaRPr sz="1500">
              <a:solidFill>
                <a:srgbClr val="FFFFFF"/>
              </a:solidFill>
              <a:latin typeface="Economica"/>
              <a:ea typeface="Economica"/>
              <a:cs typeface="Economica"/>
              <a:sym typeface="Economica"/>
            </a:endParaRPr>
          </a:p>
        </p:txBody>
      </p:sp>
      <p:cxnSp>
        <p:nvCxnSpPr>
          <p:cNvPr id="121" name="Google Shape;121;p20"/>
          <p:cNvCxnSpPr>
            <a:stCxn id="122" idx="3"/>
            <a:endCxn id="118" idx="1"/>
          </p:cNvCxnSpPr>
          <p:nvPr/>
        </p:nvCxnSpPr>
        <p:spPr>
          <a:xfrm flipH="1" rot="10800000">
            <a:off x="1960425" y="436700"/>
            <a:ext cx="703500" cy="902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3" name="Google Shape;123;p20"/>
          <p:cNvCxnSpPr>
            <a:stCxn id="122" idx="3"/>
            <a:endCxn id="124" idx="1"/>
          </p:cNvCxnSpPr>
          <p:nvPr/>
        </p:nvCxnSpPr>
        <p:spPr>
          <a:xfrm>
            <a:off x="1960425" y="1338800"/>
            <a:ext cx="703500" cy="2319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25" name="Google Shape;125;p20"/>
          <p:cNvCxnSpPr>
            <a:stCxn id="120" idx="1"/>
            <a:endCxn id="117" idx="3"/>
          </p:cNvCxnSpPr>
          <p:nvPr/>
        </p:nvCxnSpPr>
        <p:spPr>
          <a:xfrm rot="10800000">
            <a:off x="1960525" y="3686400"/>
            <a:ext cx="703500" cy="3042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126" name="Google Shape;126;p20"/>
          <p:cNvSpPr/>
          <p:nvPr/>
        </p:nvSpPr>
        <p:spPr>
          <a:xfrm>
            <a:off x="4946625" y="1076150"/>
            <a:ext cx="1656300" cy="525300"/>
          </a:xfrm>
          <a:prstGeom prst="roundRect">
            <a:avLst>
              <a:gd fmla="val 16667"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Best Model with Count Vectorizer</a:t>
            </a:r>
            <a:endParaRPr sz="1500">
              <a:solidFill>
                <a:srgbClr val="FFFFFF"/>
              </a:solidFill>
              <a:latin typeface="Economica"/>
              <a:ea typeface="Economica"/>
              <a:cs typeface="Economica"/>
              <a:sym typeface="Economica"/>
            </a:endParaRPr>
          </a:p>
        </p:txBody>
      </p:sp>
      <p:cxnSp>
        <p:nvCxnSpPr>
          <p:cNvPr id="127" name="Google Shape;127;p20"/>
          <p:cNvCxnSpPr>
            <a:stCxn id="118" idx="3"/>
            <a:endCxn id="126" idx="1"/>
          </p:cNvCxnSpPr>
          <p:nvPr/>
        </p:nvCxnSpPr>
        <p:spPr>
          <a:xfrm>
            <a:off x="4320225" y="436725"/>
            <a:ext cx="626400" cy="902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28" name="Google Shape;128;p20"/>
          <p:cNvSpPr/>
          <p:nvPr/>
        </p:nvSpPr>
        <p:spPr>
          <a:xfrm>
            <a:off x="5023925" y="3423688"/>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Economica"/>
                <a:ea typeface="Economica"/>
                <a:cs typeface="Economica"/>
                <a:sym typeface="Economica"/>
              </a:rPr>
              <a:t>Best Model with TF-IDF Vectorizer</a:t>
            </a:r>
            <a:endParaRPr sz="1500">
              <a:solidFill>
                <a:srgbClr val="FFFFFF"/>
              </a:solidFill>
              <a:latin typeface="Economica"/>
              <a:ea typeface="Economica"/>
              <a:cs typeface="Economica"/>
              <a:sym typeface="Economica"/>
            </a:endParaRPr>
          </a:p>
        </p:txBody>
      </p:sp>
      <p:cxnSp>
        <p:nvCxnSpPr>
          <p:cNvPr id="129" name="Google Shape;129;p20"/>
          <p:cNvCxnSpPr>
            <a:stCxn id="128" idx="1"/>
            <a:endCxn id="120" idx="3"/>
          </p:cNvCxnSpPr>
          <p:nvPr/>
        </p:nvCxnSpPr>
        <p:spPr>
          <a:xfrm flipH="1">
            <a:off x="4320425" y="3686338"/>
            <a:ext cx="703500" cy="3042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122" name="Google Shape;122;p20"/>
          <p:cNvSpPr/>
          <p:nvPr/>
        </p:nvSpPr>
        <p:spPr>
          <a:xfrm>
            <a:off x="304125" y="1076150"/>
            <a:ext cx="1656300" cy="525300"/>
          </a:xfrm>
          <a:prstGeom prst="roundRect">
            <a:avLst>
              <a:gd fmla="val 16667" name="adj"/>
            </a:avLst>
          </a:prstGeom>
          <a:solidFill>
            <a:srgbClr val="1B786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Count Vectorizer</a:t>
            </a:r>
            <a:endParaRPr sz="1500">
              <a:solidFill>
                <a:srgbClr val="FFFFFF"/>
              </a:solidFill>
              <a:latin typeface="Economica"/>
              <a:ea typeface="Economica"/>
              <a:cs typeface="Economica"/>
              <a:sym typeface="Economica"/>
            </a:endParaRPr>
          </a:p>
        </p:txBody>
      </p:sp>
      <p:sp>
        <p:nvSpPr>
          <p:cNvPr id="130" name="Google Shape;130;p20"/>
          <p:cNvSpPr/>
          <p:nvPr/>
        </p:nvSpPr>
        <p:spPr>
          <a:xfrm>
            <a:off x="7100525" y="2309100"/>
            <a:ext cx="1656300" cy="525300"/>
          </a:xfrm>
          <a:prstGeom prst="roundRect">
            <a:avLst>
              <a:gd fmla="val 16667" name="adj"/>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Best Model</a:t>
            </a:r>
            <a:endParaRPr sz="1500">
              <a:solidFill>
                <a:srgbClr val="FFFFFF"/>
              </a:solidFill>
              <a:latin typeface="Economica"/>
              <a:ea typeface="Economica"/>
              <a:cs typeface="Economica"/>
              <a:sym typeface="Economica"/>
            </a:endParaRPr>
          </a:p>
        </p:txBody>
      </p:sp>
      <p:cxnSp>
        <p:nvCxnSpPr>
          <p:cNvPr id="131" name="Google Shape;131;p20"/>
          <p:cNvCxnSpPr>
            <a:stCxn id="126" idx="3"/>
            <a:endCxn id="130" idx="1"/>
          </p:cNvCxnSpPr>
          <p:nvPr/>
        </p:nvCxnSpPr>
        <p:spPr>
          <a:xfrm>
            <a:off x="6602925" y="1338800"/>
            <a:ext cx="497700" cy="1233000"/>
          </a:xfrm>
          <a:prstGeom prst="bentConnector3">
            <a:avLst>
              <a:gd fmla="val 49990" name="adj1"/>
            </a:avLst>
          </a:prstGeom>
          <a:noFill/>
          <a:ln cap="flat" cmpd="sng" w="9525">
            <a:solidFill>
              <a:srgbClr val="C2C2C2"/>
            </a:solidFill>
            <a:prstDash val="solid"/>
            <a:round/>
            <a:headEnd len="sm" w="sm" type="none"/>
            <a:tailEnd len="sm" w="sm" type="none"/>
          </a:ln>
        </p:spPr>
      </p:cxnSp>
      <p:sp>
        <p:nvSpPr>
          <p:cNvPr id="132" name="Google Shape;132;p20"/>
          <p:cNvSpPr/>
          <p:nvPr/>
        </p:nvSpPr>
        <p:spPr>
          <a:xfrm>
            <a:off x="2664025" y="2594144"/>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Economica"/>
                <a:ea typeface="Economica"/>
                <a:cs typeface="Economica"/>
                <a:sym typeface="Economica"/>
              </a:rPr>
              <a:t>Logistic Regression</a:t>
            </a:r>
            <a:endParaRPr sz="1500">
              <a:solidFill>
                <a:srgbClr val="FFFFFF"/>
              </a:solidFill>
              <a:latin typeface="Economica"/>
              <a:ea typeface="Economica"/>
              <a:cs typeface="Economica"/>
              <a:sym typeface="Economica"/>
            </a:endParaRPr>
          </a:p>
        </p:txBody>
      </p:sp>
      <p:sp>
        <p:nvSpPr>
          <p:cNvPr id="133" name="Google Shape;133;p20"/>
          <p:cNvSpPr/>
          <p:nvPr/>
        </p:nvSpPr>
        <p:spPr>
          <a:xfrm>
            <a:off x="2664025" y="3161056"/>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Economica"/>
                <a:ea typeface="Economica"/>
                <a:cs typeface="Economica"/>
                <a:sym typeface="Economica"/>
              </a:rPr>
              <a:t>K-Nearest Neighbors</a:t>
            </a:r>
            <a:endParaRPr sz="1500">
              <a:solidFill>
                <a:srgbClr val="FFFFFF"/>
              </a:solidFill>
              <a:latin typeface="Economica"/>
              <a:ea typeface="Economica"/>
              <a:cs typeface="Economica"/>
              <a:sym typeface="Economica"/>
            </a:endParaRPr>
          </a:p>
        </p:txBody>
      </p:sp>
      <p:sp>
        <p:nvSpPr>
          <p:cNvPr id="134" name="Google Shape;134;p20"/>
          <p:cNvSpPr/>
          <p:nvPr/>
        </p:nvSpPr>
        <p:spPr>
          <a:xfrm>
            <a:off x="2664025" y="1874825"/>
            <a:ext cx="1656300" cy="525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Model &amp; GridSearch Count Vectorizer</a:t>
            </a:r>
            <a:endParaRPr sz="1500">
              <a:solidFill>
                <a:srgbClr val="FFFFFF"/>
              </a:solidFill>
              <a:latin typeface="Economica"/>
              <a:ea typeface="Economica"/>
              <a:cs typeface="Economica"/>
              <a:sym typeface="Economica"/>
            </a:endParaRPr>
          </a:p>
        </p:txBody>
      </p:sp>
      <p:sp>
        <p:nvSpPr>
          <p:cNvPr id="124" name="Google Shape;124;p20"/>
          <p:cNvSpPr/>
          <p:nvPr/>
        </p:nvSpPr>
        <p:spPr>
          <a:xfrm>
            <a:off x="2664025" y="1307913"/>
            <a:ext cx="1656300" cy="525300"/>
          </a:xfrm>
          <a:prstGeom prst="roundRect">
            <a:avLst>
              <a:gd fmla="val 16667" name="adj"/>
            </a:avLst>
          </a:prstGeom>
          <a:solidFill>
            <a:srgbClr val="1D7E7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latin typeface="Economica"/>
                <a:ea typeface="Economica"/>
                <a:cs typeface="Economica"/>
                <a:sym typeface="Economica"/>
              </a:rPr>
              <a:t>Multinomial Naive Bayes</a:t>
            </a:r>
            <a:endParaRPr sz="1500">
              <a:solidFill>
                <a:srgbClr val="FFFFFF"/>
              </a:solidFill>
              <a:latin typeface="Economica"/>
              <a:ea typeface="Economica"/>
              <a:cs typeface="Economica"/>
              <a:sym typeface="Economica"/>
            </a:endParaRPr>
          </a:p>
        </p:txBody>
      </p:sp>
      <p:cxnSp>
        <p:nvCxnSpPr>
          <p:cNvPr id="135" name="Google Shape;135;p20"/>
          <p:cNvCxnSpPr>
            <a:stCxn id="122" idx="3"/>
            <a:endCxn id="119" idx="1"/>
          </p:cNvCxnSpPr>
          <p:nvPr/>
        </p:nvCxnSpPr>
        <p:spPr>
          <a:xfrm flipH="1" rot="10800000">
            <a:off x="1960425" y="1003700"/>
            <a:ext cx="703500" cy="3351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36" name="Google Shape;136;p20"/>
          <p:cNvCxnSpPr>
            <a:stCxn id="122" idx="3"/>
            <a:endCxn id="134" idx="1"/>
          </p:cNvCxnSpPr>
          <p:nvPr/>
        </p:nvCxnSpPr>
        <p:spPr>
          <a:xfrm>
            <a:off x="1960425" y="1338800"/>
            <a:ext cx="703500" cy="798600"/>
          </a:xfrm>
          <a:prstGeom prst="bentConnector3">
            <a:avLst>
              <a:gd fmla="val 50007" name="adj1"/>
            </a:avLst>
          </a:prstGeom>
          <a:noFill/>
          <a:ln cap="flat" cmpd="sng" w="9525">
            <a:solidFill>
              <a:srgbClr val="C2C2C2"/>
            </a:solidFill>
            <a:prstDash val="solid"/>
            <a:round/>
            <a:headEnd len="sm" w="sm" type="none"/>
            <a:tailEnd len="sm" w="sm" type="none"/>
          </a:ln>
        </p:spPr>
      </p:cxnSp>
      <p:sp>
        <p:nvSpPr>
          <p:cNvPr id="137" name="Google Shape;137;p20"/>
          <p:cNvSpPr/>
          <p:nvPr/>
        </p:nvSpPr>
        <p:spPr>
          <a:xfrm>
            <a:off x="2664025" y="4294850"/>
            <a:ext cx="1656300" cy="525300"/>
          </a:xfrm>
          <a:prstGeom prst="round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latin typeface="Economica"/>
                <a:ea typeface="Economica"/>
                <a:cs typeface="Economica"/>
                <a:sym typeface="Economica"/>
              </a:rPr>
              <a:t>Model &amp; GridSearch TF-IDF Vectorizer</a:t>
            </a:r>
            <a:endParaRPr sz="1500">
              <a:solidFill>
                <a:srgbClr val="FFFFFF"/>
              </a:solidFill>
              <a:latin typeface="Economica"/>
              <a:ea typeface="Economica"/>
              <a:cs typeface="Economica"/>
              <a:sym typeface="Economica"/>
            </a:endParaRPr>
          </a:p>
        </p:txBody>
      </p:sp>
      <p:cxnSp>
        <p:nvCxnSpPr>
          <p:cNvPr id="138" name="Google Shape;138;p20"/>
          <p:cNvCxnSpPr>
            <a:stCxn id="132" idx="1"/>
            <a:endCxn id="117" idx="3"/>
          </p:cNvCxnSpPr>
          <p:nvPr/>
        </p:nvCxnSpPr>
        <p:spPr>
          <a:xfrm flipH="1">
            <a:off x="1960525" y="2856794"/>
            <a:ext cx="703500" cy="8295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39" name="Google Shape;139;p20"/>
          <p:cNvCxnSpPr>
            <a:stCxn id="133" idx="1"/>
            <a:endCxn id="117" idx="3"/>
          </p:cNvCxnSpPr>
          <p:nvPr/>
        </p:nvCxnSpPr>
        <p:spPr>
          <a:xfrm flipH="1">
            <a:off x="1960525" y="3423706"/>
            <a:ext cx="703500" cy="2625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40" name="Google Shape;140;p20"/>
          <p:cNvCxnSpPr>
            <a:stCxn id="137" idx="1"/>
            <a:endCxn id="117" idx="3"/>
          </p:cNvCxnSpPr>
          <p:nvPr/>
        </p:nvCxnSpPr>
        <p:spPr>
          <a:xfrm rot="10800000">
            <a:off x="1960525" y="3686300"/>
            <a:ext cx="703500" cy="8712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41" name="Google Shape;141;p20"/>
          <p:cNvCxnSpPr>
            <a:stCxn id="134" idx="3"/>
            <a:endCxn id="126" idx="1"/>
          </p:cNvCxnSpPr>
          <p:nvPr/>
        </p:nvCxnSpPr>
        <p:spPr>
          <a:xfrm flipH="1" rot="10800000">
            <a:off x="4320325" y="1338875"/>
            <a:ext cx="626400" cy="7986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142" name="Google Shape;142;p20"/>
          <p:cNvCxnSpPr>
            <a:stCxn id="124" idx="3"/>
            <a:endCxn id="126" idx="1"/>
          </p:cNvCxnSpPr>
          <p:nvPr/>
        </p:nvCxnSpPr>
        <p:spPr>
          <a:xfrm flipH="1" rot="10800000">
            <a:off x="4320325" y="1338663"/>
            <a:ext cx="626400" cy="2319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143" name="Google Shape;143;p20"/>
          <p:cNvCxnSpPr>
            <a:stCxn id="119" idx="3"/>
            <a:endCxn id="126" idx="1"/>
          </p:cNvCxnSpPr>
          <p:nvPr/>
        </p:nvCxnSpPr>
        <p:spPr>
          <a:xfrm>
            <a:off x="4320325" y="1003650"/>
            <a:ext cx="626400" cy="335100"/>
          </a:xfrm>
          <a:prstGeom prst="bentConnector3">
            <a:avLst>
              <a:gd fmla="val 49992" name="adj1"/>
            </a:avLst>
          </a:prstGeom>
          <a:noFill/>
          <a:ln cap="flat" cmpd="sng" w="9525">
            <a:solidFill>
              <a:srgbClr val="C2C2C2"/>
            </a:solidFill>
            <a:prstDash val="solid"/>
            <a:round/>
            <a:headEnd len="sm" w="sm" type="none"/>
            <a:tailEnd len="sm" w="sm" type="none"/>
          </a:ln>
        </p:spPr>
      </p:cxnSp>
      <p:cxnSp>
        <p:nvCxnSpPr>
          <p:cNvPr id="144" name="Google Shape;144;p20"/>
          <p:cNvCxnSpPr>
            <a:stCxn id="128" idx="1"/>
            <a:endCxn id="132" idx="3"/>
          </p:cNvCxnSpPr>
          <p:nvPr/>
        </p:nvCxnSpPr>
        <p:spPr>
          <a:xfrm rot="10800000">
            <a:off x="4320425" y="2856838"/>
            <a:ext cx="703500" cy="8295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45" name="Google Shape;145;p20"/>
          <p:cNvCxnSpPr>
            <a:stCxn id="128" idx="1"/>
            <a:endCxn id="133" idx="3"/>
          </p:cNvCxnSpPr>
          <p:nvPr/>
        </p:nvCxnSpPr>
        <p:spPr>
          <a:xfrm rot="10800000">
            <a:off x="4320425" y="3423838"/>
            <a:ext cx="703500" cy="2625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46" name="Google Shape;146;p20"/>
          <p:cNvCxnSpPr>
            <a:stCxn id="128" idx="1"/>
            <a:endCxn id="137" idx="3"/>
          </p:cNvCxnSpPr>
          <p:nvPr/>
        </p:nvCxnSpPr>
        <p:spPr>
          <a:xfrm flipH="1">
            <a:off x="4320425" y="3686338"/>
            <a:ext cx="703500" cy="871200"/>
          </a:xfrm>
          <a:prstGeom prst="bentConnector3">
            <a:avLst>
              <a:gd fmla="val 50007" name="adj1"/>
            </a:avLst>
          </a:prstGeom>
          <a:noFill/>
          <a:ln cap="flat" cmpd="sng" w="9525">
            <a:solidFill>
              <a:srgbClr val="C2C2C2"/>
            </a:solidFill>
            <a:prstDash val="solid"/>
            <a:round/>
            <a:headEnd len="sm" w="sm" type="none"/>
            <a:tailEnd len="sm" w="sm" type="none"/>
          </a:ln>
        </p:spPr>
      </p:cxnSp>
      <p:cxnSp>
        <p:nvCxnSpPr>
          <p:cNvPr id="147" name="Google Shape;147;p20"/>
          <p:cNvCxnSpPr>
            <a:stCxn id="128" idx="3"/>
            <a:endCxn id="130" idx="1"/>
          </p:cNvCxnSpPr>
          <p:nvPr/>
        </p:nvCxnSpPr>
        <p:spPr>
          <a:xfrm flipH="1" rot="10800000">
            <a:off x="6680225" y="2571838"/>
            <a:ext cx="420300" cy="1114500"/>
          </a:xfrm>
          <a:prstGeom prst="bentConnector3">
            <a:avLst>
              <a:gd fmla="val 4128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with Count Vectorizer</a:t>
            </a:r>
            <a:endParaRPr/>
          </a:p>
        </p:txBody>
      </p:sp>
      <p:graphicFrame>
        <p:nvGraphicFramePr>
          <p:cNvPr id="153" name="Google Shape;153;p21"/>
          <p:cNvGraphicFramePr/>
          <p:nvPr/>
        </p:nvGraphicFramePr>
        <p:xfrm>
          <a:off x="605325" y="1346825"/>
          <a:ext cx="3000000" cy="3000000"/>
        </p:xfrm>
        <a:graphic>
          <a:graphicData uri="http://schemas.openxmlformats.org/drawingml/2006/table">
            <a:tbl>
              <a:tblPr>
                <a:noFill/>
                <a:tableStyleId>{864049C5-CCCE-477C-8AF0-30B1D8E92C9C}</a:tableStyleId>
              </a:tblPr>
              <a:tblGrid>
                <a:gridCol w="2646600"/>
                <a:gridCol w="2646600"/>
                <a:gridCol w="2646600"/>
              </a:tblGrid>
              <a:tr h="458275">
                <a:tc>
                  <a:txBody>
                    <a:bodyPr/>
                    <a:lstStyle/>
                    <a:p>
                      <a:pPr indent="0" lvl="0" marL="0" rtl="0" algn="ctr">
                        <a:spcBef>
                          <a:spcPts val="0"/>
                        </a:spcBef>
                        <a:spcAft>
                          <a:spcPts val="0"/>
                        </a:spcAft>
                        <a:buNone/>
                      </a:pPr>
                      <a:r>
                        <a:rPr b="1" lang="en" sz="1700">
                          <a:latin typeface="Economica"/>
                          <a:ea typeface="Economica"/>
                          <a:cs typeface="Economica"/>
                          <a:sym typeface="Economica"/>
                        </a:rPr>
                        <a:t>Model</a:t>
                      </a:r>
                      <a:endParaRPr b="1" sz="17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 sz="1700">
                          <a:latin typeface="Economica"/>
                          <a:ea typeface="Economica"/>
                          <a:cs typeface="Economica"/>
                          <a:sym typeface="Economica"/>
                        </a:rPr>
                        <a:t>Training Accuracy</a:t>
                      </a:r>
                      <a:endParaRPr b="1" sz="17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b="1" lang="en" sz="1700">
                          <a:latin typeface="Economica"/>
                          <a:ea typeface="Economica"/>
                          <a:cs typeface="Economica"/>
                          <a:sym typeface="Economica"/>
                        </a:rPr>
                        <a:t>Testing Accuracy</a:t>
                      </a:r>
                      <a:endParaRPr b="1" sz="17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latin typeface="Economica"/>
                          <a:ea typeface="Economica"/>
                          <a:cs typeface="Economica"/>
                          <a:sym typeface="Economica"/>
                        </a:rPr>
                        <a:t>Logistic Regression</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0.8186</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0.7761</a:t>
                      </a:r>
                      <a:endParaRPr sz="16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latin typeface="Economica"/>
                          <a:ea typeface="Economica"/>
                          <a:cs typeface="Economica"/>
                          <a:sym typeface="Economica"/>
                        </a:rPr>
                        <a:t>K-Nearest Neighbors</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0.6808</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0.6442</a:t>
                      </a:r>
                      <a:endParaRPr sz="1600">
                        <a:latin typeface="Economica"/>
                        <a:ea typeface="Economica"/>
                        <a:cs typeface="Economica"/>
                        <a:sym typeface="Economica"/>
                      </a:endParaRPr>
                    </a:p>
                  </a:txBody>
                  <a:tcPr marT="91425" marB="91425" marR="91425" marL="91425"/>
                </a:tc>
              </a:tr>
              <a:tr h="462725">
                <a:tc>
                  <a:txBody>
                    <a:bodyPr/>
                    <a:lstStyle/>
                    <a:p>
                      <a:pPr indent="0" lvl="0" marL="0" rtl="0" algn="l">
                        <a:spcBef>
                          <a:spcPts val="0"/>
                        </a:spcBef>
                        <a:spcAft>
                          <a:spcPts val="0"/>
                        </a:spcAft>
                        <a:buNone/>
                      </a:pPr>
                      <a:r>
                        <a:rPr b="1" lang="en" sz="1500">
                          <a:solidFill>
                            <a:srgbClr val="155B54"/>
                          </a:solidFill>
                          <a:latin typeface="Economica"/>
                          <a:ea typeface="Economica"/>
                          <a:cs typeface="Economica"/>
                          <a:sym typeface="Economica"/>
                        </a:rPr>
                        <a:t>Multinomial Naive Bayes</a:t>
                      </a:r>
                      <a:endParaRPr b="1" sz="1500">
                        <a:solidFill>
                          <a:srgbClr val="155B54"/>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solidFill>
                            <a:srgbClr val="155B54"/>
                          </a:solidFill>
                          <a:latin typeface="Economica"/>
                          <a:ea typeface="Economica"/>
                          <a:cs typeface="Economica"/>
                          <a:sym typeface="Economica"/>
                        </a:rPr>
                        <a:t>0.9252</a:t>
                      </a:r>
                      <a:endParaRPr sz="1600">
                        <a:solidFill>
                          <a:srgbClr val="155B54"/>
                        </a:solidFill>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solidFill>
                            <a:srgbClr val="155B54"/>
                          </a:solidFill>
                          <a:latin typeface="Economica"/>
                          <a:ea typeface="Economica"/>
                          <a:cs typeface="Economica"/>
                          <a:sym typeface="Economica"/>
                        </a:rPr>
                        <a:t>0.8308</a:t>
                      </a:r>
                      <a:endParaRPr sz="1600">
                        <a:solidFill>
                          <a:srgbClr val="155B54"/>
                        </a:solidFill>
                        <a:latin typeface="Economica"/>
                        <a:ea typeface="Economica"/>
                        <a:cs typeface="Economica"/>
                        <a:sym typeface="Economica"/>
                      </a:endParaRPr>
                    </a:p>
                  </a:txBody>
                  <a:tcPr marT="91425" marB="91425" marR="91425" marL="91425"/>
                </a:tc>
              </a:tr>
              <a:tr h="703000">
                <a:tc>
                  <a:txBody>
                    <a:bodyPr/>
                    <a:lstStyle/>
                    <a:p>
                      <a:pPr indent="0" lvl="0" marL="0" rtl="0" algn="l">
                        <a:spcBef>
                          <a:spcPts val="0"/>
                        </a:spcBef>
                        <a:spcAft>
                          <a:spcPts val="0"/>
                        </a:spcAft>
                        <a:buNone/>
                      </a:pPr>
                      <a:r>
                        <a:rPr b="1" lang="en" sz="1500">
                          <a:latin typeface="Economica"/>
                          <a:ea typeface="Economica"/>
                          <a:cs typeface="Economica"/>
                          <a:sym typeface="Economica"/>
                        </a:rPr>
                        <a:t>Multinomial Naive Bayes with </a:t>
                      </a:r>
                      <a:r>
                        <a:rPr b="1" lang="en" sz="1500">
                          <a:latin typeface="Economica"/>
                          <a:ea typeface="Economica"/>
                          <a:cs typeface="Economica"/>
                          <a:sym typeface="Economica"/>
                        </a:rPr>
                        <a:t>GridSearh Count Vectorizer parameters</a:t>
                      </a:r>
                      <a:endParaRPr b="1" sz="15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0.9295</a:t>
                      </a:r>
                      <a:endParaRPr sz="1600">
                        <a:latin typeface="Economica"/>
                        <a:ea typeface="Economica"/>
                        <a:cs typeface="Economica"/>
                        <a:sym typeface="Economica"/>
                      </a:endParaRPr>
                    </a:p>
                  </a:txBody>
                  <a:tcPr marT="91425" marB="91425" marR="91425" marL="91425"/>
                </a:tc>
                <a:tc>
                  <a:txBody>
                    <a:bodyPr/>
                    <a:lstStyle/>
                    <a:p>
                      <a:pPr indent="0" lvl="0" marL="0" rtl="0" algn="ctr">
                        <a:spcBef>
                          <a:spcPts val="0"/>
                        </a:spcBef>
                        <a:spcAft>
                          <a:spcPts val="0"/>
                        </a:spcAft>
                        <a:buNone/>
                      </a:pPr>
                      <a:r>
                        <a:rPr lang="en" sz="1600">
                          <a:latin typeface="Economica"/>
                          <a:ea typeface="Economica"/>
                          <a:cs typeface="Economica"/>
                          <a:sym typeface="Economica"/>
                        </a:rPr>
                        <a:t>0.8208</a:t>
                      </a:r>
                      <a:endParaRPr sz="1600">
                        <a:latin typeface="Economica"/>
                        <a:ea typeface="Economica"/>
                        <a:cs typeface="Economica"/>
                        <a:sym typeface="Economica"/>
                      </a:endParaRPr>
                    </a:p>
                  </a:txBody>
                  <a:tcPr marT="91425" marB="91425" marR="91425" marL="91425"/>
                </a:tc>
              </a:tr>
            </a:tbl>
          </a:graphicData>
        </a:graphic>
      </p:graphicFrame>
      <p:sp>
        <p:nvSpPr>
          <p:cNvPr id="154" name="Google Shape;154;p21"/>
          <p:cNvSpPr/>
          <p:nvPr/>
        </p:nvSpPr>
        <p:spPr>
          <a:xfrm>
            <a:off x="565775" y="2713200"/>
            <a:ext cx="7979400" cy="480000"/>
          </a:xfrm>
          <a:prstGeom prst="roundRect">
            <a:avLst>
              <a:gd fmla="val 16667" name="adj"/>
            </a:avLst>
          </a:prstGeom>
          <a:noFill/>
          <a:ln cap="flat" cmpd="sng" w="38100">
            <a:solidFill>
              <a:srgbClr val="155B5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txBox="1"/>
          <p:nvPr/>
        </p:nvSpPr>
        <p:spPr>
          <a:xfrm>
            <a:off x="2750825" y="2699100"/>
            <a:ext cx="10800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249C90"/>
                </a:solidFill>
                <a:latin typeface="Economica"/>
                <a:ea typeface="Economica"/>
                <a:cs typeface="Economica"/>
                <a:sym typeface="Economica"/>
              </a:rPr>
              <a:t>Model 1</a:t>
            </a:r>
            <a:endParaRPr b="1" sz="2000">
              <a:solidFill>
                <a:srgbClr val="249C90"/>
              </a:solidFill>
              <a:latin typeface="Economica"/>
              <a:ea typeface="Economica"/>
              <a:cs typeface="Economica"/>
              <a:sym typeface="Economic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