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602" r:id="rId2"/>
    <p:sldId id="388" r:id="rId3"/>
    <p:sldId id="694" r:id="rId4"/>
    <p:sldId id="606" r:id="rId5"/>
    <p:sldId id="844" r:id="rId6"/>
    <p:sldId id="734" r:id="rId7"/>
    <p:sldId id="845" r:id="rId8"/>
    <p:sldId id="831" r:id="rId9"/>
    <p:sldId id="833" r:id="rId10"/>
    <p:sldId id="847" r:id="rId11"/>
    <p:sldId id="842" r:id="rId12"/>
    <p:sldId id="836" r:id="rId13"/>
    <p:sldId id="834" r:id="rId14"/>
    <p:sldId id="846" r:id="rId15"/>
    <p:sldId id="848" r:id="rId16"/>
    <p:sldId id="826" r:id="rId17"/>
    <p:sldId id="849" r:id="rId18"/>
    <p:sldId id="850" r:id="rId19"/>
    <p:sldId id="851" r:id="rId20"/>
    <p:sldId id="829" r:id="rId21"/>
    <p:sldId id="840" r:id="rId22"/>
    <p:sldId id="852" r:id="rId23"/>
    <p:sldId id="603" r:id="rId24"/>
  </p:sldIdLst>
  <p:sldSz cx="10945813" cy="6840538"/>
  <p:notesSz cx="6858000" cy="9144000"/>
  <p:defaultTextStyle>
    <a:defPPr>
      <a:defRPr lang="zh-CN"/>
    </a:defPPr>
    <a:lvl1pPr marL="0" lvl="0" indent="0" algn="l" defTabSz="1138555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68325" lvl="1" indent="-111125" algn="l" defTabSz="1138555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38555" lvl="2" indent="-224155" algn="l" defTabSz="1138555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708150" lvl="3" indent="-336550" algn="l" defTabSz="1138555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276475" lvl="4" indent="-447675" algn="l" defTabSz="1138555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-447675" algn="l" defTabSz="1138555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-447675" algn="l" defTabSz="1138555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-447675" algn="l" defTabSz="1138555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-447675" algn="l" defTabSz="1138555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>
          <p15:clr>
            <a:srgbClr val="A4A3A4"/>
          </p15:clr>
        </p15:guide>
        <p15:guide id="2" pos="3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3809" autoAdjust="0"/>
  </p:normalViewPr>
  <p:slideViewPr>
    <p:cSldViewPr showGuides="1">
      <p:cViewPr varScale="1">
        <p:scale>
          <a:sx n="79" d="100"/>
          <a:sy n="79" d="100"/>
        </p:scale>
        <p:origin x="174" y="68"/>
      </p:cViewPr>
      <p:guideLst>
        <p:guide orient="horz" pos="2194"/>
        <p:guide pos="34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92" y="32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2A53641-2C6C-472C-A5F4-284D85EAA6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993769-3626-4795-B6A4-7607CD5F8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4546-2A89-47B0-A50E-4A619C13F80E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AD4754-59A4-4F4C-9DA9-DC15C59157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133048-9406-4BB7-A463-B427BCCA4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8D9B2-2AC3-49F9-892D-27520C59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122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defRPr/>
            </a:pPr>
            <a:endParaRPr lang="en-US" strike="noStrike" noProof="1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fontAlgn="base">
              <a:defRPr/>
            </a:pPr>
            <a:fld id="{F3E6D809-7E48-425E-A0E0-4ADA63E75F79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2020/12/11</a:t>
            </a:fld>
            <a:endParaRPr lang="zh-CN" altLang="en-US" sz="1200" strike="noStrike" noProof="1">
              <a:ea typeface="微软雅黑" panose="020B0503020204020204" pitchFamily="34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eaLnBrk="1" hangingPunct="1">
              <a:spcBef>
                <a:spcPct val="30000"/>
              </a:spcBef>
            </a:pPr>
            <a:r>
              <a:rPr lang="zh-CN" altLang="en-US" sz="1200"/>
              <a:t>单击此处编辑母版文本样式</a:t>
            </a:r>
            <a:endParaRPr lang="en-US" altLang="en-US" sz="1200"/>
          </a:p>
          <a:p>
            <a:pPr lvl="0" eaLnBrk="1" hangingPunct="1">
              <a:spcBef>
                <a:spcPct val="30000"/>
              </a:spcBef>
            </a:pPr>
            <a:r>
              <a:rPr lang="zh-CN" altLang="en-US" sz="1200"/>
              <a:t>第二级</a:t>
            </a:r>
            <a:endParaRPr lang="en-US" altLang="en-US" sz="1200"/>
          </a:p>
          <a:p>
            <a:pPr lvl="0" eaLnBrk="1" hangingPunct="1">
              <a:spcBef>
                <a:spcPct val="30000"/>
              </a:spcBef>
            </a:pPr>
            <a:r>
              <a:rPr lang="zh-CN" altLang="en-US" sz="1200"/>
              <a:t>第三级</a:t>
            </a:r>
            <a:endParaRPr lang="en-US" altLang="en-US" sz="1200"/>
          </a:p>
          <a:p>
            <a:pPr lvl="0" eaLnBrk="1" hangingPunct="1">
              <a:spcBef>
                <a:spcPct val="30000"/>
              </a:spcBef>
            </a:pPr>
            <a:r>
              <a:rPr lang="zh-CN" altLang="en-US" sz="1200"/>
              <a:t>第四级</a:t>
            </a:r>
            <a:endParaRPr lang="en-US" altLang="en-US" sz="1200"/>
          </a:p>
          <a:p>
            <a:pPr lvl="0" eaLnBrk="1" hangingPunct="1">
              <a:spcBef>
                <a:spcPct val="30000"/>
              </a:spcBef>
            </a:pPr>
            <a:r>
              <a:rPr lang="zh-CN" altLang="en-US" sz="1200"/>
              <a:t>第五级</a:t>
            </a:r>
            <a:endParaRPr lang="en-US" altLang="en-US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defRPr/>
            </a:pPr>
            <a:endParaRPr lang="en-US" strike="noStrike" noProof="1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fontAlgn="base">
              <a:defRPr/>
            </a:pPr>
            <a:fld id="{E033E56F-B437-4B39-909C-F183154C3022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sz="1200" strike="noStrike" noProof="1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fontAlgn="base">
              <a:defRPr/>
            </a:pPr>
            <a:fld id="{3C875625-C5B3-4152-8845-AA62D2B72FAD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2020/12/11</a:t>
            </a:fld>
            <a:endParaRPr lang="zh-CN" altLang="en-US" sz="1200" strike="noStrike" noProof="1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466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fontAlgn="base">
              <a:defRPr/>
            </a:pPr>
            <a:fld id="{96B33758-2D48-402A-80F1-D1DA57F8780F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2020/12/11</a:t>
            </a:fld>
            <a:endParaRPr lang="zh-CN" altLang="en-US" sz="1200" strike="noStrike" noProof="1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832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fontAlgn="base">
              <a:defRPr/>
            </a:pPr>
            <a:fld id="{96B33758-2D48-402A-80F1-D1DA57F8780F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2020/12/11</a:t>
            </a:fld>
            <a:endParaRPr lang="zh-CN" altLang="en-US" sz="1200" strike="noStrike" noProof="1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275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fontAlgn="base">
              <a:defRPr/>
            </a:pPr>
            <a:fld id="{96B33758-2D48-402A-80F1-D1DA57F8780F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2020/12/11</a:t>
            </a:fld>
            <a:endParaRPr lang="zh-CN" altLang="en-US" sz="1200" strike="noStrike" noProof="1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542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fontAlgn="base">
              <a:defRPr/>
            </a:pPr>
            <a:fld id="{8E109C51-CE0A-4B3D-B07A-B52304A1A95A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2020/12/11</a:t>
            </a:fld>
            <a:endParaRPr lang="zh-CN" altLang="en-US" sz="1200" strike="noStrike" noProof="1"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fontAlgn="base">
              <a:defRPr/>
            </a:pPr>
            <a:fld id="{8E109C51-CE0A-4B3D-B07A-B52304A1A95A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2020/12/11</a:t>
            </a:fld>
            <a:endParaRPr lang="zh-CN" altLang="en-US" sz="1200" strike="noStrike" noProof="1"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570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fontAlgn="base">
              <a:defRPr/>
            </a:pPr>
            <a:fld id="{8E109C51-CE0A-4B3D-B07A-B52304A1A95A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2020/12/11</a:t>
            </a:fld>
            <a:endParaRPr lang="zh-CN" altLang="en-US" sz="1200" strike="noStrike" noProof="1"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701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fontAlgn="base">
              <a:defRPr/>
            </a:pPr>
            <a:fld id="{8E109C51-CE0A-4B3D-B07A-B52304A1A95A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2020/12/11</a:t>
            </a:fld>
            <a:endParaRPr lang="zh-CN" altLang="en-US" sz="1200" strike="noStrike" noProof="1"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249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fontAlgn="base">
              <a:defRPr/>
            </a:pPr>
            <a:fld id="{B7C7C334-19F6-402B-BA4C-FEA7D3DA15B7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2020/12/11</a:t>
            </a:fld>
            <a:endParaRPr lang="zh-CN" altLang="en-US" sz="1200" strike="noStrike" noProof="1"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fontAlgn="base">
              <a:defRPr/>
            </a:pPr>
            <a:fld id="{C5BD5D3F-B8C9-445F-BC31-E7A710095E2F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2020/12/11</a:t>
            </a:fld>
            <a:endParaRPr lang="zh-CN" altLang="en-US" sz="1200" strike="noStrike" noProof="1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07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fontAlgn="base">
              <a:defRPr/>
            </a:pPr>
            <a:fld id="{69EC0C60-A10D-48A3-81EC-5774F605B48E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2020/12/11</a:t>
            </a:fld>
            <a:endParaRPr lang="zh-CN" altLang="en-US" sz="1200" strike="noStrike" noProof="1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601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fontAlgn="base">
              <a:defRPr/>
            </a:pPr>
            <a:fld id="{E9964294-6602-467C-952B-11354317BDA2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2020/12/11</a:t>
            </a:fld>
            <a:endParaRPr lang="zh-CN" altLang="en-US" sz="1200" strike="noStrike" noProof="1"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fontAlgn="base">
              <a:defRPr/>
            </a:pPr>
            <a:fld id="{E9964294-6602-467C-952B-11354317BDA2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2020/12/11</a:t>
            </a:fld>
            <a:endParaRPr lang="zh-CN" altLang="en-US" sz="1200" strike="noStrike" noProof="1"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86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fontAlgn="base">
              <a:defRPr/>
            </a:pPr>
            <a:fld id="{2FD5AE62-5408-45A0-9A6F-84E50D7B02C3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2020/12/11</a:t>
            </a:fld>
            <a:endParaRPr lang="zh-CN" altLang="en-US" sz="1200" strike="noStrike" noProof="1"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fontAlgn="base">
              <a:defRPr/>
            </a:pPr>
            <a:fld id="{2FD5AE62-5408-45A0-9A6F-84E50D7B02C3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2020/12/11</a:t>
            </a:fld>
            <a:endParaRPr lang="zh-CN" altLang="en-US" sz="1200" strike="noStrike" noProof="1"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778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fontAlgn="base">
              <a:defRPr/>
            </a:pPr>
            <a:fld id="{AE0F56FE-14B8-4A18-9C1E-D4367E5FDB24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2020/12/11</a:t>
            </a:fld>
            <a:endParaRPr lang="zh-CN" altLang="en-US" sz="1200" strike="noStrike" noProof="1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899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fontAlgn="base">
              <a:defRPr/>
            </a:pPr>
            <a:fld id="{96B33758-2D48-402A-80F1-D1DA57F8780F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2020/12/11</a:t>
            </a:fld>
            <a:endParaRPr lang="zh-CN" altLang="en-US" sz="1200" strike="noStrike" noProof="1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51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0738" y="2125663"/>
            <a:ext cx="9304337" cy="1465262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1475" y="3876675"/>
            <a:ext cx="7662863" cy="174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7688" y="6340475"/>
            <a:ext cx="2554288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E133D4DD-0A3D-4783-A18D-21621D532964}" type="datetime1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12/11/2020</a:t>
            </a:fld>
            <a:endParaRPr lang="zh-CN" altLang="en-US" sz="1800" strike="noStrike" noProof="1">
              <a:solidFill>
                <a:schemeClr val="tx1"/>
              </a:solidFill>
              <a:ea typeface="+mn-ea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0150" y="6340475"/>
            <a:ext cx="3465513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7525" y="6372225"/>
            <a:ext cx="2552700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75C0DA3E-0CDD-46A2-9D60-479D59D3B47D}" type="slidenum">
              <a:rPr lang="en-US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z="1800" strike="noStrike" noProof="1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688" y="274638"/>
            <a:ext cx="9850437" cy="11398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7688" y="1595438"/>
            <a:ext cx="9850437" cy="451485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7688" y="6340475"/>
            <a:ext cx="2554288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D1F994B9-21F9-4B38-88CA-1D2AEC6373BF}" type="datetime1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12/11/2020</a:t>
            </a:fld>
            <a:endParaRPr lang="zh-CN" altLang="en-US" sz="1800" strike="noStrike" noProof="1">
              <a:solidFill>
                <a:schemeClr val="tx1"/>
              </a:solidFill>
              <a:ea typeface="+mn-ea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0150" y="6340475"/>
            <a:ext cx="3465513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7525" y="6372225"/>
            <a:ext cx="2552700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75C0DA3E-0CDD-46A2-9D60-479D59D3B47D}" type="slidenum">
              <a:rPr lang="en-US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z="1800" strike="noStrike" noProof="1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35913" y="274638"/>
            <a:ext cx="2462212" cy="5835650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7688" y="274638"/>
            <a:ext cx="7235825" cy="583565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7688" y="6340475"/>
            <a:ext cx="2554288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7E313B36-74D4-42E1-9A17-32D6EE03B64B}" type="datetime1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12/11/2020</a:t>
            </a:fld>
            <a:endParaRPr lang="zh-CN" altLang="en-US" sz="1800" strike="noStrike" noProof="1">
              <a:solidFill>
                <a:schemeClr val="tx1"/>
              </a:solidFill>
              <a:ea typeface="+mn-ea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0150" y="6340475"/>
            <a:ext cx="3465513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7525" y="6372225"/>
            <a:ext cx="2552700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75C0DA3E-0CDD-46A2-9D60-479D59D3B47D}" type="slidenum">
              <a:rPr lang="en-US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z="1800" strike="noStrike" noProof="1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688" y="274638"/>
            <a:ext cx="9850437" cy="11398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47688" y="6340475"/>
            <a:ext cx="2554288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5A89DB8C-C952-4478-9D84-D9CA23C19FC5}" type="datetime1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12/11/2020</a:t>
            </a:fld>
            <a:endParaRPr lang="zh-CN" altLang="en-US" sz="1800" strike="noStrike" noProof="1">
              <a:solidFill>
                <a:schemeClr val="tx1"/>
              </a:solidFill>
              <a:ea typeface="+mn-ea"/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740150" y="6340475"/>
            <a:ext cx="3465513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endParaRPr lang="en-US" strike="noStrike" noProof="1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688" y="274638"/>
            <a:ext cx="9850437" cy="11398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47688" y="1595438"/>
            <a:ext cx="9850437" cy="4514850"/>
          </a:xfrm>
          <a:prstGeom prst="rect">
            <a:avLst/>
          </a:prstGeom>
        </p:spPr>
        <p:txBody>
          <a:bodyPr/>
          <a:lstStyle/>
          <a:p>
            <a:pPr lvl="0" fontAlgn="base"/>
            <a:endParaRPr lang="en-US" strike="noStrike" noProof="0"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7688" y="6340475"/>
            <a:ext cx="2554288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6576FFF0-5203-4655-A0D1-92586DE5D6AB}" type="datetime1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12/11/2020</a:t>
            </a:fld>
            <a:endParaRPr lang="zh-CN" altLang="en-US" sz="1800" strike="noStrike" noProof="1">
              <a:solidFill>
                <a:schemeClr val="tx1"/>
              </a:solidFill>
              <a:ea typeface="+mn-ea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0150" y="6340475"/>
            <a:ext cx="3465513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7525" y="6372225"/>
            <a:ext cx="2552700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75C0DA3E-0CDD-46A2-9D60-479D59D3B47D}" type="slidenum">
              <a:rPr lang="en-US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z="1800" strike="noStrike" noProof="1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688" y="274638"/>
            <a:ext cx="9850437" cy="11398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688" y="1595438"/>
            <a:ext cx="9850437" cy="451485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7688" y="6340475"/>
            <a:ext cx="2554288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88D69CF0-A4B8-4685-928F-C26C17F4C72B}" type="datetime1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12/11/2020</a:t>
            </a:fld>
            <a:endParaRPr lang="zh-CN" altLang="en-US" sz="1800" strike="noStrike" noProof="1">
              <a:solidFill>
                <a:schemeClr val="tx1"/>
              </a:solidFill>
              <a:ea typeface="+mn-ea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0150" y="6340475"/>
            <a:ext cx="3465513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7525" y="6372225"/>
            <a:ext cx="2552700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75C0DA3E-0CDD-46A2-9D60-479D59D3B47D}" type="slidenum">
              <a:rPr lang="en-US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z="1800" strike="noStrike" noProof="1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5188" y="4395788"/>
            <a:ext cx="9302750" cy="13589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5188" y="2898775"/>
            <a:ext cx="9302750" cy="1497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7688" y="6340475"/>
            <a:ext cx="2554288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EB885FCE-8BEA-4766-BD88-B746BC6C9EEF}" type="datetime1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12/11/2020</a:t>
            </a:fld>
            <a:endParaRPr lang="zh-CN" altLang="en-US" sz="1800" strike="noStrike" noProof="1">
              <a:solidFill>
                <a:schemeClr val="tx1"/>
              </a:solidFill>
              <a:ea typeface="+mn-ea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0150" y="6340475"/>
            <a:ext cx="3465513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7525" y="6372225"/>
            <a:ext cx="2552700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75C0DA3E-0CDD-46A2-9D60-479D59D3B47D}" type="slidenum">
              <a:rPr lang="en-US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z="1800" strike="noStrike" noProof="1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688" y="274638"/>
            <a:ext cx="9850437" cy="11398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7688" y="1595438"/>
            <a:ext cx="4848225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48313" y="1595438"/>
            <a:ext cx="4849812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47688" y="6340475"/>
            <a:ext cx="2554288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37D9BA24-AEA9-43FC-955B-0908D296CF52}" type="datetime1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12/11/2020</a:t>
            </a:fld>
            <a:endParaRPr lang="zh-CN" altLang="en-US" sz="1800" strike="noStrike" noProof="1">
              <a:solidFill>
                <a:schemeClr val="tx1"/>
              </a:solidFill>
              <a:ea typeface="+mn-ea"/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740150" y="6340475"/>
            <a:ext cx="3465513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37525" y="6372225"/>
            <a:ext cx="2552700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75C0DA3E-0CDD-46A2-9D60-479D59D3B47D}" type="slidenum">
              <a:rPr lang="en-US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z="1800" strike="noStrike" noProof="1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688" y="274638"/>
            <a:ext cx="9850437" cy="1139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7688" y="1531938"/>
            <a:ext cx="4835525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688" y="2170113"/>
            <a:ext cx="4835525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61013" y="1531938"/>
            <a:ext cx="4837112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61013" y="2170113"/>
            <a:ext cx="4837112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47688" y="6340475"/>
            <a:ext cx="2554288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3FF02DAB-9B69-4286-BC16-0F63E6CD2DCE}" type="datetime1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12/11/2020</a:t>
            </a:fld>
            <a:endParaRPr lang="zh-CN" altLang="en-US" sz="1800" strike="noStrike" noProof="1">
              <a:solidFill>
                <a:schemeClr val="tx1"/>
              </a:solidFill>
              <a:ea typeface="+mn-ea"/>
              <a:sym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740150" y="6340475"/>
            <a:ext cx="3465513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endParaRPr 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137525" y="6372225"/>
            <a:ext cx="2552700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75C0DA3E-0CDD-46A2-9D60-479D59D3B47D}" type="slidenum">
              <a:rPr lang="en-US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z="1800" strike="noStrike" noProof="1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688" y="274638"/>
            <a:ext cx="9850437" cy="11398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47688" y="6340475"/>
            <a:ext cx="2554288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CF1EC9F5-621F-42C4-A31A-8708580B8340}" type="datetime1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12/11/2020</a:t>
            </a:fld>
            <a:endParaRPr lang="zh-CN" altLang="en-US" sz="1800" strike="noStrike" noProof="1">
              <a:solidFill>
                <a:schemeClr val="tx1"/>
              </a:solidFill>
              <a:ea typeface="+mn-ea"/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740150" y="6340475"/>
            <a:ext cx="3465513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37525" y="6372225"/>
            <a:ext cx="2552700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75C0DA3E-0CDD-46A2-9D60-479D59D3B47D}" type="slidenum">
              <a:rPr lang="en-US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z="1800" strike="noStrike" noProof="1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47688" y="6340475"/>
            <a:ext cx="2554288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9453359E-6F2C-406D-A786-17B22FFCBB02}" type="datetime1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12/11/2020</a:t>
            </a:fld>
            <a:endParaRPr lang="zh-CN" altLang="en-US" sz="1800" strike="noStrike" noProof="1">
              <a:solidFill>
                <a:schemeClr val="tx1"/>
              </a:solidFill>
              <a:ea typeface="+mn-ea"/>
              <a:sym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40150" y="6340475"/>
            <a:ext cx="3465513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37525" y="6372225"/>
            <a:ext cx="2552700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75C0DA3E-0CDD-46A2-9D60-479D59D3B47D}" type="slidenum">
              <a:rPr lang="en-US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z="1800" strike="noStrike" noProof="1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688" y="273050"/>
            <a:ext cx="3600450" cy="11588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9900" y="273050"/>
            <a:ext cx="6118225" cy="58372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7688" y="1431925"/>
            <a:ext cx="3600450" cy="4678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47688" y="6340475"/>
            <a:ext cx="2554288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39985EAC-CB3D-4C7D-9760-1330D604D26A}" type="datetime1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12/11/2020</a:t>
            </a:fld>
            <a:endParaRPr lang="zh-CN" altLang="en-US" sz="1800" strike="noStrike" noProof="1">
              <a:solidFill>
                <a:schemeClr val="tx1"/>
              </a:solidFill>
              <a:ea typeface="+mn-ea"/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740150" y="6340475"/>
            <a:ext cx="3465513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37525" y="6372225"/>
            <a:ext cx="2552700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75C0DA3E-0CDD-46A2-9D60-479D59D3B47D}" type="slidenum">
              <a:rPr lang="en-US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z="1800" strike="noStrike" noProof="1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4713" y="4787900"/>
            <a:ext cx="6567487" cy="565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4713" y="611188"/>
            <a:ext cx="6567487" cy="410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fontAlgn="base"/>
            <a:endParaRPr lang="en-US" strike="noStrike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44713" y="5353050"/>
            <a:ext cx="6567487" cy="803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47688" y="6340475"/>
            <a:ext cx="2554288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330CCF05-1119-42A3-97B4-EED1F8DEFA27}" type="datetime1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12/11/2020</a:t>
            </a:fld>
            <a:endParaRPr lang="zh-CN" altLang="en-US" sz="1800" strike="noStrike" noProof="1">
              <a:solidFill>
                <a:schemeClr val="tx1"/>
              </a:solidFill>
              <a:ea typeface="+mn-ea"/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740150" y="6340475"/>
            <a:ext cx="3465513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37525" y="6372225"/>
            <a:ext cx="2552700" cy="365125"/>
          </a:xfrm>
          <a:prstGeom prst="rect">
            <a:avLst/>
          </a:prstGeom>
        </p:spPr>
        <p:txBody>
          <a:bodyPr/>
          <a:lstStyle/>
          <a:p>
            <a:pPr fontAlgn="base">
              <a:defRPr/>
            </a:pPr>
            <a:fld id="{75C0DA3E-0CDD-46A2-9D60-479D59D3B47D}" type="slidenum">
              <a:rPr lang="en-US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z="1800" strike="noStrike" noProof="1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矩形 14"/>
          <p:cNvSpPr/>
          <p:nvPr userDrawn="1"/>
        </p:nvSpPr>
        <p:spPr>
          <a:xfrm>
            <a:off x="0" y="-22225"/>
            <a:ext cx="8425111" cy="785813"/>
          </a:xfrm>
          <a:prstGeom prst="rect">
            <a:avLst/>
          </a:prstGeom>
          <a:solidFill>
            <a:srgbClr val="0070C0">
              <a:alpha val="14116"/>
            </a:srgbClr>
          </a:solidFill>
          <a:ln w="9525">
            <a:solidFill>
              <a:schemeClr val="accent1"/>
            </a:solidFill>
          </a:ln>
        </p:spPr>
        <p:txBody>
          <a:bodyPr lIns="113825" tIns="56912" rIns="113825" bIns="56912" anchor="ctr"/>
          <a:lstStyle/>
          <a:p>
            <a:pPr lvl="0"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32" name="矩形 13"/>
          <p:cNvSpPr/>
          <p:nvPr userDrawn="1"/>
        </p:nvSpPr>
        <p:spPr>
          <a:xfrm>
            <a:off x="8241065" y="-22893"/>
            <a:ext cx="2704748" cy="785813"/>
          </a:xfrm>
          <a:prstGeom prst="rect">
            <a:avLst/>
          </a:prstGeom>
          <a:solidFill>
            <a:srgbClr val="0070C0">
              <a:alpha val="50194"/>
            </a:srgbClr>
          </a:solidFill>
          <a:ln w="9525">
            <a:noFill/>
          </a:ln>
        </p:spPr>
        <p:txBody>
          <a:bodyPr lIns="113825" tIns="56912" rIns="113825" bIns="56912" anchor="t"/>
          <a:lstStyle/>
          <a:p>
            <a:pPr lvl="0" algn="ctr" eaLnBrk="1" hangingPunct="1"/>
            <a:endParaRPr lang="en-US" altLang="en-US" sz="120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pic>
        <p:nvPicPr>
          <p:cNvPr id="1034" name="图片 3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241065" y="-28814"/>
            <a:ext cx="760086" cy="80738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pull/>
  </p:transition>
  <p:hf hdr="0" ftr="0" dt="0"/>
  <p:txStyles>
    <p:titleStyle>
      <a:lvl1pPr marL="1138555" indent="-1138555" algn="l" defTabSz="0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1F1F7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138555" indent="-1138555" algn="l" defTabSz="0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1F1F74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marL="1138555" indent="-1138555" algn="l" defTabSz="0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1F1F74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marL="1138555" indent="-1138555" algn="l" defTabSz="0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1F1F74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marL="1138555" indent="-1138555" algn="l" defTabSz="0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1F1F74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1595755" indent="-1138555" algn="l" defTabSz="0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1F1F74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2052955" indent="-1138555" algn="l" defTabSz="0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1F1F74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2510155" indent="-1138555" algn="l" defTabSz="0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1F1F74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2967355" indent="-1138555" algn="l" defTabSz="0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1F1F74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427355" indent="-427355" algn="l" defTabSz="11379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>
          <a:solidFill>
            <a:srgbClr val="1F1F7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23925" indent="-354330" algn="l" defTabSz="11379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>
          <a:solidFill>
            <a:srgbClr val="1F1F74"/>
          </a:solidFill>
          <a:latin typeface="+mn-lt"/>
          <a:ea typeface="+mn-ea"/>
          <a:sym typeface="Arial" panose="020B0604020202020204" pitchFamily="34" charset="0"/>
        </a:defRPr>
      </a:lvl2pPr>
      <a:lvl3pPr marL="1422400" indent="-282575" algn="l" defTabSz="11379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>
          <a:solidFill>
            <a:srgbClr val="1F1F74"/>
          </a:solidFill>
          <a:latin typeface="+mn-lt"/>
          <a:ea typeface="+mn-ea"/>
          <a:sym typeface="Arial" panose="020B0604020202020204" pitchFamily="34" charset="0"/>
        </a:defRPr>
      </a:lvl3pPr>
      <a:lvl4pPr marL="1992630" indent="-284480" algn="l" defTabSz="11379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>
          <a:solidFill>
            <a:srgbClr val="1F1F74"/>
          </a:solidFill>
          <a:latin typeface="+mn-lt"/>
          <a:ea typeface="+mn-ea"/>
          <a:sym typeface="Arial" panose="020B0604020202020204" pitchFamily="34" charset="0"/>
        </a:defRPr>
      </a:lvl4pPr>
      <a:lvl5pPr marL="2560955" indent="-284480" algn="l" defTabSz="11379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>
          <a:solidFill>
            <a:srgbClr val="1F1F74"/>
          </a:solidFill>
          <a:latin typeface="+mn-lt"/>
          <a:ea typeface="+mn-ea"/>
          <a:sym typeface="Arial" panose="020B0604020202020204" pitchFamily="34" charset="0"/>
        </a:defRPr>
      </a:lvl5pPr>
      <a:lvl6pPr marL="3018155" indent="-284480" algn="l" defTabSz="11379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>
          <a:solidFill>
            <a:srgbClr val="1F1F74"/>
          </a:solidFill>
          <a:latin typeface="+mn-lt"/>
          <a:ea typeface="+mn-ea"/>
          <a:sym typeface="Arial" panose="020B0604020202020204" pitchFamily="34" charset="0"/>
        </a:defRPr>
      </a:lvl6pPr>
      <a:lvl7pPr marL="3475355" indent="-284480" algn="l" defTabSz="11379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>
          <a:solidFill>
            <a:srgbClr val="1F1F74"/>
          </a:solidFill>
          <a:latin typeface="+mn-lt"/>
          <a:ea typeface="+mn-ea"/>
          <a:sym typeface="Arial" panose="020B0604020202020204" pitchFamily="34" charset="0"/>
        </a:defRPr>
      </a:lvl7pPr>
      <a:lvl8pPr marL="3932555" indent="-284480" algn="l" defTabSz="11379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>
          <a:solidFill>
            <a:srgbClr val="1F1F74"/>
          </a:solidFill>
          <a:latin typeface="+mn-lt"/>
          <a:ea typeface="+mn-ea"/>
          <a:sym typeface="Arial" panose="020B0604020202020204" pitchFamily="34" charset="0"/>
        </a:defRPr>
      </a:lvl8pPr>
      <a:lvl9pPr marL="4389755" indent="-284480" algn="l" defTabSz="11379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>
          <a:solidFill>
            <a:srgbClr val="1F1F74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.png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9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9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6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25.bin"/><Relationship Id="rId5" Type="http://schemas.openxmlformats.org/officeDocument/2006/relationships/image" Target="../media/image24.wmf"/><Relationship Id="rId10" Type="http://schemas.openxmlformats.org/officeDocument/2006/relationships/image" Target="../media/image26.wmf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image" Target="../media/image9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wmf"/><Relationship Id="rId5" Type="http://schemas.openxmlformats.org/officeDocument/2006/relationships/image" Target="../media/image2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0070C0"/>
            </a:gs>
            <a:gs pos="76000">
              <a:schemeClr val="accent1">
                <a:lumMod val="45000"/>
                <a:lumOff val="55000"/>
              </a:schemeClr>
            </a:gs>
            <a:gs pos="83000">
              <a:schemeClr val="tx2">
                <a:lumMod val="50000"/>
                <a:lumOff val="50000"/>
              </a:schemeClr>
            </a:gs>
            <a:gs pos="7400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长方形 167"/>
          <p:cNvSpPr/>
          <p:nvPr/>
        </p:nvSpPr>
        <p:spPr>
          <a:xfrm>
            <a:off x="290513" y="1609725"/>
            <a:ext cx="10366753" cy="23145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txBody>
          <a:bodyPr lIns="90170" tIns="46990" rIns="90170" bIns="46990" anchor="ctr"/>
          <a:lstStyle/>
          <a:p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075" name="TextBox 4"/>
          <p:cNvSpPr/>
          <p:nvPr/>
        </p:nvSpPr>
        <p:spPr>
          <a:xfrm>
            <a:off x="391829" y="1705184"/>
            <a:ext cx="10263471" cy="212365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Maximum Channel Access Probability Based on Post-Disaster Ground Terminal Distribution Density</a:t>
            </a:r>
            <a:endParaRPr lang="en-US" altLang="zh-CN" sz="44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" name="矩形 4">
            <a:extLst>
              <a:ext uri="{FF2B5EF4-FFF2-40B4-BE49-F238E27FC236}">
                <a16:creationId xmlns:a16="http://schemas.microsoft.com/office/drawing/2014/main" id="{8CABABD3-CDDD-41D2-820C-E172B0223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238" y="4565967"/>
            <a:ext cx="553933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>
                <a:latin typeface="+mj-lt"/>
                <a:cs typeface="Arial" panose="020B0604020202020204" pitchFamily="34" charset="0"/>
              </a:rPr>
              <a:t>Xingxing Hu</a:t>
            </a:r>
          </a:p>
          <a:p>
            <a:pPr algn="ctr" eaLnBrk="1" hangingPunct="1"/>
            <a:r>
              <a:rPr lang="en-US" altLang="zh-CN" sz="2000" dirty="0">
                <a:solidFill>
                  <a:srgbClr val="000066"/>
                </a:solidFill>
                <a:latin typeface="+mn-lt"/>
                <a:cs typeface="Arial" panose="020B0604020202020204" pitchFamily="34" charset="0"/>
              </a:rPr>
              <a:t>College of Information Science and Technology</a:t>
            </a:r>
            <a:endParaRPr lang="en-US" altLang="zh-CN" sz="2800" dirty="0">
              <a:latin typeface="+mj-lt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CN" sz="2000" dirty="0" err="1">
                <a:solidFill>
                  <a:srgbClr val="000066"/>
                </a:solidFill>
                <a:latin typeface="+mn-lt"/>
                <a:cs typeface="Arial" panose="020B0604020202020204" pitchFamily="34" charset="0"/>
              </a:rPr>
              <a:t>Donghua</a:t>
            </a:r>
            <a:r>
              <a:rPr lang="en-US" altLang="zh-CN" sz="2000" dirty="0">
                <a:solidFill>
                  <a:srgbClr val="000066"/>
                </a:solidFill>
                <a:latin typeface="+mn-lt"/>
                <a:cs typeface="Arial" panose="020B0604020202020204" pitchFamily="34" charset="0"/>
              </a:rPr>
              <a:t> University, Shanghai, China</a:t>
            </a:r>
          </a:p>
          <a:p>
            <a:pPr algn="ctr" eaLnBrk="1" hangingPunct="1"/>
            <a:r>
              <a:rPr lang="en-US" altLang="zh-CN" sz="2000" dirty="0">
                <a:solidFill>
                  <a:srgbClr val="000066"/>
                </a:solidFill>
                <a:latin typeface="+mn-lt"/>
                <a:cs typeface="Arial" panose="020B0604020202020204" pitchFamily="34" charset="0"/>
              </a:rPr>
              <a:t>2181295@mail.dhu.edu.cn</a:t>
            </a:r>
            <a:endParaRPr lang="zh-CN" altLang="en-US" sz="2000" dirty="0">
              <a:solidFill>
                <a:srgbClr val="000066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53C10E-DC49-4306-8F19-98823C49E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</p:spTree>
  </p:cSld>
  <p:clrMapOvr>
    <a:masterClrMapping/>
  </p:clrMapOvr>
  <p:transition spd="slow" advTm="792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84E8C1-4C88-4BFC-9298-F52BAD6E35A4}"/>
              </a:ext>
            </a:extLst>
          </p:cNvPr>
          <p:cNvSpPr/>
          <p:nvPr/>
        </p:nvSpPr>
        <p:spPr>
          <a:xfrm>
            <a:off x="-7931" y="-11842"/>
            <a:ext cx="9241790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Problem formulation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9F992FFE-7C93-4235-B2A2-610940D2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8819" y="6403657"/>
            <a:ext cx="536994" cy="436881"/>
          </a:xfrm>
        </p:spPr>
        <p:txBody>
          <a:bodyPr/>
          <a:lstStyle/>
          <a:p>
            <a:pPr fontAlgn="base">
              <a:defRPr/>
            </a:pPr>
            <a:fld id="{75C0DA3E-0CDD-46A2-9D60-479D59D3B47D}" type="slidenum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10</a:t>
            </a:fld>
            <a:endParaRPr lang="zh-CN" altLang="en-US" sz="1800" strike="noStrike" noProof="1">
              <a:solidFill>
                <a:schemeClr val="tx1"/>
              </a:solidFill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D1B2CB-8B94-4D84-B67D-8302952B5097}"/>
              </a:ext>
            </a:extLst>
          </p:cNvPr>
          <p:cNvSpPr txBox="1"/>
          <p:nvPr/>
        </p:nvSpPr>
        <p:spPr>
          <a:xfrm>
            <a:off x="531813" y="1496665"/>
            <a:ext cx="96214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channel access probability is defined as the probability that a random GT located in post-disaster area can successfully establish full communication link with aircraft.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 is:                                   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our goal is to obtain the maximum system channel access probability by optimizing the flight speed       of UAV .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F77070-8B33-4638-B74E-233ED1417C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16791" y="3199865"/>
            <a:ext cx="24263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23289D8-1E83-4E75-9125-5F86355D5E1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63376" y="2750965"/>
            <a:ext cx="118576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C39C087-BD1A-4F41-A4D1-3EC26EC88A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402905"/>
              </p:ext>
            </p:extLst>
          </p:nvPr>
        </p:nvGraphicFramePr>
        <p:xfrm>
          <a:off x="3456766" y="3728608"/>
          <a:ext cx="33909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Formula" r:id="rId4" imgW="1539360" imgH="349560" progId="Equation.Ribbit">
                  <p:embed/>
                </p:oleObj>
              </mc:Choice>
              <mc:Fallback>
                <p:oleObj name="Formula" r:id="rId4" imgW="1539360" imgH="349560" progId="Equation.Ribbi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766" y="3728608"/>
                        <a:ext cx="3390900" cy="806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13921619-65C1-4F77-ACAB-90411D32A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242D5E9-CF35-43AC-9656-6FAA76F2C7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80987"/>
              </p:ext>
            </p:extLst>
          </p:nvPr>
        </p:nvGraphicFramePr>
        <p:xfrm>
          <a:off x="6985011" y="4978661"/>
          <a:ext cx="504035" cy="3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Formula" r:id="rId7" imgW="374760" imgH="271800" progId="Equation.Ribbit">
                  <p:embed/>
                </p:oleObj>
              </mc:Choice>
              <mc:Fallback>
                <p:oleObj name="Formula" r:id="rId7" imgW="374760" imgH="271800" progId="Equation.Ribbit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B49BB9E-FCEC-4F86-8794-2033D6AA60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85011" y="4978661"/>
                        <a:ext cx="504035" cy="36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47995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AC28B70C-2965-4CA3-B209-99CCE7BDC3D2}"/>
              </a:ext>
            </a:extLst>
          </p:cNvPr>
          <p:cNvSpPr/>
          <p:nvPr/>
        </p:nvSpPr>
        <p:spPr>
          <a:xfrm>
            <a:off x="23953" y="35958"/>
            <a:ext cx="9241790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Problem formulation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BB6CF5-0CD3-41A4-9961-0300205C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9244" y="6454178"/>
            <a:ext cx="504035" cy="382282"/>
          </a:xfrm>
        </p:spPr>
        <p:txBody>
          <a:bodyPr/>
          <a:lstStyle/>
          <a:p>
            <a:pPr fontAlgn="base">
              <a:defRPr/>
            </a:pPr>
            <a:r>
              <a:rPr lang="en-US" altLang="zh-CN" sz="1800" strike="noStrike" noProof="1">
                <a:solidFill>
                  <a:schemeClr val="tx1"/>
                </a:solidFill>
                <a:ea typeface="+mn-ea"/>
              </a:rPr>
              <a:t>11</a:t>
            </a:r>
            <a:endParaRPr lang="zh-CN" altLang="en-US" sz="1800" strike="noStrike" noProof="1">
              <a:solidFill>
                <a:schemeClr val="tx1"/>
              </a:solidFill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326155-5407-4DE3-903A-DB59337258B8}"/>
              </a:ext>
            </a:extLst>
          </p:cNvPr>
          <p:cNvSpPr txBox="1"/>
          <p:nvPr/>
        </p:nvSpPr>
        <p:spPr>
          <a:xfrm>
            <a:off x="617395" y="1103437"/>
            <a:ext cx="844260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SNR threshold probability[4]:</a:t>
            </a:r>
          </a:p>
          <a:p>
            <a:r>
              <a:rPr lang="en-US" altLang="zh-CN" sz="2400" dirty="0"/>
              <a:t>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defined as the probability that a random GT satisfies the signal-to-noise ratio (SNR) condition when it picks up the detection signal sent by its corresponding aircraft.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018A10F-1AD3-469C-94D5-52087EA332D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56766" y="2700218"/>
            <a:ext cx="151622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0286A07-661F-4963-A059-79BAC931C1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856570"/>
              </p:ext>
            </p:extLst>
          </p:nvPr>
        </p:nvGraphicFramePr>
        <p:xfrm>
          <a:off x="936591" y="3157557"/>
          <a:ext cx="4896340" cy="1160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Formula" r:id="rId3" imgW="2226310" imgH="389890" progId="Equation.Ribbit">
                  <p:embed/>
                </p:oleObj>
              </mc:Choice>
              <mc:Fallback>
                <p:oleObj name="Formula" r:id="rId3" imgW="2226310" imgH="389890" progId="Equation.Ribbi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591" y="3157557"/>
                        <a:ext cx="4896340" cy="11605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18DDB95-3DA4-4673-BEB2-464BF9E42557}"/>
              </a:ext>
            </a:extLst>
          </p:cNvPr>
          <p:cNvSpPr txBox="1"/>
          <p:nvPr/>
        </p:nvSpPr>
        <p:spPr>
          <a:xfrm>
            <a:off x="6069538" y="2641799"/>
            <a:ext cx="3096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Aircraft’s transmission power</a:t>
            </a:r>
            <a:endParaRPr lang="zh-CN" altLang="en-US" dirty="0"/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12A0CC93-372C-471F-9B2C-405B949641C8}"/>
              </a:ext>
            </a:extLst>
          </p:cNvPr>
          <p:cNvSpPr/>
          <p:nvPr/>
        </p:nvSpPr>
        <p:spPr>
          <a:xfrm>
            <a:off x="6120951" y="2590413"/>
            <a:ext cx="2775883" cy="8393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E8DF716-B114-4E82-82B3-0D7A9F02D437}"/>
              </a:ext>
            </a:extLst>
          </p:cNvPr>
          <p:cNvCxnSpPr>
            <a:cxnSpLocks/>
          </p:cNvCxnSpPr>
          <p:nvPr/>
        </p:nvCxnSpPr>
        <p:spPr bwMode="auto">
          <a:xfrm flipV="1">
            <a:off x="3168746" y="2902983"/>
            <a:ext cx="2952205" cy="44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38F612E-74FC-44CB-9353-A15358018743}"/>
              </a:ext>
            </a:extLst>
          </p:cNvPr>
          <p:cNvCxnSpPr>
            <a:cxnSpLocks/>
          </p:cNvCxnSpPr>
          <p:nvPr/>
        </p:nvCxnSpPr>
        <p:spPr bwMode="auto">
          <a:xfrm flipV="1">
            <a:off x="3168746" y="2902983"/>
            <a:ext cx="0" cy="273899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Rounded Rectangle 11">
            <a:extLst>
              <a:ext uri="{FF2B5EF4-FFF2-40B4-BE49-F238E27FC236}">
                <a16:creationId xmlns:a16="http://schemas.microsoft.com/office/drawing/2014/main" id="{48B1259A-1645-447D-9BD4-69866E6A7832}"/>
              </a:ext>
            </a:extLst>
          </p:cNvPr>
          <p:cNvSpPr/>
          <p:nvPr/>
        </p:nvSpPr>
        <p:spPr>
          <a:xfrm>
            <a:off x="6069538" y="3981062"/>
            <a:ext cx="1991314" cy="4308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BFDB8C-FAB9-42B6-8B47-145CA48D3C4E}"/>
              </a:ext>
            </a:extLst>
          </p:cNvPr>
          <p:cNvCxnSpPr>
            <a:cxnSpLocks/>
            <a:endCxn id="19" idx="1"/>
          </p:cNvCxnSpPr>
          <p:nvPr/>
        </p:nvCxnSpPr>
        <p:spPr bwMode="auto">
          <a:xfrm>
            <a:off x="5197298" y="4190400"/>
            <a:ext cx="872240" cy="61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3F3CF8-94C4-47C2-A08D-6DABFBE76371}"/>
              </a:ext>
            </a:extLst>
          </p:cNvPr>
          <p:cNvCxnSpPr>
            <a:cxnSpLocks/>
          </p:cNvCxnSpPr>
          <p:nvPr/>
        </p:nvCxnSpPr>
        <p:spPr bwMode="auto">
          <a:xfrm flipV="1">
            <a:off x="5197298" y="3981063"/>
            <a:ext cx="0" cy="209337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80E6B02-54B9-439C-A6A3-CEF1EAB53947}"/>
              </a:ext>
            </a:extLst>
          </p:cNvPr>
          <p:cNvSpPr txBox="1"/>
          <p:nvPr/>
        </p:nvSpPr>
        <p:spPr>
          <a:xfrm>
            <a:off x="6045161" y="3974956"/>
            <a:ext cx="3096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SNR threshold</a:t>
            </a:r>
            <a:endParaRPr lang="zh-CN" altLang="en-US" dirty="0"/>
          </a:p>
        </p:txBody>
      </p:sp>
      <p:sp>
        <p:nvSpPr>
          <p:cNvPr id="32" name="Rounded Rectangle 11">
            <a:extLst>
              <a:ext uri="{FF2B5EF4-FFF2-40B4-BE49-F238E27FC236}">
                <a16:creationId xmlns:a16="http://schemas.microsoft.com/office/drawing/2014/main" id="{6978F751-5FE4-43C4-8892-FD1B80DD966F}"/>
              </a:ext>
            </a:extLst>
          </p:cNvPr>
          <p:cNvSpPr/>
          <p:nvPr/>
        </p:nvSpPr>
        <p:spPr>
          <a:xfrm>
            <a:off x="2795774" y="4552568"/>
            <a:ext cx="1741067" cy="4308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58D2CAE-6CD9-4D24-A92F-77ADB2F9C95C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 flipH="1">
            <a:off x="3666308" y="4190400"/>
            <a:ext cx="1" cy="3621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8FEA080-6ADF-4148-B354-F0DEDCE45885}"/>
              </a:ext>
            </a:extLst>
          </p:cNvPr>
          <p:cNvSpPr txBox="1"/>
          <p:nvPr/>
        </p:nvSpPr>
        <p:spPr>
          <a:xfrm>
            <a:off x="2808721" y="4552569"/>
            <a:ext cx="1916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 power</a:t>
            </a:r>
            <a:endParaRPr lang="zh-CN" altLang="en-US" dirty="0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83A61AE2-EB57-4815-B65D-31802308A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097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4CB137BD-B18D-42DD-9F1C-2561D7F80CAA}"/>
              </a:ext>
            </a:extLst>
          </p:cNvPr>
          <p:cNvSpPr/>
          <p:nvPr/>
        </p:nvSpPr>
        <p:spPr>
          <a:xfrm>
            <a:off x="126914" y="42571"/>
            <a:ext cx="9241790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Problem formulation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B891B6-7A56-4866-A6D8-3BC48F30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231" y="6372474"/>
            <a:ext cx="536994" cy="364876"/>
          </a:xfrm>
        </p:spPr>
        <p:txBody>
          <a:bodyPr/>
          <a:lstStyle/>
          <a:p>
            <a:pPr fontAlgn="base">
              <a:defRPr/>
            </a:pPr>
            <a:fld id="{75C0DA3E-0CDD-46A2-9D60-479D59D3B47D}" type="slidenum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12</a:t>
            </a:fld>
            <a:endParaRPr lang="zh-CN" altLang="en-US" sz="1800" strike="noStrike" noProof="1">
              <a:solidFill>
                <a:schemeClr val="tx1"/>
              </a:solidFill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A85E06-F7D3-4EAC-80E4-9F7812E939A1}"/>
              </a:ext>
            </a:extLst>
          </p:cNvPr>
          <p:cNvSpPr txBox="1"/>
          <p:nvPr/>
        </p:nvSpPr>
        <p:spPr>
          <a:xfrm>
            <a:off x="720576" y="1054076"/>
            <a:ext cx="8442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allocation ratio    :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It denotes the percentage of channels obtained by HFH when the UAV flies over subregion   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B12B3BF-72B5-4C09-835D-59F065DA738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952731" y="2072518"/>
            <a:ext cx="233634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11C96C1-C37D-46AA-A08D-2B3B4F9AF4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987593"/>
              </p:ext>
            </p:extLst>
          </p:nvPr>
        </p:nvGraphicFramePr>
        <p:xfrm>
          <a:off x="2329245" y="2724125"/>
          <a:ext cx="2736190" cy="901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name="Formula" r:id="rId3" imgW="1217930" imgH="392430" progId="Equation.Ribbit">
                  <p:embed/>
                </p:oleObj>
              </mc:Choice>
              <mc:Fallback>
                <p:oleObj name="Formula" r:id="rId3" imgW="1217930" imgH="392430" progId="Equation.Ribbi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245" y="2724125"/>
                        <a:ext cx="2736190" cy="9013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ounded Rectangle 11">
            <a:extLst>
              <a:ext uri="{FF2B5EF4-FFF2-40B4-BE49-F238E27FC236}">
                <a16:creationId xmlns:a16="http://schemas.microsoft.com/office/drawing/2014/main" id="{CCE3C5A7-6CFD-4F6D-8138-10F194B64485}"/>
              </a:ext>
            </a:extLst>
          </p:cNvPr>
          <p:cNvSpPr/>
          <p:nvPr/>
        </p:nvSpPr>
        <p:spPr>
          <a:xfrm>
            <a:off x="4680851" y="2254405"/>
            <a:ext cx="3432530" cy="6815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BF8D362-288B-46C4-ACA9-4CF362D48793}"/>
              </a:ext>
            </a:extLst>
          </p:cNvPr>
          <p:cNvCxnSpPr>
            <a:cxnSpLocks/>
            <a:endCxn id="19" idx="1"/>
          </p:cNvCxnSpPr>
          <p:nvPr/>
        </p:nvCxnSpPr>
        <p:spPr bwMode="auto">
          <a:xfrm>
            <a:off x="4057365" y="2595156"/>
            <a:ext cx="62348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AF64776-CD88-4EB3-AEA0-66CECF3FF56C}"/>
              </a:ext>
            </a:extLst>
          </p:cNvPr>
          <p:cNvCxnSpPr>
            <a:cxnSpLocks/>
          </p:cNvCxnSpPr>
          <p:nvPr/>
        </p:nvCxnSpPr>
        <p:spPr bwMode="auto">
          <a:xfrm flipV="1">
            <a:off x="4057365" y="2595157"/>
            <a:ext cx="0" cy="168673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3A0ABF4-C2DF-4F60-A1D9-DFA27E4F7171}"/>
              </a:ext>
            </a:extLst>
          </p:cNvPr>
          <p:cNvSpPr txBox="1"/>
          <p:nvPr/>
        </p:nvSpPr>
        <p:spPr>
          <a:xfrm>
            <a:off x="4680851" y="2209882"/>
            <a:ext cx="3528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Average number of GTs under HFH coverage area</a:t>
            </a:r>
            <a:endParaRPr lang="zh-CN" altLang="en-US" dirty="0"/>
          </a:p>
        </p:txBody>
      </p:sp>
      <p:sp>
        <p:nvSpPr>
          <p:cNvPr id="34" name="Rounded Rectangle 11">
            <a:extLst>
              <a:ext uri="{FF2B5EF4-FFF2-40B4-BE49-F238E27FC236}">
                <a16:creationId xmlns:a16="http://schemas.microsoft.com/office/drawing/2014/main" id="{FB82F3F4-33B6-4F56-8A66-857B355C9880}"/>
              </a:ext>
            </a:extLst>
          </p:cNvPr>
          <p:cNvSpPr/>
          <p:nvPr/>
        </p:nvSpPr>
        <p:spPr>
          <a:xfrm>
            <a:off x="5198857" y="3389398"/>
            <a:ext cx="3432530" cy="6815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C01FA7E-0550-4FD7-B531-6F76EA88B81E}"/>
              </a:ext>
            </a:extLst>
          </p:cNvPr>
          <p:cNvSpPr txBox="1"/>
          <p:nvPr/>
        </p:nvSpPr>
        <p:spPr>
          <a:xfrm>
            <a:off x="5159785" y="3319500"/>
            <a:ext cx="3528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GT distribution density of cluster </a:t>
            </a:r>
            <a:endParaRPr lang="zh-CN" altLang="en-US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FE234E4A-5FF9-44CB-85A7-9D1E6AD097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967352"/>
              </p:ext>
            </p:extLst>
          </p:nvPr>
        </p:nvGraphicFramePr>
        <p:xfrm>
          <a:off x="6165481" y="3778751"/>
          <a:ext cx="303942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6" name="Formula" r:id="rId5" imgW="76320" imgH="222480" progId="Equation.Ribbit">
                  <p:embed/>
                </p:oleObj>
              </mc:Choice>
              <mc:Fallback>
                <p:oleObj name="Formula" r:id="rId5" imgW="76320" imgH="2224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65481" y="3778751"/>
                        <a:ext cx="303942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68E41A6-C099-43B8-B377-5B1BDA815765}"/>
              </a:ext>
            </a:extLst>
          </p:cNvPr>
          <p:cNvCxnSpPr>
            <a:cxnSpLocks/>
          </p:cNvCxnSpPr>
          <p:nvPr/>
        </p:nvCxnSpPr>
        <p:spPr bwMode="auto">
          <a:xfrm>
            <a:off x="4054295" y="3704221"/>
            <a:ext cx="11445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Rounded Rectangle 11">
            <a:extLst>
              <a:ext uri="{FF2B5EF4-FFF2-40B4-BE49-F238E27FC236}">
                <a16:creationId xmlns:a16="http://schemas.microsoft.com/office/drawing/2014/main" id="{FA2D6C57-7109-4088-9123-F25D4829CFE2}"/>
              </a:ext>
            </a:extLst>
          </p:cNvPr>
          <p:cNvSpPr/>
          <p:nvPr/>
        </p:nvSpPr>
        <p:spPr>
          <a:xfrm>
            <a:off x="1573167" y="4024371"/>
            <a:ext cx="4087711" cy="7694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669F2E5-8653-4C47-8FB5-02314F78ED97}"/>
              </a:ext>
            </a:extLst>
          </p:cNvPr>
          <p:cNvSpPr txBox="1"/>
          <p:nvPr/>
        </p:nvSpPr>
        <p:spPr>
          <a:xfrm>
            <a:off x="1512631" y="4025367"/>
            <a:ext cx="4320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Overlapping area within     when UAV flies over the subregion</a:t>
            </a:r>
            <a:endParaRPr lang="zh-CN" altLang="en-US" dirty="0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9CABE20C-7AD4-4D69-B21F-F30059C1AE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906713"/>
              </p:ext>
            </p:extLst>
          </p:nvPr>
        </p:nvGraphicFramePr>
        <p:xfrm>
          <a:off x="5320935" y="4512204"/>
          <a:ext cx="303942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" name="Formula" r:id="rId7" imgW="76320" imgH="222480" progId="Equation.Ribbit">
                  <p:embed/>
                </p:oleObj>
              </mc:Choice>
              <mc:Fallback>
                <p:oleObj name="Formula" r:id="rId7" imgW="76320" imgH="222480" progId="Equation.Ribbit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FE234E4A-5FF9-44CB-85A7-9D1E6AD097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20935" y="4512204"/>
                        <a:ext cx="303942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18D27F5-61EC-48F8-9EC3-25680297BC7F}"/>
              </a:ext>
            </a:extLst>
          </p:cNvPr>
          <p:cNvCxnSpPr>
            <a:cxnSpLocks/>
          </p:cNvCxnSpPr>
          <p:nvPr/>
        </p:nvCxnSpPr>
        <p:spPr bwMode="auto">
          <a:xfrm flipV="1">
            <a:off x="4054295" y="3535548"/>
            <a:ext cx="0" cy="168673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B070F450-A771-4A97-A153-AEE4B83B3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627635"/>
              </p:ext>
            </p:extLst>
          </p:nvPr>
        </p:nvGraphicFramePr>
        <p:xfrm>
          <a:off x="4626576" y="4152923"/>
          <a:ext cx="174966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Formula" r:id="rId8" imgW="175320" imgH="228600" progId="Equation.Ribbit">
                  <p:embed/>
                </p:oleObj>
              </mc:Choice>
              <mc:Fallback>
                <p:oleObj name="Formula" r:id="rId8" imgW="175320" imgH="228600" progId="Equation.Ribbit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9CABE20C-7AD4-4D69-B21F-F30059C1A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26576" y="4152923"/>
                        <a:ext cx="174966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DF5B0BA-5A4B-4F62-BF07-EC5B62E14D0E}"/>
              </a:ext>
            </a:extLst>
          </p:cNvPr>
          <p:cNvCxnSpPr>
            <a:cxnSpLocks/>
          </p:cNvCxnSpPr>
          <p:nvPr/>
        </p:nvCxnSpPr>
        <p:spPr bwMode="auto">
          <a:xfrm>
            <a:off x="3420763" y="3625458"/>
            <a:ext cx="0" cy="4886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BF164B83-B637-41B8-9987-FD6953BEF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956858"/>
              </p:ext>
            </p:extLst>
          </p:nvPr>
        </p:nvGraphicFramePr>
        <p:xfrm>
          <a:off x="5354245" y="1900411"/>
          <a:ext cx="436316" cy="3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Formula" r:id="rId10" imgW="76320" imgH="222480" progId="Equation.Ribbit">
                  <p:embed/>
                </p:oleObj>
              </mc:Choice>
              <mc:Fallback>
                <p:oleObj name="Formula" r:id="rId10" imgW="76320" imgH="222480" progId="Equation.Ribbit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9CABE20C-7AD4-4D69-B21F-F30059C1A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4245" y="1900411"/>
                        <a:ext cx="436316" cy="319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6311461E-81FB-4F90-842C-52A81758D4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906525"/>
              </p:ext>
            </p:extLst>
          </p:nvPr>
        </p:nvGraphicFramePr>
        <p:xfrm>
          <a:off x="4369108" y="1200571"/>
          <a:ext cx="203641" cy="207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" name="Formula" r:id="rId11" imgW="177840" imgH="194400" progId="Equation.Ribbit">
                  <p:embed/>
                </p:oleObj>
              </mc:Choice>
              <mc:Fallback>
                <p:oleObj name="Formula" r:id="rId11" imgW="177840" imgH="194400" progId="Equation.Ribbit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BF164B83-B637-41B8-9987-FD6953BEF1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69108" y="1200571"/>
                        <a:ext cx="203641" cy="207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" name="图片 50">
            <a:extLst>
              <a:ext uri="{FF2B5EF4-FFF2-40B4-BE49-F238E27FC236}">
                <a16:creationId xmlns:a16="http://schemas.microsoft.com/office/drawing/2014/main" id="{1D948AAB-14EB-420C-B5D7-1A94DEAA4C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70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84E8C1-4C88-4BFC-9298-F52BAD6E35A4}"/>
              </a:ext>
            </a:extLst>
          </p:cNvPr>
          <p:cNvSpPr/>
          <p:nvPr/>
        </p:nvSpPr>
        <p:spPr>
          <a:xfrm>
            <a:off x="-7931" y="-11842"/>
            <a:ext cx="9241790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Problem formulation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9F992FFE-7C93-4235-B2A2-610940D2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231" y="6300469"/>
            <a:ext cx="536994" cy="436881"/>
          </a:xfrm>
        </p:spPr>
        <p:txBody>
          <a:bodyPr/>
          <a:lstStyle/>
          <a:p>
            <a:pPr fontAlgn="base">
              <a:defRPr/>
            </a:pPr>
            <a:fld id="{75C0DA3E-0CDD-46A2-9D60-479D59D3B47D}" type="slidenum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13</a:t>
            </a:fld>
            <a:endParaRPr lang="zh-CN" altLang="en-US" sz="1800" strike="noStrike" noProof="1">
              <a:solidFill>
                <a:schemeClr val="tx1"/>
              </a:solidFill>
              <a:ea typeface="+mn-ea"/>
            </a:endParaRPr>
          </a:p>
        </p:txBody>
      </p:sp>
      <p:sp>
        <p:nvSpPr>
          <p:cNvPr id="25" name="对话气泡: 圆角矩形 24">
            <a:extLst>
              <a:ext uri="{FF2B5EF4-FFF2-40B4-BE49-F238E27FC236}">
                <a16:creationId xmlns:a16="http://schemas.microsoft.com/office/drawing/2014/main" id="{CC031059-FE64-4A35-A6E8-440495E26706}"/>
              </a:ext>
            </a:extLst>
          </p:cNvPr>
          <p:cNvSpPr/>
          <p:nvPr/>
        </p:nvSpPr>
        <p:spPr bwMode="auto">
          <a:xfrm>
            <a:off x="2390396" y="3795669"/>
            <a:ext cx="2304160" cy="337821"/>
          </a:xfrm>
          <a:prstGeom prst="wedgeRoundRectCallout">
            <a:avLst>
              <a:gd name="adj1" fmla="val -19957"/>
              <a:gd name="adj2" fmla="val 117223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channel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D1B2CB-8B94-4D84-B67D-8302952B5097}"/>
              </a:ext>
            </a:extLst>
          </p:cNvPr>
          <p:cNvSpPr txBox="1"/>
          <p:nvPr/>
        </p:nvSpPr>
        <p:spPr>
          <a:xfrm>
            <a:off x="718273" y="1087152"/>
            <a:ext cx="8442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related parameters: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38C3F7B1-4C4B-4C1B-8E96-7889D2EC277B}"/>
              </a:ext>
            </a:extLst>
          </p:cNvPr>
          <p:cNvSpPr/>
          <p:nvPr/>
        </p:nvSpPr>
        <p:spPr bwMode="auto">
          <a:xfrm>
            <a:off x="7145342" y="3657841"/>
            <a:ext cx="3160258" cy="391292"/>
          </a:xfrm>
          <a:prstGeom prst="wedgeRoundRectCallout">
            <a:avLst>
              <a:gd name="adj1" fmla="val -21891"/>
              <a:gd name="adj2" fmla="val -103703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angle of subregion  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CCA12B3-D9C6-405A-AB2D-145170CF7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288399E-7843-43BC-AB26-6C1BC4E47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530225"/>
              </p:ext>
            </p:extLst>
          </p:nvPr>
        </p:nvGraphicFramePr>
        <p:xfrm>
          <a:off x="1528951" y="2650828"/>
          <a:ext cx="8125286" cy="769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Formula" r:id="rId5" imgW="4191120" imgH="396360" progId="Equation.Ribbit">
                  <p:embed/>
                </p:oleObj>
              </mc:Choice>
              <mc:Fallback>
                <p:oleObj name="Formula" r:id="rId5" imgW="4191120" imgH="396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8951" y="2650828"/>
                        <a:ext cx="8125286" cy="769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3475966-5713-4924-AA21-7F6B60F094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681036"/>
              </p:ext>
            </p:extLst>
          </p:nvPr>
        </p:nvGraphicFramePr>
        <p:xfrm>
          <a:off x="1310321" y="4345884"/>
          <a:ext cx="5356596" cy="769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Formula" r:id="rId7" imgW="2357280" imgH="388800" progId="Equation.Ribbit">
                  <p:embed/>
                </p:oleObj>
              </mc:Choice>
              <mc:Fallback>
                <p:oleObj name="Formula" r:id="rId7" imgW="2357280" imgH="3888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0321" y="4345884"/>
                        <a:ext cx="5356596" cy="769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03019FDE-5E33-4BDF-B652-3A1C8DE6DD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073150"/>
              </p:ext>
            </p:extLst>
          </p:nvPr>
        </p:nvGraphicFramePr>
        <p:xfrm>
          <a:off x="10097546" y="3795669"/>
          <a:ext cx="303942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Formula" r:id="rId9" imgW="76320" imgH="222480" progId="Equation.Ribbit">
                  <p:embed/>
                </p:oleObj>
              </mc:Choice>
              <mc:Fallback>
                <p:oleObj name="Formula" r:id="rId9" imgW="76320" imgH="222480" progId="Equation.Ribbit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BF164B83-B637-41B8-9987-FD6953BEF1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97546" y="3795669"/>
                        <a:ext cx="303942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85AFEF9-3DF2-479A-B487-DFB8C31C01B4}"/>
              </a:ext>
            </a:extLst>
          </p:cNvPr>
          <p:cNvSpPr txBox="1"/>
          <p:nvPr/>
        </p:nvSpPr>
        <p:spPr>
          <a:xfrm>
            <a:off x="1224610" y="1636466"/>
            <a:ext cx="9176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represent the probabilities that GT is within the HFH or UAV coverage area when the UAV flies over the subregion   , respectively.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B0F2D33-8833-42CA-85BB-BA5864A90D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944886"/>
              </p:ext>
            </p:extLst>
          </p:nvPr>
        </p:nvGraphicFramePr>
        <p:xfrm>
          <a:off x="7921076" y="2100091"/>
          <a:ext cx="417333" cy="305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Formula" r:id="rId9" imgW="76320" imgH="222480" progId="Equation.Ribbit">
                  <p:embed/>
                </p:oleObj>
              </mc:Choice>
              <mc:Fallback>
                <p:oleObj name="Formula" r:id="rId9" imgW="76320" imgH="222480" progId="Equation.Ribbit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03019FDE-5E33-4BDF-B652-3A1C8DE6DD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21076" y="2100091"/>
                        <a:ext cx="417333" cy="305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C074A24-DD6E-4D8A-8B80-3B049E0DF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964082"/>
              </p:ext>
            </p:extLst>
          </p:nvPr>
        </p:nvGraphicFramePr>
        <p:xfrm>
          <a:off x="1296616" y="1683214"/>
          <a:ext cx="1373373" cy="334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Formula" r:id="rId11" imgW="749520" imgH="181800" progId="Equation.Ribbit">
                  <p:embed/>
                </p:oleObj>
              </mc:Choice>
              <mc:Fallback>
                <p:oleObj name="Formula" r:id="rId11" imgW="749520" imgH="1818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96616" y="1683214"/>
                        <a:ext cx="1373373" cy="334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035ED3F-F564-4BAA-A4BE-FF138E66972A}"/>
              </a:ext>
            </a:extLst>
          </p:cNvPr>
          <p:cNvSpPr txBox="1"/>
          <p:nvPr/>
        </p:nvSpPr>
        <p:spPr>
          <a:xfrm>
            <a:off x="1224610" y="5346125"/>
            <a:ext cx="8928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represent the probabilities that a GT located in the coverage of HFH or UAV can obtain a channel when UAV flies over subregion   , respectively.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FE9AFD75-5F18-485E-B390-1B91E6CD9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726584"/>
              </p:ext>
            </p:extLst>
          </p:nvPr>
        </p:nvGraphicFramePr>
        <p:xfrm>
          <a:off x="9858487" y="5818111"/>
          <a:ext cx="417333" cy="305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Formula" r:id="rId9" imgW="76320" imgH="222480" progId="Equation.Ribbit">
                  <p:embed/>
                </p:oleObj>
              </mc:Choice>
              <mc:Fallback>
                <p:oleObj name="Formula" r:id="rId9" imgW="76320" imgH="222480" progId="Equation.Ribbit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B0F2D33-8833-42CA-85BB-BA5864A90D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58487" y="5818111"/>
                        <a:ext cx="417333" cy="305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93C14E6-7B6E-423F-B181-76C774BC6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998524"/>
              </p:ext>
            </p:extLst>
          </p:nvPr>
        </p:nvGraphicFramePr>
        <p:xfrm>
          <a:off x="1316045" y="5432727"/>
          <a:ext cx="1418438" cy="31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Formula" r:id="rId13" imgW="816840" imgH="181800" progId="Equation.Ribbit">
                  <p:embed/>
                </p:oleObj>
              </mc:Choice>
              <mc:Fallback>
                <p:oleObj name="Formula" r:id="rId13" imgW="816840" imgH="1818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16045" y="5432727"/>
                        <a:ext cx="1418438" cy="316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4239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84E8C1-4C88-4BFC-9298-F52BAD6E35A4}"/>
              </a:ext>
            </a:extLst>
          </p:cNvPr>
          <p:cNvSpPr/>
          <p:nvPr/>
        </p:nvSpPr>
        <p:spPr>
          <a:xfrm>
            <a:off x="-7931" y="-11842"/>
            <a:ext cx="9241790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Problem formulation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9F992FFE-7C93-4235-B2A2-610940D2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231" y="6300469"/>
            <a:ext cx="536994" cy="436881"/>
          </a:xfrm>
        </p:spPr>
        <p:txBody>
          <a:bodyPr/>
          <a:lstStyle/>
          <a:p>
            <a:pPr fontAlgn="base">
              <a:defRPr/>
            </a:pPr>
            <a:fld id="{75C0DA3E-0CDD-46A2-9D60-479D59D3B47D}" type="slidenum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14</a:t>
            </a:fld>
            <a:endParaRPr lang="zh-CN" altLang="en-US" sz="1800" strike="noStrike" noProof="1">
              <a:solidFill>
                <a:schemeClr val="tx1"/>
              </a:solidFill>
              <a:ea typeface="+mn-ea"/>
            </a:endParaRPr>
          </a:p>
        </p:txBody>
      </p:sp>
      <p:sp>
        <p:nvSpPr>
          <p:cNvPr id="25" name="对话气泡: 圆角矩形 24">
            <a:extLst>
              <a:ext uri="{FF2B5EF4-FFF2-40B4-BE49-F238E27FC236}">
                <a16:creationId xmlns:a16="http://schemas.microsoft.com/office/drawing/2014/main" id="{CC031059-FE64-4A35-A6E8-440495E26706}"/>
              </a:ext>
            </a:extLst>
          </p:cNvPr>
          <p:cNvSpPr/>
          <p:nvPr/>
        </p:nvSpPr>
        <p:spPr bwMode="auto">
          <a:xfrm>
            <a:off x="5012974" y="2005412"/>
            <a:ext cx="2447889" cy="791272"/>
          </a:xfrm>
          <a:prstGeom prst="wedgeRoundRectCallout">
            <a:avLst>
              <a:gd name="adj1" fmla="val -20276"/>
              <a:gd name="adj2" fmla="val 78269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that random GT under UAV coverage can connect to UAV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D1B2CB-8B94-4D84-B67D-8302952B5097}"/>
              </a:ext>
            </a:extLst>
          </p:cNvPr>
          <p:cNvSpPr txBox="1"/>
          <p:nvPr/>
        </p:nvSpPr>
        <p:spPr>
          <a:xfrm>
            <a:off x="495548" y="1041221"/>
            <a:ext cx="84426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access probability of subregion  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F77070-8B33-4638-B74E-233ED1417C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16791" y="3199865"/>
            <a:ext cx="24263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38C3F7B1-4C4B-4C1B-8E96-7889D2EC277B}"/>
              </a:ext>
            </a:extLst>
          </p:cNvPr>
          <p:cNvSpPr/>
          <p:nvPr/>
        </p:nvSpPr>
        <p:spPr bwMode="auto">
          <a:xfrm>
            <a:off x="1800651" y="1974422"/>
            <a:ext cx="2643235" cy="803046"/>
          </a:xfrm>
          <a:prstGeom prst="wedgeRoundRectCallout">
            <a:avLst>
              <a:gd name="adj1" fmla="val 22006"/>
              <a:gd name="adj2" fmla="val 83975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that random GT under HFH coverage can connect to HFH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23289D8-1E83-4E75-9125-5F86355D5E1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63376" y="2750965"/>
            <a:ext cx="118576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051DABC-1CB8-4A9A-9AC4-BD977DFB4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217319"/>
              </p:ext>
            </p:extLst>
          </p:nvPr>
        </p:nvGraphicFramePr>
        <p:xfrm>
          <a:off x="1452589" y="2815899"/>
          <a:ext cx="7548562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Formula" r:id="rId4" imgW="4272480" imgH="970560" progId="Equation.Ribbit">
                  <p:embed/>
                </p:oleObj>
              </mc:Choice>
              <mc:Fallback>
                <p:oleObj name="Formula" r:id="rId4" imgW="4272480" imgH="970560" progId="Equation.Ribbi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89" y="2815899"/>
                        <a:ext cx="7548562" cy="1987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0D1D471-32C4-41A0-B674-5D8D401BF9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879086"/>
              </p:ext>
            </p:extLst>
          </p:nvPr>
        </p:nvGraphicFramePr>
        <p:xfrm>
          <a:off x="6236919" y="1200497"/>
          <a:ext cx="303942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Formula" r:id="rId6" imgW="76320" imgH="222480" progId="Equation.Ribbit">
                  <p:embed/>
                </p:oleObj>
              </mc:Choice>
              <mc:Fallback>
                <p:oleObj name="Formula" r:id="rId6" imgW="76320" imgH="222480" progId="Equation.Ribbit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733DA1A5-82BD-4EBD-8E29-0D490EA163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6919" y="1200497"/>
                        <a:ext cx="303942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4A43CA62-9345-45A3-8DC6-EF71191199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3324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84E8C1-4C88-4BFC-9298-F52BAD6E35A4}"/>
              </a:ext>
            </a:extLst>
          </p:cNvPr>
          <p:cNvSpPr/>
          <p:nvPr/>
        </p:nvSpPr>
        <p:spPr>
          <a:xfrm>
            <a:off x="-7931" y="-11842"/>
            <a:ext cx="9241790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Main results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9F992FFE-7C93-4235-B2A2-610940D2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231" y="6300469"/>
            <a:ext cx="536994" cy="436881"/>
          </a:xfrm>
        </p:spPr>
        <p:txBody>
          <a:bodyPr/>
          <a:lstStyle/>
          <a:p>
            <a:pPr fontAlgn="base">
              <a:defRPr/>
            </a:pPr>
            <a:fld id="{75C0DA3E-0CDD-46A2-9D60-479D59D3B47D}" type="slidenum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15</a:t>
            </a:fld>
            <a:endParaRPr lang="zh-CN" altLang="en-US" sz="1800" strike="noStrike" noProof="1">
              <a:solidFill>
                <a:schemeClr val="tx1"/>
              </a:solidFill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D1B2CB-8B94-4D84-B67D-8302952B5097}"/>
              </a:ext>
            </a:extLst>
          </p:cNvPr>
          <p:cNvSpPr txBox="1"/>
          <p:nvPr/>
        </p:nvSpPr>
        <p:spPr>
          <a:xfrm>
            <a:off x="558542" y="1260873"/>
            <a:ext cx="84426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prove that the constraints are all convex.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restraining the SNR and the flying speed of the UAV, we can prove that the objective function       is convex when    following constraints are satisfied.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F77070-8B33-4638-B74E-233ED1417C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16791" y="3199865"/>
            <a:ext cx="24263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23289D8-1E83-4E75-9125-5F86355D5E1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63376" y="2750965"/>
            <a:ext cx="118576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124EE2-F2EE-4335-AD38-0FBCAC35EE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74785" y="2347783"/>
            <a:ext cx="135653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71C1E78-410D-4EBE-8954-553125515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388701"/>
              </p:ext>
            </p:extLst>
          </p:nvPr>
        </p:nvGraphicFramePr>
        <p:xfrm>
          <a:off x="5814907" y="2480111"/>
          <a:ext cx="360025" cy="281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Formula" r:id="rId4" imgW="292320" imgH="228600" progId="Equation.Ribbit">
                  <p:embed/>
                </p:oleObj>
              </mc:Choice>
              <mc:Fallback>
                <p:oleObj name="Formula" r:id="rId4" imgW="292320" imgH="228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14907" y="2480111"/>
                        <a:ext cx="360025" cy="281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7C2E2ED-0721-4F9E-960F-EECC85CB70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15464B3-A9F8-4C37-9B9D-3EB44D0167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016306"/>
              </p:ext>
            </p:extLst>
          </p:nvPr>
        </p:nvGraphicFramePr>
        <p:xfrm>
          <a:off x="1350597" y="4201271"/>
          <a:ext cx="7359446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Formula" r:id="rId7" imgW="4202640" imgH="397800" progId="Equation.Ribbit">
                  <p:embed/>
                </p:oleObj>
              </mc:Choice>
              <mc:Fallback>
                <p:oleObj name="Formula" r:id="rId7" imgW="4202640" imgH="3978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0597" y="4201271"/>
                        <a:ext cx="7359446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8B58426-9926-4781-9F22-9D8780EDE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988998"/>
              </p:ext>
            </p:extLst>
          </p:nvPr>
        </p:nvGraphicFramePr>
        <p:xfrm>
          <a:off x="4032806" y="3370195"/>
          <a:ext cx="2411388" cy="777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Formula" r:id="rId9" imgW="1063080" imgH="343080" progId="Equation.Ribbit">
                  <p:embed/>
                </p:oleObj>
              </mc:Choice>
              <mc:Fallback>
                <p:oleObj name="Formula" r:id="rId9" imgW="1063080" imgH="3430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32806" y="3370195"/>
                        <a:ext cx="2411388" cy="777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5BC278D-B8BE-4492-BF82-5915613CE4ED}"/>
              </a:ext>
            </a:extLst>
          </p:cNvPr>
          <p:cNvSpPr txBox="1"/>
          <p:nvPr/>
        </p:nvSpPr>
        <p:spPr>
          <a:xfrm>
            <a:off x="918567" y="5184033"/>
            <a:ext cx="7791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can find a unique          by binary search algorithm.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F19F478-0525-4F3B-A11B-791EA85783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730181"/>
              </p:ext>
            </p:extLst>
          </p:nvPr>
        </p:nvGraphicFramePr>
        <p:xfrm>
          <a:off x="4330002" y="5243781"/>
          <a:ext cx="648046" cy="372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Formula" r:id="rId11" imgW="298800" imgH="171720" progId="Equation.Ribbit">
                  <p:embed/>
                </p:oleObj>
              </mc:Choice>
              <mc:Fallback>
                <p:oleObj name="Formula" r:id="rId11" imgW="298800" imgH="171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30002" y="5243781"/>
                        <a:ext cx="648046" cy="372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085967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2"/>
          <p:cNvSpPr/>
          <p:nvPr/>
        </p:nvSpPr>
        <p:spPr>
          <a:xfrm>
            <a:off x="61913" y="30163"/>
            <a:ext cx="7488237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en-US" sz="4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Simulation analysis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ADF244-AB6E-41A3-A08B-FA6881A428C7}"/>
              </a:ext>
            </a:extLst>
          </p:cNvPr>
          <p:cNvSpPr txBox="1"/>
          <p:nvPr/>
        </p:nvSpPr>
        <p:spPr>
          <a:xfrm>
            <a:off x="905255" y="1325880"/>
            <a:ext cx="79518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optimal speed of the UAV under different errors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9A0CAC-1336-4888-894C-8F70AE3368AD}"/>
              </a:ext>
            </a:extLst>
          </p:cNvPr>
          <p:cNvSpPr txBox="1"/>
          <p:nvPr/>
        </p:nvSpPr>
        <p:spPr>
          <a:xfrm>
            <a:off x="10513256" y="6480839"/>
            <a:ext cx="660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75C0DA3E-0CDD-46A2-9D60-479D59D3B47D}" type="slidenum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/>
              <a:t>16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2B131C-14EC-4CD0-8BF1-EB4326DA67F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726" y="1836159"/>
            <a:ext cx="4896340" cy="40641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A51BBF-0CA9-4668-8673-A80EC7F32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2"/>
          <p:cNvSpPr/>
          <p:nvPr/>
        </p:nvSpPr>
        <p:spPr>
          <a:xfrm>
            <a:off x="61913" y="30163"/>
            <a:ext cx="7488237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en-US" sz="4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Simulation analysis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ADF244-AB6E-41A3-A08B-FA6881A428C7}"/>
              </a:ext>
            </a:extLst>
          </p:cNvPr>
          <p:cNvSpPr txBox="1"/>
          <p:nvPr/>
        </p:nvSpPr>
        <p:spPr>
          <a:xfrm>
            <a:off x="905255" y="1325880"/>
            <a:ext cx="79518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system channel access probability under different channel allocation ratio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9A0CAC-1336-4888-894C-8F70AE3368AD}"/>
              </a:ext>
            </a:extLst>
          </p:cNvPr>
          <p:cNvSpPr txBox="1"/>
          <p:nvPr/>
        </p:nvSpPr>
        <p:spPr>
          <a:xfrm>
            <a:off x="10513256" y="6480839"/>
            <a:ext cx="660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75C0DA3E-0CDD-46A2-9D60-479D59D3B47D}" type="slidenum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22CBCC-59E0-43E4-9A05-41C351DA09E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720" y="2314912"/>
            <a:ext cx="4824335" cy="3625532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15E0EBF-F7CD-40F8-A816-28A3462FD4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786950"/>
              </p:ext>
            </p:extLst>
          </p:nvPr>
        </p:nvGraphicFramePr>
        <p:xfrm>
          <a:off x="5688921" y="1836159"/>
          <a:ext cx="152757" cy="227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Formula" r:id="rId5" imgW="129600" imgH="194400" progId="Equation.Ribbit">
                  <p:embed/>
                </p:oleObj>
              </mc:Choice>
              <mc:Fallback>
                <p:oleObj name="Formula" r:id="rId5" imgW="129600" imgH="194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8921" y="1836159"/>
                        <a:ext cx="152757" cy="227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B71369F0-5129-46C6-B497-00F29DD9B9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9209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2"/>
          <p:cNvSpPr/>
          <p:nvPr/>
        </p:nvSpPr>
        <p:spPr>
          <a:xfrm>
            <a:off x="61913" y="30163"/>
            <a:ext cx="7488237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en-US" sz="4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Simulation analysis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ADF244-AB6E-41A3-A08B-FA6881A428C7}"/>
              </a:ext>
            </a:extLst>
          </p:cNvPr>
          <p:cNvSpPr txBox="1"/>
          <p:nvPr/>
        </p:nvSpPr>
        <p:spPr>
          <a:xfrm>
            <a:off x="905255" y="1325880"/>
            <a:ext cx="79518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access probability under different optimization conditions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9A0CAC-1336-4888-894C-8F70AE3368AD}"/>
              </a:ext>
            </a:extLst>
          </p:cNvPr>
          <p:cNvSpPr txBox="1"/>
          <p:nvPr/>
        </p:nvSpPr>
        <p:spPr>
          <a:xfrm>
            <a:off x="10513256" y="6480839"/>
            <a:ext cx="660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75C0DA3E-0CDD-46A2-9D60-479D59D3B47D}" type="slidenum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/>
              <a:t>18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7F5924-D5B8-4F57-824E-532F60D3AFE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726" y="2192199"/>
            <a:ext cx="4398105" cy="38868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1C5196-BA4A-4D8D-B1C6-F56BD8DA7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64605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2"/>
          <p:cNvSpPr/>
          <p:nvPr/>
        </p:nvSpPr>
        <p:spPr>
          <a:xfrm>
            <a:off x="61913" y="30163"/>
            <a:ext cx="7488237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en-US" sz="4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Simulation analysis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ADF244-AB6E-41A3-A08B-FA6881A428C7}"/>
              </a:ext>
            </a:extLst>
          </p:cNvPr>
          <p:cNvSpPr txBox="1"/>
          <p:nvPr/>
        </p:nvSpPr>
        <p:spPr>
          <a:xfrm>
            <a:off x="905255" y="1325880"/>
            <a:ext cx="79518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achievable rate under different cruise cycles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9A0CAC-1336-4888-894C-8F70AE3368AD}"/>
              </a:ext>
            </a:extLst>
          </p:cNvPr>
          <p:cNvSpPr txBox="1"/>
          <p:nvPr/>
        </p:nvSpPr>
        <p:spPr>
          <a:xfrm>
            <a:off x="10513256" y="6480839"/>
            <a:ext cx="660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75C0DA3E-0CDD-46A2-9D60-479D59D3B47D}" type="slidenum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/>
              <a:t>19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1C5196-BA4A-4D8D-B1C6-F56BD8DA7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CB0E7D0-8A58-42A3-ADD7-5D6F6F18B19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928" y="2156878"/>
            <a:ext cx="5946163" cy="410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4892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Box 3"/>
          <p:cNvSpPr/>
          <p:nvPr/>
        </p:nvSpPr>
        <p:spPr>
          <a:xfrm>
            <a:off x="144536" y="904646"/>
            <a:ext cx="2152731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546A131-94F2-4D24-80E9-EAF0CAC9504F}"/>
              </a:ext>
            </a:extLst>
          </p:cNvPr>
          <p:cNvGrpSpPr/>
          <p:nvPr/>
        </p:nvGrpSpPr>
        <p:grpSpPr>
          <a:xfrm>
            <a:off x="864586" y="1414609"/>
            <a:ext cx="9792680" cy="4521283"/>
            <a:chOff x="2451538" y="1780800"/>
            <a:chExt cx="9420715" cy="4521283"/>
          </a:xfrm>
        </p:grpSpPr>
        <p:grpSp>
          <p:nvGrpSpPr>
            <p:cNvPr id="5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1E60E3D-4810-473E-A7D1-816D83E0FDF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3380373" y="1780800"/>
              <a:ext cx="8491880" cy="4521283"/>
              <a:chOff x="3696851" y="1780800"/>
              <a:chExt cx="8161726" cy="4521283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9D03C62A-D6A2-40A9-A8A3-31BB274B905F}"/>
                  </a:ext>
                </a:extLst>
              </p:cNvPr>
              <p:cNvSpPr txBox="1"/>
              <p:nvPr/>
            </p:nvSpPr>
            <p:spPr bwMode="auto">
              <a:xfrm>
                <a:off x="3796256" y="1785019"/>
                <a:ext cx="8062321" cy="4517063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003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003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003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0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0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0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0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003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+mn-lt"/>
                  </a:rPr>
                  <a:t>Background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+mn-lt"/>
                  </a:rPr>
                  <a:t>Problem &amp; challenges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dirty="0">
                    <a:latin typeface="Times New Roman Bold" panose="02020503050405090304" charset="0"/>
                    <a:cs typeface="Times New Roman Bold" panose="02020503050405090304" charset="0"/>
                    <a:sym typeface="+mn-lt"/>
                  </a:rPr>
                  <a:t>Contributions</a:t>
                </a:r>
                <a:endParaRPr lang="en-US" altLang="zh-CN" sz="28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+mn-lt"/>
                  </a:rPr>
                  <a:t>System Model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+mn-lt"/>
                  </a:rPr>
                  <a:t>Problem formulation &amp; analysis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+mn-lt"/>
                  </a:rPr>
                  <a:t>Simulation analysis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+mn-lt"/>
                  </a:rPr>
                  <a:t>Conclusion 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0FDEDEE4-B1EF-456D-BDFA-931450FC9A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6851" y="1780800"/>
                <a:ext cx="37" cy="4521283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poetry_91022">
              <a:extLst>
                <a:ext uri="{FF2B5EF4-FFF2-40B4-BE49-F238E27FC236}">
                  <a16:creationId xmlns:a16="http://schemas.microsoft.com/office/drawing/2014/main" id="{46FBAAEE-86A2-4BD7-AA6E-1E63CD8A94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51538" y="5386416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DE2AE6A-90E8-48C4-A1A1-D7BAF9829023}"/>
              </a:ext>
            </a:extLst>
          </p:cNvPr>
          <p:cNvSpPr txBox="1"/>
          <p:nvPr/>
        </p:nvSpPr>
        <p:spPr>
          <a:xfrm>
            <a:off x="10369246" y="6409651"/>
            <a:ext cx="8720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75C0DA3E-0CDD-46A2-9D60-479D59D3B47D}" type="slidenum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/>
              <a:t>2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FBBEFE-23DB-4249-8BBF-D5F5F537A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</p:spTree>
  </p:cSld>
  <p:clrMapOvr>
    <a:masterClrMapping/>
  </p:clrMapOvr>
  <p:transition spd="slow" advTm="372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2"/>
          <p:cNvSpPr/>
          <p:nvPr/>
        </p:nvSpPr>
        <p:spPr>
          <a:xfrm>
            <a:off x="217488" y="76200"/>
            <a:ext cx="7488237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4C72EA-F02F-4DF9-AE13-23466AF9A245}"/>
              </a:ext>
            </a:extLst>
          </p:cNvPr>
          <p:cNvSpPr txBox="1"/>
          <p:nvPr/>
        </p:nvSpPr>
        <p:spPr>
          <a:xfrm>
            <a:off x="289019" y="1764154"/>
            <a:ext cx="10367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等线" panose="02010600030101010101" pitchFamily="2" charset="-122"/>
              </a:rPr>
              <a:t>First, channel access probability can be improved by adopting a dynamic channel allocation and optimizing the UAV speed of each subregion.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sz="2800" b="1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等线" panose="02010600030101010101" pitchFamily="2" charset="-122"/>
              </a:rPr>
              <a:t>Second, compared with constant UAV speed or channel allocation, the simulation results reveal that the proposed method performances well in channel access probability and achievable rate.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EAB65C-B408-404F-96E4-F9A618EB8CDE}"/>
              </a:ext>
            </a:extLst>
          </p:cNvPr>
          <p:cNvSpPr txBox="1"/>
          <p:nvPr/>
        </p:nvSpPr>
        <p:spPr>
          <a:xfrm>
            <a:off x="10513256" y="6480839"/>
            <a:ext cx="660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75C0DA3E-0CDD-46A2-9D60-479D59D3B47D}" type="slidenum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/>
              <a:t>20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F49659-BD90-40DA-9D8F-CA94E36F1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66681F6E-8E59-4743-B1E3-0CE32DC7DBFE}"/>
              </a:ext>
            </a:extLst>
          </p:cNvPr>
          <p:cNvSpPr/>
          <p:nvPr/>
        </p:nvSpPr>
        <p:spPr>
          <a:xfrm>
            <a:off x="144536" y="-145805"/>
            <a:ext cx="7488237" cy="9825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Future work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100BEF-C8AC-440E-8D77-6222594B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231" y="6372474"/>
            <a:ext cx="536994" cy="364876"/>
          </a:xfrm>
        </p:spPr>
        <p:txBody>
          <a:bodyPr/>
          <a:lstStyle/>
          <a:p>
            <a:pPr fontAlgn="base">
              <a:defRPr/>
            </a:pPr>
            <a:fld id="{75C0DA3E-0CDD-46A2-9D60-479D59D3B47D}" type="slidenum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21</a:t>
            </a:fld>
            <a:endParaRPr lang="zh-CN" altLang="en-US" sz="1800" strike="noStrike" noProof="1">
              <a:solidFill>
                <a:schemeClr val="tx1"/>
              </a:solidFill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B3625F-C694-470D-8266-72F7B698EB9E}"/>
              </a:ext>
            </a:extLst>
          </p:cNvPr>
          <p:cNvSpPr txBox="1"/>
          <p:nvPr/>
        </p:nvSpPr>
        <p:spPr>
          <a:xfrm>
            <a:off x="648571" y="1620144"/>
            <a:ext cx="92166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 research, we will pay more attention to the cooperative flight of multiple UAVs, including the research of FANET's communication routing protocol, the trajectory of multiple UAVs and energy optimization.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convex condition is a little harsh, and we need to generalize it to a more general form to satisfy more application scenarios.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E3B516-5840-4189-8FE9-215ECB3D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61502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66681F6E-8E59-4743-B1E3-0CE32DC7DBFE}"/>
              </a:ext>
            </a:extLst>
          </p:cNvPr>
          <p:cNvSpPr/>
          <p:nvPr/>
        </p:nvSpPr>
        <p:spPr>
          <a:xfrm>
            <a:off x="144536" y="-145805"/>
            <a:ext cx="7488237" cy="9825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Reference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100BEF-C8AC-440E-8D77-6222594B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231" y="6372474"/>
            <a:ext cx="536994" cy="364876"/>
          </a:xfrm>
        </p:spPr>
        <p:txBody>
          <a:bodyPr/>
          <a:lstStyle/>
          <a:p>
            <a:pPr fontAlgn="base">
              <a:defRPr/>
            </a:pPr>
            <a:fld id="{75C0DA3E-0CDD-46A2-9D60-479D59D3B47D}" type="slidenum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22</a:t>
            </a:fld>
            <a:endParaRPr lang="zh-CN" altLang="en-US" sz="1800" strike="noStrike" noProof="1">
              <a:solidFill>
                <a:schemeClr val="tx1"/>
              </a:solidFill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B3625F-C694-470D-8266-72F7B698EB9E}"/>
              </a:ext>
            </a:extLst>
          </p:cNvPr>
          <p:cNvSpPr txBox="1"/>
          <p:nvPr/>
        </p:nvSpPr>
        <p:spPr>
          <a:xfrm>
            <a:off x="941402" y="1294161"/>
            <a:ext cx="92166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X. Wang and M. C.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Gursoy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"Coverage Analysis for Energy-Harvesting UAV-Assisted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mmWave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Cellular Networks," in IEEE Journal on Selected Areas in Communications, vol. 37, no. 12, pp. 2832-2850, Dec. 2019,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10.1109/JSAC.2019.2947929.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S. Zhang and J. Liu, "Analysis and Optimization of Multiple Unmanned Aerial Vehicle-Assisted Communications in Post-Disaster Areas," in IEEE Transactions on Vehicular Technology, vol. 67, no. 12, pp. 12049-12060, Dec. 2018,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10.1109/TVT.2018.2871614.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Y. Zeng and R. Zhang, "Energy-Efficient UAV Communication With Trajectory Optimization," in IEEE Transactions on Wireless Communications, vol. 16, no. 6, pp. 3747-3760, June 2017,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10.1109/TWC.2017.2688328.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L. Zhou, Z. Yang, S. Zhou and W. Zhang, "Coverage Probability Analysis of UAV Cellular Networks in Urban Environments," 2018 IEEE International Conference on Communications Workshops (ICC Workshops), Kansas City, MO, 2018, pp. 1-6,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10.1109/ICCW.2018.8403633.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E3B516-5840-4189-8FE9-215ECB3D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418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tx2">
                <a:lumMod val="50000"/>
                <a:lumOff val="50000"/>
              </a:schemeClr>
            </a:gs>
            <a:gs pos="76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20483"/>
          <p:cNvSpPr/>
          <p:nvPr/>
        </p:nvSpPr>
        <p:spPr>
          <a:xfrm>
            <a:off x="1680368" y="2700219"/>
            <a:ext cx="7585075" cy="1323439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C0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Thanks!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E5F800-9AE0-4EF5-B0B9-73A95F019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792D103-2D5B-4573-81BE-32297FFB735C}"/>
              </a:ext>
            </a:extLst>
          </p:cNvPr>
          <p:cNvSpPr txBox="1"/>
          <p:nvPr/>
        </p:nvSpPr>
        <p:spPr>
          <a:xfrm>
            <a:off x="1944661" y="4932374"/>
            <a:ext cx="74165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College of Information Science and Technology</a:t>
            </a:r>
          </a:p>
          <a:p>
            <a:pPr algn="ctr" eaLnBrk="1" hangingPunct="1"/>
            <a:r>
              <a:rPr lang="en-US" altLang="zh-CN" sz="24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Donghua</a:t>
            </a:r>
            <a:r>
              <a:rPr lang="en-US" altLang="zh-CN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University, Shanghai, China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17583" y="0"/>
            <a:ext cx="6923088" cy="622300"/>
          </a:xfrm>
          <a:noFill/>
          <a:ln>
            <a:noFill/>
          </a:ln>
        </p:spPr>
        <p:txBody>
          <a:bodyPr anchor="t"/>
          <a:lstStyle/>
          <a:p>
            <a:r>
              <a:rPr lang="en-US" altLang="zh-CN" sz="44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15365" name="文本框 1"/>
          <p:cNvSpPr txBox="1"/>
          <p:nvPr/>
        </p:nvSpPr>
        <p:spPr>
          <a:xfrm>
            <a:off x="792581" y="900094"/>
            <a:ext cx="9504660" cy="378565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disaster, the ground communication infrastructure will be severely damaged, which will bring great  troubles to rescue work.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its lightness, compactness, flexible layout and high probability of line-of-sight transmission, UAVs have been widely used in post-disaster rescue work.</a:t>
            </a:r>
          </a:p>
          <a:p>
            <a:br>
              <a:rPr lang="en-US" altLang="zh-CN" sz="2400" dirty="0"/>
            </a:br>
            <a:br>
              <a:rPr lang="en-US" altLang="zh-CN" sz="2400" dirty="0"/>
            </a:b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D5AF9A-4DCE-41A1-9C00-DC16072AEAAE}"/>
              </a:ext>
            </a:extLst>
          </p:cNvPr>
          <p:cNvSpPr txBox="1"/>
          <p:nvPr/>
        </p:nvSpPr>
        <p:spPr>
          <a:xfrm>
            <a:off x="10585261" y="6400920"/>
            <a:ext cx="5131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75C0DA3E-0CDD-46A2-9D60-479D59D3B47D}" type="slidenum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/>
              <a:t>3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4B9C8E-7E2A-4A25-ACF4-92A73170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86" y="3996310"/>
            <a:ext cx="4320300" cy="26200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A5EE2A7-2C27-487F-8432-0D12D8EFC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901" y="3996309"/>
            <a:ext cx="4320300" cy="26200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B7B90A2-B076-4C59-AF58-0C811A090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83">
        <p15:prstTrans prst="airplane"/>
      </p:transition>
    </mc:Choice>
    <mc:Fallback xmlns="">
      <p:transition spd="slow" advTm="18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2"/>
          <p:cNvSpPr/>
          <p:nvPr/>
        </p:nvSpPr>
        <p:spPr>
          <a:xfrm>
            <a:off x="72531" y="23633"/>
            <a:ext cx="7488238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Problem &amp; Challenge</a:t>
            </a:r>
          </a:p>
        </p:txBody>
      </p:sp>
      <p:sp>
        <p:nvSpPr>
          <p:cNvPr id="16387" name="文本框 1"/>
          <p:cNvSpPr txBox="1"/>
          <p:nvPr/>
        </p:nvSpPr>
        <p:spPr>
          <a:xfrm>
            <a:off x="504561" y="1332124"/>
            <a:ext cx="10152705" cy="49428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The impact levels in the whole post-disaster area maybe different. We should use a suitable distribution to model the location of ground terminal (GT) according to GTs’ distribution densities.</a:t>
            </a:r>
          </a:p>
          <a:p>
            <a:pPr>
              <a:lnSpc>
                <a:spcPct val="80000"/>
              </a:lnSpc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UAV’s speed should be adjusted according to GTs’  distribution densities.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 dynamic channel resource allocation should be made to alleviate channel resource competition and further improve channel access probability.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B91AFE-F79C-4D26-86B1-B6BCB7D5D11C}"/>
              </a:ext>
            </a:extLst>
          </p:cNvPr>
          <p:cNvSpPr txBox="1"/>
          <p:nvPr/>
        </p:nvSpPr>
        <p:spPr>
          <a:xfrm>
            <a:off x="10513256" y="6480839"/>
            <a:ext cx="660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75C0DA3E-0CDD-46A2-9D60-479D59D3B47D}" type="slidenum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/>
              <a:t>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301F1E-AB1C-425D-ADA2-2F99E53BD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</p:spTree>
  </p:cSld>
  <p:clrMapOvr>
    <a:masterClrMapping/>
  </p:clrMapOvr>
  <p:transition spd="slow" advTm="1398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2"/>
          <p:cNvSpPr/>
          <p:nvPr/>
        </p:nvSpPr>
        <p:spPr>
          <a:xfrm>
            <a:off x="72531" y="0"/>
            <a:ext cx="7488238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Contributions</a:t>
            </a:r>
          </a:p>
        </p:txBody>
      </p:sp>
      <p:sp>
        <p:nvSpPr>
          <p:cNvPr id="16387" name="文本框 1"/>
          <p:cNvSpPr txBox="1"/>
          <p:nvPr/>
        </p:nvSpPr>
        <p:spPr>
          <a:xfrm>
            <a:off x="504561" y="1476134"/>
            <a:ext cx="10152705" cy="49428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A more suitable Thomas cluster process (TCP) [1]is used to model the locations of GTs who are scattered around hotspots , and each cluster has different GT distribution density. 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We propose an UAV adaptive speed cruise model based on GT distribution density among the whole disaster area.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An efficient channel allocation method is proposed to alleviate resource competition.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B91AFE-F79C-4D26-86B1-B6BCB7D5D11C}"/>
              </a:ext>
            </a:extLst>
          </p:cNvPr>
          <p:cNvSpPr txBox="1"/>
          <p:nvPr/>
        </p:nvSpPr>
        <p:spPr>
          <a:xfrm>
            <a:off x="10513256" y="6480839"/>
            <a:ext cx="660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75C0DA3E-0CDD-46A2-9D60-479D59D3B47D}" type="slidenum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/>
              <a:t>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51A6A0-C69F-4BBB-B362-AB2CB85FF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9507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2"/>
          <p:cNvSpPr/>
          <p:nvPr/>
        </p:nvSpPr>
        <p:spPr>
          <a:xfrm>
            <a:off x="-8127" y="11861"/>
            <a:ext cx="9241790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System Model -- </a:t>
            </a:r>
            <a:r>
              <a:rPr lang="en-US" altLang="zh-CN" sz="36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Network Structure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6260" y="1002362"/>
            <a:ext cx="53352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Referencing paper [2], we deploy a hovering flying helicopter (HFH) to cover the worst heavily hit area. The cruise flying UAV circles around HFH. The coverage of HFH and UAV is neither overlap nor gap.</a:t>
            </a:r>
          </a:p>
          <a:p>
            <a:pPr marL="342900" indent="-342900">
              <a:buFont typeface="Wingdings" panose="05000000000000000000" charset="0"/>
              <a:buChar char="l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UAV and HFH can communicate with each other to exchange command center’s orders, information and so on.</a:t>
            </a:r>
          </a:p>
          <a:p>
            <a:pPr marL="342900" indent="-342900">
              <a:buFont typeface="Wingdings" panose="05000000000000000000" charset="0"/>
              <a:buChar char="l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GTs in the ground of post-disaster area and all GTs are equipped with battery powered transceivers.  GTs located in different area could communicate with corresponding aircrafts.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49CBEF-5251-4440-8D01-D3D1DC857956}"/>
              </a:ext>
            </a:extLst>
          </p:cNvPr>
          <p:cNvSpPr txBox="1"/>
          <p:nvPr/>
        </p:nvSpPr>
        <p:spPr>
          <a:xfrm>
            <a:off x="10513256" y="6480839"/>
            <a:ext cx="660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75C0DA3E-0CDD-46A2-9D60-479D59D3B47D}" type="slidenum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/>
              <a:t>6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7E0FA2-2861-4AD2-AFA8-046E7A68C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551" y="1997082"/>
            <a:ext cx="5324642" cy="32735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B863C1B-ABBC-4A4A-8A09-3AB5EF333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F256B2-1C49-4ACD-A645-050CBAFC83BA}"/>
              </a:ext>
            </a:extLst>
          </p:cNvPr>
          <p:cNvSpPr txBox="1"/>
          <p:nvPr/>
        </p:nvSpPr>
        <p:spPr>
          <a:xfrm>
            <a:off x="7395349" y="5337094"/>
            <a:ext cx="3384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1, System Model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2"/>
          <p:cNvSpPr/>
          <p:nvPr/>
        </p:nvSpPr>
        <p:spPr>
          <a:xfrm>
            <a:off x="0" y="0"/>
            <a:ext cx="9241790" cy="144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System Model -- </a:t>
            </a:r>
            <a:r>
              <a:rPr lang="en-US" altLang="zh-CN" sz="36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GT Distribution</a:t>
            </a:r>
            <a:endParaRPr lang="zh-CN" altLang="en-US" sz="3600" b="1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endParaRPr lang="en-US" altLang="zh-CN" sz="4400" b="1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6260" y="1476134"/>
            <a:ext cx="55546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locations of hotspots, such as densely populated areas, are modeled by an independent Poisson point process (PPP) .</a:t>
            </a:r>
          </a:p>
          <a:p>
            <a:pPr marL="342900" indent="-342900">
              <a:buFont typeface="Wingdings" panose="05000000000000000000" charset="0"/>
              <a:buChar char="l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locations of all GTs who are scattered around hotspots are modeled by TCP.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49CBEF-5251-4440-8D01-D3D1DC857956}"/>
              </a:ext>
            </a:extLst>
          </p:cNvPr>
          <p:cNvSpPr txBox="1"/>
          <p:nvPr/>
        </p:nvSpPr>
        <p:spPr>
          <a:xfrm>
            <a:off x="10513256" y="6480839"/>
            <a:ext cx="660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75C0DA3E-0CDD-46A2-9D60-479D59D3B47D}" type="slidenum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F7526F-AFA7-4B82-998A-10D4D5F7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926" y="962951"/>
            <a:ext cx="4965101" cy="46174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E97F9D5-A33E-4129-ABEC-4C88D7161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4B3DDBA-926A-4D58-8E49-823839B62FB7}"/>
              </a:ext>
            </a:extLst>
          </p:cNvPr>
          <p:cNvSpPr txBox="1"/>
          <p:nvPr/>
        </p:nvSpPr>
        <p:spPr>
          <a:xfrm>
            <a:off x="6621741" y="5599741"/>
            <a:ext cx="41042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2, GT Distribution Diagram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455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504DD4A6-82A3-4471-8CEB-E4D5D8042375}"/>
              </a:ext>
            </a:extLst>
          </p:cNvPr>
          <p:cNvSpPr/>
          <p:nvPr/>
        </p:nvSpPr>
        <p:spPr>
          <a:xfrm>
            <a:off x="119382" y="29079"/>
            <a:ext cx="9241790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System Model -- </a:t>
            </a:r>
            <a:r>
              <a:rPr lang="en-US" altLang="zh-CN" sz="36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Channel Model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6A27530-546F-4DCC-9F78-02A9CBE641E8}"/>
              </a:ext>
            </a:extLst>
          </p:cNvPr>
          <p:cNvCxnSpPr>
            <a:cxnSpLocks/>
          </p:cNvCxnSpPr>
          <p:nvPr/>
        </p:nvCxnSpPr>
        <p:spPr bwMode="auto">
          <a:xfrm flipV="1">
            <a:off x="2304686" y="2519475"/>
            <a:ext cx="0" cy="128322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EFD5075-3EE7-463A-97B1-2F5F81E3F520}"/>
              </a:ext>
            </a:extLst>
          </p:cNvPr>
          <p:cNvCxnSpPr>
            <a:cxnSpLocks/>
          </p:cNvCxnSpPr>
          <p:nvPr/>
        </p:nvCxnSpPr>
        <p:spPr bwMode="auto">
          <a:xfrm>
            <a:off x="2304686" y="2519475"/>
            <a:ext cx="419157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4367E75-DE41-4BC2-B0EF-E65D9BBA6EA1}"/>
              </a:ext>
            </a:extLst>
          </p:cNvPr>
          <p:cNvSpPr txBox="1"/>
          <p:nvPr/>
        </p:nvSpPr>
        <p:spPr>
          <a:xfrm>
            <a:off x="6524798" y="2165039"/>
            <a:ext cx="2692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Channel power gain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1EDCFBB-606B-48CF-9DC7-7859E701C77F}"/>
              </a:ext>
            </a:extLst>
          </p:cNvPr>
          <p:cNvSpPr txBox="1"/>
          <p:nvPr/>
        </p:nvSpPr>
        <p:spPr>
          <a:xfrm>
            <a:off x="5441248" y="3873636"/>
            <a:ext cx="37606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Distance from GT to the horizontal projection point of its corresponding aircraft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C5B4FE-FFF7-4BC8-9E42-0F42CBE0AB6F}"/>
              </a:ext>
            </a:extLst>
          </p:cNvPr>
          <p:cNvSpPr txBox="1"/>
          <p:nvPr/>
        </p:nvSpPr>
        <p:spPr>
          <a:xfrm>
            <a:off x="648569" y="1315140"/>
            <a:ext cx="87126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Air-to-Ground channel[3] which is dominated by Line-of-Sight link is adopted in our paper.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F1F7052F-6443-40DE-892F-AC8605FFED02}"/>
              </a:ext>
            </a:extLst>
          </p:cNvPr>
          <p:cNvSpPr/>
          <p:nvPr/>
        </p:nvSpPr>
        <p:spPr>
          <a:xfrm>
            <a:off x="6496264" y="2112782"/>
            <a:ext cx="2720902" cy="5477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11">
            <a:extLst>
              <a:ext uri="{FF2B5EF4-FFF2-40B4-BE49-F238E27FC236}">
                <a16:creationId xmlns:a16="http://schemas.microsoft.com/office/drawing/2014/main" id="{F603FA37-0147-412A-928F-BEE9E1E59647}"/>
              </a:ext>
            </a:extLst>
          </p:cNvPr>
          <p:cNvSpPr/>
          <p:nvPr/>
        </p:nvSpPr>
        <p:spPr>
          <a:xfrm>
            <a:off x="5422927" y="3829239"/>
            <a:ext cx="3650229" cy="1180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8A4310-9726-49C1-A5E8-BF89834B1A78}"/>
              </a:ext>
            </a:extLst>
          </p:cNvPr>
          <p:cNvSpPr txBox="1"/>
          <p:nvPr/>
        </p:nvSpPr>
        <p:spPr>
          <a:xfrm>
            <a:off x="10513256" y="6480839"/>
            <a:ext cx="660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75C0DA3E-0CDD-46A2-9D60-479D59D3B47D}" type="slidenum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/>
              <a:t>8</a:t>
            </a:fld>
            <a:endParaRPr lang="zh-CN" altLang="en-US" dirty="0"/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75CDD1B8-E885-4257-94B1-7DF6A445262F}"/>
              </a:ext>
            </a:extLst>
          </p:cNvPr>
          <p:cNvSpPr/>
          <p:nvPr/>
        </p:nvSpPr>
        <p:spPr>
          <a:xfrm>
            <a:off x="6363390" y="3083971"/>
            <a:ext cx="2450399" cy="4715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0F60F2-0B3C-49A7-895A-764C55EE5AC2}"/>
              </a:ext>
            </a:extLst>
          </p:cNvPr>
          <p:cNvSpPr txBox="1"/>
          <p:nvPr/>
        </p:nvSpPr>
        <p:spPr>
          <a:xfrm>
            <a:off x="6375943" y="3134553"/>
            <a:ext cx="2553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Small scale fading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665EED5-6B61-4BCF-871B-73D8D8E37FBB}"/>
              </a:ext>
            </a:extLst>
          </p:cNvPr>
          <p:cNvCxnSpPr>
            <a:cxnSpLocks/>
          </p:cNvCxnSpPr>
          <p:nvPr/>
        </p:nvCxnSpPr>
        <p:spPr bwMode="auto">
          <a:xfrm flipV="1">
            <a:off x="3816791" y="3331400"/>
            <a:ext cx="0" cy="242701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227E847-02BF-4379-82F8-6B15E1BBA289}"/>
              </a:ext>
            </a:extLst>
          </p:cNvPr>
          <p:cNvCxnSpPr>
            <a:cxnSpLocks/>
          </p:cNvCxnSpPr>
          <p:nvPr/>
        </p:nvCxnSpPr>
        <p:spPr bwMode="auto">
          <a:xfrm>
            <a:off x="3816791" y="3331400"/>
            <a:ext cx="2512396" cy="99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E581AC4-64AB-4D82-96BE-867E4B5EE7D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48696" y="4112950"/>
            <a:ext cx="280900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A2949E0-C649-4573-A725-4DFB95740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2354"/>
              </p:ext>
            </p:extLst>
          </p:nvPr>
        </p:nvGraphicFramePr>
        <p:xfrm>
          <a:off x="1456695" y="3574100"/>
          <a:ext cx="3503888" cy="118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Formula" r:id="rId4" imgW="1202690" imgH="393700" progId="Equation.Ribbit">
                  <p:embed/>
                </p:oleObj>
              </mc:Choice>
              <mc:Fallback>
                <p:oleObj name="Formula" r:id="rId4" imgW="1202690" imgH="393700" progId="Equation.Ribbi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695" y="3574100"/>
                        <a:ext cx="3503888" cy="11802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C820793-1626-45A7-827F-638131834EB5}"/>
              </a:ext>
            </a:extLst>
          </p:cNvPr>
          <p:cNvCxnSpPr>
            <a:cxnSpLocks/>
          </p:cNvCxnSpPr>
          <p:nvPr/>
        </p:nvCxnSpPr>
        <p:spPr bwMode="auto">
          <a:xfrm>
            <a:off x="4680851" y="4520968"/>
            <a:ext cx="71888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C3C72B2-132A-4847-977B-9948A97F5D3C}"/>
              </a:ext>
            </a:extLst>
          </p:cNvPr>
          <p:cNvSpPr txBox="1"/>
          <p:nvPr/>
        </p:nvSpPr>
        <p:spPr>
          <a:xfrm>
            <a:off x="1791019" y="5267258"/>
            <a:ext cx="3760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Flying height of HFH or UAV</a:t>
            </a:r>
            <a:endParaRPr lang="zh-CN" altLang="en-US" dirty="0"/>
          </a:p>
        </p:txBody>
      </p:sp>
      <p:sp>
        <p:nvSpPr>
          <p:cNvPr id="44" name="Rounded Rectangle 11">
            <a:extLst>
              <a:ext uri="{FF2B5EF4-FFF2-40B4-BE49-F238E27FC236}">
                <a16:creationId xmlns:a16="http://schemas.microsoft.com/office/drawing/2014/main" id="{10CF16D0-7195-4519-8547-0503184E75E4}"/>
              </a:ext>
            </a:extLst>
          </p:cNvPr>
          <p:cNvSpPr/>
          <p:nvPr/>
        </p:nvSpPr>
        <p:spPr>
          <a:xfrm>
            <a:off x="1791019" y="5234422"/>
            <a:ext cx="3650229" cy="4637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FD1105-8305-4EE4-9934-1174DB6025A4}"/>
              </a:ext>
            </a:extLst>
          </p:cNvPr>
          <p:cNvCxnSpPr>
            <a:cxnSpLocks/>
          </p:cNvCxnSpPr>
          <p:nvPr/>
        </p:nvCxnSpPr>
        <p:spPr bwMode="auto">
          <a:xfrm>
            <a:off x="3672781" y="4666185"/>
            <a:ext cx="0" cy="5267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394D8813-181D-4326-8FB3-DC199486F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012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AC28B70C-2965-4CA3-B209-99CCE7BDC3D2}"/>
              </a:ext>
            </a:extLst>
          </p:cNvPr>
          <p:cNvSpPr/>
          <p:nvPr/>
        </p:nvSpPr>
        <p:spPr>
          <a:xfrm>
            <a:off x="131961" y="9565"/>
            <a:ext cx="9241790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System Model -- </a:t>
            </a:r>
            <a:r>
              <a:rPr lang="en-US" altLang="zh-CN" sz="36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Cruise Model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BB6CF5-0CD3-41A4-9961-0300205C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7241" y="6355069"/>
            <a:ext cx="392984" cy="382282"/>
          </a:xfrm>
        </p:spPr>
        <p:txBody>
          <a:bodyPr/>
          <a:lstStyle/>
          <a:p>
            <a:pPr fontAlgn="base">
              <a:defRPr/>
            </a:pPr>
            <a:fld id="{75C0DA3E-0CDD-46A2-9D60-479D59D3B47D}" type="slidenum">
              <a:rPr lang="en-US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9</a:t>
            </a:fld>
            <a:endParaRPr lang="zh-CN" altLang="en-US" sz="1800" strike="noStrike" noProof="1">
              <a:solidFill>
                <a:schemeClr val="tx1"/>
              </a:solidFill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1FB5093-F5D5-447E-AF15-9E1F5904332E}"/>
              </a:ext>
            </a:extLst>
          </p:cNvPr>
          <p:cNvSpPr txBox="1"/>
          <p:nvPr/>
        </p:nvSpPr>
        <p:spPr>
          <a:xfrm>
            <a:off x="549261" y="1476134"/>
            <a:ext cx="88244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introduce the channel access delay     (seconds)[2] which indicates the minimum time for establishing a complete communication link with the UAV.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is shown is Fig 2, within the time    , an overlapping area will appear. Only GTs in this overlapping area can establish complete communication links with the UAV. The area of overlapping area is </a:t>
            </a:r>
          </a:p>
          <a:p>
            <a:pPr marL="342900" indent="-342900">
              <a:buFont typeface="Wingdings" panose="05000000000000000000" charset="0"/>
              <a:buChar char="l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UAV flies over subregion  , the speed of UAV is        and it should satisfy                                                        .   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34ABB4CB-8BC7-4689-B409-6525A7D35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361349"/>
              </p:ext>
            </p:extLst>
          </p:nvPr>
        </p:nvGraphicFramePr>
        <p:xfrm>
          <a:off x="6048946" y="1620144"/>
          <a:ext cx="1746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Formula" r:id="rId3" imgW="175320" imgH="228600" progId="Equation.Ribbit">
                  <p:embed/>
                </p:oleObj>
              </mc:Choice>
              <mc:Fallback>
                <p:oleObj name="Formula" r:id="rId3" imgW="175320" imgH="228600" progId="Equation.Ribbit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0D69D6B-9216-41B7-8A9E-EDF138DBDC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48946" y="1620144"/>
                        <a:ext cx="17462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图片 28">
            <a:extLst>
              <a:ext uri="{FF2B5EF4-FFF2-40B4-BE49-F238E27FC236}">
                <a16:creationId xmlns:a16="http://schemas.microsoft.com/office/drawing/2014/main" id="{2F3D7DDE-1148-43EE-888B-C650B3923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151" y="-10542"/>
            <a:ext cx="1944662" cy="766626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C64A96-2B49-491C-8682-23043089CA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455541"/>
              </p:ext>
            </p:extLst>
          </p:nvPr>
        </p:nvGraphicFramePr>
        <p:xfrm>
          <a:off x="5688921" y="3060244"/>
          <a:ext cx="1746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Formula" r:id="rId3" imgW="175320" imgH="228600" progId="Equation.Ribbit">
                  <p:embed/>
                </p:oleObj>
              </mc:Choice>
              <mc:Fallback>
                <p:oleObj name="Formula" r:id="rId3" imgW="175320" imgH="228600" progId="Equation.Ribbit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34ABB4CB-8BC7-4689-B409-6525A7D35A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88921" y="3060244"/>
                        <a:ext cx="17462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B49BB9E-FCEC-4F86-8794-2033D6AA60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81261"/>
              </p:ext>
            </p:extLst>
          </p:nvPr>
        </p:nvGraphicFramePr>
        <p:xfrm>
          <a:off x="7993081" y="5613269"/>
          <a:ext cx="37465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Formula" r:id="rId6" imgW="374760" imgH="271800" progId="Equation.Ribbit">
                  <p:embed/>
                </p:oleObj>
              </mc:Choice>
              <mc:Fallback>
                <p:oleObj name="Formula" r:id="rId6" imgW="374760" imgH="271800" progId="Equation.Ribbit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53E7D8B-EAD4-411F-BC18-391FA5B968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93081" y="5613269"/>
                        <a:ext cx="374650" cy="27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8DB60A6-AED5-4C95-9673-B1BECC6D2E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274224"/>
              </p:ext>
            </p:extLst>
          </p:nvPr>
        </p:nvGraphicFramePr>
        <p:xfrm>
          <a:off x="5112881" y="5637875"/>
          <a:ext cx="203173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Formula" r:id="rId8" imgW="76320" imgH="222480" progId="Equation.Ribbit">
                  <p:embed/>
                </p:oleObj>
              </mc:Choice>
              <mc:Fallback>
                <p:oleObj name="Formula" r:id="rId8" imgW="76320" imgH="222480" progId="Equation.Ribbit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09FFF387-D381-46A0-9F2F-B318A3AEF4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12881" y="5637875"/>
                        <a:ext cx="203173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1325A21-CBEE-46DD-B4AC-577ABC9300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219810"/>
              </p:ext>
            </p:extLst>
          </p:nvPr>
        </p:nvGraphicFramePr>
        <p:xfrm>
          <a:off x="2808721" y="5898386"/>
          <a:ext cx="41322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Formula" r:id="rId10" imgW="2673360" imgH="365760" progId="Equation.Ribbit">
                  <p:embed/>
                </p:oleObj>
              </mc:Choice>
              <mc:Fallback>
                <p:oleObj name="Formula" r:id="rId10" imgW="2673360" imgH="365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08721" y="5898386"/>
                        <a:ext cx="4132263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751733B-6EA4-44B7-8DF4-5A21EAB866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47764"/>
              </p:ext>
            </p:extLst>
          </p:nvPr>
        </p:nvGraphicFramePr>
        <p:xfrm>
          <a:off x="1289250" y="4405522"/>
          <a:ext cx="7344510" cy="11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Formula" r:id="rId12" imgW="4593600" imgH="692280" progId="Equation.Ribbit">
                  <p:embed/>
                </p:oleObj>
              </mc:Choice>
              <mc:Fallback>
                <p:oleObj name="Formula" r:id="rId12" imgW="4593600" imgH="6922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89250" y="4405522"/>
                        <a:ext cx="7344510" cy="1115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5326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Seeyo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eey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13792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13792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1242</Words>
  <Application>Microsoft Office PowerPoint</Application>
  <PresentationFormat>自定义</PresentationFormat>
  <Paragraphs>158</Paragraphs>
  <Slides>23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 Unicode MS</vt:lpstr>
      <vt:lpstr>等线</vt:lpstr>
      <vt:lpstr>华文新魏</vt:lpstr>
      <vt:lpstr>宋体</vt:lpstr>
      <vt:lpstr>微软雅黑</vt:lpstr>
      <vt:lpstr>Arial</vt:lpstr>
      <vt:lpstr>Times New Roman</vt:lpstr>
      <vt:lpstr>Times New Roman Bold</vt:lpstr>
      <vt:lpstr>Wingdings</vt:lpstr>
      <vt:lpstr>Seeyon</vt:lpstr>
      <vt:lpstr>Formula</vt:lpstr>
      <vt:lpstr>Aurora Equation</vt:lpstr>
      <vt:lpstr>PowerPoint 演示文稿</vt:lpstr>
      <vt:lpstr>PowerPoint 演示文稿</vt:lpstr>
      <vt:lpstr>Background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Hu Xingxing</cp:lastModifiedBy>
  <cp:revision>361</cp:revision>
  <cp:lastPrinted>2020-12-10T13:19:43Z</cp:lastPrinted>
  <dcterms:created xsi:type="dcterms:W3CDTF">2015-11-27T11:40:00Z</dcterms:created>
  <dcterms:modified xsi:type="dcterms:W3CDTF">2020-12-11T15:22:38Z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