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452" r:id="rId5"/>
    <p:sldId id="466" r:id="rId6"/>
    <p:sldId id="479" r:id="rId7"/>
    <p:sldId id="480" r:id="rId8"/>
    <p:sldId id="493" r:id="rId9"/>
    <p:sldId id="494" r:id="rId10"/>
    <p:sldId id="453" r:id="rId11"/>
    <p:sldId id="454" r:id="rId12"/>
    <p:sldId id="455" r:id="rId13"/>
    <p:sldId id="259" r:id="rId14"/>
    <p:sldId id="257" r:id="rId15"/>
    <p:sldId id="258" r:id="rId16"/>
    <p:sldId id="276" r:id="rId17"/>
    <p:sldId id="280" r:id="rId18"/>
    <p:sldId id="456" r:id="rId19"/>
    <p:sldId id="457" r:id="rId20"/>
    <p:sldId id="286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96A"/>
    <a:srgbClr val="F6E6C6"/>
    <a:srgbClr val="544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954" y="108"/>
      </p:cViewPr>
      <p:guideLst>
        <p:guide orient="horz" pos="2331"/>
        <p:guide pos="39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42B92-D8CA-4811-AFF5-A2273FA2D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253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cxnSp>
        <p:nvCxnSpPr>
          <p:cNvPr id="10" name="直接连接符 9"/>
          <p:cNvCxnSpPr/>
          <p:nvPr/>
        </p:nvCxnSpPr>
        <p:spPr>
          <a:xfrm>
            <a:off x="5470776" y="1817008"/>
            <a:ext cx="1" cy="4574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12246" y="1451429"/>
            <a:ext cx="953338" cy="3594074"/>
          </a:xfrm>
        </p:spPr>
        <p:txBody>
          <a:bodyPr vert="eaVert" wrap="square" anchor="ctr" anchorCtr="0">
            <a:normAutofit/>
          </a:bodyPr>
          <a:lstStyle>
            <a:lvl1pPr algn="ctr"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8905" y="2274465"/>
            <a:ext cx="469359" cy="2771038"/>
          </a:xfrm>
        </p:spPr>
        <p:txBody>
          <a:bodyPr vert="eaVert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69" y="1374414"/>
            <a:ext cx="1066800" cy="1333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87" y="4445426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8278" y="499182"/>
            <a:ext cx="4029075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42053" y="1164277"/>
            <a:ext cx="3640816" cy="3640816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99465" y="3208205"/>
            <a:ext cx="3125992" cy="646331"/>
          </a:xfrm>
        </p:spPr>
        <p:txBody>
          <a:bodyPr wrap="square" anchor="t" anchorCtr="0">
            <a:norm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99465" y="1917860"/>
            <a:ext cx="3125992" cy="120032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8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4811" y="2172949"/>
            <a:ext cx="2647950" cy="3133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5778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1612" y="1583474"/>
            <a:ext cx="1292662" cy="3487462"/>
          </a:xfrm>
        </p:spPr>
        <p:txBody>
          <a:bodyPr vert="eaVert"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5222">
            <a:off x="3887438" y="1327306"/>
            <a:ext cx="1066800" cy="133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29" y="4311612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19360" y="365125"/>
            <a:ext cx="123444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3892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5.xml"/><Relationship Id="rId5" Type="http://schemas.openxmlformats.org/officeDocument/2006/relationships/tags" Target="../tags/tag23.xml"/><Relationship Id="rId4" Type="http://schemas.openxmlformats.org/officeDocument/2006/relationships/image" Target="../media/image17.jpe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jpeg"/><Relationship Id="rId8" Type="http://schemas.openxmlformats.org/officeDocument/2006/relationships/tags" Target="../tags/tag29.xml"/><Relationship Id="rId7" Type="http://schemas.openxmlformats.org/officeDocument/2006/relationships/image" Target="../media/image19.png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2" Type="http://schemas.openxmlformats.org/officeDocument/2006/relationships/notesSlide" Target="../notesSlides/notesSlide6.xml"/><Relationship Id="rId21" Type="http://schemas.openxmlformats.org/officeDocument/2006/relationships/slideLayout" Target="../slideLayouts/slideLayout7.xml"/><Relationship Id="rId20" Type="http://schemas.openxmlformats.org/officeDocument/2006/relationships/themeOverride" Target="../theme/themeOverride6.xml"/><Relationship Id="rId2" Type="http://schemas.openxmlformats.org/officeDocument/2006/relationships/image" Target="../media/image18.jpeg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../media/image22.png"/><Relationship Id="rId3" Type="http://schemas.openxmlformats.org/officeDocument/2006/relationships/tags" Target="../tags/tag44.xml"/><Relationship Id="rId2" Type="http://schemas.openxmlformats.org/officeDocument/2006/relationships/image" Target="../media/image21.jpeg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7.xml"/><Relationship Id="rId14" Type="http://schemas.openxmlformats.org/officeDocument/2006/relationships/themeOverride" Target="../theme/themeOverride8.xml"/><Relationship Id="rId13" Type="http://schemas.openxmlformats.org/officeDocument/2006/relationships/tags" Target="../tags/tag52.xml"/><Relationship Id="rId12" Type="http://schemas.openxmlformats.org/officeDocument/2006/relationships/image" Target="../media/image3.png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image" Target="../media/image25.png"/><Relationship Id="rId7" Type="http://schemas.openxmlformats.org/officeDocument/2006/relationships/tags" Target="../tags/tag57.xml"/><Relationship Id="rId6" Type="http://schemas.openxmlformats.org/officeDocument/2006/relationships/image" Target="../media/image24.png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23.png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9.xml"/><Relationship Id="rId1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64.xml"/><Relationship Id="rId7" Type="http://schemas.openxmlformats.org/officeDocument/2006/relationships/image" Target="../media/image27.png"/><Relationship Id="rId6" Type="http://schemas.openxmlformats.org/officeDocument/2006/relationships/tags" Target="../tags/tag63.xml"/><Relationship Id="rId5" Type="http://schemas.openxmlformats.org/officeDocument/2006/relationships/image" Target="../media/image26.png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7.xml"/><Relationship Id="rId13" Type="http://schemas.openxmlformats.org/officeDocument/2006/relationships/themeOverride" Target="../theme/themeOverride10.xml"/><Relationship Id="rId12" Type="http://schemas.openxmlformats.org/officeDocument/2006/relationships/tags" Target="../tags/tag66.xml"/><Relationship Id="rId11" Type="http://schemas.openxmlformats.org/officeDocument/2006/relationships/image" Target="../media/image29.png"/><Relationship Id="rId10" Type="http://schemas.openxmlformats.org/officeDocument/2006/relationships/tags" Target="../tags/tag65.xml"/><Relationship Id="rId1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0.xml"/><Relationship Id="rId3" Type="http://schemas.openxmlformats.org/officeDocument/2006/relationships/themeOverride" Target="../theme/themeOverride1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32.png"/><Relationship Id="rId7" Type="http://schemas.openxmlformats.org/officeDocument/2006/relationships/tags" Target="../tags/tag77.xml"/><Relationship Id="rId6" Type="http://schemas.openxmlformats.org/officeDocument/2006/relationships/image" Target="../media/image31.png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0.png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13.xml"/><Relationship Id="rId11" Type="http://schemas.openxmlformats.org/officeDocument/2006/relationships/tags" Target="../tags/tag79.xml"/><Relationship Id="rId10" Type="http://schemas.openxmlformats.org/officeDocument/2006/relationships/image" Target="../media/image25.png"/><Relationship Id="rId1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14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8.xml"/><Relationship Id="rId6" Type="http://schemas.openxmlformats.org/officeDocument/2006/relationships/themeOverride" Target="../theme/themeOverride4.xml"/><Relationship Id="rId5" Type="http://schemas.openxmlformats.org/officeDocument/2006/relationships/tags" Target="../tags/tag19.xml"/><Relationship Id="rId4" Type="http://schemas.openxmlformats.org/officeDocument/2006/relationships/image" Target="../media/image16.jpe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645785" y="1451610"/>
            <a:ext cx="826770" cy="35941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spring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38750" y="2422525"/>
            <a:ext cx="469265" cy="2623185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zh-CN"/>
              <a:t>源码学习</a:t>
            </a:r>
            <a:endParaRPr lang="zh-CN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/>
    </mc:Choice>
    <mc:Fallback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请在此输入您的标题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62023" y="5550195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</a:rPr>
              <a:t>请在此输入您的文本。请在此输入您的文本。请在此输入您的文本。请在此输入您的文本。</a:t>
            </a:r>
            <a:endParaRPr lang="zh-CN" altLang="en-US" sz="1800" dirty="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962023" y="1318437"/>
            <a:ext cx="10040273" cy="3805689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609399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8329815" y="1313542"/>
            <a:ext cx="900056" cy="1132120"/>
          </a:xfrm>
          <a:prstGeom prst="rect">
            <a:avLst/>
          </a:prstGeom>
          <a:effectLst/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990522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903359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rot="3760730">
            <a:off x="186681" y="804327"/>
            <a:ext cx="4032071" cy="373645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1236984" y="-1"/>
            <a:ext cx="1157878" cy="596697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4882048" y="135437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壹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624878" y="135437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贰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8314414" y="1368884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叁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9983964" y="1354369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肆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035466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6779675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8469211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10158747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1163160" y="589280"/>
            <a:ext cx="1292662" cy="4755831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algn="ctr"/>
            <a:r>
              <a:rPr lang="zh-CN" alt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目  录</a:t>
            </a:r>
            <a:endParaRPr lang="zh-CN" altLang="en-US" sz="7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输入节标题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544286" y="488818"/>
            <a:ext cx="8766627" cy="5955523"/>
          </a:xfrm>
          <a:prstGeom prst="rect">
            <a:avLst/>
          </a:prstGeom>
          <a:effectLst/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622335">
            <a:off x="410514" y="4771519"/>
            <a:ext cx="2033582" cy="2406649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932949" y="1679626"/>
            <a:ext cx="95410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壹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1835242" y="1633017"/>
            <a:ext cx="1108879" cy="110887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18D6E"/>
              </a:solidFill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840222" y="3748055"/>
            <a:ext cx="95410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贰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1762835" y="3721766"/>
            <a:ext cx="1108879" cy="110887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18D6E"/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3090115" y="1615701"/>
            <a:ext cx="5573486" cy="12850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请在此输入您的文本。请在此输入您的文本。请在此输入您的文本。请在此输入您的文本。请在此输入您的文本。请在此输入您的文本。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3172606" y="3683998"/>
            <a:ext cx="5573486" cy="12850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请在此输入您的文本。请在此输入您的文本。请在此输入您的文本。请在此输入您的文本。请在此输入您的文本。请在此输入您的文本。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88" y="5842009"/>
            <a:ext cx="578239" cy="602332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4489520">
            <a:off x="346748" y="3087447"/>
            <a:ext cx="3530159" cy="4177778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14958" y="2065576"/>
            <a:ext cx="5573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2"/>
                </a:solidFill>
                <a:sym typeface="+mn-lt"/>
              </a:rPr>
              <a:t>单击此处输入文本内容，单击此处输入文本内容，单击此处输入文本内容，单击此处输入文本内容，单击此处输入文本内容，单击此处输入文本内容，单击此处输入文本内容，单击此处输入文本内容，单击此处输入文本内容，单击此处输入文本内容， 单击此处输入文本内容，单击此处输入文本内容， 单击此处输入文本内容， 单击此处输入文本内容，单击此处输入文本内容</a:t>
            </a:r>
            <a:endParaRPr lang="zh-CN" altLang="en-US" sz="1600">
              <a:solidFill>
                <a:schemeClr val="tx2"/>
              </a:solidFill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508269" y="1279265"/>
            <a:ext cx="55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输入标题</a:t>
            </a:r>
            <a:endParaRPr lang="zh-CN" altLang="en-US" sz="3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72985" y="1771650"/>
            <a:ext cx="3333115" cy="33235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/>
          <a:stretch>
            <a:fillRect/>
          </a:stretch>
        </p:blipFill>
        <p:spPr>
          <a:xfrm flipH="1">
            <a:off x="7984516" y="7836"/>
            <a:ext cx="4207484" cy="3115750"/>
          </a:xfrm>
          <a:custGeom>
            <a:avLst/>
            <a:gdLst>
              <a:gd name="connsiteX0" fmla="*/ 4207484 w 4207484"/>
              <a:gd name="connsiteY0" fmla="*/ 0 h 3115750"/>
              <a:gd name="connsiteX1" fmla="*/ 0 w 4207484"/>
              <a:gd name="connsiteY1" fmla="*/ 0 h 3115750"/>
              <a:gd name="connsiteX2" fmla="*/ 0 w 4207484"/>
              <a:gd name="connsiteY2" fmla="*/ 3115750 h 3115750"/>
              <a:gd name="connsiteX3" fmla="*/ 4207484 w 4207484"/>
              <a:gd name="connsiteY3" fmla="*/ 3115750 h 311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7484" h="3115750">
                <a:moveTo>
                  <a:pt x="4207484" y="0"/>
                </a:moveTo>
                <a:lnTo>
                  <a:pt x="0" y="0"/>
                </a:lnTo>
                <a:lnTo>
                  <a:pt x="0" y="3115750"/>
                </a:lnTo>
                <a:lnTo>
                  <a:pt x="4207484" y="3115750"/>
                </a:lnTo>
                <a:close/>
              </a:path>
            </a:pathLst>
          </a:custGeom>
        </p:spPr>
      </p:pic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219862" y="2257758"/>
            <a:ext cx="5856514" cy="17005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sym typeface="+mn-lt"/>
              </a:rPr>
              <a:t>请在此输入您的文本。请在此输入您的文本。请在此输入您的文本。请在此输入您的文本。请在此输入您的文本。请在此输入您的文本。请在此输入您的文本。请在此输入您的文本。请在此输入您的文本。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357353" y="4562015"/>
            <a:ext cx="5224015" cy="12850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sym typeface="+mn-lt"/>
              </a:rPr>
              <a:t>请在此输入您的文本。请在此输入您的文本。请在此输入您的文本。请在此输入您的文本。请在此输入您的文本。请在此输入您的文本。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3219862" y="1546368"/>
            <a:ext cx="5856514" cy="64633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请在此输入您的标题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077325" y="-99695"/>
            <a:ext cx="2076450" cy="2971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4870" y="4377690"/>
            <a:ext cx="3666490" cy="1895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26260" y="4182110"/>
            <a:ext cx="1743075" cy="76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51" y="417845"/>
            <a:ext cx="2543175" cy="25527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请在此输入您的标题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3" y="3426000"/>
            <a:ext cx="11321415" cy="106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请在此输入您的文本。请在此输入您的文本。请在此输入您的文本。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63298"/>
            <a:ext cx="12192000" cy="3921576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804505" y="3054934"/>
            <a:ext cx="4449649" cy="21160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+mn-lt"/>
              </a:rPr>
              <a:t>请在此输入您的文本。请在此输入您的文本。请在此输入您的文本。请在此输入您的文本。请在此输入您的文本。请在此输入您的文本。请在此输入您的文本。</a:t>
            </a:r>
            <a:endParaRPr lang="zh-CN" altLang="en-US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804505" y="2307519"/>
            <a:ext cx="4449649" cy="64633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请在此输入您的标题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5400000">
            <a:off x="1245235" y="1387475"/>
            <a:ext cx="4123690" cy="4552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3540" y="1954530"/>
            <a:ext cx="5847715" cy="3771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/>
          <a:stretch>
            <a:fillRect/>
          </a:stretch>
        </p:blipFill>
        <p:spPr>
          <a:xfrm flipH="1">
            <a:off x="9424284" y="7836"/>
            <a:ext cx="2767715" cy="2049564"/>
          </a:xfrm>
          <a:custGeom>
            <a:avLst/>
            <a:gdLst>
              <a:gd name="connsiteX0" fmla="*/ 4207484 w 4207484"/>
              <a:gd name="connsiteY0" fmla="*/ 0 h 3115750"/>
              <a:gd name="connsiteX1" fmla="*/ 0 w 4207484"/>
              <a:gd name="connsiteY1" fmla="*/ 0 h 3115750"/>
              <a:gd name="connsiteX2" fmla="*/ 0 w 4207484"/>
              <a:gd name="connsiteY2" fmla="*/ 3115750 h 3115750"/>
              <a:gd name="connsiteX3" fmla="*/ 4207484 w 4207484"/>
              <a:gd name="connsiteY3" fmla="*/ 3115750 h 311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7484" h="3115750">
                <a:moveTo>
                  <a:pt x="4207484" y="0"/>
                </a:moveTo>
                <a:lnTo>
                  <a:pt x="0" y="0"/>
                </a:lnTo>
                <a:lnTo>
                  <a:pt x="0" y="3115750"/>
                </a:lnTo>
                <a:lnTo>
                  <a:pt x="4207484" y="3115750"/>
                </a:lnTo>
                <a:close/>
              </a:path>
            </a:pathLst>
          </a:custGeom>
        </p:spPr>
      </p:pic>
    </p:spTree>
    <p:custDataLst>
      <p:tags r:id="rId1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谢谢欣赏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-635"/>
            <a:ext cx="10515600" cy="621665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spring</a:t>
            </a:r>
            <a:r>
              <a:rPr lang="zh-CN" altLang="en-US" dirty="0">
                <a:solidFill>
                  <a:schemeClr val="tx1"/>
                </a:solidFill>
              </a:rPr>
              <a:t>整体架构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20190" y="726440"/>
            <a:ext cx="8726805" cy="5882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93900" y="1115695"/>
            <a:ext cx="3475355" cy="19208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  <a:uFillTx/>
            </a:endParaRPr>
          </a:p>
          <a:p>
            <a:pPr algn="ctr"/>
            <a:endParaRPr lang="en-US" altLang="zh-CN" sz="1400">
              <a:solidFill>
                <a:schemeClr val="tx1"/>
              </a:solidFill>
              <a:uFillTx/>
            </a:endParaRPr>
          </a:p>
          <a:p>
            <a:pPr algn="ctr"/>
            <a:endParaRPr lang="en-US" altLang="zh-CN" sz="1400">
              <a:solidFill>
                <a:schemeClr val="tx1"/>
              </a:solidFill>
              <a:uFillTx/>
            </a:endParaRPr>
          </a:p>
          <a:p>
            <a:pPr algn="ctr"/>
            <a:endParaRPr lang="en-US" altLang="zh-CN" sz="1400">
              <a:solidFill>
                <a:schemeClr val="tx1"/>
              </a:solidFill>
              <a:uFillTx/>
            </a:endParaRPr>
          </a:p>
          <a:p>
            <a:pPr algn="ctr"/>
            <a:endParaRPr lang="en-US" altLang="zh-CN" sz="1400">
              <a:solidFill>
                <a:schemeClr val="tx1"/>
              </a:solidFill>
              <a:uFillTx/>
            </a:endParaRPr>
          </a:p>
          <a:p>
            <a:pPr algn="ctr"/>
            <a:endParaRPr lang="en-US" altLang="zh-CN" sz="1400">
              <a:solidFill>
                <a:schemeClr val="tx1"/>
              </a:solidFill>
              <a:uFillTx/>
            </a:endParaRPr>
          </a:p>
          <a:p>
            <a:pPr algn="ctr"/>
            <a:endParaRPr lang="en-US" altLang="zh-CN" sz="1400">
              <a:solidFill>
                <a:schemeClr val="tx1"/>
              </a:solidFill>
              <a:uFillTx/>
            </a:endParaRPr>
          </a:p>
          <a:p>
            <a:pPr algn="ctr"/>
            <a:endParaRPr lang="en-US" altLang="zh-CN" sz="1400">
              <a:solidFill>
                <a:schemeClr val="tx1"/>
              </a:solidFill>
              <a:uFillTx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Data Access/Integration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264910" y="1116330"/>
            <a:ext cx="3484880" cy="1920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r>
              <a:rPr lang="zh-CN" altLang="en-US" sz="1400"/>
              <a:t>Web(MVC/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Remoting</a:t>
            </a:r>
            <a:r>
              <a:rPr lang="zh-CN" altLang="en-US" sz="1400"/>
              <a:t>)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2016760" y="6010275"/>
            <a:ext cx="7732395" cy="4248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017395" y="4093845"/>
            <a:ext cx="7733030" cy="1718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Core Container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016760" y="3259455"/>
            <a:ext cx="2192020" cy="6362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AOP  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904740" y="3259455"/>
            <a:ext cx="1496695" cy="6362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Aspects 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250430" y="3259455"/>
            <a:ext cx="1950085" cy="6362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Instrumentation 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394585" y="1262380"/>
            <a:ext cx="956310" cy="35750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JDBC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112895" y="1262380"/>
            <a:ext cx="956310" cy="3575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ORM 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394585" y="1761490"/>
            <a:ext cx="956310" cy="35750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OXM 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112895" y="1761490"/>
            <a:ext cx="956310" cy="3575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JMS  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94585" y="2261235"/>
            <a:ext cx="2674620" cy="3575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Transactions  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444740" y="1262380"/>
            <a:ext cx="1106170" cy="59499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Web 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635750" y="2023745"/>
            <a:ext cx="1241425" cy="5949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Servlet 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208010" y="2023745"/>
            <a:ext cx="1261745" cy="594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Portlet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340610" y="4438650"/>
            <a:ext cx="1544320" cy="7524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Beans 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112895" y="4438650"/>
            <a:ext cx="1544320" cy="7524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Core 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019165" y="4438650"/>
            <a:ext cx="1544320" cy="7524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Context 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925435" y="4438650"/>
            <a:ext cx="1544320" cy="7524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Expression Language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905" y="763905"/>
            <a:ext cx="10515600" cy="6108065"/>
          </a:xfrm>
        </p:spPr>
        <p:txBody>
          <a:bodyPr>
            <a:normAutofit fontScale="60000"/>
          </a:bodyPr>
          <a:p>
            <a:r>
              <a:rPr lang="zh-CN" altLang="en-US"/>
              <a:t>核心容器：核心容器提供 Spring 框架的基本功能。核心容器的主要组件是 BeanFactory，它是工厂模式的实现。BeanFactory 使用控制反转 （IOC） 模式将应用程序的配置和依赖性规范与实际的应用程序代码分开。</a:t>
            </a:r>
            <a:endParaRPr lang="zh-CN" altLang="en-US"/>
          </a:p>
          <a:p>
            <a:r>
              <a:rPr lang="zh-CN" altLang="en-US"/>
              <a:t>Spring 上下文：Spring 上下文是一个配置文件，向 Spring 框架提供上下文信息。Spring 上下文包括企业服务，例如 JNDI、EJB、电子邮件、国际化、校验和调度功能。</a:t>
            </a:r>
            <a:endParaRPr lang="zh-CN" altLang="en-US"/>
          </a:p>
          <a:p>
            <a:r>
              <a:rPr lang="zh-CN" altLang="en-US"/>
              <a:t>Spring AOP：通过配置管理特性，Spring AOP 模块直接将面向方面的编程功能集成到了 Spring 框架中。所以，可以很容易地使 Spring 框架管理的任何对象支持 AOP。Spring AOP 模块为基于 Spring 的应用程序中的对象提供了事务管理服务。通过使用 Spring AOP，不用依赖 EJB 组件，就可以将声明性事务管理集成到应用程序中。</a:t>
            </a:r>
            <a:endParaRPr lang="zh-CN" altLang="en-US"/>
          </a:p>
          <a:p>
            <a:r>
              <a:rPr lang="zh-CN" altLang="en-US"/>
              <a:t>Spring DAO：JDBC DAO 抽象层提供了有意义的异常层次结构，可用该结构来管理异常处理和不同数据库供应商抛出的错误消息。异常层次结构简化了错误处理，并且极大地降低了需要编写的异常代码数量（例如打开和关闭连接）。Spring DAO 的面向 JDBC 的异常遵从通用的 DAO 异常层次结构。</a:t>
            </a:r>
            <a:endParaRPr lang="zh-CN" altLang="en-US"/>
          </a:p>
          <a:p>
            <a:r>
              <a:rPr lang="zh-CN" altLang="en-US"/>
              <a:t>Spring ORM：Spring 框架插入了若干个 ORM 框架，从而提供了 ORM 的对象关系工具，其中包括 JDO、Hibernate 和 iBatis SQL Map。所有这些都遵从 Spring 的通用事务和 DAO 异常层次结构。</a:t>
            </a:r>
            <a:endParaRPr lang="zh-CN" altLang="en-US"/>
          </a:p>
          <a:p>
            <a:r>
              <a:rPr lang="zh-CN" altLang="en-US"/>
              <a:t>Spring Web 模块：Web 上下文模块建立在应用程序上下文模块之上，为基于 Web 的应用程序提供了上下文。所以，Spring 框架支持与 Jakarta Struts 的集成。Web 模块还简化了处理多部分请求以及将请求参数绑定到域对象的工作。</a:t>
            </a:r>
            <a:endParaRPr lang="zh-CN" altLang="en-US"/>
          </a:p>
          <a:p>
            <a:r>
              <a:rPr lang="zh-CN" altLang="en-US"/>
              <a:t>Spring MVC 框架：MVC 框架是一个全功能的构建 Web 应用程序的 MVC 实现。通过策略接口，MVC 框架变成为高度可配置的，MVC 容纳了大量视图技术，其中包括 JSP、Velocity、Tiles、iText 和 POI。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050"/>
            <a:ext cx="10515600" cy="870585"/>
          </a:xfrm>
        </p:spPr>
        <p:txBody>
          <a:bodyPr>
            <a:normAutofit fontScale="90000"/>
          </a:bodyPr>
          <a:p>
            <a:r>
              <a:rPr lang="zh-CN" altLang="en-US"/>
              <a:t>DefaultListableBeanFactory类</a:t>
            </a:r>
            <a:r>
              <a:rPr lang="en-US" altLang="zh-CN"/>
              <a:t>(beans</a:t>
            </a:r>
            <a:r>
              <a:rPr lang="zh-CN" altLang="en-US"/>
              <a:t>包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935" y="1421130"/>
            <a:ext cx="9168765" cy="4746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955"/>
            <a:ext cx="10515600" cy="6156325"/>
          </a:xfrm>
        </p:spPr>
        <p:txBody>
          <a:bodyPr>
            <a:normAutofit lnSpcReduction="10000"/>
          </a:bodyPr>
          <a:p>
            <a:r>
              <a:rPr lang="zh-CN" altLang="en-US" sz="1600"/>
              <a:t>AliasRegistry：定义对</a:t>
            </a:r>
            <a:r>
              <a:rPr lang="en-US" altLang="zh-CN" sz="1600"/>
              <a:t>alias</a:t>
            </a:r>
            <a:r>
              <a:rPr lang="zh-CN" altLang="en-US" sz="1600"/>
              <a:t>的简单增删改查等操作。</a:t>
            </a:r>
            <a:endParaRPr lang="zh-CN" altLang="en-US" sz="1600"/>
          </a:p>
          <a:p>
            <a:r>
              <a:rPr lang="zh-CN" altLang="en-US" sz="1600"/>
              <a:t>SimpleAliasRegistry：主要使用</a:t>
            </a:r>
            <a:r>
              <a:rPr lang="en-US" altLang="zh-CN" sz="1600"/>
              <a:t>map</a:t>
            </a:r>
            <a:r>
              <a:rPr lang="zh-CN" altLang="en-US" sz="1600"/>
              <a:t>作为</a:t>
            </a:r>
            <a:r>
              <a:rPr lang="en-US" altLang="zh-CN" sz="1600"/>
              <a:t>alias</a:t>
            </a:r>
            <a:r>
              <a:rPr lang="zh-CN" altLang="en-US" sz="1600"/>
              <a:t>的缓存，并对接口</a:t>
            </a:r>
            <a:r>
              <a:rPr lang="zh-CN" altLang="en-US" sz="1600">
                <a:sym typeface="+mn-ea"/>
              </a:rPr>
              <a:t>AliasRegistry进行实现。</a:t>
            </a:r>
            <a:endParaRPr lang="zh-CN" altLang="en-US" sz="1600">
              <a:sym typeface="+mn-ea"/>
            </a:endParaRPr>
          </a:p>
          <a:p>
            <a:r>
              <a:rPr lang="zh-CN" altLang="en-US" sz="1600"/>
              <a:t>SingletonBeanRegistry：定义对单例的注册和获取。</a:t>
            </a:r>
            <a:endParaRPr lang="zh-CN" altLang="en-US" sz="1600"/>
          </a:p>
          <a:p>
            <a:r>
              <a:rPr lang="zh-CN" altLang="en-US" sz="1600"/>
              <a:t>DefaultSingletonBeanRegistry：对</a:t>
            </a:r>
            <a:r>
              <a:rPr lang="zh-CN" altLang="en-US" sz="1600">
                <a:sym typeface="+mn-ea"/>
              </a:rPr>
              <a:t>SingletonBeanRegistry接口各函数的实现。</a:t>
            </a:r>
            <a:endParaRPr lang="zh-CN" altLang="en-US" sz="1600">
              <a:sym typeface="+mn-ea"/>
            </a:endParaRPr>
          </a:p>
          <a:p>
            <a:r>
              <a:rPr lang="zh-CN" altLang="en-US" sz="1600"/>
              <a:t>HierarchicalBeanFactory：继承了</a:t>
            </a:r>
            <a:r>
              <a:rPr lang="zh-CN" altLang="en-US" sz="1600">
                <a:sym typeface="+mn-ea"/>
              </a:rPr>
              <a:t>BeanFactory，增加了对</a:t>
            </a:r>
            <a:r>
              <a:rPr lang="en-US" altLang="zh-CN" sz="1600">
                <a:sym typeface="+mn-ea"/>
              </a:rPr>
              <a:t>parentFactory</a:t>
            </a:r>
            <a:r>
              <a:rPr lang="zh-CN" altLang="en-US" sz="1600">
                <a:sym typeface="+mn-ea"/>
              </a:rPr>
              <a:t>的支持。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Bean</a:t>
            </a:r>
            <a:r>
              <a:rPr lang="en-US" altLang="zh-CN" sz="1600">
                <a:sym typeface="+mn-ea"/>
              </a:rPr>
              <a:t>Factory</a:t>
            </a:r>
            <a:r>
              <a:rPr lang="zh-CN" altLang="en-US" sz="1600">
                <a:sym typeface="+mn-ea"/>
              </a:rPr>
              <a:t>：定义获取</a:t>
            </a:r>
            <a:r>
              <a:rPr lang="en-US" altLang="zh-CN" sz="1600">
                <a:sym typeface="+mn-ea"/>
              </a:rPr>
              <a:t>bean</a:t>
            </a:r>
            <a:r>
              <a:rPr lang="zh-CN" altLang="en-US" sz="1600">
                <a:sym typeface="+mn-ea"/>
              </a:rPr>
              <a:t>及</a:t>
            </a:r>
            <a:r>
              <a:rPr lang="en-US" altLang="zh-CN" sz="1600">
                <a:sym typeface="+mn-ea"/>
              </a:rPr>
              <a:t>bean</a:t>
            </a:r>
            <a:r>
              <a:rPr lang="zh-CN" altLang="en-US" sz="1600">
                <a:sym typeface="+mn-ea"/>
              </a:rPr>
              <a:t>的各种属性。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BeanDefinitionRegistry：定义了对BeanDefinition的各种增删改查。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FactoryBeanRegistrySupport：在DefaultSingletonBeanRegistry的基础上增加了对</a:t>
            </a:r>
            <a:r>
              <a:rPr lang="en-US" altLang="zh-CN" sz="1600">
                <a:sym typeface="+mn-ea"/>
              </a:rPr>
              <a:t>FactoryBean</a:t>
            </a:r>
            <a:r>
              <a:rPr lang="zh-CN" altLang="zh-CN" sz="1600">
                <a:sym typeface="+mn-ea"/>
              </a:rPr>
              <a:t>的特殊功能处理。</a:t>
            </a:r>
            <a:endParaRPr lang="zh-CN" altLang="zh-CN" sz="1600">
              <a:sym typeface="+mn-ea"/>
            </a:endParaRPr>
          </a:p>
          <a:p>
            <a:r>
              <a:rPr lang="zh-CN" altLang="zh-CN" sz="1600">
                <a:sym typeface="+mn-ea"/>
              </a:rPr>
              <a:t>ConfigurableBeanFactory：提供配置</a:t>
            </a:r>
            <a:r>
              <a:rPr lang="en-US" altLang="zh-CN" sz="1600">
                <a:sym typeface="+mn-ea"/>
              </a:rPr>
              <a:t>factory</a:t>
            </a:r>
            <a:r>
              <a:rPr lang="zh-CN" altLang="en-US" sz="1600">
                <a:sym typeface="+mn-ea"/>
              </a:rPr>
              <a:t>的各种方法。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ListableBeanFactory：根据各种条件获取</a:t>
            </a:r>
            <a:r>
              <a:rPr lang="en-US" altLang="zh-CN" sz="1600">
                <a:sym typeface="+mn-ea"/>
              </a:rPr>
              <a:t>bean</a:t>
            </a:r>
            <a:r>
              <a:rPr lang="zh-CN" altLang="en-US" sz="1600">
                <a:sym typeface="+mn-ea"/>
              </a:rPr>
              <a:t>的配置清单。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AbstractBeanFactory</a:t>
            </a:r>
            <a:r>
              <a:rPr lang="en-US" altLang="zh-CN" sz="1600">
                <a:sym typeface="+mn-ea"/>
              </a:rPr>
              <a:t>:</a:t>
            </a:r>
            <a:r>
              <a:rPr lang="zh-CN" altLang="zh-CN" sz="1600">
                <a:sym typeface="+mn-ea"/>
              </a:rPr>
              <a:t>综合了</a:t>
            </a:r>
            <a:r>
              <a:rPr lang="en-US" altLang="zh-CN" sz="1600">
                <a:sym typeface="+mn-ea"/>
              </a:rPr>
              <a:t>FactoryBeanRegistrySupport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ConfigurableBeanFactory</a:t>
            </a:r>
            <a:r>
              <a:rPr lang="zh-CN" altLang="en-US" sz="1600">
                <a:sym typeface="+mn-ea"/>
              </a:rPr>
              <a:t>的功能。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AutowireCapableBeanFactory：提供创建</a:t>
            </a:r>
            <a:r>
              <a:rPr lang="en-US" altLang="zh-CN" sz="1600">
                <a:sym typeface="+mn-ea"/>
              </a:rPr>
              <a:t>bean</a:t>
            </a:r>
            <a:r>
              <a:rPr lang="zh-CN" altLang="en-US" sz="1600">
                <a:sym typeface="+mn-ea"/>
              </a:rPr>
              <a:t>，自动注入，初始化以及应用</a:t>
            </a:r>
            <a:r>
              <a:rPr lang="en-US" altLang="zh-CN" sz="1600">
                <a:sym typeface="+mn-ea"/>
              </a:rPr>
              <a:t>bean</a:t>
            </a:r>
            <a:r>
              <a:rPr lang="zh-CN" altLang="en-US" sz="1600">
                <a:sym typeface="+mn-ea"/>
              </a:rPr>
              <a:t>的后处理器。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AbstractAutowireCapableBeanFactory：综合 AbstractBeanFactory并对接口AutowireCapableBeanFactory实现。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ConfigurableListableBeanFactory：BeanFactory配置清单，指定忽略类型及接口等。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DefaultListableBeanFactory：综合了上面所有的功能，主要是对</a:t>
            </a:r>
            <a:r>
              <a:rPr lang="en-US" altLang="zh-CN" sz="1600">
                <a:sym typeface="+mn-ea"/>
              </a:rPr>
              <a:t>bean</a:t>
            </a:r>
            <a:r>
              <a:rPr lang="zh-CN" altLang="en-US" sz="1600">
                <a:sym typeface="+mn-ea"/>
              </a:rPr>
              <a:t>注册后的处理。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415"/>
            <a:ext cx="10515600" cy="823595"/>
          </a:xfrm>
        </p:spPr>
        <p:txBody>
          <a:bodyPr>
            <a:normAutofit fontScale="90000"/>
          </a:bodyPr>
          <a:p>
            <a:r>
              <a:rPr lang="zh-CN" altLang="en-US"/>
              <a:t>XmlBeanDefinitionReader（</a:t>
            </a:r>
            <a:r>
              <a:rPr lang="en-US" altLang="zh-CN"/>
              <a:t>UML</a:t>
            </a:r>
            <a:r>
              <a:rPr lang="zh-CN" altLang="en-US"/>
              <a:t>图</a:t>
            </a:r>
            <a:r>
              <a:rPr lang="en-US" altLang="zh-CN">
                <a:sym typeface="+mn-ea"/>
              </a:rPr>
              <a:t>beans</a:t>
            </a:r>
            <a:r>
              <a:rPr lang="zh-CN" altLang="en-US">
                <a:sym typeface="+mn-ea"/>
              </a:rPr>
              <a:t>包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6730" y="2400300"/>
            <a:ext cx="368554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0" y="3348355"/>
            <a:ext cx="1476375" cy="35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95" y="3367405"/>
            <a:ext cx="2257425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865" y="4269105"/>
            <a:ext cx="2685415" cy="314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645" y="3386455"/>
            <a:ext cx="2114550" cy="314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90" y="2538095"/>
            <a:ext cx="1390650" cy="35242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2402840" y="2890520"/>
            <a:ext cx="1409065" cy="646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587625" y="3700780"/>
            <a:ext cx="1409065" cy="646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2"/>
          </p:cNvCxnSpPr>
          <p:nvPr/>
        </p:nvCxnSpPr>
        <p:spPr>
          <a:xfrm flipV="1">
            <a:off x="5791200" y="3700780"/>
            <a:ext cx="2206625" cy="5340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1"/>
          </p:cNvCxnSpPr>
          <p:nvPr/>
        </p:nvCxnSpPr>
        <p:spPr>
          <a:xfrm rot="10800000">
            <a:off x="7962265" y="3703955"/>
            <a:ext cx="100965" cy="72263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10749280" y="3700780"/>
            <a:ext cx="138430" cy="770890"/>
          </a:xfrm>
          <a:prstGeom prst="bentConnector2">
            <a:avLst/>
          </a:prstGeom>
          <a:ln>
            <a:tailEnd type="diamond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030845" y="3916045"/>
            <a:ext cx="64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实现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10749280" y="3830320"/>
            <a:ext cx="64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user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6574155" y="4071620"/>
            <a:ext cx="64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user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770505" y="4071620"/>
            <a:ext cx="64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user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75890" y="3091815"/>
            <a:ext cx="64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user</a:t>
            </a:r>
            <a:endParaRPr lang="en-US" altLang="zh-CN" sz="1200"/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7770"/>
            <a:ext cx="10515600" cy="4969510"/>
          </a:xfrm>
        </p:spPr>
        <p:txBody>
          <a:bodyPr/>
          <a:p>
            <a:r>
              <a:rPr lang="zh-CN" altLang="en-US" sz="1800"/>
              <a:t>ResourceLoader:定义资源加载器，主要应用于根据给定的资源文件地址返回对应的Resource。</a:t>
            </a:r>
            <a:endParaRPr lang="zh-CN" altLang="en-US" sz="1800"/>
          </a:p>
          <a:p>
            <a:r>
              <a:rPr lang="zh-CN" altLang="en-US" sz="1800"/>
              <a:t>BeanDfinitionReader:主要定义资源文件的读取并转换为BeanDefinition的各个功能。</a:t>
            </a:r>
            <a:endParaRPr lang="zh-CN" altLang="en-US" sz="1800"/>
          </a:p>
          <a:p>
            <a:r>
              <a:rPr lang="zh-CN" altLang="en-US" sz="1800"/>
              <a:t>EnvironmentCapable:定义获取Environment方法。</a:t>
            </a:r>
            <a:endParaRPr lang="zh-CN" altLang="en-US" sz="1800"/>
          </a:p>
          <a:p>
            <a:r>
              <a:rPr lang="zh-CN" altLang="en-US" sz="1800"/>
              <a:t>EnvironmentCapable:定义获取Environment方法。</a:t>
            </a:r>
            <a:endParaRPr lang="zh-CN" altLang="en-US" sz="1800"/>
          </a:p>
          <a:p>
            <a:r>
              <a:rPr lang="zh-CN" altLang="en-US" sz="1800"/>
              <a:t>AbstractBeanDefinitionReader:对EnvironmentCapable,BeanDefinitionReader类定义的功能进行实现。</a:t>
            </a:r>
            <a:endParaRPr lang="zh-CN" altLang="en-US" sz="1800"/>
          </a:p>
          <a:p>
            <a:r>
              <a:rPr lang="zh-CN" altLang="en-US" sz="1800"/>
              <a:t>BeanDefinitionDocumentReader:定义读取Document并注册BeanDefinition的功能。</a:t>
            </a:r>
            <a:endParaRPr lang="zh-CN" altLang="en-US" sz="1800"/>
          </a:p>
          <a:p>
            <a:r>
              <a:rPr lang="zh-CN" altLang="en-US" sz="1800"/>
              <a:t>BeanDefinitionParserDelegate:定义解析Element的各种方法。</a:t>
            </a:r>
            <a:endParaRPr lang="zh-CN" altLang="en-US" sz="1800"/>
          </a:p>
          <a:p>
            <a:r>
              <a:rPr lang="zh-CN" altLang="en-US" sz="1800"/>
              <a:t>DefaultBeanDefinitionDocumentReader类对Docment进行解析，并使用BeanDefinitionPareserDelegate对Element进行解析。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85090"/>
            <a:ext cx="10515600" cy="1191895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spring</a:t>
            </a:r>
            <a:r>
              <a:rPr lang="zh-CN" altLang="en-US" sz="2800" dirty="0">
                <a:solidFill>
                  <a:schemeClr val="tx1"/>
                </a:solidFill>
              </a:rPr>
              <a:t>配置文件的封装</a:t>
            </a:r>
            <a:r>
              <a:rPr lang="en-US" altLang="zh-CN" sz="2800" dirty="0">
                <a:solidFill>
                  <a:schemeClr val="tx1"/>
                </a:solidFill>
              </a:rPr>
              <a:t>calssPathResource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beans</a:t>
            </a:r>
            <a:r>
              <a:rPr lang="zh-CN" altLang="en-US" sz="2800" dirty="0">
                <a:solidFill>
                  <a:schemeClr val="tx1"/>
                </a:solidFill>
              </a:rPr>
              <a:t>包）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080" y="1276985"/>
            <a:ext cx="10403840" cy="4409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请在此输入您的标题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请在此输入您的文本。请在此输入您的文本。请在此输入您的文本。请在此输入您的文本。请在此输入您的文本。请在此输入您的文本。请在此输入您的文本。请在此输入您的文本。</a:t>
            </a:r>
            <a:endParaRPr lang="en-US" altLang="zh-CN" dirty="0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/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ags/tag14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3*a*1"/>
</p:tagLst>
</file>

<file path=ppt/tags/tag15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SLIDE_SUBTYPE" val="pureTxt"/>
  <p:tag name="KSO_WM_COMBINE_RELATE_SLIDE_ID" val="background20185116_3"/>
  <p:tag name="KSO_WM_TEMPLATE_CATEGORY" val="custom"/>
  <p:tag name="KSO_WM_TEMPLATE_INDEX" val="20189055"/>
  <p:tag name="KSO_WM_SLIDE_ID" val="custom20189055_3"/>
  <p:tag name="KSO_WM_SLIDE_INDEX" val="3"/>
  <p:tag name="KSO_WM_TEMPLATE_SUBCATEGORY" val="combine"/>
</p:tagLst>
</file>

<file path=ppt/tags/tag16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TYPE" val="a"/>
  <p:tag name="KSO_WM_UNIT_ID" val="custom20189055_4*a*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TYPE" val="f"/>
  <p:tag name="KSO_WM_UNIT_INDEX" val="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2"/>
  <p:tag name="KSO_WM_UNIT_PRESET_TEXT_LEN" val="80"/>
  <p:tag name="KSO_WM_UNIT_ID" val="custom20189055_4*f*1"/>
</p:tagLst>
</file>

<file path=ppt/tags/tag18.xml><?xml version="1.0" encoding="utf-8"?>
<p:tagLst xmlns:p="http://schemas.openxmlformats.org/presentationml/2006/main">
  <p:tag name="KSO_WM_TEMPLATE_CATEGORY" val="custom"/>
  <p:tag name="KSO_WM_TEMPLATE_INDEX" val="20189055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4*d*1"/>
</p:tagLst>
</file>

<file path=ppt/tags/tag19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SLIDE_SUBTYPE" val="picTxt"/>
  <p:tag name="KSO_WM_COMBINE_RELATE_SLIDE_ID" val="background20185116_4"/>
  <p:tag name="KSO_WM_TEMPLATE_CATEGORY" val="custom"/>
  <p:tag name="KSO_WM_TEMPLATE_INDEX" val="20189055"/>
  <p:tag name="KSO_WM_SLIDE_ID" val="custom20189055_4"/>
  <p:tag name="KSO_WM_SLIDE_INDEX" val="4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20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9055_5*a*1"/>
</p:tagLst>
</file>

<file path=ppt/tags/tag21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40"/>
  <p:tag name="KSO_WM_UNIT_PRESET_TEXT_INDEX" val="2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9055_5*f*1"/>
</p:tagLst>
</file>

<file path=ppt/tags/tag22.xml><?xml version="1.0" encoding="utf-8"?>
<p:tagLst xmlns:p="http://schemas.openxmlformats.org/presentationml/2006/main">
  <p:tag name="KSO_WM_TEMPLATE_CATEGORY" val="custom"/>
  <p:tag name="KSO_WM_TEMPLATE_INDEX" val="20189055"/>
  <p:tag name="KSO_WM_UNIT_TYPE" val="d"/>
  <p:tag name="KSO_WM_UNIT_INDEX" val="1"/>
  <p:tag name="KSO_WM_UNIT_LAYERLEVEL" val="1"/>
  <p:tag name="KSO_WM_UNIT_VALUE" val="1056*2787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5*d*1"/>
</p:tagLst>
</file>

<file path=ppt/tags/tag23.xml><?xml version="1.0" encoding="utf-8"?>
<p:tagLst xmlns:p="http://schemas.openxmlformats.org/presentationml/2006/main">
  <p:tag name="KSO_WM_SLIDE_SIZE" val="790*404"/>
  <p:tag name="KSO_WM_SLIDE_POSITION" val="75*103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SLIDE_SUBTYPE" val="picTxt"/>
  <p:tag name="KSO_WM_COMBINE_RELATE_SLIDE_ID" val="background20185116_5"/>
  <p:tag name="KSO_WM_TEMPLATE_CATEGORY" val="custom"/>
  <p:tag name="KSO_WM_TEMPLATE_INDEX" val="20189055"/>
  <p:tag name="KSO_WM_SLIDE_ID" val="custom20189055_5"/>
  <p:tag name="KSO_WM_SLIDE_INDEX" val="5"/>
  <p:tag name="KSO_WM_TEMPLATE_SUBCATEGORY" val="combine"/>
</p:tagLst>
</file>

<file path=ppt/tags/tag24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55_6*l_h_i*1_2_1"/>
</p:tagLst>
</file>

<file path=ppt/tags/tag25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9055_6*l_h_i*1_3_1"/>
</p:tagLst>
</file>

<file path=ppt/tags/tag26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9055_6*l_h_i*1_4_1"/>
</p:tagLst>
</file>

<file path=ppt/tags/tag27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55_6*l_h_i*1_1_1"/>
</p:tagLst>
</file>

<file path=ppt/tags/tag2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6*i*4"/>
  <p:tag name="KSO_WM_TEMPLATE_CATEGORY" val="custom"/>
  <p:tag name="KSO_WM_TEMPLATE_INDEX" val="20189055"/>
  <p:tag name="KSO_WM_UNIT_INDEX" val="4"/>
</p:tagLst>
</file>

<file path=ppt/tags/tag2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6*i*5"/>
  <p:tag name="KSO_WM_TEMPLATE_CATEGORY" val="custom"/>
  <p:tag name="KSO_WM_TEMPLATE_INDEX" val="20189055"/>
  <p:tag name="KSO_WM_UNIT_INDEX" val="5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BEAUTIFY_FLAG" val="#wm#"/>
  <p:tag name="KSO_WM_COMBINE_RELATE_SLIDE_ID" val="background20185116_1"/>
  <p:tag name="KSO_WM_TEMPLATE_CATEGORY" val="custom"/>
  <p:tag name="KSO_WM_TEMPLATE_INDEX" val="20189055"/>
  <p:tag name="KSO_WM_TEMPLATE_SUBCATEGORY" val="combine"/>
  <p:tag name="KSO_WM_TEMPLATE_THUMBS_INDEX" val="1、5、6、7、8、9、10、13、14"/>
</p:tagLst>
</file>

<file path=ppt/tags/tag30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55_6*l_h_i*1_1_2"/>
</p:tagLst>
</file>

<file path=ppt/tags/tag31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55_6*l_h_i*1_2_2"/>
</p:tagLst>
</file>

<file path=ppt/tags/tag32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1"/>
  <p:tag name="KSO_WM_UNIT_ID" val="custom20189055_6*l_h_i*1_3_2"/>
</p:tagLst>
</file>

<file path=ppt/tags/tag33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4_2"/>
  <p:tag name="KSO_WM_UNIT_LAYERLEVEL" val="1_1_1"/>
  <p:tag name="KSO_WM_BEAUTIFY_FLAG" val="#wm#"/>
  <p:tag name="KSO_WM_TAG_VERSION" val="1.0"/>
  <p:tag name="KSO_WM_DIAGRAM_GROUP_CODE" val="l1-1"/>
  <p:tag name="KSO_WM_UNIT_ID" val="custom20189055_6*l_h_i*1_4_2"/>
</p:tagLst>
</file>

<file path=ppt/tags/tag34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1_1"/>
  <p:tag name="KSO_WM_UNIT_PRESET_TEXT" val="请输入你的标题"/>
</p:tagLst>
</file>

<file path=ppt/tags/tag35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2_1"/>
  <p:tag name="KSO_WM_UNIT_PRESET_TEXT" val="请输入你的标题"/>
</p:tagLst>
</file>

<file path=ppt/tags/tag36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3_1"/>
  <p:tag name="KSO_WM_UNIT_PRESET_TEXT" val="请输入你的标题"/>
</p:tagLst>
</file>

<file path=ppt/tags/tag37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4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4_1"/>
  <p:tag name="KSO_WM_UNIT_PRESET_TEXT" val="请输入你的标题"/>
</p:tagLst>
</file>

<file path=ppt/tags/tag38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55_6*a*1"/>
  <p:tag name="KSO_WM_UNIT_PRESET_TEXT" val="目  录"/>
</p:tagLst>
</file>

<file path=ppt/tags/tag39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16_6"/>
  <p:tag name="KSO_WM_TEMPLATE_CATEGORY" val="custom"/>
  <p:tag name="KSO_WM_TEMPLATE_INDEX" val="20189055"/>
  <p:tag name="KSO_WM_SLIDE_ID" val="custom20189055_6"/>
  <p:tag name="KSO_WM_SLIDE_INDEX" val="6"/>
  <p:tag name="KSO_WM_DIAGRAM_GROUP_CODE" val="l1-1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*a*1"/>
  <p:tag name="KSO_WM_UNIT_PRESET_TEXT" val="创意中国风"/>
</p:tagLst>
</file>

<file path=ppt/tags/tag40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41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42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9055"/>
  <p:tag name="KSO_WM_SLIDE_ID" val="custom20189055_7"/>
  <p:tag name="KSO_WM_SLIDE_INDEX" val="7"/>
  <p:tag name="KSO_WM_TEMPLATE_SUBCATEGORY" val="combine"/>
</p:tagLst>
</file>

<file path=ppt/tags/tag4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8*i*0"/>
  <p:tag name="KSO_WM_TEMPLATE_CATEGORY" val="custom"/>
  <p:tag name="KSO_WM_TEMPLATE_INDEX" val="20189055"/>
  <p:tag name="KSO_WM_UNIT_INDEX" val="0"/>
</p:tagLst>
</file>

<file path=ppt/tags/tag4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8*i*1"/>
  <p:tag name="KSO_WM_TEMPLATE_CATEGORY" val="custom"/>
  <p:tag name="KSO_WM_TEMPLATE_INDEX" val="20189055"/>
  <p:tag name="KSO_WM_UNIT_INDEX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2"/>
  <p:tag name="KSO_WM_UNIT_ID" val="custom20189055_8*l_h_i*1_1_1"/>
</p:tagLst>
</file>

<file path=ppt/tags/tag46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2"/>
  <p:tag name="KSO_WM_UNIT_ID" val="custom20189055_8*l_h_i*1_1_2"/>
</p:tagLst>
</file>

<file path=ppt/tags/tag47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2"/>
  <p:tag name="KSO_WM_UNIT_ID" val="custom20189055_8*l_h_i*1_2_1"/>
</p:tagLst>
</file>

<file path=ppt/tags/tag48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2"/>
  <p:tag name="KSO_WM_UNIT_ID" val="custom20189055_8*l_h_i*1_2_2"/>
</p:tagLst>
</file>

<file path=ppt/tags/tag49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1_1"/>
  <p:tag name="KSO_WM_UNIT_LAYERLEVEL" val="1_1_1"/>
  <p:tag name="KSO_WM_UNIT_VALUE" val="69"/>
  <p:tag name="KSO_WM_UNIT_HIGHLIGHT" val="0"/>
  <p:tag name="KSO_WM_UNIT_COMPATIBLE" val="0"/>
  <p:tag name="KSO_WM_UNIT_CLEAR" val="0"/>
  <p:tag name="KSO_WM_UNIT_PRESET_TEXT_INDEX" val="2"/>
  <p:tag name="KSO_WM_UNIT_PRESET_TEXT_LEN" val="60"/>
  <p:tag name="KSO_WM_BEAUTIFY_FLAG" val="#wm#"/>
  <p:tag name="KSO_WM_TAG_VERSION" val="1.0"/>
  <p:tag name="KSO_WM_DIAGRAM_GROUP_CODE" val="l1-2"/>
  <p:tag name="KSO_WM_UNIT_ID" val="custom20189055_8*l_h_f*1_1_1"/>
</p:tagLst>
</file>

<file path=ppt/tags/tag5.xml><?xml version="1.0" encoding="utf-8"?>
<p:tagLst xmlns:p="http://schemas.openxmlformats.org/presentationml/2006/main">
  <p:tag name="KSO_WM_TEMPLATE_CATEGORY" val="custom"/>
  <p:tag name="KSO_WM_TEMPLATE_INDEX" val="20189055"/>
  <p:tag name="KSO_WM_UNIT_TYPE" val="b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*b*1"/>
  <p:tag name="KSO_WM_UNIT_PRESET_TEXT" val="文艺清新复古"/>
</p:tagLst>
</file>

<file path=ppt/tags/tag50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2_1"/>
  <p:tag name="KSO_WM_UNIT_LAYERLEVEL" val="1_1_1"/>
  <p:tag name="KSO_WM_UNIT_VALUE" val="69"/>
  <p:tag name="KSO_WM_UNIT_HIGHLIGHT" val="0"/>
  <p:tag name="KSO_WM_UNIT_COMPATIBLE" val="0"/>
  <p:tag name="KSO_WM_UNIT_CLEAR" val="0"/>
  <p:tag name="KSO_WM_UNIT_PRESET_TEXT_INDEX" val="2"/>
  <p:tag name="KSO_WM_UNIT_PRESET_TEXT_LEN" val="60"/>
  <p:tag name="KSO_WM_BEAUTIFY_FLAG" val="#wm#"/>
  <p:tag name="KSO_WM_TAG_VERSION" val="1.0"/>
  <p:tag name="KSO_WM_DIAGRAM_GROUP_CODE" val="l1-2"/>
  <p:tag name="KSO_WM_UNIT_ID" val="custom20189055_8*l_h_f*1_2_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8*i*8"/>
  <p:tag name="KSO_WM_TEMPLATE_CATEGORY" val="custom"/>
  <p:tag name="KSO_WM_TEMPLATE_INDEX" val="20189055"/>
  <p:tag name="KSO_WM_UNIT_INDEX" val="8"/>
</p:tagLst>
</file>

<file path=ppt/tags/tag52.xml><?xml version="1.0" encoding="utf-8"?>
<p:tagLst xmlns:p="http://schemas.openxmlformats.org/presentationml/2006/main">
  <p:tag name="KSO_WM_TAG_VERSION" val="1.0"/>
  <p:tag name="KSO_WM_SLIDE_ITEM_CNT" val="2"/>
  <p:tag name="KSO_WM_SLIDE_LAYOUT" val="l"/>
  <p:tag name="KSO_WM_SLIDE_LAYOUT_CNT" val="1"/>
  <p:tag name="KSO_WM_SLIDE_TYPE" val="text"/>
  <p:tag name="KSO_WM_SLIDE_SUBTYPE" val="diag"/>
  <p:tag name="KSO_WM_BEAUTIFY_FLAG" val="#wm#"/>
  <p:tag name="KSO_WM_SLIDE_POSITION" val="138*127"/>
  <p:tag name="KSO_WM_SLIDE_SIZE" val="549*264"/>
  <p:tag name="KSO_WM_COMBINE_RELATE_SLIDE_ID" val="background20185116_8"/>
  <p:tag name="KSO_WM_TEMPLATE_CATEGORY" val="custom"/>
  <p:tag name="KSO_WM_TEMPLATE_INDEX" val="20189055"/>
  <p:tag name="KSO_WM_SLIDE_ID" val="custom20189055_8"/>
  <p:tag name="KSO_WM_SLIDE_INDEX" val="8"/>
  <p:tag name="KSO_WM_DIAGRAM_GROUP_CODE" val="l1-2"/>
  <p:tag name="KSO_WM_TEMPLATE_SUBCATEGORY" val="combine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9*i*0"/>
  <p:tag name="KSO_WM_TEMPLATE_CATEGORY" val="custom"/>
  <p:tag name="KSO_WM_TEMPLATE_INDEX" val="20189055"/>
  <p:tag name="KSO_WM_UNIT_INDEX" val="0"/>
</p:tagLst>
</file>

<file path=ppt/tags/tag54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1"/>
  <p:tag name="KSO_WM_UNIT_LAYERLEVEL" val="1"/>
  <p:tag name="KSO_WM_UNIT_VALUE" val="182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9*f*1"/>
  <p:tag name="KSO_WM_UNIT_PRESET_TEXT" val="单击此处输入文本内容，单击此处输入文本内容，单击此处输入文本内容，单击此处输入文本内容，单击此处输入文本内容，单击此处输入文本内容，单击此处输入文本内容，单击此处输入文本内容，单击此处输入文本内容，单击此处输入文本内容， 单击此处输入文本内容，单击此处输入文本内容， 单击此处输入文本内容， 单击此处输入文本内容，单击此处输入文本内容"/>
</p:tagLst>
</file>

<file path=ppt/tags/tag55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9*a*1"/>
  <p:tag name="KSO_WM_UNIT_PRESET_TEXT" val="输入标题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9*i*3"/>
  <p:tag name="KSO_WM_TEMPLATE_CATEGORY" val="custom"/>
  <p:tag name="KSO_WM_TEMPLATE_INDEX" val="20189055"/>
  <p:tag name="KSO_WM_UNIT_INDEX" val="3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9*i*4"/>
  <p:tag name="KSO_WM_TEMPLATE_CATEGORY" val="custom"/>
  <p:tag name="KSO_WM_TEMPLATE_INDEX" val="20189055"/>
  <p:tag name="KSO_WM_UNIT_INDEX" val="4"/>
</p:tagLst>
</file>

<file path=ppt/tags/tag58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119*162"/>
  <p:tag name="KSO_WM_SLIDE_SIZE" val="438*210"/>
  <p:tag name="KSO_WM_COMBINE_RELATE_SLIDE_ID" val="background20185116_9"/>
  <p:tag name="KSO_WM_TEMPLATE_CATEGORY" val="custom"/>
  <p:tag name="KSO_WM_TEMPLATE_INDEX" val="20189055"/>
  <p:tag name="KSO_WM_SLIDE_ID" val="custom20189055_9"/>
  <p:tag name="KSO_WM_SLIDE_INDEX" val="9"/>
  <p:tag name="KSO_WM_TEMPLATE_SUBCATEGORY" val="combine"/>
</p:tagLst>
</file>

<file path=ppt/tags/tag59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1"/>
  <p:tag name="KSO_WM_UNIT_LAYERLEVEL" val="1"/>
  <p:tag name="KSO_WM_UNIT_VALUE" val="96"/>
  <p:tag name="KSO_WM_UNIT_HIGHLIGHT" val="0"/>
  <p:tag name="KSO_WM_UNIT_COMPATIBLE" val="0"/>
  <p:tag name="KSO_WM_UNIT_CLEAR" val="0"/>
  <p:tag name="KSO_WM_UNIT_PRESET_TEXT_INDEX" val="2"/>
  <p:tag name="KSO_WM_UNIT_PRESET_TEXT_LEN" val="90"/>
  <p:tag name="KSO_WM_BEAUTIFY_FLAG" val="#wm#"/>
  <p:tag name="KSO_WM_TAG_VERSION" val="1.0"/>
  <p:tag name="KSO_WM_UNIT_ID" val="custom20189055_10*f*1"/>
</p:tagLst>
</file>

<file path=ppt/tags/tag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SLIDE_ITEM_CNT" val="2"/>
  <p:tag name="KSO_WM_SLIDE_LAYOUT" val="a_b"/>
  <p:tag name="KSO_WM_SLIDE_LAYOUT_CNT" val="1_1"/>
  <p:tag name="KSO_WM_SLIDE_TYPE" val="title"/>
  <p:tag name="KSO_WM_SLIDE_SUBTYPE" val="pureTxt"/>
  <p:tag name="KSO_WM_BEAUTIFY_FLAG" val="#wm#"/>
  <p:tag name="KSO_WM_COMBINE_RELATE_SLIDE_ID" val="background20185116_1"/>
  <p:tag name="KSO_WM_TEMPLATE_CATEGORY" val="custom"/>
  <p:tag name="KSO_WM_TEMPLATE_INDEX" val="20189055"/>
  <p:tag name="KSO_WM_SLIDE_ID" val="custom20189055_1"/>
  <p:tag name="KSO_WM_SLIDE_INDEX" val="1"/>
  <p:tag name="KSO_WM_TEMPLATE_SUBCATEGORY" val="combine"/>
  <p:tag name="KSO_WM_TEMPLATE_THUMBS_INDEX" val="1、5、6、7、8、9、10、13、14、"/>
</p:tagLst>
</file>

<file path=ppt/tags/tag60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2"/>
  <p:tag name="KSO_WM_UNIT_LAYERLEVEL" val="1"/>
  <p:tag name="KSO_WM_UNIT_VALUE" val="66"/>
  <p:tag name="KSO_WM_UNIT_HIGHLIGHT" val="0"/>
  <p:tag name="KSO_WM_UNIT_COMPATIBLE" val="0"/>
  <p:tag name="KSO_WM_UNIT_CLEAR" val="0"/>
  <p:tag name="KSO_WM_UNIT_PRESET_TEXT_INDEX" val="2"/>
  <p:tag name="KSO_WM_UNIT_PRESET_TEXT_LEN" val="60"/>
  <p:tag name="KSO_WM_BEAUTIFY_FLAG" val="#wm#"/>
  <p:tag name="KSO_WM_TAG_VERSION" val="1.0"/>
  <p:tag name="KSO_WM_UNIT_ID" val="custom20189055_10*f*2"/>
</p:tagLst>
</file>

<file path=ppt/tags/tag61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UNIT_ID" val="custom20189055_10*a*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3"/>
  <p:tag name="KSO_WM_TEMPLATE_CATEGORY" val="custom"/>
  <p:tag name="KSO_WM_TEMPLATE_INDEX" val="20189055"/>
  <p:tag name="KSO_WM_UNIT_INDEX" val="3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4"/>
  <p:tag name="KSO_WM_TEMPLATE_CATEGORY" val="custom"/>
  <p:tag name="KSO_WM_TEMPLATE_INDEX" val="20189055"/>
  <p:tag name="KSO_WM_UNIT_INDEX" val="4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5"/>
  <p:tag name="KSO_WM_TEMPLATE_CATEGORY" val="custom"/>
  <p:tag name="KSO_WM_TEMPLATE_INDEX" val="20189055"/>
  <p:tag name="KSO_WM_UNIT_INDEX" val="5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0*i*6"/>
  <p:tag name="KSO_WM_TEMPLATE_CATEGORY" val="custom"/>
  <p:tag name="KSO_WM_TEMPLATE_INDEX" val="20189055"/>
  <p:tag name="KSO_WM_UNIT_INDEX" val="6"/>
</p:tagLst>
</file>

<file path=ppt/tags/tag66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2"/>
  <p:tag name="KSO_WM_SLIDE_TYPE" val="text"/>
  <p:tag name="KSO_WM_SLIDE_SUBTYPE" val="pureTxt"/>
  <p:tag name="KSO_WM_BEAUTIFY_FLAG" val="#wm#"/>
  <p:tag name="KSO_WM_SLIDE_POSITION" val="253*177"/>
  <p:tag name="KSO_WM_SLIDE_SIZE" val="579*283"/>
  <p:tag name="KSO_WM_COMBINE_RELATE_SLIDE_ID" val="background20185116_10"/>
  <p:tag name="KSO_WM_TEMPLATE_CATEGORY" val="custom"/>
  <p:tag name="KSO_WM_TEMPLATE_INDEX" val="20189055"/>
  <p:tag name="KSO_WM_SLIDE_ID" val="custom20189055_10"/>
  <p:tag name="KSO_WM_SLIDE_INDEX" val="10"/>
  <p:tag name="KSO_WM_TEMPLATE_SUBCATEGORY" val="combine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1*i*0"/>
  <p:tag name="KSO_WM_TEMPLATE_CATEGORY" val="custom"/>
  <p:tag name="KSO_WM_TEMPLATE_INDEX" val="20189055"/>
  <p:tag name="KSO_WM_UNIT_INDEX" val="0"/>
</p:tagLst>
</file>

<file path=ppt/tags/tag68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9055_11*a*1"/>
</p:tagLst>
</file>

<file path=ppt/tags/tag69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30"/>
  <p:tag name="KSO_WM_UNIT_PRESET_TEXT_INDEX" val="2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TYPE" val="f"/>
  <p:tag name="KSO_WM_UNIT_ID" val="custom20189055_11*f*1"/>
</p:tagLst>
</file>

<file path=ppt/tags/tag7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9055_2*a*1"/>
</p:tagLst>
</file>

<file path=ppt/tags/tag70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11"/>
  <p:tag name="KSO_WM_TEMPLATE_CATEGORY" val="custom"/>
  <p:tag name="KSO_WM_TEMPLATE_INDEX" val="20189055"/>
  <p:tag name="KSO_WM_SLIDE_ID" val="custom20189055_11"/>
  <p:tag name="KSO_WM_SLIDE_INDEX" val="11"/>
  <p:tag name="KSO_WM_TEMPLATE_SUBCATEGORY" val="combine"/>
</p:tagLst>
</file>

<file path=ppt/tags/tag71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BEAUTIFY_FLAG" val="#wm#"/>
  <p:tag name="KSO_WM_UNIT_PRESET_TEXT_LEN" val="300"/>
  <p:tag name="KSO_WM_UNIT_PRESET_TEXT_INDEX" val="2"/>
  <p:tag name="KSO_WM_UNIT_CLEAR" val="0"/>
  <p:tag name="KSO_WM_UNIT_COMPATIBLE" val="0"/>
  <p:tag name="KSO_WM_UNIT_HIGHLIGHT" val="0"/>
  <p:tag name="KSO_WM_UNIT_VALUE" val="396"/>
  <p:tag name="KSO_WM_UNIT_LAYERLEVEL" val="1"/>
  <p:tag name="KSO_WM_UNIT_INDEX" val="1"/>
  <p:tag name="KSO_WM_UNIT_TYPE" val="f"/>
  <p:tag name="KSO_WM_UNIT_ID" val="custom20189055_12*f*1"/>
</p:tagLst>
</file>

<file path=ppt/tags/tag72.xml><?xml version="1.0" encoding="utf-8"?>
<p:tagLst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12"/>
  <p:tag name="KSO_WM_TEMPLATE_CATEGORY" val="custom"/>
  <p:tag name="KSO_WM_TEMPLATE_INDEX" val="20189055"/>
  <p:tag name="KSO_WM_SLIDE_ID" val="custom20189055_12"/>
  <p:tag name="KSO_WM_SLIDE_INDEX" val="12"/>
  <p:tag name="KSO_WM_TEMPLATE_SUBCATEGORY" val="combine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3*i*0"/>
  <p:tag name="KSO_WM_TEMPLATE_CATEGORY" val="custom"/>
  <p:tag name="KSO_WM_TEMPLATE_INDEX" val="20189055"/>
  <p:tag name="KSO_WM_UNIT_INDEX" val="0"/>
</p:tagLst>
</file>

<file path=ppt/tags/tag74.xml><?xml version="1.0" encoding="utf-8"?>
<p:tagLst xmlns:p="http://schemas.openxmlformats.org/presentationml/2006/main">
  <p:tag name="KSO_WM_TEMPLATE_CATEGORY" val="custom"/>
  <p:tag name="KSO_WM_TEMPLATE_INDEX" val="20189055"/>
  <p:tag name="KSO_WM_UNIT_TYPE" val="f"/>
  <p:tag name="KSO_WM_UNIT_INDEX" val="1"/>
  <p:tag name="KSO_WM_UNIT_LAYERLEVEL" val="1"/>
  <p:tag name="KSO_WM_UNIT_VALUE" val="90"/>
  <p:tag name="KSO_WM_UNIT_HIGHLIGHT" val="0"/>
  <p:tag name="KSO_WM_UNIT_COMPATIBLE" val="0"/>
  <p:tag name="KSO_WM_UNIT_CLEAR" val="0"/>
  <p:tag name="KSO_WM_UNIT_PRESET_TEXT_INDEX" val="2"/>
  <p:tag name="KSO_WM_UNIT_PRESET_TEXT_LEN" val="70"/>
  <p:tag name="KSO_WM_BEAUTIFY_FLAG" val="#wm#"/>
  <p:tag name="KSO_WM_TAG_VERSION" val="1.0"/>
  <p:tag name="KSO_WM_UNIT_ID" val="custom20189055_13*f*1"/>
</p:tagLst>
</file>

<file path=ppt/tags/tag75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UNIT_ID" val="custom20189055_13*a*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3*i*3"/>
  <p:tag name="KSO_WM_TEMPLATE_CATEGORY" val="custom"/>
  <p:tag name="KSO_WM_TEMPLATE_INDEX" val="20189055"/>
  <p:tag name="KSO_WM_UNIT_INDEX" val="3"/>
</p:tagLst>
</file>

<file path=ppt/tags/tag77.xml><?xml version="1.0" encoding="utf-8"?>
<p:tagLst xmlns:p="http://schemas.openxmlformats.org/presentationml/2006/main">
  <p:tag name="KSO_WM_TEMPLATE_CATEGORY" val="custom"/>
  <p:tag name="KSO_WM_TEMPLATE_INDEX" val="20189055"/>
  <p:tag name="KSO_WM_UNIT_TYPE" val="d"/>
  <p:tag name="KSO_WM_UNIT_INDEX" val="1"/>
  <p:tag name="KSO_WM_UNIT_ID" val="custom20189055_13*d*1"/>
  <p:tag name="KSO_WM_UNIT_LAYERLEVEL" val="1"/>
  <p:tag name="KSO_WM_UNIT_VALUE" val="1047*1623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55_13*i*5"/>
  <p:tag name="KSO_WM_TEMPLATE_CATEGORY" val="custom"/>
  <p:tag name="KSO_WM_TEMPLATE_INDEX" val="20189055"/>
  <p:tag name="KSO_WM_UNIT_INDEX" val="5"/>
</p:tagLst>
</file>

<file path=ppt/tags/tag79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SLIDE_SUBTYPE" val="picTxt"/>
  <p:tag name="KSO_WM_BEAUTIFY_FLAG" val="#wm#"/>
  <p:tag name="KSO_WM_SLIDE_POSITION" val="30*153"/>
  <p:tag name="KSO_WM_SLIDE_SIZE" val="855*296"/>
  <p:tag name="KSO_WM_COMBINE_RELATE_SLIDE_ID" val="background20185116_13"/>
  <p:tag name="KSO_WM_TEMPLATE_CATEGORY" val="custom"/>
  <p:tag name="KSO_WM_TEMPLATE_INDEX" val="20189055"/>
  <p:tag name="KSO_WM_SLIDE_ID" val="custom20189055_13"/>
  <p:tag name="KSO_WM_SLIDE_INDEX" val="13"/>
  <p:tag name="KSO_WM_TEMPLATE_SUBCATEGORY" val="combine"/>
</p:tagLst>
</file>

<file path=ppt/tags/tag8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6_2"/>
  <p:tag name="KSO_WM_TEMPLATE_CATEGORY" val="custom"/>
  <p:tag name="KSO_WM_TEMPLATE_INDEX" val="20189055"/>
  <p:tag name="KSO_WM_SLIDE_ID" val="custom20189055_2"/>
  <p:tag name="KSO_WM_SLIDE_INDEX" val="2"/>
  <p:tag name="KSO_WM_TEMPLATE_SUBCATEGORY" val="combine"/>
</p:tagLst>
</file>

<file path=ppt/tags/tag80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4*a*1"/>
  <p:tag name="KSO_WM_UNIT_PRESET_TEXT" val="谢谢欣赏"/>
</p:tagLst>
</file>

<file path=ppt/tags/tag81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16_14"/>
  <p:tag name="KSO_WM_TEMPLATE_CATEGORY" val="custom"/>
  <p:tag name="KSO_WM_TEMPLATE_INDEX" val="20189055"/>
  <p:tag name="KSO_WM_SLIDE_ID" val="custom20189055_14"/>
  <p:tag name="KSO_WM_SLIDE_INDEX" val="14"/>
  <p:tag name="KSO_WM_TEMPLATE_SUBCATEGORY" val="combine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4402C"/>
      </a:dk2>
      <a:lt2>
        <a:srgbClr val="E7E6E6"/>
      </a:lt2>
      <a:accent1>
        <a:srgbClr val="54402C"/>
      </a:accent1>
      <a:accent2>
        <a:srgbClr val="F8E7C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3582</Words>
  <Application>WPS 演示</Application>
  <PresentationFormat>宽屏</PresentationFormat>
  <Paragraphs>171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</vt:lpstr>
      <vt:lpstr>黑体</vt:lpstr>
      <vt:lpstr>楷体</vt:lpstr>
      <vt:lpstr>Arial Unicode MS</vt:lpstr>
      <vt:lpstr>Office 主题</vt:lpstr>
      <vt:lpstr>spring</vt:lpstr>
      <vt:lpstr>spring整体架构</vt:lpstr>
      <vt:lpstr>PowerPoint 演示文稿</vt:lpstr>
      <vt:lpstr>DefaultListableBeanFactory类(beans包)</vt:lpstr>
      <vt:lpstr>PowerPoint 演示文稿</vt:lpstr>
      <vt:lpstr>PowerPoint 演示文稿</vt:lpstr>
      <vt:lpstr>PowerPoint 演示文稿</vt:lpstr>
      <vt:lpstr>请在此输入您的标题</vt:lpstr>
      <vt:lpstr>请在此输入您的标题</vt:lpstr>
      <vt:lpstr>PowerPoint 演示文稿</vt:lpstr>
      <vt:lpstr>PowerPoint 演示文稿</vt:lpstr>
      <vt:lpstr>输入节标题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星星</cp:lastModifiedBy>
  <cp:revision>22</cp:revision>
  <dcterms:created xsi:type="dcterms:W3CDTF">2018-04-09T07:25:00Z</dcterms:created>
  <dcterms:modified xsi:type="dcterms:W3CDTF">2018-09-19T02:55:25Z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