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78" r:id="rId5"/>
    <p:sldId id="272" r:id="rId6"/>
    <p:sldId id="273" r:id="rId7"/>
    <p:sldId id="277" r:id="rId8"/>
    <p:sldId id="281" r:id="rId9"/>
    <p:sldId id="279" r:id="rId10"/>
    <p:sldId id="271" r:id="rId11"/>
    <p:sldId id="275" r:id="rId12"/>
    <p:sldId id="276" r:id="rId13"/>
    <p:sldId id="270" r:id="rId14"/>
    <p:sldId id="268" r:id="rId15"/>
    <p:sldId id="269" r:id="rId16"/>
    <p:sldId id="280" r:id="rId17"/>
    <p:sldId id="267" r:id="rId18"/>
    <p:sldId id="266" r:id="rId19"/>
    <p:sldId id="26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25"/>
    <p:restoredTop sz="75982"/>
  </p:normalViewPr>
  <p:slideViewPr>
    <p:cSldViewPr snapToGrid="0" snapToObjects="1">
      <p:cViewPr varScale="1">
        <p:scale>
          <a:sx n="71" d="100"/>
          <a:sy n="71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今天讲一下闭包的一个面试题</a:t>
            </a:r>
            <a:endParaRPr kumimoji="1" lang="en-US" altLang="zh-CN" dirty="0"/>
          </a:p>
          <a:p>
            <a:r>
              <a:rPr kumimoji="1" lang="zh-CN" altLang="en-US" dirty="0"/>
              <a:t>是我真实遇到的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关于为什么输出的是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10</a:t>
            </a:r>
          </a:p>
          <a:p>
            <a:r>
              <a:rPr kumimoji="1" lang="zh-CN" altLang="en-US" dirty="0"/>
              <a:t>怎么输出</a:t>
            </a:r>
            <a:r>
              <a:rPr kumimoji="1" lang="en-US" altLang="zh-CN" dirty="0"/>
              <a:t>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9</a:t>
            </a:r>
            <a:r>
              <a:rPr kumimoji="1" lang="zh-CN" altLang="en-US" dirty="0"/>
              <a:t> 就需要了解下闭包了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48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一种方式 ： 加上一层立即执行的父函数 </a:t>
            </a:r>
            <a:endParaRPr kumimoji="1" lang="en-US" altLang="zh-CN" dirty="0"/>
          </a:p>
          <a:p>
            <a:r>
              <a:rPr kumimoji="1" lang="zh-CN" altLang="en-US" dirty="0"/>
              <a:t>看右边控制台的作用域链：会发现 在每次循环时 形成了不同的闭包去保存</a:t>
            </a:r>
            <a:r>
              <a:rPr kumimoji="1" lang="en-US" altLang="zh-CN" dirty="0"/>
              <a:t>I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这样函数执行时 顺着作用域链找  先找到了 父级的</a:t>
            </a:r>
            <a:r>
              <a:rPr kumimoji="1" lang="en-US" altLang="zh-CN" dirty="0"/>
              <a:t>I</a:t>
            </a:r>
            <a:r>
              <a:rPr kumimoji="1" lang="zh-CN" altLang="en-US" dirty="0"/>
              <a:t> 这里的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是不同的</a:t>
            </a:r>
            <a:endParaRPr kumimoji="1" lang="en-US" altLang="zh-CN" dirty="0"/>
          </a:p>
          <a:p>
            <a:r>
              <a:rPr kumimoji="1" lang="zh-CN" altLang="en-US" dirty="0"/>
              <a:t>所以能够正确输出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0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另一种方式 是 使用</a:t>
            </a:r>
            <a:r>
              <a:rPr kumimoji="1" lang="en-US" altLang="zh-CN" dirty="0"/>
              <a:t>es6</a:t>
            </a:r>
            <a:r>
              <a:rPr kumimoji="1" lang="zh-CN" altLang="en-US" dirty="0"/>
              <a:t>里的</a:t>
            </a:r>
            <a:r>
              <a:rPr kumimoji="1" lang="en-US" altLang="zh-CN" dirty="0"/>
              <a:t>let</a:t>
            </a:r>
            <a:r>
              <a:rPr kumimoji="1" lang="zh-CN" altLang="en-US" dirty="0"/>
              <a:t>，这样创造了块级作用域</a:t>
            </a:r>
            <a:endParaRPr kumimoji="1" lang="en-US" altLang="zh-CN" dirty="0"/>
          </a:p>
          <a:p>
            <a:r>
              <a:rPr kumimoji="1" lang="zh-CN" altLang="en-US" dirty="0"/>
              <a:t>函数执行时拿到的不是全局作用域 也能起到正确输出的作用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45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再说两个其他的案例题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这里：</a:t>
            </a:r>
            <a:endParaRPr kumimoji="1" lang="en-US" altLang="zh-CN" dirty="0"/>
          </a:p>
          <a:p>
            <a:r>
              <a:rPr kumimoji="1" lang="zh-CN" altLang="en-US" dirty="0"/>
              <a:t> 作用域是 全局变量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51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另一个考察闭包保存变量的知识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9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 什么是闭包。网上的说法比较杂，而且挺抽象的不好理解，这里取两个比较有代表性的定义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个是</a:t>
            </a:r>
            <a:r>
              <a:rPr lang="en-US" altLang="zh-CN" dirty="0"/>
              <a:t>MDN</a:t>
            </a:r>
            <a:r>
              <a:rPr lang="zh-CN" altLang="en-US" dirty="0"/>
              <a:t>的：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另一个是 </a:t>
            </a:r>
            <a:r>
              <a:rPr lang="en-US" altLang="zh-CN" dirty="0" err="1"/>
              <a:t>js</a:t>
            </a:r>
            <a:r>
              <a:rPr lang="zh-CN" altLang="en-US" dirty="0"/>
              <a:t>高程这本书里的：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读完感觉是在从不同的角度来去理解闭包；</a:t>
            </a:r>
            <a:r>
              <a:rPr lang="en-US" altLang="zh-CN" dirty="0"/>
              <a:t>MDN</a:t>
            </a:r>
            <a:r>
              <a:rPr lang="zh-CN" altLang="en-US" dirty="0"/>
              <a:t>这边是在下定义，书里是在描述特性，个人偏向于</a:t>
            </a:r>
            <a:r>
              <a:rPr lang="en-US" altLang="zh-CN" dirty="0"/>
              <a:t>MDN</a:t>
            </a:r>
            <a:r>
              <a:rPr lang="zh-CN" altLang="en-US" dirty="0"/>
              <a:t>的方式去理解，也就是函数本身</a:t>
            </a:r>
            <a:r>
              <a:rPr lang="en-US" altLang="zh-CN" dirty="0"/>
              <a:t>+</a:t>
            </a:r>
            <a:r>
              <a:rPr lang="zh-CN" altLang="en-US" dirty="0"/>
              <a:t>词法环境；简单的理解，就是函数</a:t>
            </a:r>
            <a:r>
              <a:rPr lang="en-US" altLang="zh-CN" dirty="0"/>
              <a:t>+</a:t>
            </a:r>
            <a:r>
              <a:rPr lang="zh-CN" altLang="en-US" dirty="0"/>
              <a:t>函数定义时的作用域链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闭包是个函数，而它「记住了周围发生了什么」。表现为由「一个函数」体中定义了「另个函数」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>
                <a:solidFill>
                  <a:srgbClr val="FF0000"/>
                </a:solidFill>
              </a:rPr>
              <a:t>函数本身</a:t>
            </a:r>
            <a:r>
              <a:rPr kumimoji="1" lang="en-US" altLang="zh-CN" b="1" dirty="0">
                <a:solidFill>
                  <a:srgbClr val="FF0000"/>
                </a:solidFill>
              </a:rPr>
              <a:t>+</a:t>
            </a:r>
            <a:r>
              <a:rPr kumimoji="1" lang="zh-CN" altLang="en-US" b="1" dirty="0">
                <a:solidFill>
                  <a:srgbClr val="FF0000"/>
                </a:solidFill>
              </a:rPr>
              <a:t>函数定义时的作用域链 （这个理解）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执行函数定义就会产生闭包了，但没啥实际作用。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75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为了更好的理解闭包 需要</a:t>
            </a:r>
            <a:r>
              <a:rPr lang="en-US" altLang="zh-CN" dirty="0" err="1">
                <a:solidFill>
                  <a:srgbClr val="4A4A4A"/>
                </a:solidFill>
                <a:latin typeface="Avenir" panose="02000503020000020003" pitchFamily="2" charset="0"/>
              </a:rPr>
              <a:t>js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的前置知识：作用域和作用域链</a:t>
            </a:r>
            <a:endParaRPr lang="en-US" altLang="zh-CN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4A4A4A"/>
                </a:solidFill>
                <a:latin typeface="Avenir" panose="02000503020000020003" pitchFamily="2" charset="0"/>
              </a:rPr>
              <a:t>Js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的作用域 分为 全局作用域和局部作用域，函数会创建局部作用域 ；这里的访问规则是 局部可以访问全局变量，但是全局不能访问局部变量。所以下面这个例子 是拿不到</a:t>
            </a:r>
            <a:r>
              <a:rPr lang="en-US" altLang="zh-CN" dirty="0">
                <a:solidFill>
                  <a:srgbClr val="4A4A4A"/>
                </a:solidFill>
                <a:latin typeface="Avenir" panose="02000503020000020003" pitchFamily="2" charset="0"/>
              </a:rPr>
              <a:t>n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的；</a:t>
            </a:r>
            <a:endParaRPr lang="en-US" altLang="zh-CN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作用域链呢，是用来在使用变量时搜索变量的：</a:t>
            </a:r>
            <a:r>
              <a:rPr lang="en-US" altLang="zh-CN" dirty="0">
                <a:solidFill>
                  <a:srgbClr val="4A4A4A"/>
                </a:solidFill>
                <a:latin typeface="Avenir" panose="02000503020000020003" pitchFamily="2" charset="0"/>
              </a:rPr>
              <a:t>….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这是一个逐级向上寻找的过程</a:t>
            </a:r>
            <a:endParaRPr lang="en-US" altLang="zh-CN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4A4A4A"/>
              </a:solidFill>
              <a:latin typeface="Avenir" panose="02000503020000020003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作用域是一套规则，用来存储变量，并且之后可以方便地找到这些变量。</a:t>
            </a:r>
            <a:r>
              <a:rPr lang="zh-CN" altLang="en-US" dirty="0"/>
              <a:t>摘自</a:t>
            </a:r>
            <a:r>
              <a:rPr lang="en-US" altLang="zh-CN" dirty="0"/>
              <a:t>《</a:t>
            </a:r>
            <a:r>
              <a:rPr lang="zh-CN" altLang="en-US" dirty="0"/>
              <a:t>你不知道的</a:t>
            </a:r>
            <a:r>
              <a:rPr lang="en" altLang="zh-CN" dirty="0"/>
              <a:t>JavaScript</a:t>
            </a:r>
            <a:r>
              <a:rPr lang="zh-CN" altLang="en-US" dirty="0"/>
              <a:t>上卷</a:t>
            </a:r>
            <a:r>
              <a:rPr lang="en-US" altLang="zh-CN" dirty="0"/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A4A4A"/>
                </a:solidFill>
                <a:latin typeface="-apple-system-font"/>
              </a:rPr>
              <a:t>每次进入一个新执行环境，都会创建一个用于搜索变量和函数的</a:t>
            </a:r>
            <a:r>
              <a:rPr lang="zh-CN" altLang="en-US" b="1" dirty="0">
                <a:solidFill>
                  <a:srgbClr val="4A4A4A"/>
                </a:solidFill>
                <a:latin typeface="-apple-system-font"/>
              </a:rPr>
              <a:t>作用域链</a:t>
            </a:r>
            <a:r>
              <a:rPr lang="zh-CN" altLang="en-US" dirty="0">
                <a:solidFill>
                  <a:srgbClr val="4A4A4A"/>
                </a:solidFill>
                <a:latin typeface="-apple-system-font"/>
              </a:rPr>
              <a:t>；</a:t>
            </a: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A4A4A"/>
                </a:solidFill>
                <a:latin typeface="-apple-system-font"/>
              </a:rPr>
              <a:t>函数的局部环境不仅有权访问函数作用域中的变量，而且有权访问其包含（父）环境，乃至全局环境；</a:t>
            </a: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A4A4A"/>
                </a:solidFill>
                <a:latin typeface="-apple-system-font"/>
              </a:rPr>
              <a:t>全局环境只能访问在全局环境中定义的变量和函数，而不能直接访问局部环境中的任何数据；</a:t>
            </a:r>
            <a:endParaRPr lang="en-US" altLang="zh-CN" dirty="0">
              <a:solidFill>
                <a:srgbClr val="4A4A4A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A4A4A"/>
                </a:solidFill>
                <a:latin typeface="-apple-system-font"/>
              </a:rPr>
              <a:t>作用域链：</a:t>
            </a:r>
            <a:endParaRPr lang="en-US" altLang="zh-CN" dirty="0">
              <a:solidFill>
                <a:srgbClr val="4A4A4A"/>
              </a:solidFill>
              <a:latin typeface="-apple-system-font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在使用变量时，会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优先在其作用域下进行空间的寻找，如果没有找到，则寻找其上一级作用域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如果还没有，则继续向上一级查找，遵循该规则不断反复，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直到寻找到</a:t>
            </a:r>
            <a:r>
              <a:rPr lang="en" altLang="zh-CN" b="1" dirty="0">
                <a:solidFill>
                  <a:srgbClr val="333333"/>
                </a:solidFill>
                <a:latin typeface="-apple-system-font"/>
              </a:rPr>
              <a:t>window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为止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-apple-system-fon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作用域链向上查找是寻找</a:t>
            </a:r>
            <a:r>
              <a:rPr lang="zh-CN" altLang="en-US" b="1" dirty="0">
                <a:solidFill>
                  <a:srgbClr val="000000"/>
                </a:solidFill>
                <a:latin typeface="Avenir" panose="02000503020000020003" pitchFamily="2" charset="0"/>
              </a:rPr>
              <a:t>创建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它的那个作用域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28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从前置知识我们知道 外部没法读 局部变量；那如何让读到，就是闭包的一个用途。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闭包的另一个用途在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原因就在于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的父函数，而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被赋给了一个全局变量，这导致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始终在内存中，而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的存在依赖于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也始终在内存中，不会在调用结束后，被垃圾回收机制（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 collection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回收。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闭包的强大之处：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通过作用域链和词法作用域两者的特性，将该函数定义时的所处的作用域中的相关函数进行了捕获和保存，从而可以在完全不同的上下文中进行引用。</a:t>
            </a:r>
            <a:endParaRPr lang="zh-CN" altLang="en-US" dirty="0"/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阮一峰那篇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闭包（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Closure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下面有个人评论了一句层次很高的话：</a:t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“类是有行为的数据，</a:t>
            </a:r>
            <a:r>
              <a:rPr lang="zh-CN" altLang="en-US" sz="12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闭包是有数据的行为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迷途小书童”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30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实际上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执行的是红框里的闭包函数，关键在于需要个变量保存上一次的时间。这个时间不借助闭包函数也完全可以，就把这个变量放在全局环境下，但是有多个按钮要用，就不可能手动去定义这么多变量，需要借助闭包来实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在一些场景里，需要防抖：比如购物车添加数量时，如果每点一次就发一次请求，会比较耗，可以加防抖，拿到最后的数值，</a:t>
            </a:r>
            <a:r>
              <a:rPr kumimoji="1" lang="zh-CN" altLang="en-US"/>
              <a:t>再发请求。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闭包配合外层函数封装了一个独立的命名空间，内外部的代码不会相互干扰污染；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6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从这两个例子 可以初步感受到 闭包的强大和存在的问题：</a:t>
            </a:r>
            <a:endParaRPr kumimoji="1" lang="en-US" altLang="zh-CN" dirty="0"/>
          </a:p>
          <a:p>
            <a:r>
              <a:rPr kumimoji="1" lang="zh-CN" altLang="en-US" dirty="0"/>
              <a:t>这里摘取了两段 总结的很好的话：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39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介绍完闭包，来分析下开头的题。</a:t>
            </a:r>
            <a:endParaRPr kumimoji="1" lang="en-US" altLang="zh-CN" dirty="0"/>
          </a:p>
          <a:p>
            <a:r>
              <a:rPr kumimoji="1" lang="zh-CN" altLang="en-US" dirty="0"/>
              <a:t>开控制台调试，看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里存的东西，可以看到：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函数执行时 找</a:t>
            </a:r>
            <a:r>
              <a:rPr kumimoji="1" lang="en-US" altLang="zh-CN" dirty="0"/>
              <a:t>I</a:t>
            </a:r>
            <a:r>
              <a:rPr kumimoji="1" lang="zh-CN" altLang="en-US" dirty="0"/>
              <a:t> 顺着作用域链 找到的是 全局作用域 此时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10</a:t>
            </a:r>
          </a:p>
          <a:p>
            <a:r>
              <a:rPr kumimoji="1" lang="zh-CN" altLang="en-US" dirty="0"/>
              <a:t>函数定义 与 函数执行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0051F-D186-6C4C-A1FA-55AFE08AF65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352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2020/7/23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7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23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日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C557E0-615E-034E-898A-EFADF989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5" y="724746"/>
            <a:ext cx="4318000" cy="3340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B79DC9-E4A2-2E41-B70F-11A83F8F1CED}"/>
              </a:ext>
            </a:extLst>
          </p:cNvPr>
          <p:cNvSpPr/>
          <p:nvPr/>
        </p:nvSpPr>
        <p:spPr>
          <a:xfrm>
            <a:off x="1005839" y="724746"/>
            <a:ext cx="53848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output = [];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for (</a:t>
            </a:r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= 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&lt; 10;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++) {</a:t>
            </a:r>
          </a:p>
          <a:p>
            <a:r>
              <a:rPr lang="zh-CN" altLang="en-US" dirty="0">
                <a:latin typeface="Menlo" panose="020B0609030804020204" pitchFamily="49" charset="0"/>
              </a:rPr>
              <a:t>   </a:t>
            </a:r>
            <a:r>
              <a:rPr lang="en" altLang="zh-CN" dirty="0" err="1">
                <a:latin typeface="Menlo" panose="020B0609030804020204" pitchFamily="49" charset="0"/>
              </a:rPr>
              <a:t>output.push</a:t>
            </a:r>
            <a:r>
              <a:rPr lang="en" altLang="zh-CN" dirty="0">
                <a:latin typeface="Menlo" panose="020B0609030804020204" pitchFamily="49" charset="0"/>
              </a:rPr>
              <a:t>(() =&gt; </a:t>
            </a:r>
            <a:r>
              <a:rPr lang="en" altLang="zh-CN" dirty="0" err="1">
                <a:latin typeface="Menlo" panose="020B0609030804020204" pitchFamily="49" charset="0"/>
              </a:rPr>
              <a:t>console.log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output.forEach</a:t>
            </a:r>
            <a:r>
              <a:rPr lang="en" altLang="zh-CN" dirty="0">
                <a:latin typeface="Menlo" panose="020B0609030804020204" pitchFamily="49" charset="0"/>
              </a:rPr>
              <a:t>(task =&gt; task());</a:t>
            </a:r>
            <a:endParaRPr lang="en" altLang="zh-CN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11B551-7851-CB4F-AABE-8F36985AC83C}"/>
              </a:ext>
            </a:extLst>
          </p:cNvPr>
          <p:cNvSpPr/>
          <p:nvPr/>
        </p:nvSpPr>
        <p:spPr>
          <a:xfrm>
            <a:off x="7206149" y="2926080"/>
            <a:ext cx="3547872" cy="4023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32F43BF-B34C-744C-91BB-842C8C909537}"/>
              </a:ext>
            </a:extLst>
          </p:cNvPr>
          <p:cNvCxnSpPr>
            <a:cxnSpLocks/>
          </p:cNvCxnSpPr>
          <p:nvPr/>
        </p:nvCxnSpPr>
        <p:spPr>
          <a:xfrm>
            <a:off x="7352453" y="1682496"/>
            <a:ext cx="21579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937A2BA-E4D7-F543-AA04-BC14EFF6AE63}"/>
              </a:ext>
            </a:extLst>
          </p:cNvPr>
          <p:cNvSpPr txBox="1"/>
          <p:nvPr/>
        </p:nvSpPr>
        <p:spPr>
          <a:xfrm>
            <a:off x="1023788" y="3072384"/>
            <a:ext cx="5797297" cy="21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【</a:t>
            </a:r>
            <a:r>
              <a:rPr kumimoji="1" lang="zh-CN" altLang="en-US" dirty="0"/>
              <a:t>分析</a:t>
            </a:r>
            <a:r>
              <a:rPr kumimoji="1"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[0]-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[10]</a:t>
            </a:r>
            <a:r>
              <a:rPr kumimoji="1" lang="zh-CN" altLang="en-US" dirty="0"/>
              <a:t>     存的内容是 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                  共同存的词法环境是 </a:t>
            </a:r>
            <a:r>
              <a:rPr kumimoji="1" lang="en-US" altLang="zh-CN" dirty="0"/>
              <a:t>window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当调用执行时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  从作用域链中寻找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是全局变量  已经循环完毕</a:t>
            </a:r>
            <a:r>
              <a:rPr kumimoji="1" lang="en-US" altLang="zh-CN" dirty="0"/>
              <a:t>-&gt;10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F7D2B7-8873-DB41-BA83-E548466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28" y="948182"/>
            <a:ext cx="4495800" cy="364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8A84EC-51E8-6A43-BFDF-AC65DFB3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570" y="1259078"/>
            <a:ext cx="4076700" cy="2260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BB1B65-AA91-CE43-B7E5-DBCBD4C40682}"/>
              </a:ext>
            </a:extLst>
          </p:cNvPr>
          <p:cNvSpPr txBox="1"/>
          <p:nvPr/>
        </p:nvSpPr>
        <p:spPr>
          <a:xfrm>
            <a:off x="2171700" y="380211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3FF943-04E3-C040-8727-8E1051DAFF8E}"/>
              </a:ext>
            </a:extLst>
          </p:cNvPr>
          <p:cNvSpPr txBox="1"/>
          <p:nvPr/>
        </p:nvSpPr>
        <p:spPr>
          <a:xfrm>
            <a:off x="862536" y="477504"/>
            <a:ext cx="530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0-9</a:t>
            </a:r>
            <a:r>
              <a:rPr kumimoji="1" lang="zh-CN" altLang="en-US" sz="2000" dirty="0"/>
              <a:t>输出方法一：加一层立即执行的父函数 </a:t>
            </a:r>
          </a:p>
          <a:p>
            <a:endParaRPr kumimoji="1"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0F8B5B-7CE0-CC4D-9B17-6295CD5385D5}"/>
              </a:ext>
            </a:extLst>
          </p:cNvPr>
          <p:cNvSpPr/>
          <p:nvPr/>
        </p:nvSpPr>
        <p:spPr>
          <a:xfrm>
            <a:off x="7365492" y="3373374"/>
            <a:ext cx="3547872" cy="6134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1E2EAF-C77F-384C-A684-8E1E3E94A0EA}"/>
              </a:ext>
            </a:extLst>
          </p:cNvPr>
          <p:cNvSpPr txBox="1"/>
          <p:nvPr/>
        </p:nvSpPr>
        <p:spPr>
          <a:xfrm>
            <a:off x="862536" y="4870974"/>
            <a:ext cx="5671745" cy="88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[0]-</a:t>
            </a:r>
            <a:r>
              <a:rPr kumimoji="1" lang="en-US" altLang="zh-CN" dirty="0" err="1"/>
              <a:t>arr</a:t>
            </a:r>
            <a:r>
              <a:rPr kumimoji="1" lang="en-US" altLang="zh-CN" dirty="0"/>
              <a:t>[10]</a:t>
            </a:r>
            <a:r>
              <a:rPr kumimoji="1" lang="zh-CN" altLang="en-US" dirty="0"/>
              <a:t>  存的作用域链中 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是不同的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//</a:t>
            </a:r>
            <a:r>
              <a:rPr kumimoji="1" lang="zh-CN" altLang="en-US" dirty="0"/>
              <a:t>  当调用执行时</a:t>
            </a:r>
            <a:r>
              <a:rPr kumimoji="1" lang="en-US" altLang="zh-CN" dirty="0"/>
              <a:t>,</a:t>
            </a:r>
            <a:r>
              <a:rPr kumimoji="1" lang="zh-CN" altLang="en-US" dirty="0"/>
              <a:t>  从作用域链中寻找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上一级是不同的</a:t>
            </a:r>
            <a:r>
              <a:rPr kumimoji="1" lang="en-US" altLang="zh-CN" dirty="0" err="1"/>
              <a:t>i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99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B1B65-AA91-CE43-B7E5-DBCBD4C40682}"/>
              </a:ext>
            </a:extLst>
          </p:cNvPr>
          <p:cNvSpPr txBox="1"/>
          <p:nvPr/>
        </p:nvSpPr>
        <p:spPr>
          <a:xfrm>
            <a:off x="2283714" y="354408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BCD595-06A4-494E-A99B-0323343B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30" y="1905786"/>
            <a:ext cx="3746500" cy="140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851C85-8653-E54A-B264-D6E3FDF0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10" y="1255776"/>
            <a:ext cx="4102100" cy="350520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9FD7D22-C2A7-5842-92A3-FB33122BED06}"/>
              </a:ext>
            </a:extLst>
          </p:cNvPr>
          <p:cNvCxnSpPr/>
          <p:nvPr/>
        </p:nvCxnSpPr>
        <p:spPr>
          <a:xfrm>
            <a:off x="6644640" y="3516654"/>
            <a:ext cx="164592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7112E0-958C-6C41-8538-D237B98D9395}"/>
              </a:ext>
            </a:extLst>
          </p:cNvPr>
          <p:cNvSpPr txBox="1"/>
          <p:nvPr/>
        </p:nvSpPr>
        <p:spPr>
          <a:xfrm>
            <a:off x="10281262" y="33154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块级作用域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4677DE-B013-674F-85D2-6D88F9003A51}"/>
              </a:ext>
            </a:extLst>
          </p:cNvPr>
          <p:cNvSpPr txBox="1"/>
          <p:nvPr/>
        </p:nvSpPr>
        <p:spPr>
          <a:xfrm>
            <a:off x="862536" y="477504"/>
            <a:ext cx="578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0-9</a:t>
            </a:r>
            <a:r>
              <a:rPr kumimoji="1" lang="zh-CN" altLang="en-US" sz="2000" dirty="0"/>
              <a:t>输出方法二：使用</a:t>
            </a:r>
            <a:r>
              <a:rPr kumimoji="1" lang="en-US" altLang="zh-CN" sz="2000" dirty="0"/>
              <a:t>ES6</a:t>
            </a:r>
            <a:r>
              <a:rPr kumimoji="1" lang="zh-CN" altLang="en-US" sz="2000" dirty="0"/>
              <a:t>里 </a:t>
            </a:r>
            <a:r>
              <a:rPr kumimoji="1" lang="en-US" altLang="zh-CN" sz="2000" dirty="0"/>
              <a:t>let</a:t>
            </a:r>
            <a:r>
              <a:rPr kumimoji="1" lang="zh-CN" altLang="en-US" sz="2000" dirty="0"/>
              <a:t> 块级作用域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709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BC7FCF-45E6-3047-957C-9198C259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60" y="1241137"/>
            <a:ext cx="4757873" cy="3019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CFFED-9D1C-6642-8A30-C0950E548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54" y="1113121"/>
            <a:ext cx="3860800" cy="3683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3BCD88-2A58-604D-B57D-5673EDCD4BCC}"/>
              </a:ext>
            </a:extLst>
          </p:cNvPr>
          <p:cNvSpPr txBox="1"/>
          <p:nvPr/>
        </p:nvSpPr>
        <p:spPr>
          <a:xfrm>
            <a:off x="2677740" y="4611455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全部弹出</a:t>
            </a:r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BA8AA43-5B2E-7746-9289-5722C870ECF8}"/>
              </a:ext>
            </a:extLst>
          </p:cNvPr>
          <p:cNvCxnSpPr/>
          <p:nvPr/>
        </p:nvCxnSpPr>
        <p:spPr>
          <a:xfrm>
            <a:off x="10387584" y="3749040"/>
            <a:ext cx="54864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37AFB6A-7C69-534F-B3BB-C4535159C9C6}"/>
              </a:ext>
            </a:extLst>
          </p:cNvPr>
          <p:cNvCxnSpPr/>
          <p:nvPr/>
        </p:nvCxnSpPr>
        <p:spPr>
          <a:xfrm>
            <a:off x="7498080" y="4059936"/>
            <a:ext cx="1371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0E8683A-BA92-AB48-A43F-5B12B1608D3E}"/>
              </a:ext>
            </a:extLst>
          </p:cNvPr>
          <p:cNvSpPr txBox="1"/>
          <p:nvPr/>
        </p:nvSpPr>
        <p:spPr>
          <a:xfrm>
            <a:off x="0" y="0"/>
            <a:ext cx="249299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案例变形题</a:t>
            </a:r>
          </a:p>
        </p:txBody>
      </p:sp>
    </p:spTree>
    <p:extLst>
      <p:ext uri="{BB962C8B-B14F-4D97-AF65-F5344CB8AC3E}">
        <p14:creationId xmlns:p14="http://schemas.microsoft.com/office/powerpoint/2010/main" val="294023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D153B4-3289-D84C-BEF8-5B8766D5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6" y="1011767"/>
            <a:ext cx="4102100" cy="214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7EE77-CEB5-1A4C-9489-F7D5449B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16" y="777333"/>
            <a:ext cx="4025900" cy="298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1B6127-86F0-E941-B469-8150715AF66D}"/>
              </a:ext>
            </a:extLst>
          </p:cNvPr>
          <p:cNvSpPr txBox="1"/>
          <p:nvPr/>
        </p:nvSpPr>
        <p:spPr>
          <a:xfrm>
            <a:off x="1507178" y="34425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输出 </a:t>
            </a:r>
            <a:r>
              <a:rPr kumimoji="1" lang="en-US" altLang="zh-CN" dirty="0">
                <a:solidFill>
                  <a:srgbClr val="00B050"/>
                </a:solidFill>
              </a:rPr>
              <a:t>10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</a:rPr>
              <a:t>11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549706-8FF6-664A-AB03-393B7292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162" y="3811832"/>
            <a:ext cx="8686800" cy="2628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654E26-B25B-7545-AAB1-D8093310E9B3}"/>
              </a:ext>
            </a:extLst>
          </p:cNvPr>
          <p:cNvSpPr txBox="1"/>
          <p:nvPr/>
        </p:nvSpPr>
        <p:spPr>
          <a:xfrm>
            <a:off x="0" y="0"/>
            <a:ext cx="249299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案例变形题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FE5C892-DEFB-7D4E-B5AC-247A1689B18B}"/>
              </a:ext>
            </a:extLst>
          </p:cNvPr>
          <p:cNvCxnSpPr/>
          <p:nvPr/>
        </p:nvCxnSpPr>
        <p:spPr>
          <a:xfrm>
            <a:off x="6795247" y="1900518"/>
            <a:ext cx="2528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3B5F080-8D9C-5D40-A388-8E35F76E8E9B}"/>
              </a:ext>
            </a:extLst>
          </p:cNvPr>
          <p:cNvCxnSpPr>
            <a:cxnSpLocks/>
          </p:cNvCxnSpPr>
          <p:nvPr/>
        </p:nvCxnSpPr>
        <p:spPr>
          <a:xfrm>
            <a:off x="6096538" y="2206830"/>
            <a:ext cx="1760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103592-8FCC-1442-B950-C1841FD49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" b="1"/>
          <a:stretch/>
        </p:blipFill>
        <p:spPr>
          <a:xfrm>
            <a:off x="1643803" y="869866"/>
            <a:ext cx="4368245" cy="3704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1F4702-75DA-3743-81A5-1A40E7E44CA2}"/>
              </a:ext>
            </a:extLst>
          </p:cNvPr>
          <p:cNvSpPr txBox="1"/>
          <p:nvPr/>
        </p:nvSpPr>
        <p:spPr>
          <a:xfrm>
            <a:off x="1826684" y="47752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输出  </a:t>
            </a:r>
            <a:r>
              <a:rPr kumimoji="1" lang="en-US" altLang="zh-CN" dirty="0">
                <a:solidFill>
                  <a:srgbClr val="00B050"/>
                </a:solidFill>
              </a:rPr>
              <a:t>2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</a:rPr>
              <a:t>3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955467-1A9E-E541-BEEF-49DCAF46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798" y="869866"/>
            <a:ext cx="3911600" cy="3962400"/>
          </a:xfrm>
          <a:prstGeom prst="rect">
            <a:avLst/>
          </a:prstGeom>
        </p:spPr>
      </p:pic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1003BFD-023D-7F4D-8CF2-BE8E1DA1656D}"/>
              </a:ext>
            </a:extLst>
          </p:cNvPr>
          <p:cNvCxnSpPr/>
          <p:nvPr/>
        </p:nvCxnSpPr>
        <p:spPr>
          <a:xfrm>
            <a:off x="7315200" y="3840480"/>
            <a:ext cx="179222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60811A6-DC06-1647-BDF1-EDE7E26795EC}"/>
              </a:ext>
            </a:extLst>
          </p:cNvPr>
          <p:cNvSpPr txBox="1"/>
          <p:nvPr/>
        </p:nvSpPr>
        <p:spPr>
          <a:xfrm>
            <a:off x="0" y="0"/>
            <a:ext cx="249299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案例变形题</a:t>
            </a:r>
          </a:p>
        </p:txBody>
      </p:sp>
    </p:spTree>
    <p:extLst>
      <p:ext uri="{BB962C8B-B14F-4D97-AF65-F5344CB8AC3E}">
        <p14:creationId xmlns:p14="http://schemas.microsoft.com/office/powerpoint/2010/main" val="63071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845131" y="2365953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THANKS!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257CDA-1D69-354F-99F7-A44352E4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1"/>
          <a:stretch/>
        </p:blipFill>
        <p:spPr>
          <a:xfrm>
            <a:off x="7366000" y="1456266"/>
            <a:ext cx="4002396" cy="2662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51FCD9-6C36-F847-9984-33D431F4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2" y="1283757"/>
            <a:ext cx="6088482" cy="3007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131BA8-364D-F244-B892-DC2C499F5E54}"/>
              </a:ext>
            </a:extLst>
          </p:cNvPr>
          <p:cNvSpPr txBox="1"/>
          <p:nvPr/>
        </p:nvSpPr>
        <p:spPr>
          <a:xfrm>
            <a:off x="1185333" y="455506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 </a:t>
            </a:r>
            <a:r>
              <a:rPr kumimoji="1" lang="en-US" altLang="zh-CN" dirty="0"/>
              <a:t>31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2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F25479-B794-8A45-BA0A-BE2334CF616D}"/>
              </a:ext>
            </a:extLst>
          </p:cNvPr>
          <p:cNvSpPr/>
          <p:nvPr/>
        </p:nvSpPr>
        <p:spPr>
          <a:xfrm>
            <a:off x="304799" y="251936"/>
            <a:ext cx="8094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p </a:t>
            </a:r>
            <a:r>
              <a:rPr lang="en" altLang="zh-CN" dirty="0">
                <a:solidFill>
                  <a:srgbClr val="669900"/>
                </a:solidFill>
              </a:rPr>
              <a:t>id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help</a:t>
            </a:r>
            <a:r>
              <a:rPr lang="en" altLang="zh-CN" dirty="0">
                <a:solidFill>
                  <a:srgbClr val="999999"/>
                </a:solidFill>
              </a:rPr>
              <a:t>"&gt;</a:t>
            </a:r>
            <a:r>
              <a:rPr lang="en" altLang="zh-CN" dirty="0"/>
              <a:t>Helpful notes will appear here</a:t>
            </a:r>
            <a:r>
              <a:rPr lang="en" altLang="zh-CN" dirty="0">
                <a:solidFill>
                  <a:srgbClr val="999999"/>
                </a:solidFill>
              </a:rPr>
              <a:t>&lt;/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  <a:r>
              <a:rPr lang="en" altLang="zh-CN" dirty="0"/>
              <a:t> 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  <a:r>
              <a:rPr lang="en" altLang="zh-CN" dirty="0"/>
              <a:t>E-mail: </a:t>
            </a:r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input </a:t>
            </a:r>
            <a:r>
              <a:rPr lang="en" altLang="zh-CN" dirty="0">
                <a:solidFill>
                  <a:srgbClr val="669900"/>
                </a:solidFill>
              </a:rPr>
              <a:t>type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text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id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email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name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email</a:t>
            </a:r>
            <a:r>
              <a:rPr lang="en" altLang="zh-CN" dirty="0">
                <a:solidFill>
                  <a:srgbClr val="999999"/>
                </a:solidFill>
              </a:rPr>
              <a:t>"&gt;&lt;/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  <a:r>
              <a:rPr lang="en" altLang="zh-CN" dirty="0"/>
              <a:t>Name: </a:t>
            </a:r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input </a:t>
            </a:r>
            <a:r>
              <a:rPr lang="en" altLang="zh-CN" dirty="0">
                <a:solidFill>
                  <a:srgbClr val="669900"/>
                </a:solidFill>
              </a:rPr>
              <a:t>type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text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id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name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name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name</a:t>
            </a:r>
            <a:r>
              <a:rPr lang="en" altLang="zh-CN" dirty="0">
                <a:solidFill>
                  <a:srgbClr val="999999"/>
                </a:solidFill>
              </a:rPr>
              <a:t>"&gt;&lt;/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</a:p>
          <a:p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  <a:r>
              <a:rPr lang="en" altLang="zh-CN" dirty="0"/>
              <a:t>Age: </a:t>
            </a:r>
            <a:r>
              <a:rPr lang="en" altLang="zh-CN" dirty="0">
                <a:solidFill>
                  <a:srgbClr val="999999"/>
                </a:solidFill>
              </a:rPr>
              <a:t>&lt;</a:t>
            </a:r>
            <a:r>
              <a:rPr lang="en" altLang="zh-CN" dirty="0">
                <a:solidFill>
                  <a:srgbClr val="990055"/>
                </a:solidFill>
              </a:rPr>
              <a:t>input </a:t>
            </a:r>
            <a:r>
              <a:rPr lang="en" altLang="zh-CN" dirty="0">
                <a:solidFill>
                  <a:srgbClr val="669900"/>
                </a:solidFill>
              </a:rPr>
              <a:t>type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text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id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age</a:t>
            </a:r>
            <a:r>
              <a:rPr lang="en" altLang="zh-CN" dirty="0">
                <a:solidFill>
                  <a:srgbClr val="999999"/>
                </a:solidFill>
              </a:rPr>
              <a:t>"</a:t>
            </a:r>
            <a:r>
              <a:rPr lang="en" altLang="zh-CN" dirty="0">
                <a:solidFill>
                  <a:srgbClr val="990055"/>
                </a:solidFill>
              </a:rPr>
              <a:t> </a:t>
            </a:r>
            <a:r>
              <a:rPr lang="en" altLang="zh-CN" dirty="0">
                <a:solidFill>
                  <a:srgbClr val="669900"/>
                </a:solidFill>
              </a:rPr>
              <a:t>name</a:t>
            </a:r>
            <a:r>
              <a:rPr lang="en" altLang="zh-CN" dirty="0">
                <a:solidFill>
                  <a:srgbClr val="999999"/>
                </a:solidFill>
              </a:rPr>
              <a:t>="</a:t>
            </a:r>
            <a:r>
              <a:rPr lang="en" altLang="zh-CN" dirty="0">
                <a:solidFill>
                  <a:srgbClr val="0077AA"/>
                </a:solidFill>
              </a:rPr>
              <a:t>age</a:t>
            </a:r>
            <a:r>
              <a:rPr lang="en" altLang="zh-CN" dirty="0">
                <a:solidFill>
                  <a:srgbClr val="999999"/>
                </a:solidFill>
              </a:rPr>
              <a:t>"&gt;&lt;/</a:t>
            </a:r>
            <a:r>
              <a:rPr lang="en" altLang="zh-CN" dirty="0">
                <a:solidFill>
                  <a:srgbClr val="990055"/>
                </a:solidFill>
              </a:rPr>
              <a:t>p</a:t>
            </a:r>
            <a:r>
              <a:rPr lang="en" altLang="zh-CN" dirty="0">
                <a:solidFill>
                  <a:srgbClr val="999999"/>
                </a:solidFill>
              </a:rPr>
              <a:t>&gt;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03D83D-FF6A-D547-84DA-B0B7C895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570798"/>
            <a:ext cx="7200900" cy="4953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F89A3E-11BF-D143-A146-8743BB8E0D53}"/>
              </a:ext>
            </a:extLst>
          </p:cNvPr>
          <p:cNvSpPr txBox="1"/>
          <p:nvPr/>
        </p:nvSpPr>
        <p:spPr>
          <a:xfrm>
            <a:off x="8887968" y="3072384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全部是</a:t>
            </a:r>
            <a:r>
              <a:rPr kumimoji="1" lang="en-US" altLang="zh-CN" dirty="0"/>
              <a:t>age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help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8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C2706F-7E3C-B949-9CFB-79E6B0880306}"/>
              </a:ext>
            </a:extLst>
          </p:cNvPr>
          <p:cNvSpPr/>
          <p:nvPr/>
        </p:nvSpPr>
        <p:spPr>
          <a:xfrm>
            <a:off x="778934" y="664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arial" panose="020B0604020202020204" pitchFamily="34" charset="0"/>
              </a:rPr>
              <a:t>公共域和私有域，在 </a:t>
            </a:r>
            <a:r>
              <a:rPr lang="en" altLang="zh-CN" dirty="0">
                <a:solidFill>
                  <a:srgbClr val="505050"/>
                </a:solidFill>
                <a:latin typeface="arial" panose="020B0604020202020204" pitchFamily="34" charset="0"/>
              </a:rPr>
              <a:t>JavaScript </a:t>
            </a:r>
            <a:r>
              <a:rPr lang="zh-CN" altLang="en-US" dirty="0">
                <a:solidFill>
                  <a:srgbClr val="505050"/>
                </a:solidFill>
                <a:latin typeface="arial" panose="020B0604020202020204" pitchFamily="34" charset="0"/>
              </a:rPr>
              <a:t>里没有这样的东西。但是我们可以通过像闭包一样的东西来模拟公共域和私有域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4B03DA-FB94-0047-A9F7-51F8F21B4845}"/>
              </a:ext>
            </a:extLst>
          </p:cNvPr>
          <p:cNvSpPr txBox="1"/>
          <p:nvPr/>
        </p:nvSpPr>
        <p:spPr>
          <a:xfrm>
            <a:off x="2687442" y="1557868"/>
            <a:ext cx="6117891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/>
              <a:t>JS</a:t>
            </a:r>
            <a:r>
              <a:rPr kumimoji="1" lang="zh-CN" altLang="en-US" sz="4000" dirty="0"/>
              <a:t>之闭包面试题</a:t>
            </a:r>
            <a:endParaRPr kumimoji="1" lang="en-US" altLang="zh-CN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895D7E-4515-524C-8D68-39FE9F1754C9}"/>
              </a:ext>
            </a:extLst>
          </p:cNvPr>
          <p:cNvSpPr/>
          <p:nvPr/>
        </p:nvSpPr>
        <p:spPr>
          <a:xfrm>
            <a:off x="3759199" y="2644443"/>
            <a:ext cx="53848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output = [];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for (</a:t>
            </a:r>
            <a:r>
              <a:rPr lang="en" altLang="zh-CN" dirty="0" err="1">
                <a:latin typeface="Menlo" panose="020B0609030804020204" pitchFamily="49" charset="0"/>
              </a:rPr>
              <a:t>var</a:t>
            </a:r>
            <a:r>
              <a:rPr lang="en" altLang="zh-CN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= 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 &lt; 10; 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++) {</a:t>
            </a:r>
          </a:p>
          <a:p>
            <a:r>
              <a:rPr lang="zh-CN" altLang="en-US" dirty="0">
                <a:latin typeface="Menlo" panose="020B0609030804020204" pitchFamily="49" charset="0"/>
              </a:rPr>
              <a:t>   </a:t>
            </a:r>
            <a:r>
              <a:rPr lang="en" altLang="zh-CN" dirty="0" err="1">
                <a:latin typeface="Menlo" panose="020B0609030804020204" pitchFamily="49" charset="0"/>
              </a:rPr>
              <a:t>output.push</a:t>
            </a:r>
            <a:r>
              <a:rPr lang="en" altLang="zh-CN" dirty="0">
                <a:latin typeface="Menlo" panose="020B0609030804020204" pitchFamily="49" charset="0"/>
              </a:rPr>
              <a:t>(() =&gt; </a:t>
            </a:r>
            <a:r>
              <a:rPr lang="en" altLang="zh-CN" dirty="0" err="1">
                <a:latin typeface="Menlo" panose="020B0609030804020204" pitchFamily="49" charset="0"/>
              </a:rPr>
              <a:t>console.log</a:t>
            </a:r>
            <a:r>
              <a:rPr lang="en" altLang="zh-CN" dirty="0">
                <a:latin typeface="Menlo" panose="020B0609030804020204" pitchFamily="49" charset="0"/>
              </a:rPr>
              <a:t>(</a:t>
            </a:r>
            <a:r>
              <a:rPr lang="en" altLang="zh-CN" dirty="0" err="1">
                <a:latin typeface="Menlo" panose="020B0609030804020204" pitchFamily="49" charset="0"/>
              </a:rPr>
              <a:t>i</a:t>
            </a:r>
            <a:r>
              <a:rPr lang="en" altLang="zh-CN" dirty="0"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>
                <a:latin typeface="Menlo" panose="020B0609030804020204" pitchFamily="49" charset="0"/>
              </a:rPr>
              <a:t>}</a:t>
            </a:r>
          </a:p>
          <a:p>
            <a:endParaRPr lang="en" altLang="zh-CN" dirty="0">
              <a:latin typeface="Menlo" panose="020B0609030804020204" pitchFamily="49" charset="0"/>
            </a:endParaRPr>
          </a:p>
          <a:p>
            <a:r>
              <a:rPr lang="en" altLang="zh-CN" dirty="0" err="1">
                <a:latin typeface="Menlo" panose="020B0609030804020204" pitchFamily="49" charset="0"/>
              </a:rPr>
              <a:t>output.forEach</a:t>
            </a:r>
            <a:r>
              <a:rPr lang="en" altLang="zh-CN" dirty="0">
                <a:latin typeface="Menlo" panose="020B0609030804020204" pitchFamily="49" charset="0"/>
              </a:rPr>
              <a:t>(task =&gt; task());</a:t>
            </a:r>
            <a:endParaRPr lang="en" altLang="zh-CN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3E3C6A-77C5-3F41-8616-DA4F179E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57" y="730303"/>
            <a:ext cx="3003259" cy="914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1C9590-F1CD-834B-84D5-1C9DF315F487}"/>
              </a:ext>
            </a:extLst>
          </p:cNvPr>
          <p:cNvSpPr txBox="1"/>
          <p:nvPr/>
        </p:nvSpPr>
        <p:spPr>
          <a:xfrm>
            <a:off x="4640356" y="509693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 输出了 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33164-9C07-B64E-8248-17231734D663}"/>
              </a:ext>
            </a:extLst>
          </p:cNvPr>
          <p:cNvSpPr/>
          <p:nvPr/>
        </p:nvSpPr>
        <p:spPr>
          <a:xfrm>
            <a:off x="764032" y="1250620"/>
            <a:ext cx="1049392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MDN: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u="sng" dirty="0">
                <a:solidFill>
                  <a:srgbClr val="333333"/>
                </a:solidFill>
                <a:latin typeface="Arial" panose="020B0604020202020204" pitchFamily="34" charset="0"/>
              </a:rPr>
              <a:t>函数和对其周围状态（</a:t>
            </a:r>
            <a:r>
              <a:rPr lang="en" altLang="zh-CN" sz="2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lexical environment</a:t>
            </a:r>
            <a:r>
              <a:rPr lang="zh-CN" altLang="en" sz="2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1" u="sng" dirty="0">
                <a:solidFill>
                  <a:srgbClr val="333333"/>
                </a:solidFill>
                <a:latin typeface="Arial" panose="020B0604020202020204" pitchFamily="34" charset="0"/>
              </a:rPr>
              <a:t>词法环境</a:t>
            </a:r>
            <a:r>
              <a:rPr lang="zh-CN" altLang="en-US" sz="2400" u="sng" dirty="0">
                <a:solidFill>
                  <a:srgbClr val="333333"/>
                </a:solidFill>
                <a:latin typeface="Arial" panose="020B0604020202020204" pitchFamily="34" charset="0"/>
              </a:rPr>
              <a:t>）的引用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捆绑在一起构成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闭包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" altLang="zh-C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closure</a:t>
            </a:r>
            <a:r>
              <a:rPr lang="zh-CN" altLang="en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000" dirty="0"/>
              <a:t>也就是说，闭包可以让你从内部函数访问外部函数作用域。</a:t>
            </a:r>
            <a:r>
              <a:rPr lang="zh-CN" altLang="en-US" sz="2000" u="sng" dirty="0"/>
              <a:t>在 </a:t>
            </a:r>
            <a:r>
              <a:rPr lang="en" altLang="zh-CN" sz="2000" u="sng" dirty="0"/>
              <a:t>JavaScript </a:t>
            </a:r>
            <a:r>
              <a:rPr lang="zh-CN" altLang="en-US" sz="2000" u="sng" dirty="0"/>
              <a:t>中，每当函数被创建，就会在函数生成时生成闭包。</a:t>
            </a:r>
            <a:endParaRPr lang="zh-CN" altLang="en-US" sz="2400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642FE6-66C6-3B4F-9A0A-0E5C50F0DC89}"/>
              </a:ext>
            </a:extLst>
          </p:cNvPr>
          <p:cNvSpPr/>
          <p:nvPr/>
        </p:nvSpPr>
        <p:spPr>
          <a:xfrm>
            <a:off x="882565" y="3583924"/>
            <a:ext cx="77091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-apple-system-font"/>
              </a:rPr>
              <a:t>《JS</a:t>
            </a:r>
            <a:r>
              <a:rPr lang="zh-CN" altLang="en-US" sz="2400" dirty="0">
                <a:latin typeface="-apple-system-font"/>
              </a:rPr>
              <a:t>高级程序设计</a:t>
            </a:r>
            <a:r>
              <a:rPr lang="en-US" altLang="zh-CN" sz="2400" dirty="0">
                <a:latin typeface="-apple-system-font"/>
              </a:rPr>
              <a:t>》</a:t>
            </a:r>
            <a:r>
              <a:rPr lang="zh-CN" altLang="en-US" sz="2400" dirty="0">
                <a:latin typeface="-apple-system-font"/>
              </a:rPr>
              <a:t>：</a:t>
            </a:r>
            <a:endParaRPr lang="en-US" altLang="zh-CN" sz="2400" dirty="0">
              <a:latin typeface="-apple-system-font"/>
            </a:endParaRPr>
          </a:p>
          <a:p>
            <a:endParaRPr lang="en-US" altLang="zh-CN" sz="2400" dirty="0">
              <a:latin typeface="-apple-system-font"/>
            </a:endParaRPr>
          </a:p>
          <a:p>
            <a:r>
              <a:rPr lang="zh-CN" altLang="en-US" sz="2400" dirty="0">
                <a:latin typeface="-apple-system-font"/>
              </a:rPr>
              <a:t>闭包是指 </a:t>
            </a:r>
            <a:r>
              <a:rPr lang="zh-CN" altLang="en-US" sz="2400" b="1" dirty="0">
                <a:latin typeface="-apple-system-font"/>
              </a:rPr>
              <a:t>有权访问另一个函数作用域中的变量的 函数</a:t>
            </a:r>
            <a:r>
              <a:rPr lang="zh-CN" altLang="en-US" sz="2400" dirty="0">
                <a:latin typeface="-apple-system-font"/>
              </a:rPr>
              <a:t>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BF3487-0A51-ED41-BC89-288801634C8A}"/>
              </a:ext>
            </a:extLst>
          </p:cNvPr>
          <p:cNvSpPr txBox="1"/>
          <p:nvPr/>
        </p:nvSpPr>
        <p:spPr>
          <a:xfrm>
            <a:off x="4995598" y="250157"/>
            <a:ext cx="1319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WHAT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03BBD5-3EF9-AC40-BA20-9418491ACB06}"/>
              </a:ext>
            </a:extLst>
          </p:cNvPr>
          <p:cNvSpPr txBox="1"/>
          <p:nvPr/>
        </p:nvSpPr>
        <p:spPr>
          <a:xfrm>
            <a:off x="643467" y="694267"/>
            <a:ext cx="96487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、如何产生闭包？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当一个嵌套的内部（子）函数引用了嵌套的外部（父）函数的变量（函数）时，就产生了闭包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、闭包到底是什么？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调试查看</a:t>
            </a:r>
            <a:endParaRPr kumimoji="1" lang="en-US" altLang="zh-CN" dirty="0"/>
          </a:p>
          <a:p>
            <a:r>
              <a:rPr kumimoji="1" lang="zh-CN" altLang="en-US" dirty="0"/>
              <a:t>理解一：闭包是嵌套的内部函数（绝大部分人）</a:t>
            </a:r>
            <a:endParaRPr kumimoji="1" lang="en-US" altLang="zh-CN" dirty="0"/>
          </a:p>
          <a:p>
            <a:r>
              <a:rPr kumimoji="1" lang="zh-CN" altLang="en-US" dirty="0"/>
              <a:t>理解二：包含被引用变量（函数）的对象（极少数人）</a:t>
            </a:r>
            <a:endParaRPr kumimoji="1" lang="en-US" altLang="zh-CN" dirty="0"/>
          </a:p>
          <a:p>
            <a:r>
              <a:rPr kumimoji="1" lang="zh-CN" altLang="en-US" dirty="0"/>
              <a:t>注意： 闭包存在于嵌套的内部函数中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、产生闭包的条件？</a:t>
            </a:r>
            <a:endParaRPr kumimoji="1" lang="en-US" altLang="zh-CN" dirty="0"/>
          </a:p>
          <a:p>
            <a:r>
              <a:rPr kumimoji="1" lang="zh-CN" altLang="en-US" dirty="0"/>
              <a:t>函数嵌套</a:t>
            </a:r>
            <a:endParaRPr kumimoji="1" lang="en-US" altLang="zh-CN" dirty="0"/>
          </a:p>
          <a:p>
            <a:r>
              <a:rPr kumimoji="1" lang="zh-CN" altLang="en-US" dirty="0"/>
              <a:t>内部函数引用了外部 函数的数据（变量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函数）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DD4E3-5F8E-8E4C-9F70-33AC0C5C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4387586"/>
            <a:ext cx="4292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C5FE7D-E149-F64F-BAA9-A5AA59B07009}"/>
              </a:ext>
            </a:extLst>
          </p:cNvPr>
          <p:cNvSpPr txBox="1"/>
          <p:nvPr/>
        </p:nvSpPr>
        <p:spPr>
          <a:xfrm>
            <a:off x="572700" y="12164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作用域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7A2C7F-5AAA-5749-91CC-46C692897259}"/>
              </a:ext>
            </a:extLst>
          </p:cNvPr>
          <p:cNvSpPr txBox="1"/>
          <p:nvPr/>
        </p:nvSpPr>
        <p:spPr>
          <a:xfrm>
            <a:off x="572700" y="190957"/>
            <a:ext cx="717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闭包的前置知识：作用域 和 作用域链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46A05-60DA-4546-A11A-30DB368B8B33}"/>
              </a:ext>
            </a:extLst>
          </p:cNvPr>
          <p:cNvSpPr txBox="1"/>
          <p:nvPr/>
        </p:nvSpPr>
        <p:spPr>
          <a:xfrm>
            <a:off x="1947333" y="9652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全局作用域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9CA32-9B77-7F46-88F3-5974679DE8B5}"/>
              </a:ext>
            </a:extLst>
          </p:cNvPr>
          <p:cNvSpPr txBox="1"/>
          <p:nvPr/>
        </p:nvSpPr>
        <p:spPr>
          <a:xfrm>
            <a:off x="1933008" y="152400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局部作用域（</a:t>
            </a:r>
            <a:r>
              <a:rPr lang="zh-CN" altLang="en-US" b="1" dirty="0">
                <a:solidFill>
                  <a:srgbClr val="00B0F0"/>
                </a:solidFill>
              </a:rPr>
              <a:t>函数，会创建局部作用域</a:t>
            </a:r>
            <a:r>
              <a:rPr kumimoji="1"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D51332-D581-FD45-9F23-3D715673837A}"/>
              </a:ext>
            </a:extLst>
          </p:cNvPr>
          <p:cNvSpPr/>
          <p:nvPr/>
        </p:nvSpPr>
        <p:spPr>
          <a:xfrm>
            <a:off x="749069" y="3680472"/>
            <a:ext cx="10338816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作用域链（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scope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chain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A5EAFC-4A46-894D-898B-CCA6FC567B8E}"/>
              </a:ext>
            </a:extLst>
          </p:cNvPr>
          <p:cNvSpPr txBox="1"/>
          <p:nvPr/>
        </p:nvSpPr>
        <p:spPr>
          <a:xfrm>
            <a:off x="8931525" y="1247003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局部 可以 访问全局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全局 不可以 访局部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3DDA33-344F-504A-A0CB-724263A82442}"/>
              </a:ext>
            </a:extLst>
          </p:cNvPr>
          <p:cNvSpPr/>
          <p:nvPr/>
        </p:nvSpPr>
        <p:spPr>
          <a:xfrm>
            <a:off x="4102833" y="3803380"/>
            <a:ext cx="7665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B1918"/>
                </a:solidFill>
                <a:latin typeface="consolas" panose="020B0609020204030204" pitchFamily="49" charset="0"/>
              </a:rPr>
              <a:t>当前执行代码所在环境的变量对象</a:t>
            </a:r>
            <a:r>
              <a:rPr lang="en-US" altLang="zh-CN" dirty="0">
                <a:solidFill>
                  <a:srgbClr val="1B1918"/>
                </a:solidFill>
                <a:latin typeface="consolas" panose="020B0609020204030204" pitchFamily="49" charset="0"/>
              </a:rPr>
              <a:t>——&gt;......——&gt;</a:t>
            </a:r>
            <a:r>
              <a:rPr lang="zh-CN" altLang="en-US" dirty="0">
                <a:solidFill>
                  <a:srgbClr val="1B1918"/>
                </a:solidFill>
                <a:latin typeface="consolas" panose="020B0609020204030204" pitchFamily="49" charset="0"/>
              </a:rPr>
              <a:t>全局执行环境的变量对象</a:t>
            </a:r>
            <a:endParaRPr lang="zh-CN" altLang="en-US" b="0" i="0" u="none" strike="noStrike" dirty="0">
              <a:solidFill>
                <a:srgbClr val="50616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1719A0-1FBB-F242-AE93-02B4B6C52316}"/>
              </a:ext>
            </a:extLst>
          </p:cNvPr>
          <p:cNvSpPr txBox="1"/>
          <p:nvPr/>
        </p:nvSpPr>
        <p:spPr>
          <a:xfrm>
            <a:off x="9468531" y="5059685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逐级向上寻找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0D54DE-2394-4041-BC32-CDB8BDF35355}"/>
              </a:ext>
            </a:extLst>
          </p:cNvPr>
          <p:cNvSpPr/>
          <p:nvPr/>
        </p:nvSpPr>
        <p:spPr>
          <a:xfrm>
            <a:off x="823712" y="4203713"/>
            <a:ext cx="6096000" cy="17119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在使用变量时，会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优先在其作用域下进行空间的寻找，如果没有找到，则寻找其上一级作用域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如果还没有，则继续向上一级查找，遵循该规则不断反复，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直到寻找到</a:t>
            </a:r>
            <a:r>
              <a:rPr lang="en" altLang="zh-CN" b="1" dirty="0">
                <a:solidFill>
                  <a:srgbClr val="333333"/>
                </a:solidFill>
                <a:latin typeface="-apple-system-font"/>
              </a:rPr>
              <a:t>window</a:t>
            </a:r>
            <a:r>
              <a:rPr lang="zh-CN" altLang="en-US" b="1" dirty="0">
                <a:solidFill>
                  <a:srgbClr val="333333"/>
                </a:solidFill>
                <a:latin typeface="-apple-system-font"/>
              </a:rPr>
              <a:t>为止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A901946-3031-4648-9A89-92D4327CE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33" y="2042111"/>
            <a:ext cx="2819400" cy="1333500"/>
          </a:xfrm>
          <a:prstGeom prst="rect">
            <a:avLst/>
          </a:prstGeom>
        </p:spPr>
      </p:pic>
      <p:sp>
        <p:nvSpPr>
          <p:cNvPr id="3" name="左大括号 2">
            <a:extLst>
              <a:ext uri="{FF2B5EF4-FFF2-40B4-BE49-F238E27FC236}">
                <a16:creationId xmlns:a16="http://schemas.microsoft.com/office/drawing/2014/main" id="{6DFECD70-CA23-AE44-8825-B53FAC2F5F6D}"/>
              </a:ext>
            </a:extLst>
          </p:cNvPr>
          <p:cNvSpPr/>
          <p:nvPr/>
        </p:nvSpPr>
        <p:spPr>
          <a:xfrm>
            <a:off x="1449863" y="1054846"/>
            <a:ext cx="483145" cy="692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8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33ADE1-C22F-FC46-B929-B0A0B7F5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76" y="793881"/>
            <a:ext cx="2819400" cy="13335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166429-C2C3-C04D-9961-0CF454F2DEBA}"/>
              </a:ext>
            </a:extLst>
          </p:cNvPr>
          <p:cNvSpPr/>
          <p:nvPr/>
        </p:nvSpPr>
        <p:spPr>
          <a:xfrm>
            <a:off x="1301543" y="1879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Menlo" panose="020B0609030804020204" pitchFamily="49" charset="0"/>
              </a:rPr>
              <a:t>如何从外部读取局部变量？</a:t>
            </a:r>
            <a:endParaRPr lang="zh-CN" altLang="en-US" sz="2400" b="0" i="0" u="none" strike="noStrike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F6C72-E340-8C4A-A1A9-830A4646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426" y="2484970"/>
            <a:ext cx="3314700" cy="3352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0A1BA7-2D32-7241-ACB6-BA1F976C5941}"/>
              </a:ext>
            </a:extLst>
          </p:cNvPr>
          <p:cNvSpPr/>
          <p:nvPr/>
        </p:nvSpPr>
        <p:spPr>
          <a:xfrm>
            <a:off x="2476226" y="60910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59957"/>
                </a:solidFill>
                <a:latin typeface="Menlo" panose="020B0609030804020204" pitchFamily="49" charset="0"/>
              </a:rPr>
              <a:t>用途一</a:t>
            </a:r>
            <a:endParaRPr lang="zh-CN" altLang="en-US" sz="2400" b="0" i="0" u="none" strike="noStrike" dirty="0">
              <a:solidFill>
                <a:srgbClr val="159957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0715A25-4ABF-6647-9584-64D3192C94B5}"/>
              </a:ext>
            </a:extLst>
          </p:cNvPr>
          <p:cNvCxnSpPr/>
          <p:nvPr/>
        </p:nvCxnSpPr>
        <p:spPr>
          <a:xfrm>
            <a:off x="3030224" y="3960964"/>
            <a:ext cx="4206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714E699-FACA-004C-9205-461B5089BFFE}"/>
              </a:ext>
            </a:extLst>
          </p:cNvPr>
          <p:cNvCxnSpPr>
            <a:cxnSpLocks/>
          </p:cNvCxnSpPr>
          <p:nvPr/>
        </p:nvCxnSpPr>
        <p:spPr>
          <a:xfrm>
            <a:off x="2231648" y="3290404"/>
            <a:ext cx="112776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797291F-1373-5643-BC03-7E13A09BBEE1}"/>
              </a:ext>
            </a:extLst>
          </p:cNvPr>
          <p:cNvSpPr/>
          <p:nvPr/>
        </p:nvSpPr>
        <p:spPr>
          <a:xfrm>
            <a:off x="6365319" y="172161"/>
            <a:ext cx="4185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venir" panose="02000503020000020003" pitchFamily="2" charset="0"/>
              </a:rPr>
              <a:t>让变量的值始终保持在内存中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2302076-9349-6744-AC04-4AFF0F12C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088" y="840879"/>
            <a:ext cx="3581400" cy="4445000"/>
          </a:xfrm>
          <a:prstGeom prst="rect">
            <a:avLst/>
          </a:prstGeom>
        </p:spPr>
      </p:pic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D7E1778-E8B8-1340-A094-8C1CA3FB3E58}"/>
              </a:ext>
            </a:extLst>
          </p:cNvPr>
          <p:cNvCxnSpPr>
            <a:cxnSpLocks/>
          </p:cNvCxnSpPr>
          <p:nvPr/>
        </p:nvCxnSpPr>
        <p:spPr>
          <a:xfrm>
            <a:off x="8397240" y="4444123"/>
            <a:ext cx="64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EDDC4C4-850A-284F-A7A1-3CB8B1BEE980}"/>
              </a:ext>
            </a:extLst>
          </p:cNvPr>
          <p:cNvCxnSpPr>
            <a:cxnSpLocks/>
          </p:cNvCxnSpPr>
          <p:nvPr/>
        </p:nvCxnSpPr>
        <p:spPr>
          <a:xfrm>
            <a:off x="8342376" y="5249303"/>
            <a:ext cx="804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50A13007-9486-A740-8B19-516196A5BC5E}"/>
              </a:ext>
            </a:extLst>
          </p:cNvPr>
          <p:cNvCxnSpPr>
            <a:cxnSpLocks/>
          </p:cNvCxnSpPr>
          <p:nvPr/>
        </p:nvCxnSpPr>
        <p:spPr>
          <a:xfrm>
            <a:off x="7068312" y="4047883"/>
            <a:ext cx="1969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8F4B777-C8D5-B145-B7E3-F451BBB4D3F4}"/>
              </a:ext>
            </a:extLst>
          </p:cNvPr>
          <p:cNvSpPr/>
          <p:nvPr/>
        </p:nvSpPr>
        <p:spPr>
          <a:xfrm>
            <a:off x="8052816" y="60910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59957"/>
                </a:solidFill>
                <a:latin typeface="Menlo" panose="020B0609030804020204" pitchFamily="49" charset="0"/>
              </a:rPr>
              <a:t>用途二</a:t>
            </a:r>
            <a:endParaRPr lang="zh-CN" altLang="en-US" sz="2400" b="0" i="0" u="none" strike="noStrike" dirty="0">
              <a:solidFill>
                <a:srgbClr val="159957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6F8DC6-9A65-E04B-AC67-454D943E035A}"/>
              </a:ext>
            </a:extLst>
          </p:cNvPr>
          <p:cNvSpPr/>
          <p:nvPr/>
        </p:nvSpPr>
        <p:spPr>
          <a:xfrm>
            <a:off x="6805088" y="5408152"/>
            <a:ext cx="443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函数</a:t>
            </a:r>
            <a:r>
              <a:rPr lang="en" altLang="zh-CN" dirty="0">
                <a:solidFill>
                  <a:srgbClr val="4A4A4A"/>
                </a:solidFill>
                <a:latin typeface="Avenir" panose="02000503020000020003" pitchFamily="2" charset="0"/>
              </a:rPr>
              <a:t>f1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中的局部变量</a:t>
            </a:r>
            <a:r>
              <a:rPr lang="en" altLang="zh-CN" dirty="0">
                <a:solidFill>
                  <a:srgbClr val="4A4A4A"/>
                </a:solidFill>
                <a:latin typeface="Avenir" panose="02000503020000020003" pitchFamily="2" charset="0"/>
              </a:rPr>
              <a:t>n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一直保存在内存中，并没有在</a:t>
            </a:r>
            <a:r>
              <a:rPr lang="en" altLang="zh-CN" dirty="0">
                <a:solidFill>
                  <a:srgbClr val="4A4A4A"/>
                </a:solidFill>
                <a:latin typeface="Avenir" panose="02000503020000020003" pitchFamily="2" charset="0"/>
              </a:rPr>
              <a:t>f1</a:t>
            </a:r>
            <a:r>
              <a:rPr lang="zh-CN" altLang="en-US" dirty="0">
                <a:solidFill>
                  <a:srgbClr val="4A4A4A"/>
                </a:solidFill>
                <a:latin typeface="Avenir" panose="02000503020000020003" pitchFamily="2" charset="0"/>
              </a:rPr>
              <a:t>调用后被自动清除。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8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3EEFEF-E5E2-314C-B29E-FA472BDD951E}"/>
              </a:ext>
            </a:extLst>
          </p:cNvPr>
          <p:cNvSpPr/>
          <p:nvPr/>
        </p:nvSpPr>
        <p:spPr>
          <a:xfrm>
            <a:off x="391668" y="37311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  <a:latin typeface="Avenir" panose="02000503020000020003" pitchFamily="2" charset="0"/>
              </a:rPr>
              <a:t>让变量的值始终保持在内存中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CA5CA0-5044-AE4A-98E9-49A8AFB7C0A5}"/>
              </a:ext>
            </a:extLst>
          </p:cNvPr>
          <p:cNvSpPr txBox="1"/>
          <p:nvPr/>
        </p:nvSpPr>
        <p:spPr>
          <a:xfrm>
            <a:off x="7895165" y="241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实际的应用：防抖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FB052F-CA81-4141-94B9-81E07957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9" y="611308"/>
            <a:ext cx="5467616" cy="529183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B0665D-579E-5644-851A-ACD3ABE7C333}"/>
              </a:ext>
            </a:extLst>
          </p:cNvPr>
          <p:cNvSpPr/>
          <p:nvPr/>
        </p:nvSpPr>
        <p:spPr>
          <a:xfrm>
            <a:off x="1013460" y="1569399"/>
            <a:ext cx="4185761" cy="33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【</a:t>
            </a:r>
            <a:r>
              <a:rPr kumimoji="1" lang="zh-CN" altLang="en-US" dirty="0"/>
              <a:t>分 析</a:t>
            </a:r>
            <a:r>
              <a:rPr kumimoji="1" lang="en-US" altLang="zh-CN" dirty="0"/>
              <a:t>】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实际上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执行的是红框里的闭包函数，关键在于需要个变量保存上一次的时间。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这个时间不借助闭包函数也完全可以，就把这个变量放在全局环境下，但是有多个按钮要用，就不可能手动去定义这么多变量，需要借助闭包来实现。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EAA776-306D-E048-9ACA-34FA910B051D}"/>
              </a:ext>
            </a:extLst>
          </p:cNvPr>
          <p:cNvSpPr txBox="1"/>
          <p:nvPr/>
        </p:nvSpPr>
        <p:spPr>
          <a:xfrm>
            <a:off x="6177019" y="5949310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短时间内再次触发事件，当前计时取消，重新开始计时；</a:t>
            </a:r>
            <a:endParaRPr kumimoji="1" lang="en-US" altLang="zh-CN" dirty="0"/>
          </a:p>
          <a:p>
            <a:r>
              <a:rPr kumimoji="1" lang="zh-CN" altLang="en-US" dirty="0"/>
              <a:t>停止触发一段时间执行；</a:t>
            </a:r>
          </a:p>
        </p:txBody>
      </p:sp>
    </p:spTree>
    <p:extLst>
      <p:ext uri="{BB962C8B-B14F-4D97-AF65-F5344CB8AC3E}">
        <p14:creationId xmlns:p14="http://schemas.microsoft.com/office/powerpoint/2010/main" val="114137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1089A-44E8-B848-A241-89FAE718A0FF}"/>
              </a:ext>
            </a:extLst>
          </p:cNvPr>
          <p:cNvSpPr/>
          <p:nvPr/>
        </p:nvSpPr>
        <p:spPr>
          <a:xfrm>
            <a:off x="1853787" y="2334387"/>
            <a:ext cx="82356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闭包一旦被外部变量持有，其声明时持有的内外作用域都要一直有效，</a:t>
            </a:r>
            <a:r>
              <a:rPr lang="zh-CN" altLang="en-US" sz="2800" b="1" dirty="0">
                <a:solidFill>
                  <a:srgbClr val="FF0000"/>
                </a:solidFill>
                <a:latin typeface="-apple-system"/>
              </a:rPr>
              <a:t>无法被垃圾回收自动回收销毁</a:t>
            </a:r>
            <a:r>
              <a:rPr lang="zh-CN" altLang="en-US" sz="2800" dirty="0">
                <a:solidFill>
                  <a:srgbClr val="404040"/>
                </a:solidFill>
                <a:latin typeface="-apple-system"/>
              </a:rPr>
              <a:t>，因此程序内一定要谨慎使用闭包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4A05E-1A3B-AB49-90E8-2F0B14681605}"/>
              </a:ext>
            </a:extLst>
          </p:cNvPr>
          <p:cNvSpPr txBox="1"/>
          <p:nvPr/>
        </p:nvSpPr>
        <p:spPr>
          <a:xfrm>
            <a:off x="1115568" y="7616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00B050"/>
                </a:solidFill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02776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B4A3AF-BA30-DD44-999D-C233C1DC45B5}"/>
              </a:ext>
            </a:extLst>
          </p:cNvPr>
          <p:cNvSpPr/>
          <p:nvPr/>
        </p:nvSpPr>
        <p:spPr>
          <a:xfrm>
            <a:off x="1447800" y="955655"/>
            <a:ext cx="90952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zh-CN" altLang="en-US" sz="2800" dirty="0"/>
              <a:t>闭包的强大之处：</a:t>
            </a:r>
            <a:endParaRPr kumimoji="1" lang="en-US" altLang="zh-CN" sz="2800" dirty="0"/>
          </a:p>
          <a:p>
            <a:pPr lvl="0">
              <a:defRPr/>
            </a:pPr>
            <a:endParaRPr kumimoji="1" lang="en-US" altLang="zh-CN" sz="2800" dirty="0">
              <a:solidFill>
                <a:srgbClr val="1A1A1A"/>
              </a:solidFill>
              <a:latin typeface="-apple-system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1A1A1A"/>
                </a:solidFill>
                <a:latin typeface="-apple-system"/>
              </a:rPr>
              <a:t>将该函数定义时的所处的作用域中的相关函数进行了捕获和保存，从而可以在完全不同的上下文中进行引用。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(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摘自 知乎 倪云建）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C078A4-03DC-004D-966B-78DC202A36E3}"/>
              </a:ext>
            </a:extLst>
          </p:cNvPr>
          <p:cNvSpPr/>
          <p:nvPr/>
        </p:nvSpPr>
        <p:spPr>
          <a:xfrm>
            <a:off x="1447800" y="3980980"/>
            <a:ext cx="9826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阮一峰那篇</a:t>
            </a:r>
            <a:r>
              <a:rPr lang="en-US" altLang="zh-CN" sz="2400" dirty="0"/>
              <a:t>《</a:t>
            </a:r>
            <a:r>
              <a:rPr lang="zh-CN" altLang="en-US" sz="2400" dirty="0"/>
              <a:t>学习</a:t>
            </a:r>
            <a:r>
              <a:rPr lang="en" altLang="zh-CN" sz="2400" dirty="0" err="1"/>
              <a:t>Javascript</a:t>
            </a:r>
            <a:r>
              <a:rPr lang="zh-CN" altLang="en-US" sz="2400" dirty="0"/>
              <a:t>闭包（</a:t>
            </a:r>
            <a:r>
              <a:rPr lang="en" altLang="zh-CN" sz="2400" dirty="0"/>
              <a:t>Closure</a:t>
            </a:r>
            <a:r>
              <a:rPr lang="zh-CN" altLang="en" sz="2400" dirty="0"/>
              <a:t>）</a:t>
            </a:r>
            <a:r>
              <a:rPr lang="en" altLang="zh-CN" sz="2400" dirty="0"/>
              <a:t>》</a:t>
            </a:r>
            <a:r>
              <a:rPr lang="zh-CN" altLang="en" sz="2400" dirty="0"/>
              <a:t>，</a:t>
            </a:r>
            <a:r>
              <a:rPr lang="zh-CN" altLang="en-US" sz="2400" dirty="0"/>
              <a:t>下面有个人评论了一句：</a:t>
            </a:r>
            <a:br>
              <a:rPr lang="zh-CN" altLang="en-US" sz="2400" dirty="0"/>
            </a:br>
            <a:r>
              <a:rPr lang="en-US" altLang="zh-CN" sz="2400" dirty="0"/>
              <a:t>“</a:t>
            </a:r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闭包是有数据的行为</a:t>
            </a:r>
            <a:r>
              <a:rPr lang="zh-CN" altLang="en-US" sz="2400" dirty="0"/>
              <a:t>。</a:t>
            </a:r>
            <a:r>
              <a:rPr lang="en-US" altLang="zh-CN" sz="2400" dirty="0"/>
              <a:t>——</a:t>
            </a:r>
            <a:r>
              <a:rPr lang="zh-CN" altLang="en-US" sz="2400" dirty="0"/>
              <a:t>迷途小书童”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662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2014</Words>
  <Application>Microsoft Macintosh PowerPoint</Application>
  <PresentationFormat>宽屏</PresentationFormat>
  <Paragraphs>169</Paragraphs>
  <Slides>19</Slides>
  <Notes>13</Notes>
  <HiddenSlides>6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-apple-system</vt:lpstr>
      <vt:lpstr>-apple-system-font</vt:lpstr>
      <vt:lpstr>等线</vt:lpstr>
      <vt:lpstr>等线 Light</vt:lpstr>
      <vt:lpstr>微软雅黑 Light</vt:lpstr>
      <vt:lpstr>Arial</vt:lpstr>
      <vt:lpstr>Arial</vt:lpstr>
      <vt:lpstr>Avenir</vt:lpstr>
      <vt:lpstr>consolas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197</cp:revision>
  <dcterms:created xsi:type="dcterms:W3CDTF">2020-06-28T08:53:07Z</dcterms:created>
  <dcterms:modified xsi:type="dcterms:W3CDTF">2020-07-23T06:16:53Z</dcterms:modified>
</cp:coreProperties>
</file>