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67" r:id="rId4"/>
    <p:sldId id="273" r:id="rId5"/>
    <p:sldId id="271" r:id="rId6"/>
    <p:sldId id="306" r:id="rId7"/>
    <p:sldId id="274" r:id="rId8"/>
    <p:sldId id="275" r:id="rId9"/>
    <p:sldId id="278" r:id="rId10"/>
    <p:sldId id="263" r:id="rId11"/>
    <p:sldId id="279" r:id="rId12"/>
    <p:sldId id="276" r:id="rId13"/>
    <p:sldId id="282" r:id="rId14"/>
    <p:sldId id="280" r:id="rId15"/>
    <p:sldId id="281" r:id="rId16"/>
    <p:sldId id="270" r:id="rId17"/>
    <p:sldId id="285" r:id="rId18"/>
    <p:sldId id="288" r:id="rId19"/>
    <p:sldId id="284" r:id="rId20"/>
    <p:sldId id="283" r:id="rId21"/>
    <p:sldId id="289" r:id="rId22"/>
    <p:sldId id="287" r:id="rId23"/>
    <p:sldId id="290" r:id="rId24"/>
    <p:sldId id="264" r:id="rId25"/>
    <p:sldId id="293" r:id="rId26"/>
    <p:sldId id="294" r:id="rId27"/>
    <p:sldId id="296" r:id="rId28"/>
    <p:sldId id="295" r:id="rId29"/>
    <p:sldId id="298" r:id="rId30"/>
    <p:sldId id="268" r:id="rId31"/>
    <p:sldId id="272" r:id="rId32"/>
    <p:sldId id="299" r:id="rId33"/>
    <p:sldId id="300" r:id="rId34"/>
    <p:sldId id="303" r:id="rId35"/>
    <p:sldId id="301" r:id="rId36"/>
    <p:sldId id="305" r:id="rId37"/>
    <p:sldId id="26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79276"/>
  </p:normalViewPr>
  <p:slideViewPr>
    <p:cSldViewPr snapToGrid="0" snapToObjects="1">
      <p:cViewPr varScale="1">
        <p:scale>
          <a:sx n="71" d="100"/>
          <a:sy n="71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4AE0-C968-364A-8B87-8B80701665CD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051F-D186-6C4C-A1FA-55AFE08AF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变量提升：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所有声明“移动”到所在作用域的最上面，而赋值或其他逻辑会留在原地，这就是变量提升。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（函数优先）在提升过程中，函数声明将首先提升，然后才是变量。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只有函数声明（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a(){} 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才会被提升，函数表达式（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function b(){} 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不会提升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相同的函数声明，后面的将会覆盖前面的。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56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在回调函数中，第一个参数指的是每次匹配成功的字符串</a:t>
            </a:r>
            <a:endParaRPr kumimoji="1" lang="en-US" altLang="zh-CN" dirty="0"/>
          </a:p>
          <a:p>
            <a:r>
              <a:rPr kumimoji="1" lang="en-US" altLang="zh-CN" dirty="0" err="1"/>
              <a:t>func</a:t>
            </a:r>
            <a:r>
              <a:rPr kumimoji="1" lang="en-US" altLang="zh-CN" dirty="0"/>
              <a:t>(all,$1,$2,…)</a:t>
            </a:r>
            <a:r>
              <a:rPr kumimoji="1" lang="zh-CN" altLang="en-US" dirty="0"/>
              <a:t>  当正则存在分组时，有多少分组，中间就有多少个参数，分别对应各个分组匹配到的内容。</a:t>
            </a:r>
            <a:endParaRPr kumimoji="1" lang="en-US" altLang="zh-CN" dirty="0"/>
          </a:p>
          <a:p>
            <a:r>
              <a:rPr kumimoji="1" lang="zh-CN" altLang="en-US" dirty="0"/>
              <a:t>倒数第二个参数位匹配到的字符串对应的下标值，最后一个参数为原字符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21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34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kumimoji="1" lang="en-US" altLang="zh-CN" dirty="0" err="1"/>
              <a:t>toString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可把数组转换为字符串，并返回结果。</a:t>
            </a:r>
          </a:p>
          <a:p>
            <a:pPr latinLnBrk="1"/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数组中的元素之间用逗号分隔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54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kumimoji="1" lang="en-US" altLang="zh-CN" dirty="0" err="1"/>
              <a:t>toString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可把数组转换为字符串，并返回结果。</a:t>
            </a:r>
          </a:p>
          <a:p>
            <a:pPr latinLnBrk="1"/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数组中的元素之间用逗号分隔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35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8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如果箭头函数被非箭头函数包含，则 </a:t>
            </a:r>
            <a:r>
              <a:rPr kumimoji="1" lang="en" altLang="zh-CN" dirty="0"/>
              <a:t>this</a:t>
            </a:r>
            <a:r>
              <a:rPr kumimoji="1" lang="zh-CN" altLang="en-US" dirty="0"/>
              <a:t>绑定的是最近一层非箭头函数的</a:t>
            </a:r>
            <a:r>
              <a:rPr kumimoji="1" lang="en" altLang="zh-CN" dirty="0"/>
              <a:t>this </a:t>
            </a:r>
          </a:p>
          <a:p>
            <a:r>
              <a:rPr kumimoji="1" lang="zh-CN" altLang="en-US" dirty="0"/>
              <a:t>否则 </a:t>
            </a:r>
            <a:r>
              <a:rPr kumimoji="1" lang="en" altLang="zh-CN" dirty="0"/>
              <a:t>this</a:t>
            </a:r>
            <a:r>
              <a:rPr kumimoji="1" lang="zh-CN" altLang="en-US" dirty="0"/>
              <a:t>的值会被设置为全局函数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439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在子类的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中必须先调用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才能引用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，因为子类实例的构建，基于父类实例，只有</a:t>
            </a:r>
            <a:r>
              <a:rPr lang="en" altLang="zh-CN" dirty="0"/>
              <a:t>super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方法才能调用父类实例。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79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就是那些会被主线程挂起来的代码。异步任务必须指定回调函数，当主线程开始执行异步任务，就是执行对应的回调函数。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128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solidFill>
                  <a:srgbClr val="1A1A1A"/>
                </a:solidFill>
                <a:latin typeface="-apple-system"/>
              </a:rPr>
              <a:t>IE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事件流是事件冒泡，而</a:t>
            </a:r>
            <a:r>
              <a:rPr lang="en" altLang="zh-CN" dirty="0">
                <a:solidFill>
                  <a:srgbClr val="1A1A1A"/>
                </a:solidFill>
                <a:latin typeface="-apple-system"/>
              </a:rPr>
              <a:t>Netscape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的事件流就是事件捕获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853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值得注意的是，</a:t>
            </a:r>
            <a:r>
              <a:rPr kumimoji="1" lang="en" altLang="zh-CN" dirty="0"/>
              <a:t>mouseover</a:t>
            </a:r>
            <a:r>
              <a:rPr kumimoji="1" lang="zh-CN" altLang="en-US" dirty="0"/>
              <a:t>和</a:t>
            </a:r>
            <a:r>
              <a:rPr kumimoji="1" lang="en" altLang="zh-CN" dirty="0" err="1"/>
              <a:t>mouseout</a:t>
            </a:r>
            <a:r>
              <a:rPr kumimoji="1" lang="zh-CN" altLang="en-US" dirty="0"/>
              <a:t>虽然也有事件冒泡，但是处理它们的时候需要特别的注意，因为需要经常计算它们的位置，处理起来不太容易。</a:t>
            </a:r>
          </a:p>
          <a:p>
            <a:r>
              <a:rPr kumimoji="1" lang="zh-CN" altLang="en-US" dirty="0"/>
              <a:t>不适合的就有很多了，举个例子，</a:t>
            </a:r>
            <a:r>
              <a:rPr kumimoji="1" lang="en" altLang="zh-CN" dirty="0" err="1"/>
              <a:t>mousemove</a:t>
            </a:r>
            <a:r>
              <a:rPr kumimoji="1" lang="zh-CN" altLang="en" dirty="0"/>
              <a:t>，</a:t>
            </a:r>
            <a:r>
              <a:rPr kumimoji="1" lang="zh-CN" altLang="en-US" dirty="0"/>
              <a:t>每次都要计算它的位置，非常不好把控，在不如说</a:t>
            </a:r>
            <a:r>
              <a:rPr kumimoji="1" lang="en" altLang="zh-CN" dirty="0"/>
              <a:t>focus</a:t>
            </a:r>
            <a:r>
              <a:rPr kumimoji="1" lang="zh-CN" altLang="en" dirty="0"/>
              <a:t>，</a:t>
            </a:r>
            <a:r>
              <a:rPr kumimoji="1" lang="en" altLang="zh-CN" dirty="0"/>
              <a:t>blur</a:t>
            </a:r>
            <a:r>
              <a:rPr kumimoji="1" lang="zh-CN" altLang="en-US" dirty="0"/>
              <a:t>之类的，本身就没用冒泡的特性，自然就不能用事件委托了。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91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变量提升：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所有声明“移动”到所在作用域的最上面，而赋值或其他逻辑会留在原地，这就是变量提升。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（函数优先）在提升过程中，函数声明将首先提升，然后才是变量。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只有函数声明（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a(){} 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才会被提升，函数表达式（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function b(){} 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不会提升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相同的函数声明，后面的将会覆盖前面的。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11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15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504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注意，如果在执行微任务的过程中又产生了微任务，那么会加入到队列的末尾，也会在这个周期被调用执行。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微任务队列执行完毕后，取出宏任务队首的任务，注意，一次只从宏任务队列取出一个任务执行，执行完成后就去执行微任务。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90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60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Func.call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obj,args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自己的</a:t>
            </a:r>
            <a:r>
              <a:rPr kumimoji="1" lang="en-US" altLang="zh-CN" dirty="0"/>
              <a:t>this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函数本身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参数里的</a:t>
            </a:r>
            <a:r>
              <a:rPr kumimoji="1" lang="en-US" altLang="zh-CN" dirty="0"/>
              <a:t>this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执行上下文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3.</a:t>
            </a:r>
            <a:r>
              <a:rPr kumimoji="1" lang="zh-CN" altLang="en-US" dirty="0">
                <a:sym typeface="Wingdings" pitchFamily="2" charset="2"/>
              </a:rPr>
              <a:t>调用参数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bind</a:t>
            </a:r>
            <a:endParaRPr kumimoji="1" lang="zh-CN" altLang="en-US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返回的是函数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可柯里化调用 所以里层还有参数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可充当构造函数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需要维护原型关系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u="sng" dirty="0">
                <a:solidFill>
                  <a:srgbClr val="333333"/>
                </a:solidFill>
                <a:latin typeface="Arial" panose="020B0604020202020204" pitchFamily="34" charset="0"/>
              </a:rPr>
              <a:t>MDN:</a:t>
            </a:r>
            <a:r>
              <a:rPr lang="zh-CN" altLang="en-US" sz="1400" u="sng" dirty="0">
                <a:solidFill>
                  <a:srgbClr val="333333"/>
                </a:solidFill>
                <a:latin typeface="Arial" panose="020B0604020202020204" pitchFamily="34" charset="0"/>
              </a:rPr>
              <a:t> 函数和对其周围状态（</a:t>
            </a:r>
            <a:r>
              <a:rPr lang="en" altLang="zh-CN" sz="1400" b="1" u="sng" dirty="0">
                <a:solidFill>
                  <a:srgbClr val="333333"/>
                </a:solidFill>
                <a:latin typeface="Arial" panose="020B0604020202020204" pitchFamily="34" charset="0"/>
              </a:rPr>
              <a:t>lexical environment</a:t>
            </a:r>
            <a:r>
              <a:rPr lang="zh-CN" altLang="en" sz="1400" b="1" u="sng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1400" b="1" u="sng" dirty="0">
                <a:solidFill>
                  <a:srgbClr val="333333"/>
                </a:solidFill>
                <a:latin typeface="Arial" panose="020B0604020202020204" pitchFamily="34" charset="0"/>
              </a:rPr>
              <a:t>词法环境</a:t>
            </a:r>
            <a:r>
              <a:rPr lang="zh-CN" altLang="en-US" sz="1400" u="sng" dirty="0">
                <a:solidFill>
                  <a:srgbClr val="333333"/>
                </a:solidFill>
                <a:latin typeface="Arial" panose="020B0604020202020204" pitchFamily="34" charset="0"/>
              </a:rPr>
              <a:t>）的引用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捆绑在一起构成</a:t>
            </a:r>
            <a:r>
              <a:rPr lang="zh-CN" altLang="en-US" sz="1400" b="1" dirty="0">
                <a:solidFill>
                  <a:srgbClr val="333333"/>
                </a:solidFill>
                <a:latin typeface="Arial" panose="020B0604020202020204" pitchFamily="34" charset="0"/>
              </a:rPr>
              <a:t>闭包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closure</a:t>
            </a:r>
            <a:r>
              <a:rPr lang="zh-CN" altLang="en" sz="1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1200" dirty="0"/>
              <a:t>也就是说，闭包可以让你从内部函数访问外部函数作用域。</a:t>
            </a:r>
            <a:r>
              <a:rPr lang="zh-CN" altLang="en-US" sz="1200" u="sng" dirty="0"/>
              <a:t>在 </a:t>
            </a:r>
            <a:r>
              <a:rPr lang="en" altLang="zh-CN" sz="1200" u="sng" dirty="0"/>
              <a:t>JavaScript </a:t>
            </a:r>
            <a:r>
              <a:rPr lang="zh-CN" altLang="en-US" sz="1200" u="sng" dirty="0"/>
              <a:t>中，每当函数被创建，就会在函数生成时生成闭包。</a:t>
            </a:r>
            <a:endParaRPr lang="zh-CN" altLang="en-US" sz="1400" u="sng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73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this</a:t>
            </a:r>
            <a:r>
              <a:rPr kumimoji="1" lang="zh-CN" altLang="en-US" dirty="0"/>
              <a:t>总是指向调用它的对象</a:t>
            </a:r>
            <a:r>
              <a:rPr kumimoji="1" lang="en-US" altLang="zh-CN" dirty="0"/>
              <a:t>:,</a:t>
            </a:r>
            <a:r>
              <a:rPr kumimoji="1" lang="zh-CN" altLang="en-US" dirty="0"/>
              <a:t>与在哪里定义没有关系，总是在运行时才确定，指向当前执行的上下文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、函数作为对象的方法被调用，</a:t>
            </a:r>
            <a:r>
              <a:rPr kumimoji="1" lang="en" altLang="zh-CN" dirty="0"/>
              <a:t>this</a:t>
            </a:r>
            <a:r>
              <a:rPr kumimoji="1" lang="zh-CN" altLang="en-US" dirty="0"/>
              <a:t>指向调用者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、用于构造函数，</a:t>
            </a:r>
            <a:r>
              <a:rPr kumimoji="1" lang="en" altLang="zh-CN" dirty="0"/>
              <a:t>this</a:t>
            </a:r>
            <a:r>
              <a:rPr kumimoji="1" lang="zh-CN" altLang="en-US" dirty="0"/>
              <a:t>指向新对象 </a:t>
            </a:r>
            <a:endParaRPr kumimoji="1" lang="en-US" altLang="zh-CN" dirty="0"/>
          </a:p>
          <a:p>
            <a:r>
              <a:rPr kumimoji="1" lang="en-US" altLang="zh-CN" dirty="0"/>
              <a:t>3. ES6</a:t>
            </a:r>
            <a:r>
              <a:rPr kumimoji="1" lang="zh-CN" altLang="en-US" dirty="0"/>
              <a:t>的箭头函数，箭头函数不会创造块作用域，无法生成一个独立的环境，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指向上层的</a:t>
            </a:r>
            <a:r>
              <a:rPr kumimoji="1" lang="en-US" altLang="zh-CN" dirty="0"/>
              <a:t>this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嵌套函数的</a:t>
            </a:r>
            <a:r>
              <a:rPr kumimoji="1" lang="en" altLang="zh-CN" dirty="0"/>
              <a:t>this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对象的非嵌套形式下的函数的</a:t>
            </a:r>
            <a:r>
              <a:rPr kumimoji="1" lang="en" altLang="zh-CN" dirty="0"/>
              <a:t>this</a:t>
            </a:r>
            <a:r>
              <a:rPr kumimoji="1" lang="zh-CN" altLang="en-US" dirty="0"/>
              <a:t>值，是指这个对象本身，如果被</a:t>
            </a:r>
            <a:r>
              <a:rPr kumimoji="1" lang="en" altLang="zh-CN" dirty="0"/>
              <a:t>apply/call/bind</a:t>
            </a:r>
            <a:r>
              <a:rPr kumimoji="1" lang="zh-CN" altLang="en-US" dirty="0"/>
              <a:t>等调用则指向对应的那个对象</a:t>
            </a:r>
          </a:p>
          <a:p>
            <a:r>
              <a:rPr kumimoji="1" lang="zh-CN" altLang="en-US" dirty="0"/>
              <a:t>在嵌套函数内部的那个函数的</a:t>
            </a:r>
            <a:r>
              <a:rPr kumimoji="1" lang="en" altLang="zh-CN" dirty="0"/>
              <a:t>this</a:t>
            </a:r>
            <a:r>
              <a:rPr kumimoji="1" lang="zh-CN" altLang="en-US" dirty="0"/>
              <a:t>值，会在非严格模式下指向</a:t>
            </a:r>
            <a:r>
              <a:rPr kumimoji="1" lang="en" altLang="zh-CN" dirty="0"/>
              <a:t>window</a:t>
            </a:r>
            <a:r>
              <a:rPr kumimoji="1" lang="zh-CN" altLang="en" dirty="0"/>
              <a:t>，</a:t>
            </a:r>
            <a:r>
              <a:rPr kumimoji="1" lang="zh-CN" altLang="en-US" dirty="0"/>
              <a:t>严格模式下指向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86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标记清除</a:t>
            </a:r>
          </a:p>
          <a:p>
            <a:r>
              <a:rPr lang="zh-CN" altLang="en-US" dirty="0"/>
              <a:t>当变量进入环境时，如在函数中var一个变量，此时将这个变量标记为进入环境，当变量离开环境的时候，则将其标记为离开环境，可以通过翻转某一个位来标记一个变量何时进入了环境。但标记不是重点，重点是标记了之后怎么来将其处理。</a:t>
            </a:r>
            <a:endParaRPr lang="en-US" altLang="zh-CN" dirty="0"/>
          </a:p>
          <a:p>
            <a:r>
              <a:rPr lang="zh-CN" altLang="en-US" dirty="0"/>
              <a:t>垃圾收集器会</a:t>
            </a:r>
            <a:r>
              <a:rPr lang="zh-CN" altLang="en-US" b="1" dirty="0"/>
              <a:t>在运行的时候给存储在内存中的所有变量都加上标记</a:t>
            </a:r>
            <a:r>
              <a:rPr lang="zh-CN" altLang="en-US" dirty="0"/>
              <a:t>，然后，它会</a:t>
            </a:r>
            <a:r>
              <a:rPr lang="zh-CN" altLang="en-US" b="1" dirty="0"/>
              <a:t>去掉环境中的变量</a:t>
            </a:r>
            <a:r>
              <a:rPr lang="zh-CN" altLang="en-US" dirty="0"/>
              <a:t>以及被环境中的变量应用</a:t>
            </a:r>
            <a:r>
              <a:rPr lang="zh-CN" altLang="en-US" b="1" dirty="0"/>
              <a:t>的标记</a:t>
            </a:r>
            <a:r>
              <a:rPr lang="zh-CN" altLang="en-US" dirty="0"/>
              <a:t>，在此之后再</a:t>
            </a:r>
            <a:r>
              <a:rPr lang="zh-CN" altLang="en-US" b="1" dirty="0"/>
              <a:t>把加上标记的变量都将被视为准备删除的变量</a:t>
            </a:r>
            <a:r>
              <a:rPr lang="zh-CN" altLang="en-US" dirty="0"/>
              <a:t>。最后，垃圾收集器完成内存的清除工作，销毁那些带标记的值并收回它们所占用的内存空间</a:t>
            </a:r>
          </a:p>
          <a:p>
            <a:endParaRPr kumimoji="1" lang="en-US" altLang="zh-CN" dirty="0"/>
          </a:p>
          <a:p>
            <a:r>
              <a:rPr lang="zh-CN" altLang="en-US" dirty="0"/>
              <a:t>引用计数</a:t>
            </a:r>
          </a:p>
          <a:p>
            <a:r>
              <a:rPr lang="zh-CN" altLang="en-US" b="1" dirty="0"/>
              <a:t>跟踪记录每个值被引用的次数</a:t>
            </a:r>
            <a:r>
              <a:rPr lang="zh-CN" altLang="en-US" dirty="0"/>
              <a:t>，</a:t>
            </a:r>
            <a:r>
              <a:rPr lang="zh-CN" altLang="en-US" b="1" dirty="0"/>
              <a:t>当这个值的引用次数变成0的时候</a:t>
            </a:r>
            <a:r>
              <a:rPr lang="zh-CN" altLang="en-US" dirty="0"/>
              <a:t>，说明没有办法再访问这个这个值，</a:t>
            </a:r>
            <a:r>
              <a:rPr lang="zh-CN" altLang="en-US" b="1" dirty="0"/>
              <a:t>就将其占用的内存空间收回来</a:t>
            </a:r>
            <a:r>
              <a:rPr lang="zh-CN" altLang="en-US" dirty="0"/>
              <a:t>，下次再运行垃圾收集器的时候，就会释放哪些引用次数为0的值所占用的内存了。</a:t>
            </a:r>
          </a:p>
          <a:p>
            <a:r>
              <a:rPr lang="zh-CN" altLang="en-US" dirty="0"/>
              <a:t>但存在的一个问题是，如果有循环引用，即A有个指针指向B，B也有一个指针指向A，在采用标记清楚策略的实现中，这将是个噩梦。如果DOM元素和原生JS对象之间创建了循环引用，那就带来内存泄露的问题，解决方法是把DOM和BOM对象转换成真正的JS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不再用到的内存，没有及时释放，就叫做内存泄漏（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leak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不需要时 它还在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zh-CN" altLang="en-US" dirty="0"/>
          </a:p>
          <a:p>
            <a:r>
              <a:rPr kumimoji="1" lang="zh-CN" altLang="en-US" dirty="0"/>
              <a:t>在函数内使用严格模式</a:t>
            </a:r>
            <a:r>
              <a:rPr kumimoji="1" lang="en-US" altLang="zh-CN" dirty="0"/>
              <a:t>/</a:t>
            </a:r>
            <a:r>
              <a:rPr kumimoji="1" lang="zh-CN" altLang="en-US" dirty="0"/>
              <a:t>手动释放全局变量的内存</a:t>
            </a:r>
            <a:endParaRPr kumimoji="1" lang="en-US" altLang="zh-CN" dirty="0"/>
          </a:p>
          <a:p>
            <a:r>
              <a:rPr lang="en" altLang="zh-CN" dirty="0" err="1"/>
              <a:t>window.bar</a:t>
            </a:r>
            <a:r>
              <a:rPr lang="en" altLang="zh-CN" dirty="0"/>
              <a:t> = undefined </a:t>
            </a:r>
            <a:r>
              <a:rPr lang="en-US" altLang="zh-CN" dirty="0"/>
              <a:t>;</a:t>
            </a:r>
            <a:r>
              <a:rPr lang="en" altLang="zh-CN" dirty="0"/>
              <a:t>delete window.bar2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闭包可以维持函数内局部变量，使其得不到释放，造成内存泄漏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手动解除引用，</a:t>
            </a:r>
            <a:r>
              <a:rPr lang="en" altLang="zh-CN" dirty="0" err="1"/>
              <a:t>obj</a:t>
            </a:r>
            <a:r>
              <a:rPr lang="en" altLang="zh-CN" dirty="0"/>
              <a:t> = null</a:t>
            </a:r>
            <a:r>
              <a:rPr lang="en-US" altLang="zh-CN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手动清除定时器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合理利用</a:t>
            </a:r>
            <a:r>
              <a:rPr lang="en" altLang="zh-CN" dirty="0"/>
              <a:t>console</a:t>
            </a:r>
            <a:endParaRPr lang="zh-CN" altLang="en-US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6.</a:t>
            </a:r>
            <a:r>
              <a:rPr kumimoji="1" lang="zh-CN" altLang="en-US" dirty="0"/>
              <a:t>没有清理的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元素引用</a:t>
            </a:r>
            <a:endParaRPr kumimoji="1" lang="en-US" altLang="zh-CN" dirty="0"/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子元素存在引起的内存泄露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3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str.slice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start,end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截取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的所有字符（包含起始位置，不包含结束位置）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zh-CN" dirty="0" err="1"/>
              <a:t>str.substring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start,end</a:t>
            </a:r>
            <a:r>
              <a:rPr kumimoji="1" lang="en" altLang="zh-CN" dirty="0"/>
              <a:t>) </a:t>
            </a:r>
            <a:r>
              <a:rPr kumimoji="1" lang="zh-CN" altLang="en-US" dirty="0"/>
              <a:t>截取</a:t>
            </a:r>
            <a:r>
              <a:rPr kumimoji="1" lang="en" altLang="zh-CN" dirty="0" err="1"/>
              <a:t>str</a:t>
            </a:r>
            <a:r>
              <a:rPr kumimoji="1" lang="zh-CN" altLang="en-US" dirty="0"/>
              <a:t>从</a:t>
            </a:r>
            <a:r>
              <a:rPr kumimoji="1" lang="en" altLang="zh-CN" dirty="0"/>
              <a:t>start</a:t>
            </a:r>
            <a:r>
              <a:rPr kumimoji="1" lang="zh-CN" altLang="en-US" dirty="0"/>
              <a:t>到</a:t>
            </a:r>
            <a:r>
              <a:rPr kumimoji="1" lang="en" altLang="zh-CN" dirty="0"/>
              <a:t>end</a:t>
            </a:r>
            <a:r>
              <a:rPr kumimoji="1" lang="zh-CN" altLang="en-US" dirty="0"/>
              <a:t>的所有字符（包含起始位置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但不包含结束位置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 err="1"/>
              <a:t>str.substr</a:t>
            </a:r>
            <a:r>
              <a:rPr kumimoji="1" lang="en" altLang="zh-CN" dirty="0"/>
              <a:t>(</a:t>
            </a:r>
            <a:r>
              <a:rPr kumimoji="1" lang="en" altLang="zh-CN" dirty="0" err="1"/>
              <a:t>start,length</a:t>
            </a:r>
            <a:r>
              <a:rPr kumimoji="1" lang="en" altLang="zh-CN" dirty="0"/>
              <a:t>)</a:t>
            </a:r>
            <a:r>
              <a:rPr kumimoji="1" lang="zh-CN" altLang="en-US" dirty="0"/>
              <a:t>截取</a:t>
            </a:r>
            <a:r>
              <a:rPr kumimoji="1" lang="en" altLang="zh-CN" dirty="0" err="1"/>
              <a:t>str</a:t>
            </a:r>
            <a:r>
              <a:rPr kumimoji="1" lang="zh-CN" altLang="en-US" dirty="0"/>
              <a:t>从</a:t>
            </a:r>
            <a:r>
              <a:rPr kumimoji="1" lang="en" altLang="zh-CN" dirty="0"/>
              <a:t>start</a:t>
            </a:r>
            <a:r>
              <a:rPr kumimoji="1" lang="zh-CN" altLang="en-US" dirty="0"/>
              <a:t>开始的</a:t>
            </a:r>
            <a:r>
              <a:rPr kumimoji="1" lang="en" altLang="zh-CN" dirty="0"/>
              <a:t>length</a:t>
            </a:r>
            <a:r>
              <a:rPr kumimoji="1" lang="zh-CN" altLang="en-US" dirty="0"/>
              <a:t>个字符（包含起始位置）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slice</a:t>
            </a:r>
            <a:r>
              <a:rPr kumimoji="1" lang="zh-CN" altLang="en-US" dirty="0"/>
              <a:t> </a:t>
            </a:r>
            <a:r>
              <a:rPr lang="en" altLang="zh-CN" dirty="0"/>
              <a:t>start</a:t>
            </a:r>
            <a:r>
              <a:rPr lang="zh-CN" altLang="en-US" dirty="0"/>
              <a:t>和</a:t>
            </a:r>
            <a:r>
              <a:rPr lang="en" altLang="zh-CN" dirty="0"/>
              <a:t>end</a:t>
            </a:r>
            <a:r>
              <a:rPr lang="zh-CN" altLang="en-US" dirty="0"/>
              <a:t>都可以是负数，如果是负数，就从字符串的尾部开始算起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两个参数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都必须是非负整数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，如果参数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相等，那么该方法返回的就是一个空字符串，如果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大，那么该方法在提取字符串之前会先交换这两个参数</a:t>
            </a:r>
            <a:endParaRPr kumimoji="1" lang="zh-CN" altLang="en-US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参数可以是任意整数，如果是负数，则从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的尾部开始算起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是可选的，如果没有，则表示截取从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开始的位置到字符串的尾部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CN" altLang="en-US" dirty="0"/>
              <a:t>将字符串根据指定的分隔符将字符串分割为多个子字符串，保存在一个数组里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58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str.slice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start,end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截取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的所有字符（包含起始位置，不包含结束位置）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zh-CN" dirty="0" err="1"/>
              <a:t>str.substring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start,end</a:t>
            </a:r>
            <a:r>
              <a:rPr kumimoji="1" lang="en" altLang="zh-CN" dirty="0"/>
              <a:t>) </a:t>
            </a:r>
            <a:r>
              <a:rPr kumimoji="1" lang="zh-CN" altLang="en-US" dirty="0"/>
              <a:t>截取</a:t>
            </a:r>
            <a:r>
              <a:rPr kumimoji="1" lang="en" altLang="zh-CN" dirty="0" err="1"/>
              <a:t>str</a:t>
            </a:r>
            <a:r>
              <a:rPr kumimoji="1" lang="zh-CN" altLang="en-US" dirty="0"/>
              <a:t>从</a:t>
            </a:r>
            <a:r>
              <a:rPr kumimoji="1" lang="en" altLang="zh-CN" dirty="0"/>
              <a:t>start</a:t>
            </a:r>
            <a:r>
              <a:rPr kumimoji="1" lang="zh-CN" altLang="en-US" dirty="0"/>
              <a:t>到</a:t>
            </a:r>
            <a:r>
              <a:rPr kumimoji="1" lang="en" altLang="zh-CN" dirty="0"/>
              <a:t>end</a:t>
            </a:r>
            <a:r>
              <a:rPr kumimoji="1" lang="zh-CN" altLang="en-US" dirty="0"/>
              <a:t>的所有字符（包含起始位置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但不包含结束位置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 err="1"/>
              <a:t>str.substr</a:t>
            </a:r>
            <a:r>
              <a:rPr kumimoji="1" lang="en" altLang="zh-CN" dirty="0"/>
              <a:t>(</a:t>
            </a:r>
            <a:r>
              <a:rPr kumimoji="1" lang="en" altLang="zh-CN" dirty="0" err="1"/>
              <a:t>start,length</a:t>
            </a:r>
            <a:r>
              <a:rPr kumimoji="1" lang="en" altLang="zh-CN" dirty="0"/>
              <a:t>)</a:t>
            </a:r>
            <a:r>
              <a:rPr kumimoji="1" lang="zh-CN" altLang="en-US" dirty="0"/>
              <a:t>截取</a:t>
            </a:r>
            <a:r>
              <a:rPr kumimoji="1" lang="en" altLang="zh-CN" dirty="0" err="1"/>
              <a:t>str</a:t>
            </a:r>
            <a:r>
              <a:rPr kumimoji="1" lang="zh-CN" altLang="en-US" dirty="0"/>
              <a:t>从</a:t>
            </a:r>
            <a:r>
              <a:rPr kumimoji="1" lang="en" altLang="zh-CN" dirty="0"/>
              <a:t>start</a:t>
            </a:r>
            <a:r>
              <a:rPr kumimoji="1" lang="zh-CN" altLang="en-US" dirty="0"/>
              <a:t>开始的</a:t>
            </a:r>
            <a:r>
              <a:rPr kumimoji="1" lang="en" altLang="zh-CN" dirty="0"/>
              <a:t>length</a:t>
            </a:r>
            <a:r>
              <a:rPr kumimoji="1" lang="zh-CN" altLang="en-US" dirty="0"/>
              <a:t>个字符（包含起始位置）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slice</a:t>
            </a:r>
            <a:r>
              <a:rPr kumimoji="1" lang="zh-CN" altLang="en-US" dirty="0"/>
              <a:t> </a:t>
            </a:r>
            <a:r>
              <a:rPr lang="en" altLang="zh-CN" dirty="0"/>
              <a:t>start</a:t>
            </a:r>
            <a:r>
              <a:rPr lang="zh-CN" altLang="en-US" dirty="0"/>
              <a:t>和</a:t>
            </a:r>
            <a:r>
              <a:rPr lang="en" altLang="zh-CN" dirty="0"/>
              <a:t>end</a:t>
            </a:r>
            <a:r>
              <a:rPr lang="zh-CN" altLang="en-US" dirty="0"/>
              <a:t>都可以是负数，如果是负数，就从字符串的尾部开始算起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两个参数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都必须是非负整数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，如果参数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相等，那么该方法返回的就是一个空字符串，如果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大，那么该方法在提取字符串之前会先交换这两个参数</a:t>
            </a:r>
            <a:endParaRPr kumimoji="1" lang="zh-CN" altLang="en-US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参数可以是任意整数，如果是负数，则从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的尾部开始算起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是可选的，如果没有，则表示截取从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开始的位置到字符串的尾部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5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F13-B9D5-6D4E-96A8-BF33C21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9120F-2DD4-B748-B597-F43B984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CCBF-7012-8C4B-B386-47066CF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7781-D3C5-1649-B70E-5D1106F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E20-E093-B141-A091-979DCB1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38C6-D112-044A-AF34-8DD324C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B45F5-9B83-E342-9EF4-A4354E2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79F6-7635-9340-BEE7-3AB6270C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6FD4-F7D0-8445-BC61-0AA65C8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35BE-1560-8944-B863-CFAC689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12C3F-537D-8A44-B585-D6176D91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8E511-629E-C049-81F3-35D6C4A5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911-4456-4E49-B86A-62918A0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A768-AEFB-8A4D-882D-EA0B06D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8352-54B3-1849-AAD2-65167012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51F9-DEBD-2340-9D93-A75898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5171-94AB-9646-8F94-CA3278F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5D5A-2A96-2F4C-B0DC-ED08D9C7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0B89-B05D-C74F-AE25-BB5F73F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55F6-60F3-1042-98F2-99F89E5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9D3C-692A-8D46-A565-FA899B3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305DD-930C-514C-8B13-F0DDBF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8A61-2CFE-9443-B558-ED4319B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E635-3064-9E45-9206-861126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9852-7DF5-F741-A794-9A7C134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9C5-F957-3D41-B30B-7D62103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9B3D9-1970-8448-BB11-1927EE88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C1B1E-929E-D04C-B85A-99D72BA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3CC75-9C42-1540-A628-AE9C312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34BA-3A4D-C842-BFA1-0353423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40-AA02-9849-9330-66275C9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4B3F-81E8-5848-A6D0-6AFFD20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17EB-3D4D-5749-99F5-914DFAA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9CCBF-959F-6D40-A82C-69D1494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C7F97-2763-A64E-8E8F-E6E59451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83F1-4797-F946-AF0F-5F5A0DDF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AE77D-DDA9-B845-8DAD-2C43E33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1C28C-7734-CB4C-9972-DD6B1C7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6B86-F43A-2649-B7DC-43C8885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9369-02B4-7944-B529-43662AF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D61DD-537C-4242-A0D2-AC315B3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F7FD2-0415-1F42-9621-584CDA6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EEEF-E341-3840-BC3B-63ED146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DD39-1E76-0342-B922-20A476B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7421F-D4B5-654A-9705-DD97B19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9BB7F-1CE7-D141-9008-C704F70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0EA9-437A-584D-84B5-0A20CEF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CDE4-5C59-2D4E-BDE3-298C88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31C-ABBB-8B49-B59C-E86AD4E9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6106-9203-B94D-AD90-79143D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5E0C-22AE-C344-AC6D-D16EC67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2A8A-1C6F-0D48-A216-4AAF51B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D0E-142A-2E41-8210-965E8C9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6B58E-801C-1B42-9C80-F9D9A6F2A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5670C-51F8-0D4B-9597-822C460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7EE3-1BB2-F545-AEFB-AFAA8E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BE811-CB3F-E14D-B553-FE64781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B6AC-1F72-7448-B4FF-3D59B00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6228C-30F5-5D4A-B3D9-A92DEF7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C2B1-EF33-624D-ABA6-1143CD82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53E8-6258-1F48-9DD1-D37AC55F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8B3-6BB8-8643-813E-F1306053A8CA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EF95-D44E-104F-A87E-599C508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2878-8C8E-504B-A118-A7A056D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JS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2FA376A5-2CD8-D246-AAFE-44D88AD3CBB1}"/>
              </a:ext>
            </a:extLst>
          </p:cNvPr>
          <p:cNvSpPr txBox="1">
            <a:spLocks/>
          </p:cNvSpPr>
          <p:nvPr/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5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948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25">
                <a:solidFill>
                  <a:schemeClr val="tx1"/>
                </a:solidFill>
                <a:latin typeface="+mn-lt"/>
                <a:ea typeface="+mn-ea"/>
              </a:defRPr>
            </a:lvl3pPr>
            <a:lvl4pPr marL="11922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4pPr>
            <a:lvl5pPr marL="158968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5pPr>
            <a:lvl6pPr marL="198709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6pPr>
            <a:lvl7pPr marL="238452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7pPr>
            <a:lvl8pPr marL="27819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8pPr>
            <a:lvl9pPr marL="31793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年</a:t>
            </a:r>
            <a:r>
              <a:rPr lang="en-US" altLang="zh-CN" sz="2400" kern="0" dirty="0">
                <a:solidFill>
                  <a:srgbClr val="000000"/>
                </a:solidFill>
                <a:ea typeface="微软雅黑 Light"/>
              </a:rPr>
              <a:t>8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月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微软雅黑 Light"/>
              </a:rPr>
              <a:t>zhaoxin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                                                        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19AA5F-AC95-8D4D-A109-A6EC871F8055}"/>
              </a:ext>
            </a:extLst>
          </p:cNvPr>
          <p:cNvSpPr/>
          <p:nvPr/>
        </p:nvSpPr>
        <p:spPr>
          <a:xfrm>
            <a:off x="287867" y="171861"/>
            <a:ext cx="7457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Q2.1</a:t>
            </a:r>
            <a:r>
              <a:rPr kumimoji="1" lang="zh-CN" altLang="en-US" sz="3200" dirty="0">
                <a:solidFill>
                  <a:srgbClr val="C00000"/>
                </a:solidFill>
              </a:rPr>
              <a:t> 你能手写实现</a:t>
            </a:r>
            <a:r>
              <a:rPr kumimoji="1" lang="en-US" altLang="zh-CN" sz="3200" dirty="0">
                <a:solidFill>
                  <a:srgbClr val="C00000"/>
                </a:solidFill>
              </a:rPr>
              <a:t>call/apply/bind</a:t>
            </a:r>
            <a:r>
              <a:rPr kumimoji="1" lang="zh-CN" altLang="en-US" sz="3200" dirty="0">
                <a:solidFill>
                  <a:srgbClr val="C00000"/>
                </a:solidFill>
              </a:rPr>
              <a:t>方法吗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18CD5D-52A4-5240-AE00-CA6A0FB5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1153386"/>
            <a:ext cx="5422900" cy="421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A5F57B-FA10-9A43-B253-5EA8F4FCD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26" y="1415275"/>
            <a:ext cx="6519334" cy="35828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E896C8-6E69-7B4F-B604-1FC377E49B21}"/>
              </a:ext>
            </a:extLst>
          </p:cNvPr>
          <p:cNvSpPr txBox="1"/>
          <p:nvPr/>
        </p:nvSpPr>
        <p:spPr>
          <a:xfrm>
            <a:off x="815886" y="5194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3EEEB3-B766-384C-A9EC-12C8C945D67D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</p:spTree>
    <p:extLst>
      <p:ext uri="{BB962C8B-B14F-4D97-AF65-F5344CB8AC3E}">
        <p14:creationId xmlns:p14="http://schemas.microsoft.com/office/powerpoint/2010/main" val="36061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4D84F8-755F-B846-9028-F5CCD49703C0}"/>
              </a:ext>
            </a:extLst>
          </p:cNvPr>
          <p:cNvSpPr txBox="1"/>
          <p:nvPr/>
        </p:nvSpPr>
        <p:spPr>
          <a:xfrm>
            <a:off x="643467" y="377335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Q3</a:t>
            </a:r>
            <a:r>
              <a:rPr kumimoji="1" lang="zh-CN" altLang="en-US" sz="3200" dirty="0">
                <a:solidFill>
                  <a:srgbClr val="C00000"/>
                </a:solidFill>
              </a:rPr>
              <a:t> 闭包相关问题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0663DE-037D-CE4A-9237-9D01CA7A1AC6}"/>
              </a:ext>
            </a:extLst>
          </p:cNvPr>
          <p:cNvSpPr/>
          <p:nvPr/>
        </p:nvSpPr>
        <p:spPr>
          <a:xfrm>
            <a:off x="713061" y="1015025"/>
            <a:ext cx="5384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 err="1">
                <a:latin typeface="Menlo" panose="020B0609030804020204" pitchFamily="49" charset="0"/>
              </a:rPr>
              <a:t>var</a:t>
            </a:r>
            <a:r>
              <a:rPr lang="en" altLang="zh-CN" dirty="0">
                <a:latin typeface="Menlo" panose="020B0609030804020204" pitchFamily="49" charset="0"/>
              </a:rPr>
              <a:t> output = [];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for (</a:t>
            </a:r>
            <a:r>
              <a:rPr lang="en" altLang="zh-CN" dirty="0" err="1">
                <a:latin typeface="Menlo" panose="020B0609030804020204" pitchFamily="49" charset="0"/>
              </a:rPr>
              <a:t>var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 = 0;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 &lt; 10;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++) {</a:t>
            </a:r>
          </a:p>
          <a:p>
            <a:r>
              <a:rPr lang="zh-CN" altLang="en-US" dirty="0">
                <a:latin typeface="Menlo" panose="020B0609030804020204" pitchFamily="49" charset="0"/>
              </a:rPr>
              <a:t>   </a:t>
            </a:r>
            <a:r>
              <a:rPr lang="en" altLang="zh-CN" dirty="0" err="1">
                <a:latin typeface="Menlo" panose="020B0609030804020204" pitchFamily="49" charset="0"/>
              </a:rPr>
              <a:t>output.push</a:t>
            </a:r>
            <a:r>
              <a:rPr lang="en" altLang="zh-CN" dirty="0">
                <a:latin typeface="Menlo" panose="020B0609030804020204" pitchFamily="49" charset="0"/>
              </a:rPr>
              <a:t>(() =&gt; </a:t>
            </a:r>
            <a:r>
              <a:rPr lang="en" altLang="zh-CN" dirty="0" err="1">
                <a:latin typeface="Menlo" panose="020B0609030804020204" pitchFamily="49" charset="0"/>
              </a:rPr>
              <a:t>console.log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 err="1">
                <a:latin typeface="Menlo" panose="020B0609030804020204" pitchFamily="49" charset="0"/>
              </a:rPr>
              <a:t>output.forEach</a:t>
            </a:r>
            <a:r>
              <a:rPr lang="en" altLang="zh-CN" dirty="0">
                <a:latin typeface="Menlo" panose="020B0609030804020204" pitchFamily="49" charset="0"/>
              </a:rPr>
              <a:t>(task =&gt; task());</a:t>
            </a:r>
          </a:p>
          <a:p>
            <a:endParaRPr lang="en" altLang="zh-CN" b="0" dirty="0"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//</a:t>
            </a:r>
            <a:r>
              <a:rPr lang="zh-CN" altLang="en" dirty="0">
                <a:solidFill>
                  <a:srgbClr val="C00000"/>
                </a:solidFill>
                <a:latin typeface="Menlo" panose="020B0609030804020204" pitchFamily="49" charset="0"/>
              </a:rPr>
              <a:t>问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输出什么</a:t>
            </a:r>
            <a:endParaRPr lang="en" altLang="zh-CN" b="0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FF8C6-CE8D-4243-9696-246BDE7A94ED}"/>
              </a:ext>
            </a:extLst>
          </p:cNvPr>
          <p:cNvSpPr txBox="1"/>
          <p:nvPr/>
        </p:nvSpPr>
        <p:spPr>
          <a:xfrm>
            <a:off x="2954055" y="32310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71CF75-5EFF-7541-8E28-28F1D1ED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97" y="962110"/>
            <a:ext cx="4318000" cy="3340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3A9126-3DD5-F042-B964-72B210D87718}"/>
              </a:ext>
            </a:extLst>
          </p:cNvPr>
          <p:cNvSpPr txBox="1"/>
          <p:nvPr/>
        </p:nvSpPr>
        <p:spPr>
          <a:xfrm>
            <a:off x="713061" y="3836859"/>
            <a:ext cx="5797297" cy="21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【</a:t>
            </a:r>
            <a:r>
              <a:rPr kumimoji="1" lang="zh-CN" altLang="en-US" dirty="0"/>
              <a:t>分析</a:t>
            </a:r>
            <a:r>
              <a:rPr kumimoji="1"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[0]-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[10]</a:t>
            </a:r>
            <a:r>
              <a:rPr kumimoji="1" lang="zh-CN" altLang="en-US" dirty="0"/>
              <a:t>     存的内容是 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                  共同存的词法环境是 </a:t>
            </a:r>
            <a:r>
              <a:rPr kumimoji="1" lang="en-US" altLang="zh-CN" dirty="0"/>
              <a:t>window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当调用执行时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  从作用域链中寻找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是全局变量  已经循环完毕</a:t>
            </a:r>
            <a:r>
              <a:rPr kumimoji="1" lang="en-US" altLang="zh-CN" dirty="0"/>
              <a:t>-&gt;10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BF7713-66BF-C845-8FD8-640CF88AB963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</p:spTree>
    <p:extLst>
      <p:ext uri="{BB962C8B-B14F-4D97-AF65-F5344CB8AC3E}">
        <p14:creationId xmlns:p14="http://schemas.microsoft.com/office/powerpoint/2010/main" val="10535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549873-B352-5C44-8D31-4DC6CDD0B01D}"/>
              </a:ext>
            </a:extLst>
          </p:cNvPr>
          <p:cNvSpPr txBox="1"/>
          <p:nvPr/>
        </p:nvSpPr>
        <p:spPr>
          <a:xfrm>
            <a:off x="643467" y="377335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Q4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this</a:t>
            </a:r>
            <a:r>
              <a:rPr kumimoji="1" lang="zh-CN" altLang="en-US" sz="3200" dirty="0">
                <a:solidFill>
                  <a:srgbClr val="C00000"/>
                </a:solidFill>
              </a:rPr>
              <a:t>指向问题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2EFDDB-88A3-0E4C-96C1-B2B89DB12E5F}"/>
              </a:ext>
            </a:extLst>
          </p:cNvPr>
          <p:cNvSpPr/>
          <p:nvPr/>
        </p:nvSpPr>
        <p:spPr>
          <a:xfrm>
            <a:off x="643467" y="1894037"/>
            <a:ext cx="11265408" cy="2469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000" dirty="0"/>
              <a:t>1.</a:t>
            </a:r>
            <a:r>
              <a:rPr kumimoji="1" lang="zh-CN" altLang="en-US" sz="2000" dirty="0"/>
              <a:t>函数作为对象的方法被调用，</a:t>
            </a:r>
            <a:r>
              <a:rPr kumimoji="1" lang="en" altLang="zh-CN" sz="2000" dirty="0"/>
              <a:t>this</a:t>
            </a:r>
            <a:r>
              <a:rPr kumimoji="1" lang="zh-CN" altLang="en-US" sz="2000" dirty="0"/>
              <a:t>指向调用者</a:t>
            </a:r>
            <a:endParaRPr kumimoji="1" lang="en-US" altLang="zh-CN" sz="2000" dirty="0"/>
          </a:p>
          <a:p>
            <a:pPr>
              <a:lnSpc>
                <a:spcPct val="200000"/>
              </a:lnSpc>
            </a:pPr>
            <a:r>
              <a:rPr kumimoji="1" lang="en-US" altLang="zh-CN" sz="2000" dirty="0"/>
              <a:t>2.</a:t>
            </a:r>
            <a:r>
              <a:rPr kumimoji="1" lang="zh-CN" altLang="en-US" sz="2000" dirty="0">
                <a:solidFill>
                  <a:srgbClr val="C00000"/>
                </a:solidFill>
              </a:rPr>
              <a:t>用于构造函数，</a:t>
            </a:r>
            <a:r>
              <a:rPr kumimoji="1" lang="en" altLang="zh-CN" sz="2000" dirty="0">
                <a:solidFill>
                  <a:srgbClr val="C00000"/>
                </a:solidFill>
              </a:rPr>
              <a:t>this</a:t>
            </a:r>
            <a:r>
              <a:rPr kumimoji="1" lang="zh-CN" altLang="en-US" sz="2000" dirty="0">
                <a:solidFill>
                  <a:srgbClr val="C00000"/>
                </a:solidFill>
              </a:rPr>
              <a:t>指向新对象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>
              <a:lnSpc>
                <a:spcPct val="200000"/>
              </a:lnSpc>
            </a:pPr>
            <a:r>
              <a:rPr kumimoji="1" lang="en-US" altLang="zh-CN" sz="2000" dirty="0"/>
              <a:t>3.</a:t>
            </a:r>
            <a:r>
              <a:rPr kumimoji="1" lang="en-US" altLang="zh-CN" sz="2000" dirty="0">
                <a:solidFill>
                  <a:srgbClr val="C00000"/>
                </a:solidFill>
              </a:rPr>
              <a:t>ES6</a:t>
            </a:r>
            <a:r>
              <a:rPr kumimoji="1" lang="zh-CN" altLang="en-US" sz="2000" dirty="0">
                <a:solidFill>
                  <a:srgbClr val="C00000"/>
                </a:solidFill>
              </a:rPr>
              <a:t>的箭头函数</a:t>
            </a:r>
            <a:r>
              <a:rPr kumimoji="1" lang="zh-CN" altLang="en-US" sz="2000" dirty="0"/>
              <a:t>，箭头函数不会创造块作用域，无法生成一个独立的环境，</a:t>
            </a:r>
            <a:r>
              <a:rPr kumimoji="1" lang="en-US" altLang="zh-CN" sz="2000" dirty="0"/>
              <a:t>this</a:t>
            </a:r>
            <a:r>
              <a:rPr kumimoji="1" lang="zh-CN" altLang="en-US" sz="2000" dirty="0"/>
              <a:t>指向上层的</a:t>
            </a:r>
            <a:r>
              <a:rPr kumimoji="1" lang="en-US" altLang="zh-CN" sz="2000" dirty="0"/>
              <a:t>this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dirty="0"/>
              <a:t>4.</a:t>
            </a:r>
            <a:r>
              <a:rPr kumimoji="1" lang="zh-CN" altLang="en-US" sz="2000" dirty="0"/>
              <a:t> 嵌套函数的</a:t>
            </a:r>
            <a:r>
              <a:rPr kumimoji="1" lang="en" altLang="zh-CN" sz="2000" dirty="0"/>
              <a:t>this</a:t>
            </a:r>
            <a:r>
              <a:rPr kumimoji="1" lang="zh-CN" altLang="en-US" sz="2000" dirty="0"/>
              <a:t>值</a:t>
            </a:r>
            <a:endParaRPr kumimoji="1"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EEECD-E092-CF46-89C0-06EAA27C10E4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DA74FB-D031-AD40-A0D6-A0903120373F}"/>
              </a:ext>
            </a:extLst>
          </p:cNvPr>
          <p:cNvSpPr/>
          <p:nvPr/>
        </p:nvSpPr>
        <p:spPr>
          <a:xfrm>
            <a:off x="687348" y="4363174"/>
            <a:ext cx="11221527" cy="88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对象的非嵌套形式下的函数的</a:t>
            </a:r>
            <a:r>
              <a:rPr kumimoji="1" lang="en" altLang="zh-CN" dirty="0"/>
              <a:t>this</a:t>
            </a:r>
            <a:r>
              <a:rPr kumimoji="1" lang="zh-CN" altLang="en-US" dirty="0"/>
              <a:t>值，是指这个对象本身，如果被</a:t>
            </a:r>
            <a:r>
              <a:rPr kumimoji="1" lang="en" altLang="zh-CN" dirty="0">
                <a:solidFill>
                  <a:srgbClr val="C00000"/>
                </a:solidFill>
              </a:rPr>
              <a:t>apply/call/bind</a:t>
            </a:r>
            <a:r>
              <a:rPr kumimoji="1" lang="zh-CN" altLang="en-US" dirty="0"/>
              <a:t>等调用则指向对应的那个对象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在嵌套函数内部的那个函数的</a:t>
            </a:r>
            <a:r>
              <a:rPr kumimoji="1" lang="en" altLang="zh-CN" dirty="0"/>
              <a:t>this</a:t>
            </a:r>
            <a:r>
              <a:rPr kumimoji="1" lang="zh-CN" altLang="en-US" dirty="0"/>
              <a:t>值，会在</a:t>
            </a:r>
            <a:r>
              <a:rPr kumimoji="1" lang="zh-CN" altLang="en-US" dirty="0">
                <a:solidFill>
                  <a:srgbClr val="C00000"/>
                </a:solidFill>
              </a:rPr>
              <a:t>非严格模式下指向</a:t>
            </a:r>
            <a:r>
              <a:rPr kumimoji="1" lang="en" altLang="zh-CN" dirty="0">
                <a:solidFill>
                  <a:srgbClr val="C00000"/>
                </a:solidFill>
              </a:rPr>
              <a:t>window</a:t>
            </a:r>
            <a:r>
              <a:rPr kumimoji="1" lang="zh-CN" altLang="en" dirty="0">
                <a:solidFill>
                  <a:srgbClr val="C00000"/>
                </a:solidFill>
              </a:rPr>
              <a:t>，</a:t>
            </a:r>
            <a:r>
              <a:rPr kumimoji="1" lang="zh-CN" altLang="en-US" dirty="0">
                <a:solidFill>
                  <a:srgbClr val="C00000"/>
                </a:solidFill>
              </a:rPr>
              <a:t>严格模式下指向</a:t>
            </a:r>
            <a:r>
              <a:rPr kumimoji="1" lang="en" altLang="zh-CN" dirty="0">
                <a:solidFill>
                  <a:srgbClr val="C00000"/>
                </a:solidFill>
              </a:rPr>
              <a:t>undefined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859DCD-10CC-394D-B236-A5DC721B6334}"/>
              </a:ext>
            </a:extLst>
          </p:cNvPr>
          <p:cNvSpPr/>
          <p:nvPr/>
        </p:nvSpPr>
        <p:spPr>
          <a:xfrm>
            <a:off x="643467" y="1271559"/>
            <a:ext cx="8655880" cy="622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C00000"/>
                </a:solidFill>
              </a:rPr>
              <a:t>与在哪里定义没有关系，总是在运行时才确定，指向当前执行的上下文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71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D8A2F0-6526-7743-BC95-DF7EA2A8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4" y="1676276"/>
            <a:ext cx="5190500" cy="32490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BE63EA-C748-364C-8EE1-EE39AB7D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96" y="918786"/>
            <a:ext cx="6184900" cy="3352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B31F1F-3AB4-6D40-B8E3-8422137A8646}"/>
              </a:ext>
            </a:extLst>
          </p:cNvPr>
          <p:cNvSpPr/>
          <p:nvPr/>
        </p:nvSpPr>
        <p:spPr>
          <a:xfrm>
            <a:off x="5736996" y="272455"/>
            <a:ext cx="5782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解决方法：</a:t>
            </a:r>
            <a:r>
              <a:rPr lang="en-US" altLang="zh-CN" dirty="0"/>
              <a:t>1.</a:t>
            </a:r>
            <a:r>
              <a:rPr lang="zh-CN" altLang="en-US" dirty="0"/>
              <a:t>在进入嵌套函数之前，用一个变量保存this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  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bind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68E758-ECCD-E74F-84CC-591F00E97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948" y="4447785"/>
            <a:ext cx="5359400" cy="1905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C166A4-9CBD-B14F-A77E-205589D5DCE5}"/>
              </a:ext>
            </a:extLst>
          </p:cNvPr>
          <p:cNvSpPr/>
          <p:nvPr/>
        </p:nvSpPr>
        <p:spPr>
          <a:xfrm>
            <a:off x="943155" y="595620"/>
            <a:ext cx="3602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嵌套函数内部的那个函数的</a:t>
            </a:r>
            <a:r>
              <a:rPr kumimoji="1" lang="en" altLang="zh-CN" dirty="0"/>
              <a:t>this</a:t>
            </a:r>
            <a:r>
              <a:rPr kumimoji="1" lang="zh-CN" altLang="en-US" dirty="0"/>
              <a:t>值，会在</a:t>
            </a:r>
            <a:r>
              <a:rPr kumimoji="1" lang="zh-CN" altLang="en-US" dirty="0">
                <a:solidFill>
                  <a:srgbClr val="C00000"/>
                </a:solidFill>
              </a:rPr>
              <a:t>非严格模式下指向</a:t>
            </a:r>
            <a:r>
              <a:rPr kumimoji="1" lang="en" altLang="zh-CN" dirty="0">
                <a:solidFill>
                  <a:srgbClr val="C00000"/>
                </a:solidFill>
              </a:rPr>
              <a:t>window</a:t>
            </a:r>
            <a:r>
              <a:rPr kumimoji="1" lang="zh-CN" altLang="en" dirty="0">
                <a:solidFill>
                  <a:srgbClr val="C00000"/>
                </a:solidFill>
              </a:rPr>
              <a:t>，</a:t>
            </a:r>
            <a:r>
              <a:rPr kumimoji="1" lang="zh-CN" altLang="en-US" dirty="0">
                <a:solidFill>
                  <a:srgbClr val="C00000"/>
                </a:solidFill>
              </a:rPr>
              <a:t>严格模式下指向</a:t>
            </a:r>
            <a:r>
              <a:rPr kumimoji="1" lang="en" altLang="zh-CN" dirty="0">
                <a:solidFill>
                  <a:srgbClr val="C00000"/>
                </a:solidFill>
              </a:rPr>
              <a:t>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0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53A528-AE17-9744-93C6-0896E618F30A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AD5FF-86BF-7A4B-82FD-33B076D8371F}"/>
              </a:ext>
            </a:extLst>
          </p:cNvPr>
          <p:cNvSpPr txBox="1"/>
          <p:nvPr/>
        </p:nvSpPr>
        <p:spPr>
          <a:xfrm>
            <a:off x="643467" y="377335"/>
            <a:ext cx="4047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Q5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JS</a:t>
            </a:r>
            <a:r>
              <a:rPr kumimoji="1" lang="zh-CN" altLang="en-US" sz="3200" dirty="0">
                <a:solidFill>
                  <a:srgbClr val="C00000"/>
                </a:solidFill>
              </a:rPr>
              <a:t>的垃圾回收机制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99E6E9-88E5-4743-BA20-C07B4511A65D}"/>
              </a:ext>
            </a:extLst>
          </p:cNvPr>
          <p:cNvSpPr txBox="1"/>
          <p:nvPr/>
        </p:nvSpPr>
        <p:spPr>
          <a:xfrm>
            <a:off x="1408366" y="12394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标记清除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6C3A68-C335-CD43-9A78-D0BCE74600D5}"/>
              </a:ext>
            </a:extLst>
          </p:cNvPr>
          <p:cNvSpPr txBox="1"/>
          <p:nvPr/>
        </p:nvSpPr>
        <p:spPr>
          <a:xfrm>
            <a:off x="1411946" y="1994162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引用计数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08CAF50-72E2-8046-AA8C-118EDE566B67}"/>
              </a:ext>
            </a:extLst>
          </p:cNvPr>
          <p:cNvSpPr/>
          <p:nvPr/>
        </p:nvSpPr>
        <p:spPr>
          <a:xfrm>
            <a:off x="1024318" y="1239426"/>
            <a:ext cx="384048" cy="1154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E0BAE-B036-EA47-A076-2ED658A61F0D}"/>
              </a:ext>
            </a:extLst>
          </p:cNvPr>
          <p:cNvSpPr txBox="1"/>
          <p:nvPr/>
        </p:nvSpPr>
        <p:spPr>
          <a:xfrm>
            <a:off x="643467" y="2636986"/>
            <a:ext cx="564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Q5.1</a:t>
            </a:r>
            <a:r>
              <a:rPr kumimoji="1" lang="zh-CN" altLang="en-US" sz="3200" dirty="0">
                <a:solidFill>
                  <a:srgbClr val="C00000"/>
                </a:solidFill>
              </a:rPr>
              <a:t> 哪些操作会引起内存泄露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872C0F-F850-CD46-8148-340385A83B17}"/>
              </a:ext>
            </a:extLst>
          </p:cNvPr>
          <p:cNvSpPr txBox="1"/>
          <p:nvPr/>
        </p:nvSpPr>
        <p:spPr>
          <a:xfrm>
            <a:off x="1408366" y="3316784"/>
            <a:ext cx="3358612" cy="2127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/>
              <a:t>意外的全局变量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闭包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3.</a:t>
            </a:r>
            <a:r>
              <a:rPr kumimoji="1" lang="zh-CN" altLang="en-US" dirty="0"/>
              <a:t>被遗忘的定时器或者回调函数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4.</a:t>
            </a:r>
            <a:r>
              <a:rPr kumimoji="1" lang="zh-CN" altLang="en-US" dirty="0"/>
              <a:t>循环引用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5.console.log</a:t>
            </a:r>
          </a:p>
        </p:txBody>
      </p:sp>
    </p:spTree>
    <p:extLst>
      <p:ext uri="{BB962C8B-B14F-4D97-AF65-F5344CB8AC3E}">
        <p14:creationId xmlns:p14="http://schemas.microsoft.com/office/powerpoint/2010/main" val="13602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457BB3-D58D-9045-B977-ADCF3AB33BBD}"/>
              </a:ext>
            </a:extLst>
          </p:cNvPr>
          <p:cNvSpPr txBox="1"/>
          <p:nvPr/>
        </p:nvSpPr>
        <p:spPr>
          <a:xfrm>
            <a:off x="3352799" y="2506133"/>
            <a:ext cx="5587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字符串、数组常用操作</a:t>
            </a:r>
          </a:p>
        </p:txBody>
      </p:sp>
    </p:spTree>
    <p:extLst>
      <p:ext uri="{BB962C8B-B14F-4D97-AF65-F5344CB8AC3E}">
        <p14:creationId xmlns:p14="http://schemas.microsoft.com/office/powerpoint/2010/main" val="411253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49A764-4549-6F40-A7A6-A7A0F6365C7F}"/>
              </a:ext>
            </a:extLst>
          </p:cNvPr>
          <p:cNvSpPr txBox="1"/>
          <p:nvPr/>
        </p:nvSpPr>
        <p:spPr>
          <a:xfrm>
            <a:off x="8737600" y="0"/>
            <a:ext cx="34665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字符串、数组常用操作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902B42-53FA-3941-BFDB-13BE9EC5EDEF}"/>
              </a:ext>
            </a:extLst>
          </p:cNvPr>
          <p:cNvSpPr txBox="1"/>
          <p:nvPr/>
        </p:nvSpPr>
        <p:spPr>
          <a:xfrm>
            <a:off x="643467" y="377335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</a:t>
            </a:r>
            <a:r>
              <a:rPr kumimoji="1" lang="zh-CN" altLang="en-US" sz="3200" dirty="0">
                <a:solidFill>
                  <a:srgbClr val="C00000"/>
                </a:solidFill>
              </a:rPr>
              <a:t> 字符串的常用操作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65C40B-519A-1D4E-8C68-2927AFB7B894}"/>
              </a:ext>
            </a:extLst>
          </p:cNvPr>
          <p:cNvSpPr txBox="1"/>
          <p:nvPr/>
        </p:nvSpPr>
        <p:spPr>
          <a:xfrm>
            <a:off x="955963" y="1236016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字符串拼接 </a:t>
            </a:r>
            <a:r>
              <a:rPr kumimoji="1" lang="en-US" altLang="zh-CN" dirty="0" err="1"/>
              <a:t>concat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str1.concat(str2)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79248A-D967-C74A-8DC1-3F05C0AF752E}"/>
              </a:ext>
            </a:extLst>
          </p:cNvPr>
          <p:cNvSpPr txBox="1"/>
          <p:nvPr/>
        </p:nvSpPr>
        <p:spPr>
          <a:xfrm>
            <a:off x="955963" y="207902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字符串截取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30774B-ABC0-F14E-9D7B-7D4F77F8D060}"/>
              </a:ext>
            </a:extLst>
          </p:cNvPr>
          <p:cNvSpPr txBox="1"/>
          <p:nvPr/>
        </p:nvSpPr>
        <p:spPr>
          <a:xfrm>
            <a:off x="2776579" y="1800067"/>
            <a:ext cx="2097049" cy="1296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slice(</a:t>
            </a:r>
            <a:r>
              <a:rPr kumimoji="1" lang="en-US" altLang="zh-CN" dirty="0" err="1"/>
              <a:t>start,end</a:t>
            </a:r>
            <a:r>
              <a:rPr kumimoji="1"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substring(</a:t>
            </a:r>
            <a:r>
              <a:rPr kumimoji="1" lang="en-US" altLang="zh-CN" dirty="0" err="1"/>
              <a:t>start,end</a:t>
            </a:r>
            <a:r>
              <a:rPr kumimoji="1"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substr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start,length</a:t>
            </a:r>
            <a:r>
              <a:rPr kumimoji="1" lang="en-US" altLang="zh-CN" dirty="0"/>
              <a:t>)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1DEDA2D-A51A-624B-B044-F1EBDA2E8CCF}"/>
              </a:ext>
            </a:extLst>
          </p:cNvPr>
          <p:cNvSpPr/>
          <p:nvPr/>
        </p:nvSpPr>
        <p:spPr>
          <a:xfrm>
            <a:off x="2467915" y="2079022"/>
            <a:ext cx="229159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AAEA7E-29D7-BF49-A9CF-4FA11271CADF}"/>
              </a:ext>
            </a:extLst>
          </p:cNvPr>
          <p:cNvSpPr/>
          <p:nvPr/>
        </p:nvSpPr>
        <p:spPr>
          <a:xfrm>
            <a:off x="8737599" y="1842267"/>
            <a:ext cx="2776923" cy="129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均返回新字符串（截取的那部分的字符串），不改变原字符串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28948E-2F85-9D40-93CB-052D099AE6CF}"/>
              </a:ext>
            </a:extLst>
          </p:cNvPr>
          <p:cNvSpPr txBox="1"/>
          <p:nvPr/>
        </p:nvSpPr>
        <p:spPr>
          <a:xfrm>
            <a:off x="906360" y="3420988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字符串位置 </a:t>
            </a:r>
            <a:r>
              <a:rPr kumimoji="1" lang="en-US" altLang="zh-CN" dirty="0" err="1"/>
              <a:t>indexOf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lastIndexOf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95FEB5-EDC2-6F41-AB94-774D9989C20A}"/>
              </a:ext>
            </a:extLst>
          </p:cNvPr>
          <p:cNvSpPr/>
          <p:nvPr/>
        </p:nvSpPr>
        <p:spPr>
          <a:xfrm>
            <a:off x="5518289" y="1904395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start</a:t>
            </a:r>
            <a:r>
              <a:rPr lang="zh-CN" altLang="en-US" dirty="0"/>
              <a:t>和</a:t>
            </a:r>
            <a:r>
              <a:rPr lang="en" altLang="zh-CN" dirty="0"/>
              <a:t>end</a:t>
            </a:r>
            <a:r>
              <a:rPr lang="zh-CN" altLang="en-US" dirty="0"/>
              <a:t>都可以是负数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B6AB30-E1EF-134A-8DAB-44294FAED65A}"/>
              </a:ext>
            </a:extLst>
          </p:cNvPr>
          <p:cNvSpPr/>
          <p:nvPr/>
        </p:nvSpPr>
        <p:spPr>
          <a:xfrm>
            <a:off x="5518289" y="230588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两个参数都必须是非负整数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847845-C280-DA46-BE2D-8B131624714B}"/>
              </a:ext>
            </a:extLst>
          </p:cNvPr>
          <p:cNvSpPr txBox="1"/>
          <p:nvPr/>
        </p:nvSpPr>
        <p:spPr>
          <a:xfrm>
            <a:off x="5518289" y="27059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参数与另两个不一样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1D990D-BED7-E546-8016-2626DE6230CE}"/>
              </a:ext>
            </a:extLst>
          </p:cNvPr>
          <p:cNvSpPr txBox="1"/>
          <p:nvPr/>
        </p:nvSpPr>
        <p:spPr>
          <a:xfrm>
            <a:off x="6580118" y="1467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5A1672-329E-1148-91E4-0ED58F66AE76}"/>
              </a:ext>
            </a:extLst>
          </p:cNvPr>
          <p:cNvSpPr txBox="1"/>
          <p:nvPr/>
        </p:nvSpPr>
        <p:spPr>
          <a:xfrm>
            <a:off x="9812310" y="1467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1A3891-4744-D44D-8824-B60009236018}"/>
              </a:ext>
            </a:extLst>
          </p:cNvPr>
          <p:cNvSpPr/>
          <p:nvPr/>
        </p:nvSpPr>
        <p:spPr>
          <a:xfrm>
            <a:off x="1362520" y="3869425"/>
            <a:ext cx="8763540" cy="129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str.indexOf(</a:t>
            </a:r>
            <a:r>
              <a:rPr lang="en-US" altLang="zh-CN" dirty="0" err="1"/>
              <a:t>searchvalue</a:t>
            </a:r>
            <a:r>
              <a:rPr lang="zh-CN" altLang="en-US" dirty="0"/>
              <a:t> </a:t>
            </a:r>
            <a:r>
              <a:rPr lang="en" altLang="zh-CN" dirty="0"/>
              <a:t>,</a:t>
            </a:r>
            <a:r>
              <a:rPr lang="zh-CN" altLang="en-US" dirty="0"/>
              <a:t> </a:t>
            </a:r>
            <a:r>
              <a:rPr lang="en" altLang="zh-CN" dirty="0" err="1"/>
              <a:t>fromindex</a:t>
            </a:r>
            <a:r>
              <a:rPr lang="zh-CN" altLang="en-US" dirty="0"/>
              <a:t>);//从前往后找</a:t>
            </a:r>
            <a:r>
              <a:rPr lang="en-US" altLang="zh-CN" dirty="0"/>
              <a:t>,</a:t>
            </a:r>
            <a:r>
              <a:rPr lang="zh-CN" altLang="en-US" dirty="0"/>
              <a:t>第二个参数表示从哪里开始找；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str.lastIndexOf(</a:t>
            </a:r>
            <a:r>
              <a:rPr lang="en-US" altLang="zh-CN" dirty="0" err="1"/>
              <a:t>searchvalue</a:t>
            </a:r>
            <a:r>
              <a:rPr lang="zh-CN" altLang="en-US" dirty="0"/>
              <a:t> </a:t>
            </a:r>
            <a:r>
              <a:rPr lang="en" altLang="zh-CN" dirty="0"/>
              <a:t>,</a:t>
            </a:r>
            <a:r>
              <a:rPr lang="zh-CN" altLang="en-US" dirty="0"/>
              <a:t> </a:t>
            </a:r>
            <a:r>
              <a:rPr lang="en" altLang="zh-CN" dirty="0" err="1"/>
              <a:t>fromindex</a:t>
            </a:r>
            <a:r>
              <a:rPr lang="zh-CN" altLang="en-US" dirty="0"/>
              <a:t>)；//从后往前找</a:t>
            </a:r>
            <a:r>
              <a:rPr lang="en-US" altLang="zh-CN" dirty="0"/>
              <a:t>,</a:t>
            </a:r>
            <a:r>
              <a:rPr lang="zh-CN" altLang="en-US" dirty="0"/>
              <a:t>第二个参数表示从哪里开始找；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返回子字符串的位置，没有则为-1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0EDA93-32BF-2840-B6EA-3598E60FDC10}"/>
              </a:ext>
            </a:extLst>
          </p:cNvPr>
          <p:cNvSpPr/>
          <p:nvPr/>
        </p:nvSpPr>
        <p:spPr>
          <a:xfrm>
            <a:off x="10126060" y="38938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首次</a:t>
            </a:r>
            <a:r>
              <a:rPr lang="zh-CN" altLang="en-US" dirty="0">
                <a:solidFill>
                  <a:srgbClr val="4B4B4B"/>
                </a:solidFill>
                <a:latin typeface="georgia" panose="02040502050405020303" pitchFamily="18" charset="0"/>
              </a:rPr>
              <a:t>出现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C7130E-BE4D-4841-8CCC-2B299F87F7DC}"/>
              </a:ext>
            </a:extLst>
          </p:cNvPr>
          <p:cNvSpPr/>
          <p:nvPr/>
        </p:nvSpPr>
        <p:spPr>
          <a:xfrm>
            <a:off x="10126060" y="43652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最后一次</a:t>
            </a:r>
            <a:r>
              <a:rPr lang="zh-CN" altLang="en-US" dirty="0">
                <a:solidFill>
                  <a:srgbClr val="4B4B4B"/>
                </a:solidFill>
                <a:latin typeface="georgia" panose="02040502050405020303" pitchFamily="18" charset="0"/>
              </a:rPr>
              <a:t>出现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6F978D-2B1C-4948-B8EF-650DA651B50F}"/>
              </a:ext>
            </a:extLst>
          </p:cNvPr>
          <p:cNvSpPr txBox="1"/>
          <p:nvPr/>
        </p:nvSpPr>
        <p:spPr>
          <a:xfrm>
            <a:off x="955963" y="534416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字符串分割 </a:t>
            </a:r>
            <a:r>
              <a:rPr kumimoji="1" lang="en-US" altLang="zh-CN" dirty="0"/>
              <a:t>split()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6E7B7A-6374-5E47-A753-EDB6E819C981}"/>
              </a:ext>
            </a:extLst>
          </p:cNvPr>
          <p:cNvSpPr/>
          <p:nvPr/>
        </p:nvSpPr>
        <p:spPr>
          <a:xfrm>
            <a:off x="3635400" y="5360717"/>
            <a:ext cx="1676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字符串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数组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B1759D-88D5-B648-9B4E-F6E77225CA52}"/>
              </a:ext>
            </a:extLst>
          </p:cNvPr>
          <p:cNvSpPr/>
          <p:nvPr/>
        </p:nvSpPr>
        <p:spPr>
          <a:xfrm>
            <a:off x="1089452" y="5724298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与之相反的过程join()函数</a:t>
            </a:r>
          </a:p>
        </p:txBody>
      </p:sp>
    </p:spTree>
    <p:extLst>
      <p:ext uri="{BB962C8B-B14F-4D97-AF65-F5344CB8AC3E}">
        <p14:creationId xmlns:p14="http://schemas.microsoft.com/office/powerpoint/2010/main" val="13975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49A764-4549-6F40-A7A6-A7A0F6365C7F}"/>
              </a:ext>
            </a:extLst>
          </p:cNvPr>
          <p:cNvSpPr txBox="1"/>
          <p:nvPr/>
        </p:nvSpPr>
        <p:spPr>
          <a:xfrm>
            <a:off x="8737600" y="0"/>
            <a:ext cx="34665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字符串、数组常用操作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902B42-53FA-3941-BFDB-13BE9EC5EDEF}"/>
              </a:ext>
            </a:extLst>
          </p:cNvPr>
          <p:cNvSpPr txBox="1"/>
          <p:nvPr/>
        </p:nvSpPr>
        <p:spPr>
          <a:xfrm>
            <a:off x="643467" y="377335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</a:t>
            </a:r>
            <a:r>
              <a:rPr kumimoji="1" lang="zh-CN" altLang="en-US" sz="3200" dirty="0">
                <a:solidFill>
                  <a:srgbClr val="C00000"/>
                </a:solidFill>
              </a:rPr>
              <a:t> 字符串的常用操作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D0A05-A216-B541-88AE-A8E09BE87A64}"/>
              </a:ext>
            </a:extLst>
          </p:cNvPr>
          <p:cNvSpPr txBox="1"/>
          <p:nvPr/>
        </p:nvSpPr>
        <p:spPr>
          <a:xfrm>
            <a:off x="976283" y="1518068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去除字符串前置和后缀的空格 </a:t>
            </a:r>
            <a:r>
              <a:rPr kumimoji="1" lang="en-US" altLang="zh-CN" dirty="0"/>
              <a:t>trim()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1A73275-4FF2-8341-A9C3-79F1776E298D}"/>
              </a:ext>
            </a:extLst>
          </p:cNvPr>
          <p:cNvSpPr/>
          <p:nvPr/>
        </p:nvSpPr>
        <p:spPr>
          <a:xfrm>
            <a:off x="1143451" y="192894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返回新的副本字符串，不改变原字符串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0DE448-0C4E-954A-8F66-7756AFA8DE49}"/>
              </a:ext>
            </a:extLst>
          </p:cNvPr>
          <p:cNvSpPr/>
          <p:nvPr/>
        </p:nvSpPr>
        <p:spPr>
          <a:xfrm>
            <a:off x="976283" y="2443358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5.字符串大小写转换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2996A-723D-F740-BF6F-5AD3C8E4AE75}"/>
              </a:ext>
            </a:extLst>
          </p:cNvPr>
          <p:cNvSpPr/>
          <p:nvPr/>
        </p:nvSpPr>
        <p:spPr>
          <a:xfrm>
            <a:off x="976283" y="299931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6.字符串模式匹配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AD2496-456C-864F-8DA8-25E8188EC99C}"/>
              </a:ext>
            </a:extLst>
          </p:cNvPr>
          <p:cNvSpPr/>
          <p:nvPr/>
        </p:nvSpPr>
        <p:spPr>
          <a:xfrm>
            <a:off x="3197860" y="2425189"/>
            <a:ext cx="3463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/>
              <a:t>toLowerCase</a:t>
            </a:r>
            <a:r>
              <a:rPr lang="en" altLang="zh-CN" dirty="0"/>
              <a:t>();</a:t>
            </a:r>
            <a:r>
              <a:rPr lang="zh-CN" altLang="en-US" dirty="0"/>
              <a:t>  </a:t>
            </a:r>
            <a:r>
              <a:rPr lang="en" altLang="zh-CN" dirty="0" err="1"/>
              <a:t>toUpperCase</a:t>
            </a:r>
            <a:r>
              <a:rPr lang="en" altLang="zh-CN" dirty="0"/>
              <a:t>()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D1B09-5641-9544-B800-F028E0AF48B9}"/>
              </a:ext>
            </a:extLst>
          </p:cNvPr>
          <p:cNvSpPr txBox="1"/>
          <p:nvPr/>
        </p:nvSpPr>
        <p:spPr>
          <a:xfrm>
            <a:off x="1300480" y="353568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match()</a:t>
            </a:r>
            <a:r>
              <a:rPr kumimoji="1" lang="zh-CN" altLang="en-US" dirty="0"/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7E8A22-BE33-614A-BAD3-E1CE5BF5193B}"/>
              </a:ext>
            </a:extLst>
          </p:cNvPr>
          <p:cNvSpPr txBox="1"/>
          <p:nvPr/>
        </p:nvSpPr>
        <p:spPr>
          <a:xfrm>
            <a:off x="2697074" y="353568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 数组，失败返回</a:t>
            </a:r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BB242C-DFC0-DF47-BC7B-A4E6A3E7798F}"/>
              </a:ext>
            </a:extLst>
          </p:cNvPr>
          <p:cNvSpPr txBox="1"/>
          <p:nvPr/>
        </p:nvSpPr>
        <p:spPr>
          <a:xfrm>
            <a:off x="1300480" y="3913056"/>
            <a:ext cx="1090340" cy="38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search()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9836E49-0B13-DA48-8F5E-AFF5BFF1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99" y="2945329"/>
            <a:ext cx="2806700" cy="660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C6F82D-CD95-9847-9574-2C8A4175F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68"/>
          <a:stretch/>
        </p:blipFill>
        <p:spPr>
          <a:xfrm>
            <a:off x="8651515" y="2026171"/>
            <a:ext cx="2969747" cy="15367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943DFEF-83C2-4B4C-A786-8F630C125CD5}"/>
              </a:ext>
            </a:extLst>
          </p:cNvPr>
          <p:cNvSpPr/>
          <p:nvPr/>
        </p:nvSpPr>
        <p:spPr>
          <a:xfrm>
            <a:off x="2697074" y="3927688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返回 索引</a:t>
            </a:r>
            <a:r>
              <a:rPr lang="en-US" altLang="zh-CN" dirty="0"/>
              <a:t>,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开始，失败返回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09D468-5AD3-6B48-88E5-EAF14A5B0840}"/>
              </a:ext>
            </a:extLst>
          </p:cNvPr>
          <p:cNvSpPr txBox="1"/>
          <p:nvPr/>
        </p:nvSpPr>
        <p:spPr>
          <a:xfrm>
            <a:off x="1300480" y="4305064"/>
            <a:ext cx="1090340" cy="38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replace()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52F6FA-1DB6-6749-8661-D52012284362}"/>
              </a:ext>
            </a:extLst>
          </p:cNvPr>
          <p:cNvSpPr/>
          <p:nvPr/>
        </p:nvSpPr>
        <p:spPr>
          <a:xfrm>
            <a:off x="2697074" y="4304836"/>
            <a:ext cx="825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第一个参数可以是一个模式匹配也可以是一个字符串，第二个为替换的字符串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DF6DB5E-0D6D-CE44-A59F-8C8A9C7C7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386" y="3978038"/>
            <a:ext cx="3086100" cy="254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42EE8D4-ABD8-334B-B9DB-F7D724052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103" y="3665406"/>
            <a:ext cx="723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2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CF0EED-3CD7-F44C-B0CC-EE7A3700427E}"/>
              </a:ext>
            </a:extLst>
          </p:cNvPr>
          <p:cNvSpPr/>
          <p:nvPr/>
        </p:nvSpPr>
        <p:spPr>
          <a:xfrm>
            <a:off x="568960" y="760997"/>
            <a:ext cx="975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驼峰和下划线变量互相转换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9F02D5-B90D-554F-BFCB-093D9F47D360}"/>
              </a:ext>
            </a:extLst>
          </p:cNvPr>
          <p:cNvSpPr txBox="1"/>
          <p:nvPr/>
        </p:nvSpPr>
        <p:spPr>
          <a:xfrm>
            <a:off x="568960" y="2255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手写代码题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429F8F-E666-6F46-98D7-EB4892F2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1233785"/>
            <a:ext cx="6019800" cy="163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A112E0-F085-1449-B42E-32123213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" y="3070860"/>
            <a:ext cx="5397500" cy="161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212F6D-77F0-B846-A6CF-1B39EE601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0" y="3229610"/>
            <a:ext cx="5575300" cy="1295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FB284B-9FE6-3B41-95B9-8E2248E88D35}"/>
              </a:ext>
            </a:extLst>
          </p:cNvPr>
          <p:cNvSpPr txBox="1"/>
          <p:nvPr/>
        </p:nvSpPr>
        <p:spPr>
          <a:xfrm>
            <a:off x="674758" y="488253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正则表达式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B5690D-46ED-3E4C-B2CA-23414973E6B0}"/>
              </a:ext>
            </a:extLst>
          </p:cNvPr>
          <p:cNvSpPr txBox="1"/>
          <p:nvPr/>
        </p:nvSpPr>
        <p:spPr>
          <a:xfrm>
            <a:off x="674758" y="5251867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2.replace(</a:t>
            </a:r>
            <a:r>
              <a:rPr kumimoji="1" lang="zh-CN" altLang="en-US" dirty="0"/>
              <a:t>正则，</a:t>
            </a:r>
            <a:r>
              <a:rPr kumimoji="1" lang="en-US" altLang="zh-CN" dirty="0"/>
              <a:t>replacement)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52BA20-16F1-7E4E-BFA7-5403F0033F8D}"/>
              </a:ext>
            </a:extLst>
          </p:cNvPr>
          <p:cNvSpPr/>
          <p:nvPr/>
        </p:nvSpPr>
        <p:spPr>
          <a:xfrm>
            <a:off x="4292520" y="5261174"/>
            <a:ext cx="412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replacement:</a:t>
            </a:r>
            <a:r>
              <a:rPr kumimoji="1" lang="zh-CN" altLang="en-US" dirty="0"/>
              <a:t> 新的字符串</a:t>
            </a:r>
            <a:r>
              <a:rPr kumimoji="1" lang="en-US" altLang="zh-CN" dirty="0"/>
              <a:t>/</a:t>
            </a:r>
            <a:r>
              <a:rPr kumimoji="1" lang="zh-CN" altLang="en-US" dirty="0"/>
              <a:t>回调函数</a:t>
            </a:r>
            <a:r>
              <a:rPr kumimoji="1" lang="en-US" altLang="zh-CN" dirty="0" err="1"/>
              <a:t>func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21D34B-B47E-3C49-BCC4-1238A5F7F13D}"/>
              </a:ext>
            </a:extLst>
          </p:cNvPr>
          <p:cNvSpPr/>
          <p:nvPr/>
        </p:nvSpPr>
        <p:spPr>
          <a:xfrm>
            <a:off x="4292520" y="5621199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replacement </a:t>
            </a:r>
            <a:r>
              <a:rPr lang="zh-CN" altLang="en-US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中的 </a:t>
            </a:r>
            <a:r>
              <a:rPr lang="en-US" altLang="zh-CN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$ </a:t>
            </a:r>
            <a:r>
              <a:rPr lang="zh-CN" altLang="en-US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字符具有特定的含义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7A09EC-0E44-4249-8D4F-53EAF7B1F811}"/>
              </a:ext>
            </a:extLst>
          </p:cNvPr>
          <p:cNvSpPr/>
          <p:nvPr/>
        </p:nvSpPr>
        <p:spPr>
          <a:xfrm>
            <a:off x="6349353" y="5981224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$1</a:t>
            </a:r>
            <a:r>
              <a:rPr lang="zh-CN" altLang="en-US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$2….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BC5350-5AF6-B94B-9492-9B9BA099B518}"/>
              </a:ext>
            </a:extLst>
          </p:cNvPr>
          <p:cNvSpPr/>
          <p:nvPr/>
        </p:nvSpPr>
        <p:spPr>
          <a:xfrm>
            <a:off x="7436881" y="5987852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与第</a:t>
            </a:r>
            <a:r>
              <a:rPr lang="en-US" altLang="zh-CN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PingFangSC-Regular" panose="020B0400000000000000" pitchFamily="34" charset="-122"/>
                <a:ea typeface="PingFangSC-Regular" panose="020B0400000000000000" pitchFamily="34" charset="-122"/>
              </a:rPr>
              <a:t>个子表达式相匹配的文本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20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0D1ADE-DEA8-C14B-A8B9-6BEF8FA41AC7}"/>
              </a:ext>
            </a:extLst>
          </p:cNvPr>
          <p:cNvSpPr txBox="1"/>
          <p:nvPr/>
        </p:nvSpPr>
        <p:spPr>
          <a:xfrm>
            <a:off x="518776" y="366068"/>
            <a:ext cx="534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Q1.1</a:t>
            </a:r>
            <a:r>
              <a:rPr kumimoji="1" lang="zh-CN" altLang="en-US" sz="3200" dirty="0">
                <a:solidFill>
                  <a:srgbClr val="C00000"/>
                </a:solidFill>
              </a:rPr>
              <a:t>  字符串转数值的方法？</a:t>
            </a:r>
            <a:endParaRPr kumimoji="1"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E7B148-1582-F147-9CBF-03C0FF92CBE8}"/>
              </a:ext>
            </a:extLst>
          </p:cNvPr>
          <p:cNvSpPr txBox="1"/>
          <p:nvPr/>
        </p:nvSpPr>
        <p:spPr>
          <a:xfrm>
            <a:off x="1171198" y="1442258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parseInt</a:t>
            </a:r>
            <a:endParaRPr kumimoji="1" lang="en-US" altLang="zh-CN" dirty="0"/>
          </a:p>
          <a:p>
            <a:r>
              <a:rPr kumimoji="1" lang="en-US" altLang="zh-CN" dirty="0" err="1"/>
              <a:t>parseFloat</a:t>
            </a:r>
            <a:endParaRPr kumimoji="1" lang="en-US" altLang="zh-CN" dirty="0"/>
          </a:p>
          <a:p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9A764-4549-6F40-A7A6-A7A0F6365C7F}"/>
              </a:ext>
            </a:extLst>
          </p:cNvPr>
          <p:cNvSpPr txBox="1"/>
          <p:nvPr/>
        </p:nvSpPr>
        <p:spPr>
          <a:xfrm>
            <a:off x="8737600" y="0"/>
            <a:ext cx="34665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字符串、数组常用操作</a:t>
            </a:r>
          </a:p>
        </p:txBody>
      </p:sp>
    </p:spTree>
    <p:extLst>
      <p:ext uri="{BB962C8B-B14F-4D97-AF65-F5344CB8AC3E}">
        <p14:creationId xmlns:p14="http://schemas.microsoft.com/office/powerpoint/2010/main" val="237534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63FD3D-04A4-7A4B-8737-316910810CCC}"/>
              </a:ext>
            </a:extLst>
          </p:cNvPr>
          <p:cNvSpPr txBox="1"/>
          <p:nvPr/>
        </p:nvSpPr>
        <p:spPr>
          <a:xfrm>
            <a:off x="3516037" y="988907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83A6BB-2E38-F145-9BEA-8BB048E325D4}"/>
              </a:ext>
            </a:extLst>
          </p:cNvPr>
          <p:cNvSpPr txBox="1"/>
          <p:nvPr/>
        </p:nvSpPr>
        <p:spPr>
          <a:xfrm>
            <a:off x="4798229" y="29746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JS</a:t>
            </a:r>
            <a:r>
              <a:rPr kumimoji="1" lang="zh-CN" altLang="en-US" sz="2400" dirty="0"/>
              <a:t>高频面试题模块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2A9170-AF83-1944-9775-1977A4777A09}"/>
              </a:ext>
            </a:extLst>
          </p:cNvPr>
          <p:cNvSpPr txBox="1"/>
          <p:nvPr/>
        </p:nvSpPr>
        <p:spPr>
          <a:xfrm>
            <a:off x="3516037" y="1865010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变量、作用域和内存相关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4574FD-DB55-354B-B276-060EFC55B916}"/>
              </a:ext>
            </a:extLst>
          </p:cNvPr>
          <p:cNvSpPr txBox="1"/>
          <p:nvPr/>
        </p:nvSpPr>
        <p:spPr>
          <a:xfrm>
            <a:off x="3516037" y="2741113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字符串、数组常用操作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6F5527-002F-8B44-A46E-B500842D589B}"/>
              </a:ext>
            </a:extLst>
          </p:cNvPr>
          <p:cNvSpPr txBox="1"/>
          <p:nvPr/>
        </p:nvSpPr>
        <p:spPr>
          <a:xfrm>
            <a:off x="3516037" y="4493319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事件流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DD7986-8DA2-1E41-9610-B3EA7BE58178}"/>
              </a:ext>
            </a:extLst>
          </p:cNvPr>
          <p:cNvSpPr txBox="1"/>
          <p:nvPr/>
        </p:nvSpPr>
        <p:spPr>
          <a:xfrm>
            <a:off x="3516037" y="5369423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Event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Loop</a:t>
            </a:r>
            <a:endParaRPr kumimoji="1"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0E0FDF-9868-CF43-AF1E-42E7C69BC113}"/>
              </a:ext>
            </a:extLst>
          </p:cNvPr>
          <p:cNvSpPr txBox="1"/>
          <p:nvPr/>
        </p:nvSpPr>
        <p:spPr>
          <a:xfrm>
            <a:off x="3516037" y="3617216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ES6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786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37C7BA-9FDF-2443-8A1D-787F7C02712E}"/>
              </a:ext>
            </a:extLst>
          </p:cNvPr>
          <p:cNvSpPr txBox="1"/>
          <p:nvPr/>
        </p:nvSpPr>
        <p:spPr>
          <a:xfrm>
            <a:off x="450455" y="273425"/>
            <a:ext cx="369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</a:t>
            </a:r>
            <a:r>
              <a:rPr kumimoji="1" lang="zh-CN" altLang="en-US" sz="3200" dirty="0">
                <a:solidFill>
                  <a:srgbClr val="C00000"/>
                </a:solidFill>
              </a:rPr>
              <a:t> 数组的常用操作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A2682C-4623-6547-B898-D63068034BEC}"/>
              </a:ext>
            </a:extLst>
          </p:cNvPr>
          <p:cNvSpPr txBox="1"/>
          <p:nvPr/>
        </p:nvSpPr>
        <p:spPr>
          <a:xfrm>
            <a:off x="862642" y="105242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1.push(),pop(),shift(),unshift()</a:t>
            </a:r>
            <a:r>
              <a:rPr kumimoji="1" lang="zh-CN" altLang="en-US" dirty="0"/>
              <a:t> 均会改变原数组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BB3857-BA51-3140-85C6-3CD961BD3FF1}"/>
              </a:ext>
            </a:extLst>
          </p:cNvPr>
          <p:cNvSpPr txBox="1"/>
          <p:nvPr/>
        </p:nvSpPr>
        <p:spPr>
          <a:xfrm>
            <a:off x="862642" y="146772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2.indexOf()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98C644-5E8D-F047-B918-EEF1740B4A11}"/>
              </a:ext>
            </a:extLst>
          </p:cNvPr>
          <p:cNvSpPr txBox="1"/>
          <p:nvPr/>
        </p:nvSpPr>
        <p:spPr>
          <a:xfrm>
            <a:off x="862642" y="187402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3.join()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2A80D4-2FD2-D945-94FB-F36150883EC3}"/>
              </a:ext>
            </a:extLst>
          </p:cNvPr>
          <p:cNvSpPr txBox="1"/>
          <p:nvPr/>
        </p:nvSpPr>
        <p:spPr>
          <a:xfrm>
            <a:off x="862642" y="2298322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4.concat()</a:t>
            </a:r>
            <a:r>
              <a:rPr kumimoji="1" lang="zh-CN" altLang="en-US" dirty="0"/>
              <a:t>：             拼接数组         返回新数组，不改变原数组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9815B-DDED-554B-BDE2-65C9A77C1D7F}"/>
              </a:ext>
            </a:extLst>
          </p:cNvPr>
          <p:cNvSpPr/>
          <p:nvPr/>
        </p:nvSpPr>
        <p:spPr>
          <a:xfrm>
            <a:off x="869482" y="2713622"/>
            <a:ext cx="553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arr.reverse()   颠倒数组中元素的顺序  会改变原数组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C76955-6E95-B545-808D-5E376657D68F}"/>
              </a:ext>
            </a:extLst>
          </p:cNvPr>
          <p:cNvSpPr/>
          <p:nvPr/>
        </p:nvSpPr>
        <p:spPr>
          <a:xfrm>
            <a:off x="869482" y="3159357"/>
            <a:ext cx="664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6.slice(</a:t>
            </a:r>
            <a:r>
              <a:rPr lang="en-US" altLang="zh-CN" dirty="0" err="1"/>
              <a:t>start,end</a:t>
            </a:r>
            <a:r>
              <a:rPr lang="en-US" altLang="zh-CN" dirty="0"/>
              <a:t>)</a:t>
            </a:r>
            <a:r>
              <a:rPr lang="zh-CN" altLang="en-US" dirty="0"/>
              <a:t>  截取数组的一部分   </a:t>
            </a:r>
            <a:r>
              <a:rPr kumimoji="1" lang="zh-CN" altLang="en-US" dirty="0"/>
              <a:t>返回新数组，不改变原数组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FB709E-9040-EA4D-B2BF-FE83BAEBD0C8}"/>
              </a:ext>
            </a:extLst>
          </p:cNvPr>
          <p:cNvSpPr/>
          <p:nvPr/>
        </p:nvSpPr>
        <p:spPr>
          <a:xfrm>
            <a:off x="862641" y="3613534"/>
            <a:ext cx="10575985" cy="88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7.</a:t>
            </a:r>
            <a:r>
              <a:rPr lang="zh-CN" altLang="en-US" dirty="0"/>
              <a:t>splice(</a:t>
            </a:r>
            <a:r>
              <a:rPr lang="en" altLang="zh-CN" dirty="0" err="1"/>
              <a:t>start,delNum</a:t>
            </a:r>
            <a:r>
              <a:rPr lang="en" altLang="zh-CN" dirty="0"/>
              <a:t>, addElement1, addElement2,</a:t>
            </a:r>
            <a:r>
              <a:rPr lang="en-US" altLang="zh-CN" dirty="0"/>
              <a:t>…</a:t>
            </a:r>
            <a:r>
              <a:rPr lang="zh-CN" altLang="en-US" dirty="0"/>
              <a:t>):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删除原数组的一部分成员，并可以在被删除的位置添加入新的数组成员，返回值是被删除的元素。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0E93E4-A9B6-8848-834D-F2E7C3F54034}"/>
              </a:ext>
            </a:extLst>
          </p:cNvPr>
          <p:cNvSpPr/>
          <p:nvPr/>
        </p:nvSpPr>
        <p:spPr>
          <a:xfrm>
            <a:off x="6527013" y="368473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会改变原数组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6BCE1-BCB0-8A49-BD41-B6C878C6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82" y="4644189"/>
            <a:ext cx="7899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37C7BA-9FDF-2443-8A1D-787F7C02712E}"/>
              </a:ext>
            </a:extLst>
          </p:cNvPr>
          <p:cNvSpPr txBox="1"/>
          <p:nvPr/>
        </p:nvSpPr>
        <p:spPr>
          <a:xfrm>
            <a:off x="450455" y="273425"/>
            <a:ext cx="3696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</a:t>
            </a:r>
            <a:r>
              <a:rPr kumimoji="1" lang="zh-CN" altLang="en-US" sz="3200" dirty="0">
                <a:solidFill>
                  <a:srgbClr val="C00000"/>
                </a:solidFill>
              </a:rPr>
              <a:t> 数组的常用操作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A2682C-4623-6547-B898-D63068034BEC}"/>
              </a:ext>
            </a:extLst>
          </p:cNvPr>
          <p:cNvSpPr txBox="1"/>
          <p:nvPr/>
        </p:nvSpPr>
        <p:spPr>
          <a:xfrm>
            <a:off x="608101" y="109906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1.sort()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5AA83A-D2A2-1948-B6C3-71F0B1FE9CF4}"/>
              </a:ext>
            </a:extLst>
          </p:cNvPr>
          <p:cNvSpPr txBox="1"/>
          <p:nvPr/>
        </p:nvSpPr>
        <p:spPr>
          <a:xfrm>
            <a:off x="2298878" y="1099064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原数组会被改变</a:t>
            </a:r>
            <a:r>
              <a:rPr kumimoji="1"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在原数组上进行排序</a:t>
            </a:r>
            <a:r>
              <a:rPr lang="en-US" altLang="zh-CN" dirty="0">
                <a:solidFill>
                  <a:srgbClr val="C00000"/>
                </a:solidFill>
              </a:rPr>
              <a:t>!!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0D2DC8-A7E7-4E43-A4C0-742F33549966}"/>
              </a:ext>
            </a:extLst>
          </p:cNvPr>
          <p:cNvSpPr txBox="1"/>
          <p:nvPr/>
        </p:nvSpPr>
        <p:spPr>
          <a:xfrm>
            <a:off x="705829" y="1468396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直接调用：数值会被先转成字符串 按照字符编码顺序  </a:t>
            </a:r>
            <a:r>
              <a:rPr kumimoji="1" lang="en-US" altLang="zh-CN" dirty="0">
                <a:sym typeface="Wingdings" pitchFamily="2" charset="2"/>
              </a:rPr>
              <a:t>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9AAD20-8641-AA45-B79E-C7697D62E9C0}"/>
              </a:ext>
            </a:extLst>
          </p:cNvPr>
          <p:cNvSpPr/>
          <p:nvPr/>
        </p:nvSpPr>
        <p:spPr>
          <a:xfrm>
            <a:off x="6613215" y="1468396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101排在11的前面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DE6A61-2D8D-AE41-99D8-FBFD5137859C}"/>
              </a:ext>
            </a:extLst>
          </p:cNvPr>
          <p:cNvSpPr/>
          <p:nvPr/>
        </p:nvSpPr>
        <p:spPr>
          <a:xfrm>
            <a:off x="705829" y="184728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自定义方式排序：传入函数定义排序方式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DC9A04-F66B-C44D-A154-938FD73E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879" y="971420"/>
            <a:ext cx="2717800" cy="127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5E132D-9FF8-6645-A3E9-2AB02DAA306A}"/>
              </a:ext>
            </a:extLst>
          </p:cNvPr>
          <p:cNvSpPr txBox="1"/>
          <p:nvPr/>
        </p:nvSpPr>
        <p:spPr>
          <a:xfrm>
            <a:off x="801207" y="2875002"/>
            <a:ext cx="4148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forEach</a:t>
            </a:r>
            <a:r>
              <a:rPr kumimoji="1" lang="zh-CN" altLang="en-US" dirty="0"/>
              <a:t> 没有返回值 </a:t>
            </a:r>
            <a:endParaRPr kumimoji="1" lang="en-US" altLang="zh-CN" dirty="0"/>
          </a:p>
          <a:p>
            <a:r>
              <a:rPr kumimoji="1" lang="en-US" altLang="zh-CN" dirty="0"/>
              <a:t>map</a:t>
            </a:r>
            <a:r>
              <a:rPr kumimoji="1" lang="zh-CN" altLang="en-US" dirty="0"/>
              <a:t> 返回一个新数组</a:t>
            </a:r>
            <a:endParaRPr kumimoji="1" lang="en-US" altLang="zh-CN" dirty="0"/>
          </a:p>
          <a:p>
            <a:r>
              <a:rPr kumimoji="1" lang="en-US" altLang="zh-CN" dirty="0"/>
              <a:t>filter</a:t>
            </a:r>
            <a:r>
              <a:rPr kumimoji="1" lang="zh-CN" altLang="en-US" dirty="0"/>
              <a:t>  返回结果为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的成员组成新数组</a:t>
            </a:r>
            <a:endParaRPr kumimoji="1" lang="en-US" altLang="zh-CN" dirty="0"/>
          </a:p>
          <a:p>
            <a:r>
              <a:rPr kumimoji="1" lang="en-US" altLang="zh-CN" dirty="0"/>
              <a:t>every</a:t>
            </a:r>
            <a:r>
              <a:rPr kumimoji="1" lang="zh-CN" altLang="en-US" dirty="0"/>
              <a:t>  所有数组元素都满足 返回</a:t>
            </a:r>
            <a:r>
              <a:rPr kumimoji="1" lang="en-US" altLang="zh-CN" dirty="0"/>
              <a:t>true</a:t>
            </a:r>
          </a:p>
          <a:p>
            <a:r>
              <a:rPr kumimoji="1" lang="en-US" altLang="zh-CN" dirty="0"/>
              <a:t>some</a:t>
            </a:r>
            <a:r>
              <a:rPr kumimoji="1" lang="zh-CN" altLang="en-US" dirty="0"/>
              <a:t>  只要有一项满足 返回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0AA250-2665-0845-BDC2-A9C9B5054159}"/>
              </a:ext>
            </a:extLst>
          </p:cNvPr>
          <p:cNvSpPr/>
          <p:nvPr/>
        </p:nvSpPr>
        <p:spPr>
          <a:xfrm>
            <a:off x="608101" y="2361143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数组迭代方法：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666D4B-4CF5-E740-B1C5-29C74B070E61}"/>
              </a:ext>
            </a:extLst>
          </p:cNvPr>
          <p:cNvSpPr txBox="1"/>
          <p:nvPr/>
        </p:nvSpPr>
        <p:spPr>
          <a:xfrm>
            <a:off x="6335182" y="3216327"/>
            <a:ext cx="4097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都不改变原数组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对数组的每个成员依次调用一个函数</a:t>
            </a:r>
            <a:endParaRPr kumimoji="1" lang="en-US" altLang="zh-CN" dirty="0"/>
          </a:p>
          <a:p>
            <a:r>
              <a:rPr kumimoji="1" lang="zh-CN" altLang="en-US" dirty="0"/>
              <a:t>函数可以传入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BE0F9F-1FBA-4B47-8C86-CCE5D313F2C2}"/>
              </a:ext>
            </a:extLst>
          </p:cNvPr>
          <p:cNvSpPr/>
          <p:nvPr/>
        </p:nvSpPr>
        <p:spPr>
          <a:xfrm>
            <a:off x="608101" y="4826050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数组归并方法：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D8C980-93C2-4047-83C5-690FE234A951}"/>
              </a:ext>
            </a:extLst>
          </p:cNvPr>
          <p:cNvSpPr txBox="1"/>
          <p:nvPr/>
        </p:nvSpPr>
        <p:spPr>
          <a:xfrm>
            <a:off x="801207" y="519538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reduce()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2CEA7D-E8A3-6E4A-9771-CBF5D441FB49}"/>
              </a:ext>
            </a:extLst>
          </p:cNvPr>
          <p:cNvSpPr/>
          <p:nvPr/>
        </p:nvSpPr>
        <p:spPr>
          <a:xfrm>
            <a:off x="2298878" y="5217070"/>
            <a:ext cx="7052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array.reduce(function(total, currentValue, </a:t>
            </a:r>
            <a:r>
              <a:rPr lang="en-US" altLang="zh-CN" dirty="0" err="1"/>
              <a:t>i</a:t>
            </a:r>
            <a:r>
              <a:rPr lang="zh-CN" altLang="en-US" dirty="0"/>
              <a:t>ndex, arr), initialValue)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6E2BF6EE-667D-F742-A90F-BC29ECAF06F9}"/>
              </a:ext>
            </a:extLst>
          </p:cNvPr>
          <p:cNvSpPr/>
          <p:nvPr/>
        </p:nvSpPr>
        <p:spPr>
          <a:xfrm>
            <a:off x="5341877" y="2979467"/>
            <a:ext cx="483079" cy="1397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EDE7DC-A088-7849-AE6C-58F465261F46}"/>
              </a:ext>
            </a:extLst>
          </p:cNvPr>
          <p:cNvSpPr txBox="1"/>
          <p:nvPr/>
        </p:nvSpPr>
        <p:spPr>
          <a:xfrm>
            <a:off x="801206" y="566910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reduceRight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AD34BE-1B44-C140-AB4F-9FB5907B7556}"/>
              </a:ext>
            </a:extLst>
          </p:cNvPr>
          <p:cNvSpPr txBox="1"/>
          <p:nvPr/>
        </p:nvSpPr>
        <p:spPr>
          <a:xfrm>
            <a:off x="2317968" y="5690790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从数组的最后一项，向前遍历</a:t>
            </a:r>
          </a:p>
        </p:txBody>
      </p:sp>
    </p:spTree>
    <p:extLst>
      <p:ext uri="{BB962C8B-B14F-4D97-AF65-F5344CB8AC3E}">
        <p14:creationId xmlns:p14="http://schemas.microsoft.com/office/powerpoint/2010/main" val="32366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" grpId="0"/>
      <p:bldP spid="9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CF0EED-3CD7-F44C-B0CC-EE7A3700427E}"/>
              </a:ext>
            </a:extLst>
          </p:cNvPr>
          <p:cNvSpPr/>
          <p:nvPr/>
        </p:nvSpPr>
        <p:spPr>
          <a:xfrm>
            <a:off x="894080" y="746145"/>
            <a:ext cx="975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展平数组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9F02D5-B90D-554F-BFCB-093D9F47D360}"/>
              </a:ext>
            </a:extLst>
          </p:cNvPr>
          <p:cNvSpPr txBox="1"/>
          <p:nvPr/>
        </p:nvSpPr>
        <p:spPr>
          <a:xfrm>
            <a:off x="894080" y="2844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手写代码题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CD41CB-C6BF-774F-86FA-59E74DCDD27A}"/>
              </a:ext>
            </a:extLst>
          </p:cNvPr>
          <p:cNvSpPr/>
          <p:nvPr/>
        </p:nvSpPr>
        <p:spPr>
          <a:xfrm>
            <a:off x="894080" y="1300143"/>
            <a:ext cx="35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[[1,2],[[3],4]]=&gt;[1,2,3,4]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；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AAD483-6CB6-4D44-A320-11199DE0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86" y="2186317"/>
            <a:ext cx="5143500" cy="269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45F96E-BE01-3147-82EA-C68A7667395D}"/>
              </a:ext>
            </a:extLst>
          </p:cNvPr>
          <p:cNvSpPr txBox="1"/>
          <p:nvPr/>
        </p:nvSpPr>
        <p:spPr>
          <a:xfrm>
            <a:off x="3411770" y="5210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872529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457BB3-D58D-9045-B977-ADCF3AB33BBD}"/>
              </a:ext>
            </a:extLst>
          </p:cNvPr>
          <p:cNvSpPr txBox="1"/>
          <p:nvPr/>
        </p:nvSpPr>
        <p:spPr>
          <a:xfrm>
            <a:off x="3352799" y="2506133"/>
            <a:ext cx="5587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ES6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804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5ECB0-113C-3745-B6D3-375159A1954D}"/>
              </a:ext>
            </a:extLst>
          </p:cNvPr>
          <p:cNvSpPr txBox="1"/>
          <p:nvPr/>
        </p:nvSpPr>
        <p:spPr>
          <a:xfrm>
            <a:off x="10859008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ABF7C-9862-1342-9A32-1B1C388E88D9}"/>
              </a:ext>
            </a:extLst>
          </p:cNvPr>
          <p:cNvSpPr txBox="1"/>
          <p:nvPr/>
        </p:nvSpPr>
        <p:spPr>
          <a:xfrm>
            <a:off x="450455" y="273425"/>
            <a:ext cx="4435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</a:t>
            </a:r>
            <a:r>
              <a:rPr kumimoji="1" lang="en" altLang="zh-CN" sz="3200" dirty="0">
                <a:solidFill>
                  <a:srgbClr val="C00000"/>
                </a:solidFill>
              </a:rPr>
              <a:t>. let</a:t>
            </a:r>
            <a:r>
              <a:rPr kumimoji="1" lang="zh-CN" altLang="en" sz="3200" dirty="0">
                <a:solidFill>
                  <a:srgbClr val="C00000"/>
                </a:solidFill>
              </a:rPr>
              <a:t>、</a:t>
            </a:r>
            <a:r>
              <a:rPr kumimoji="1" lang="en" altLang="zh-CN" sz="3200" dirty="0" err="1">
                <a:solidFill>
                  <a:srgbClr val="C00000"/>
                </a:solidFill>
              </a:rPr>
              <a:t>const</a:t>
            </a:r>
            <a:r>
              <a:rPr kumimoji="1" lang="zh-CN" altLang="en-US" sz="3200" dirty="0">
                <a:solidFill>
                  <a:srgbClr val="C00000"/>
                </a:solidFill>
              </a:rPr>
              <a:t>、</a:t>
            </a:r>
            <a:r>
              <a:rPr kumimoji="1" lang="en-US" altLang="zh-CN" sz="3200" dirty="0" err="1">
                <a:solidFill>
                  <a:srgbClr val="C00000"/>
                </a:solidFill>
              </a:rPr>
              <a:t>var</a:t>
            </a:r>
            <a:r>
              <a:rPr kumimoji="1" lang="zh-CN" altLang="en-US" sz="3200" dirty="0">
                <a:solidFill>
                  <a:srgbClr val="C00000"/>
                </a:solidFill>
              </a:rPr>
              <a:t>区别</a:t>
            </a:r>
            <a:endParaRPr kumimoji="1" lang="en" altLang="zh-CN" sz="3200" dirty="0">
              <a:solidFill>
                <a:srgbClr val="C00000"/>
              </a:solidFill>
            </a:endParaRPr>
          </a:p>
          <a:p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FA4FED-6218-B74F-86BB-3953126C514D}"/>
              </a:ext>
            </a:extLst>
          </p:cNvPr>
          <p:cNvSpPr/>
          <p:nvPr/>
        </p:nvSpPr>
        <p:spPr>
          <a:xfrm>
            <a:off x="1248508" y="1644946"/>
            <a:ext cx="4801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let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、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块级作用域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不提升，存在暂时性死区，在声明的上面访问变量会报错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不可以重复声明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3CE0E8-CC71-0244-8060-6DE3F0FD5BCC}"/>
              </a:ext>
            </a:extLst>
          </p:cNvPr>
          <p:cNvSpPr/>
          <p:nvPr/>
        </p:nvSpPr>
        <p:spPr>
          <a:xfrm>
            <a:off x="8184608" y="1644945"/>
            <a:ext cx="2262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var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不存在块级作用域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存在变量提升现象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可以重复声明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9FA55C-437D-1D48-948D-A108BEFD0FC0}"/>
              </a:ext>
            </a:extLst>
          </p:cNvPr>
          <p:cNvSpPr/>
          <p:nvPr/>
        </p:nvSpPr>
        <p:spPr>
          <a:xfrm>
            <a:off x="1248508" y="3416577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定义不可变的值，声明后必须立即初始化赋值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780C73-5A7F-4541-9C46-FB86F1B68B89}"/>
              </a:ext>
            </a:extLst>
          </p:cNvPr>
          <p:cNvSpPr/>
          <p:nvPr/>
        </p:nvSpPr>
        <p:spPr>
          <a:xfrm>
            <a:off x="6392327" y="1783445"/>
            <a:ext cx="120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</a:rPr>
              <a:t>VS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62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5ECB0-113C-3745-B6D3-375159A1954D}"/>
              </a:ext>
            </a:extLst>
          </p:cNvPr>
          <p:cNvSpPr txBox="1"/>
          <p:nvPr/>
        </p:nvSpPr>
        <p:spPr>
          <a:xfrm>
            <a:off x="10859008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ABF7C-9862-1342-9A32-1B1C388E88D9}"/>
              </a:ext>
            </a:extLst>
          </p:cNvPr>
          <p:cNvSpPr txBox="1"/>
          <p:nvPr/>
        </p:nvSpPr>
        <p:spPr>
          <a:xfrm>
            <a:off x="450455" y="273425"/>
            <a:ext cx="41969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</a:t>
            </a:r>
            <a:r>
              <a:rPr kumimoji="1" lang="en" altLang="zh-CN" sz="3200" dirty="0">
                <a:solidFill>
                  <a:srgbClr val="C00000"/>
                </a:solidFill>
              </a:rPr>
              <a:t>. </a:t>
            </a:r>
            <a:r>
              <a:rPr kumimoji="1" lang="zh-CN" altLang="en-US" sz="3200" dirty="0">
                <a:solidFill>
                  <a:srgbClr val="C00000"/>
                </a:solidFill>
              </a:rPr>
              <a:t>箭头函数了解多少</a:t>
            </a:r>
            <a:endParaRPr kumimoji="1" lang="en" altLang="zh-CN" sz="3200" dirty="0">
              <a:solidFill>
                <a:srgbClr val="C00000"/>
              </a:solidFill>
            </a:endParaRPr>
          </a:p>
          <a:p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021ABC-83BA-9A46-8A8A-855373023605}"/>
              </a:ext>
            </a:extLst>
          </p:cNvPr>
          <p:cNvSpPr/>
          <p:nvPr/>
        </p:nvSpPr>
        <p:spPr>
          <a:xfrm>
            <a:off x="822385" y="1136628"/>
            <a:ext cx="890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）用了箭头函数，</a:t>
            </a:r>
            <a:r>
              <a:rPr lang="en" altLang="zh-CN" dirty="0"/>
              <a:t>this</a:t>
            </a:r>
            <a:r>
              <a:rPr lang="zh-CN" altLang="en-US" dirty="0"/>
              <a:t>就不是指向</a:t>
            </a:r>
            <a:r>
              <a:rPr lang="en" altLang="zh-CN" dirty="0"/>
              <a:t>window</a:t>
            </a:r>
            <a:r>
              <a:rPr lang="zh-CN" altLang="en" dirty="0"/>
              <a:t>，</a:t>
            </a:r>
            <a:r>
              <a:rPr lang="zh-CN" altLang="en-US" dirty="0"/>
              <a:t>而是父级（指向是可变的）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）不能够使用</a:t>
            </a:r>
            <a:r>
              <a:rPr lang="en" altLang="zh-CN" dirty="0"/>
              <a:t>arguments</a:t>
            </a:r>
            <a:r>
              <a:rPr lang="zh-CN" altLang="en-US" dirty="0"/>
              <a:t>对象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）不能用作构造函数，这就是说不能够使用</a:t>
            </a:r>
            <a:r>
              <a:rPr lang="en" altLang="zh-CN" dirty="0"/>
              <a:t>new</a:t>
            </a:r>
            <a:r>
              <a:rPr lang="zh-CN" altLang="en-US" dirty="0"/>
              <a:t>命令，否则会抛出一个错误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C6A989-5DE6-B346-B31E-A1B4A36C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74" y="2540199"/>
            <a:ext cx="5041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5ECB0-113C-3745-B6D3-375159A1954D}"/>
              </a:ext>
            </a:extLst>
          </p:cNvPr>
          <p:cNvSpPr txBox="1"/>
          <p:nvPr/>
        </p:nvSpPr>
        <p:spPr>
          <a:xfrm>
            <a:off x="10859008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ABF7C-9862-1342-9A32-1B1C388E88D9}"/>
              </a:ext>
            </a:extLst>
          </p:cNvPr>
          <p:cNvSpPr txBox="1"/>
          <p:nvPr/>
        </p:nvSpPr>
        <p:spPr>
          <a:xfrm>
            <a:off x="450455" y="273425"/>
            <a:ext cx="58769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Q3</a:t>
            </a:r>
            <a:r>
              <a:rPr kumimoji="1" lang="en" altLang="zh-CN" sz="3200" dirty="0">
                <a:solidFill>
                  <a:srgbClr val="C00000"/>
                </a:solidFill>
              </a:rPr>
              <a:t>. </a:t>
            </a:r>
            <a:r>
              <a:rPr kumimoji="1" lang="en-US" altLang="zh-CN" sz="3200" dirty="0">
                <a:solidFill>
                  <a:srgbClr val="C00000"/>
                </a:solidFill>
              </a:rPr>
              <a:t>ES5</a:t>
            </a:r>
            <a:r>
              <a:rPr kumimoji="1" lang="zh-CN" altLang="en-US" sz="3200" dirty="0">
                <a:solidFill>
                  <a:srgbClr val="C00000"/>
                </a:solidFill>
              </a:rPr>
              <a:t>的继承和</a:t>
            </a:r>
            <a:r>
              <a:rPr kumimoji="1" lang="en-US" altLang="zh-CN" sz="3200" dirty="0">
                <a:solidFill>
                  <a:srgbClr val="C00000"/>
                </a:solidFill>
              </a:rPr>
              <a:t>ES6</a:t>
            </a:r>
            <a:r>
              <a:rPr kumimoji="1" lang="zh-CN" altLang="en-US" sz="3200" dirty="0">
                <a:solidFill>
                  <a:srgbClr val="C00000"/>
                </a:solidFill>
              </a:rPr>
              <a:t>的继承区别</a:t>
            </a:r>
            <a:endParaRPr kumimoji="1" lang="en" altLang="zh-CN" sz="3200" dirty="0">
              <a:solidFill>
                <a:srgbClr val="C00000"/>
              </a:solidFill>
            </a:endParaRPr>
          </a:p>
          <a:p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7BFF74-5143-C048-B00A-99AB3CDFB5FD}"/>
              </a:ext>
            </a:extLst>
          </p:cNvPr>
          <p:cNvSpPr/>
          <p:nvPr/>
        </p:nvSpPr>
        <p:spPr>
          <a:xfrm>
            <a:off x="793630" y="1072691"/>
            <a:ext cx="7228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ES6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中不再像</a:t>
            </a:r>
            <a:r>
              <a:rPr lang="e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ES5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一样使用原型链实现继承，而是引入</a:t>
            </a:r>
            <a:r>
              <a:rPr lang="e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Class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的语法糖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D6E7A49-371F-6145-A04E-8B02B865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0" y="1669211"/>
            <a:ext cx="5003800" cy="1828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E97794-B82F-1746-9739-399706B1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30" y="3725199"/>
            <a:ext cx="3276600" cy="27051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F9C8D6C-929C-EE47-8515-499B75D32E73}"/>
              </a:ext>
            </a:extLst>
          </p:cNvPr>
          <p:cNvSpPr txBox="1"/>
          <p:nvPr/>
        </p:nvSpPr>
        <p:spPr>
          <a:xfrm>
            <a:off x="4546120" y="5236436"/>
            <a:ext cx="486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通过关键字 </a:t>
            </a:r>
            <a:r>
              <a:rPr lang="en" altLang="zh-CN" dirty="0"/>
              <a:t>extends </a:t>
            </a:r>
            <a:r>
              <a:rPr lang="zh-CN" altLang="en-US" dirty="0"/>
              <a:t>实现继承</a:t>
            </a:r>
            <a:endParaRPr kumimoji="1" lang="en-US" altLang="zh-CN" dirty="0"/>
          </a:p>
          <a:p>
            <a:r>
              <a:rPr kumimoji="1" lang="zh-CN" altLang="en-US" dirty="0"/>
              <a:t>子类必须在</a:t>
            </a:r>
            <a:r>
              <a:rPr kumimoji="1" lang="en-US" altLang="zh-CN" dirty="0"/>
              <a:t>constructor</a:t>
            </a:r>
            <a:r>
              <a:rPr kumimoji="1" lang="zh-CN" altLang="en-US" dirty="0"/>
              <a:t>方法中调用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方法；</a:t>
            </a:r>
            <a:endParaRPr kumimoji="1" lang="en-US" altLang="zh-CN" dirty="0"/>
          </a:p>
          <a:p>
            <a:r>
              <a:rPr kumimoji="1" lang="zh-CN" altLang="en-US" dirty="0"/>
              <a:t>如果不调用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方法，</a:t>
            </a:r>
            <a:r>
              <a:rPr lang="zh-CN" altLang="en-US" dirty="0"/>
              <a:t>子类就得不到</a:t>
            </a:r>
            <a:r>
              <a:rPr lang="en" altLang="zh-CN" dirty="0"/>
              <a:t>this</a:t>
            </a:r>
            <a:r>
              <a:rPr lang="zh-CN" altLang="en-US" dirty="0"/>
              <a:t>对象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693F11-E814-B84C-BFBF-0FC0C20B4664}"/>
              </a:ext>
            </a:extLst>
          </p:cNvPr>
          <p:cNvSpPr/>
          <p:nvPr/>
        </p:nvSpPr>
        <p:spPr>
          <a:xfrm>
            <a:off x="6016713" y="2640088"/>
            <a:ext cx="5508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dirty="0"/>
              <a:t>区别</a:t>
            </a:r>
            <a:r>
              <a:rPr lang="zh-CN" altLang="en-US" dirty="0"/>
              <a:t>：</a:t>
            </a:r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ES5</a:t>
            </a:r>
            <a:r>
              <a:rPr lang="zh-CN" altLang="en-US" dirty="0"/>
              <a:t>先创建子类的实例对象</a:t>
            </a:r>
            <a:r>
              <a:rPr lang="en-US" altLang="zh-CN" dirty="0"/>
              <a:t>this</a:t>
            </a:r>
            <a:r>
              <a:rPr lang="zh-CN" altLang="en-US" dirty="0"/>
              <a:t>，再将父类的方法添加到子类</a:t>
            </a:r>
            <a:r>
              <a:rPr lang="en" altLang="zh-CN" dirty="0"/>
              <a:t>this</a:t>
            </a:r>
            <a:r>
              <a:rPr lang="zh-CN" altLang="en-US" dirty="0"/>
              <a:t>中；</a:t>
            </a:r>
            <a:br>
              <a:rPr lang="zh-CN" altLang="en-US" dirty="0"/>
            </a:br>
            <a:r>
              <a:rPr lang="en" altLang="zh-CN" dirty="0"/>
              <a:t>ES6</a:t>
            </a:r>
            <a:r>
              <a:rPr lang="zh-CN" altLang="en-US" dirty="0"/>
              <a:t>调用</a:t>
            </a:r>
            <a:r>
              <a:rPr lang="en" altLang="zh-CN" dirty="0"/>
              <a:t>super</a:t>
            </a:r>
            <a:r>
              <a:rPr lang="zh-CN" altLang="en-US" dirty="0"/>
              <a:t>方法 先创造父类的实例对象</a:t>
            </a:r>
            <a:r>
              <a:rPr lang="en-US" altLang="zh-CN" dirty="0"/>
              <a:t>this</a:t>
            </a:r>
            <a:r>
              <a:rPr lang="zh-CN" altLang="en-US" dirty="0"/>
              <a:t>，再通过修改</a:t>
            </a:r>
            <a:r>
              <a:rPr lang="en" altLang="zh-CN" dirty="0"/>
              <a:t>this</a:t>
            </a:r>
            <a:r>
              <a:rPr lang="zh-CN" altLang="en-US" dirty="0"/>
              <a:t>实现继承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DD10166F-2D4B-9C4E-9283-CEBCEDEC5B97}"/>
              </a:ext>
            </a:extLst>
          </p:cNvPr>
          <p:cNvSpPr/>
          <p:nvPr/>
        </p:nvSpPr>
        <p:spPr>
          <a:xfrm>
            <a:off x="4070230" y="5214769"/>
            <a:ext cx="337867" cy="923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10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5ECB0-113C-3745-B6D3-375159A1954D}"/>
              </a:ext>
            </a:extLst>
          </p:cNvPr>
          <p:cNvSpPr txBox="1"/>
          <p:nvPr/>
        </p:nvSpPr>
        <p:spPr>
          <a:xfrm>
            <a:off x="10859008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765B71-A732-DE42-BD7E-1370FEEA9246}"/>
              </a:ext>
            </a:extLst>
          </p:cNvPr>
          <p:cNvSpPr txBox="1"/>
          <p:nvPr/>
        </p:nvSpPr>
        <p:spPr>
          <a:xfrm>
            <a:off x="423657" y="276999"/>
            <a:ext cx="513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Q3</a:t>
            </a:r>
            <a:r>
              <a:rPr kumimoji="1" lang="en" altLang="zh-CN" sz="3200" dirty="0">
                <a:solidFill>
                  <a:srgbClr val="C00000"/>
                </a:solidFill>
              </a:rPr>
              <a:t>.</a:t>
            </a:r>
            <a:r>
              <a:rPr kumimoji="1" lang="en-US" altLang="zh-CN" sz="3200" dirty="0">
                <a:solidFill>
                  <a:srgbClr val="C00000"/>
                </a:solidFill>
              </a:rPr>
              <a:t>1</a:t>
            </a:r>
            <a:r>
              <a:rPr kumimoji="1" lang="en" altLang="zh-CN" sz="3200" dirty="0">
                <a:solidFill>
                  <a:srgbClr val="C00000"/>
                </a:solidFill>
              </a:rPr>
              <a:t> new</a:t>
            </a:r>
            <a:r>
              <a:rPr kumimoji="1" lang="zh-CN" altLang="en-US" sz="3200" dirty="0">
                <a:solidFill>
                  <a:srgbClr val="C00000"/>
                </a:solidFill>
              </a:rPr>
              <a:t>操作符干了什么？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222E5-FEFC-0047-B51C-B433638E022C}"/>
              </a:ext>
            </a:extLst>
          </p:cNvPr>
          <p:cNvSpPr txBox="1"/>
          <p:nvPr/>
        </p:nvSpPr>
        <p:spPr>
          <a:xfrm>
            <a:off x="897145" y="1538714"/>
            <a:ext cx="630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先创建了一个新的空对象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将新对象的</a:t>
            </a:r>
            <a:r>
              <a:rPr kumimoji="1" lang="en-US" altLang="zh-CN" dirty="0"/>
              <a:t>__proto__</a:t>
            </a:r>
            <a:r>
              <a:rPr kumimoji="1" lang="zh-CN" altLang="en-US" dirty="0"/>
              <a:t>指向构造函数的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将构造函数的作用域赋值新对象，执行构造函数中的内容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返回新对象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629B12-E81F-884C-B2EA-8FC1CA65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99" y="3464627"/>
            <a:ext cx="2514600" cy="520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6EFB88-9EB4-8843-A761-9B418138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20" y="3103952"/>
            <a:ext cx="3492500" cy="2603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84FA9AC-E6CA-B049-A7AB-0008A49428E1}"/>
              </a:ext>
            </a:extLst>
          </p:cNvPr>
          <p:cNvSpPr txBox="1"/>
          <p:nvPr/>
        </p:nvSpPr>
        <p:spPr>
          <a:xfrm>
            <a:off x="7338327" y="3103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1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82DBF9-A171-5344-B0F7-C162AF900D34}"/>
              </a:ext>
            </a:extLst>
          </p:cNvPr>
          <p:cNvSpPr txBox="1"/>
          <p:nvPr/>
        </p:nvSpPr>
        <p:spPr>
          <a:xfrm>
            <a:off x="8539807" y="3496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2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759A96-67AC-884D-998A-28695DF682A9}"/>
              </a:ext>
            </a:extLst>
          </p:cNvPr>
          <p:cNvSpPr txBox="1"/>
          <p:nvPr/>
        </p:nvSpPr>
        <p:spPr>
          <a:xfrm flipH="1">
            <a:off x="8423068" y="3966594"/>
            <a:ext cx="53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3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D78871-5219-A94C-A871-31C265141576}"/>
              </a:ext>
            </a:extLst>
          </p:cNvPr>
          <p:cNvSpPr txBox="1"/>
          <p:nvPr/>
        </p:nvSpPr>
        <p:spPr>
          <a:xfrm flipH="1">
            <a:off x="8463885" y="5007073"/>
            <a:ext cx="53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4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5ECB0-113C-3745-B6D3-375159A1954D}"/>
              </a:ext>
            </a:extLst>
          </p:cNvPr>
          <p:cNvSpPr txBox="1"/>
          <p:nvPr/>
        </p:nvSpPr>
        <p:spPr>
          <a:xfrm>
            <a:off x="10859008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ES6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ABF7C-9862-1342-9A32-1B1C388E88D9}"/>
              </a:ext>
            </a:extLst>
          </p:cNvPr>
          <p:cNvSpPr txBox="1"/>
          <p:nvPr/>
        </p:nvSpPr>
        <p:spPr>
          <a:xfrm>
            <a:off x="450455" y="273425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Q4</a:t>
            </a:r>
            <a:r>
              <a:rPr kumimoji="1" lang="en" altLang="zh-CN" sz="3200" dirty="0">
                <a:solidFill>
                  <a:srgbClr val="C00000"/>
                </a:solidFill>
              </a:rPr>
              <a:t>. </a:t>
            </a:r>
            <a:r>
              <a:rPr kumimoji="1" lang="en-US" altLang="zh-CN" sz="3200" dirty="0">
                <a:solidFill>
                  <a:srgbClr val="C00000"/>
                </a:solidFill>
              </a:rPr>
              <a:t>Promise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C2E3A7-B3DE-044B-ABB4-4E83BE8A528A}"/>
              </a:ext>
            </a:extLst>
          </p:cNvPr>
          <p:cNvSpPr txBox="1"/>
          <p:nvPr/>
        </p:nvSpPr>
        <p:spPr>
          <a:xfrm>
            <a:off x="1088809" y="105373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</a:rPr>
              <a:t> 是什么？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53E36F-FA0C-5E4F-82BE-F962849402EF}"/>
              </a:ext>
            </a:extLst>
          </p:cNvPr>
          <p:cNvSpPr txBox="1"/>
          <p:nvPr/>
        </p:nvSpPr>
        <p:spPr>
          <a:xfrm>
            <a:off x="1088809" y="2011096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</a:rPr>
              <a:t> 三种状态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AE66AA-2239-584E-9658-4F1DA5EFB620}"/>
              </a:ext>
            </a:extLst>
          </p:cNvPr>
          <p:cNvSpPr/>
          <p:nvPr/>
        </p:nvSpPr>
        <p:spPr>
          <a:xfrm>
            <a:off x="1088809" y="3749247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promise的all和race的区别；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25F025-5913-2044-8D30-8A1874AD62C5}"/>
              </a:ext>
            </a:extLst>
          </p:cNvPr>
          <p:cNvSpPr/>
          <p:nvPr/>
        </p:nvSpPr>
        <p:spPr>
          <a:xfrm>
            <a:off x="1308848" y="1493229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 用于异步编程的解决方案，防止出现回调地域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4E98F6-D417-4C47-8D92-F1F168919D2F}"/>
              </a:ext>
            </a:extLst>
          </p:cNvPr>
          <p:cNvSpPr/>
          <p:nvPr/>
        </p:nvSpPr>
        <p:spPr>
          <a:xfrm>
            <a:off x="1308848" y="23723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pending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等待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fullfilled</a:t>
            </a:r>
            <a:r>
              <a:rPr kumimoji="1" lang="zh-CN" altLang="en-US" dirty="0"/>
              <a:t>：成功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rejected</a:t>
            </a:r>
            <a:r>
              <a:rPr kumimoji="1" lang="zh-CN" altLang="en-US" dirty="0"/>
              <a:t>：失败 </a:t>
            </a:r>
            <a:endParaRPr kumimoji="1" lang="en-US" altLang="zh-CN" dirty="0"/>
          </a:p>
          <a:p>
            <a:r>
              <a:rPr kumimoji="1" lang="zh-CN" altLang="en-US" dirty="0"/>
              <a:t>状态转换只能从</a:t>
            </a:r>
            <a:r>
              <a:rPr kumimoji="1" lang="en" altLang="zh-CN" dirty="0" err="1"/>
              <a:t>pe</a:t>
            </a:r>
            <a:r>
              <a:rPr kumimoji="1" lang="en-US" altLang="zh-CN" dirty="0" err="1"/>
              <a:t>nding</a:t>
            </a:r>
            <a:r>
              <a:rPr kumimoji="1" lang="en" altLang="zh-CN" dirty="0"/>
              <a:t>-&gt;</a:t>
            </a:r>
            <a:r>
              <a:rPr kumimoji="1" lang="en-US" altLang="zh-CN" dirty="0"/>
              <a:t>f</a:t>
            </a:r>
            <a:r>
              <a:rPr kumimoji="1" lang="en" altLang="zh-CN" dirty="0" err="1"/>
              <a:t>ulfilled</a:t>
            </a:r>
            <a:r>
              <a:rPr kumimoji="1" lang="zh-CN" altLang="en-US" dirty="0"/>
              <a:t>或者</a:t>
            </a:r>
            <a:r>
              <a:rPr kumimoji="1" lang="en" altLang="zh-CN" dirty="0"/>
              <a:t>pending-&gt;rejected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7626E-1BCC-D24E-AED6-F796A6E5A9B1}"/>
              </a:ext>
            </a:extLst>
          </p:cNvPr>
          <p:cNvSpPr/>
          <p:nvPr/>
        </p:nvSpPr>
        <p:spPr>
          <a:xfrm>
            <a:off x="1308848" y="42390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race</a:t>
            </a:r>
            <a:r>
              <a:rPr lang="zh-CN" altLang="en-US" dirty="0"/>
              <a:t>      哪个结果跑得快，就返回那个结果，不管结果本        身成功状态还是失败状态；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     当所有的结果都完成，返回一个结果数组；</a:t>
            </a:r>
            <a:endParaRPr lang="en-US" altLang="zh-CN" dirty="0"/>
          </a:p>
          <a:p>
            <a:r>
              <a:rPr lang="zh-CN" altLang="en-US" dirty="0"/>
              <a:t>           只要有一个失败，返回第一个失败的结果</a:t>
            </a:r>
          </a:p>
        </p:txBody>
      </p:sp>
    </p:spTree>
    <p:extLst>
      <p:ext uri="{BB962C8B-B14F-4D97-AF65-F5344CB8AC3E}">
        <p14:creationId xmlns:p14="http://schemas.microsoft.com/office/powerpoint/2010/main" val="37636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457BB3-D58D-9045-B977-ADCF3AB33BBD}"/>
              </a:ext>
            </a:extLst>
          </p:cNvPr>
          <p:cNvSpPr txBox="1"/>
          <p:nvPr/>
        </p:nvSpPr>
        <p:spPr>
          <a:xfrm>
            <a:off x="3352799" y="2506133"/>
            <a:ext cx="5587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事件流</a:t>
            </a:r>
          </a:p>
        </p:txBody>
      </p:sp>
    </p:spTree>
    <p:extLst>
      <p:ext uri="{BB962C8B-B14F-4D97-AF65-F5344CB8AC3E}">
        <p14:creationId xmlns:p14="http://schemas.microsoft.com/office/powerpoint/2010/main" val="119734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6CED20-0AAB-5340-8DC0-BF6BBAB2DB8D}"/>
              </a:ext>
            </a:extLst>
          </p:cNvPr>
          <p:cNvSpPr txBox="1"/>
          <p:nvPr/>
        </p:nvSpPr>
        <p:spPr>
          <a:xfrm>
            <a:off x="10681668" y="0"/>
            <a:ext cx="152252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0CF6FD-6D23-C943-AA50-9C0C2A1FF09B}"/>
              </a:ext>
            </a:extLst>
          </p:cNvPr>
          <p:cNvSpPr txBox="1"/>
          <p:nvPr/>
        </p:nvSpPr>
        <p:spPr>
          <a:xfrm>
            <a:off x="395561" y="351868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Q1</a:t>
            </a:r>
            <a:r>
              <a:rPr kumimoji="1" lang="zh-CN" altLang="en-US" sz="2400" dirty="0">
                <a:solidFill>
                  <a:srgbClr val="C00000"/>
                </a:solidFill>
              </a:rPr>
              <a:t>  数据类型   </a:t>
            </a:r>
            <a:endParaRPr kumimoji="1"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6250B6-4DFE-4549-967F-074EF91B0917}"/>
              </a:ext>
            </a:extLst>
          </p:cNvPr>
          <p:cNvSpPr txBox="1"/>
          <p:nvPr/>
        </p:nvSpPr>
        <p:spPr>
          <a:xfrm>
            <a:off x="1064250" y="712058"/>
            <a:ext cx="10140095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A1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5</a:t>
            </a:r>
            <a:r>
              <a:rPr kumimoji="1" lang="zh-CN" altLang="en-US" dirty="0"/>
              <a:t>种基本类型：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undefined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种复杂数据类型 ： </a:t>
            </a:r>
            <a:r>
              <a:rPr kumimoji="1" lang="en-US" altLang="zh-CN" dirty="0"/>
              <a:t>Object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A89A00-E55D-A04D-A492-374570C2FC42}"/>
              </a:ext>
            </a:extLst>
          </p:cNvPr>
          <p:cNvSpPr/>
          <p:nvPr/>
        </p:nvSpPr>
        <p:spPr>
          <a:xfrm>
            <a:off x="403577" y="2008631"/>
            <a:ext cx="212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Q1.1</a:t>
            </a:r>
            <a:r>
              <a:rPr kumimoji="1" lang="zh-CN" altLang="en-US" sz="2400" dirty="0">
                <a:solidFill>
                  <a:srgbClr val="C00000"/>
                </a:solidFill>
              </a:rPr>
              <a:t> 如何区分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613CA6-EFC7-454E-B325-B1D2C0138110}"/>
              </a:ext>
            </a:extLst>
          </p:cNvPr>
          <p:cNvSpPr/>
          <p:nvPr/>
        </p:nvSpPr>
        <p:spPr>
          <a:xfrm>
            <a:off x="1064250" y="2599653"/>
            <a:ext cx="10475478" cy="295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A1.1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1.typeof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XXX</a:t>
            </a:r>
            <a:r>
              <a:rPr kumimoji="1" lang="zh-CN" altLang="en-US" dirty="0">
                <a:solidFill>
                  <a:srgbClr val="C00000"/>
                </a:solidFill>
              </a:rPr>
              <a:t>   用来区分基本类型</a:t>
            </a:r>
            <a:r>
              <a:rPr kumimoji="1" lang="zh-CN" altLang="en-US" dirty="0"/>
              <a:t>，可能的结果有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undefined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object</a:t>
            </a:r>
            <a:r>
              <a:rPr kumimoji="1" lang="zh-CN" altLang="en-US" b="1" dirty="0"/>
              <a:t>  </a:t>
            </a:r>
            <a:r>
              <a:rPr kumimoji="1" lang="en-US" altLang="zh-CN" b="1" dirty="0"/>
              <a:t>function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特例：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typeof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 </a:t>
            </a:r>
            <a:r>
              <a:rPr kumimoji="1" lang="en-US" altLang="zh-CN" dirty="0"/>
              <a:t>?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-&gt;object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typeof</a:t>
            </a:r>
            <a:r>
              <a:rPr kumimoji="1" lang="zh-CN" altLang="en-US" dirty="0"/>
              <a:t>  正则表达式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Safari,chrome</a:t>
            </a:r>
            <a:r>
              <a:rPr kumimoji="1" lang="zh-CN" altLang="en-US" dirty="0"/>
              <a:t>早期版本返回的是</a:t>
            </a:r>
            <a:r>
              <a:rPr kumimoji="1" lang="en" altLang="zh-CN" dirty="0"/>
              <a:t>function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2.instanceof</a:t>
            </a:r>
            <a:r>
              <a:rPr kumimoji="1" lang="zh-CN" altLang="en-US" dirty="0">
                <a:solidFill>
                  <a:srgbClr val="C00000"/>
                </a:solidFill>
              </a:rPr>
              <a:t> 来区分引用类型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3.Object.prototype.toString.call()</a:t>
            </a:r>
          </a:p>
        </p:txBody>
      </p:sp>
    </p:spTree>
    <p:extLst>
      <p:ext uri="{BB962C8B-B14F-4D97-AF65-F5344CB8AC3E}">
        <p14:creationId xmlns:p14="http://schemas.microsoft.com/office/powerpoint/2010/main" val="36139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947ED1-22B5-834E-A595-738323F1A8C0}"/>
              </a:ext>
            </a:extLst>
          </p:cNvPr>
          <p:cNvSpPr txBox="1"/>
          <p:nvPr/>
        </p:nvSpPr>
        <p:spPr>
          <a:xfrm>
            <a:off x="3231755" y="461665"/>
            <a:ext cx="40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事件流就是从页面中接收事件的顺序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250CF1-BE9A-FB48-BC69-A73884EF7C5F}"/>
              </a:ext>
            </a:extLst>
          </p:cNvPr>
          <p:cNvSpPr txBox="1"/>
          <p:nvPr/>
        </p:nvSpPr>
        <p:spPr>
          <a:xfrm>
            <a:off x="10871200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事件流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1EA820-FC6C-C543-8FA7-C618FCA6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32" y="1322480"/>
            <a:ext cx="5562600" cy="3022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C3CE3A-7A50-9148-AE4C-A8CD6947DC19}"/>
              </a:ext>
            </a:extLst>
          </p:cNvPr>
          <p:cNvSpPr txBox="1"/>
          <p:nvPr/>
        </p:nvSpPr>
        <p:spPr>
          <a:xfrm>
            <a:off x="450455" y="273425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</a:t>
            </a:r>
            <a:r>
              <a:rPr kumimoji="1" lang="en" altLang="zh-CN" sz="3200" dirty="0">
                <a:solidFill>
                  <a:srgbClr val="C00000"/>
                </a:solidFill>
              </a:rPr>
              <a:t>. </a:t>
            </a:r>
            <a:r>
              <a:rPr kumimoji="1" lang="zh-CN" altLang="en-US" sz="3200" dirty="0">
                <a:solidFill>
                  <a:srgbClr val="C00000"/>
                </a:solidFill>
              </a:rPr>
              <a:t>事件流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F32789-4EDE-3949-B07A-906E72A93EBC}"/>
              </a:ext>
            </a:extLst>
          </p:cNvPr>
          <p:cNvSpPr/>
          <p:nvPr/>
        </p:nvSpPr>
        <p:spPr>
          <a:xfrm>
            <a:off x="6467344" y="3596185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1A1A1A"/>
                </a:solidFill>
                <a:latin typeface="-apple-system"/>
              </a:rPr>
              <a:t>IE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只支持</a:t>
            </a:r>
            <a:r>
              <a:rPr lang="zh-CN" altLang="en-US" u="sng" dirty="0">
                <a:solidFill>
                  <a:srgbClr val="1A1A1A"/>
                </a:solidFill>
                <a:latin typeface="-apple-system"/>
              </a:rPr>
              <a:t>事件冒泡</a:t>
            </a:r>
            <a:endParaRPr lang="zh-CN" altLang="en-US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478794-56E4-DD4A-A5E2-04C85DA506E4}"/>
              </a:ext>
            </a:extLst>
          </p:cNvPr>
          <p:cNvSpPr/>
          <p:nvPr/>
        </p:nvSpPr>
        <p:spPr>
          <a:xfrm>
            <a:off x="6327954" y="1951943"/>
            <a:ext cx="4543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1A1A1A"/>
                </a:solidFill>
                <a:latin typeface="-apple-system"/>
              </a:rPr>
              <a:t>DOM2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级事件规定的事件流包括三个阶段： （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）事件捕获阶段 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）处于目标阶段 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）事件冒泡阶段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78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1BC3AD-4916-CD42-B7B9-8B0A62C68167}"/>
              </a:ext>
            </a:extLst>
          </p:cNvPr>
          <p:cNvSpPr txBox="1"/>
          <p:nvPr/>
        </p:nvSpPr>
        <p:spPr>
          <a:xfrm>
            <a:off x="450455" y="273425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</a:t>
            </a:r>
            <a:r>
              <a:rPr kumimoji="1" lang="en" altLang="zh-CN" sz="3200" dirty="0">
                <a:solidFill>
                  <a:srgbClr val="C00000"/>
                </a:solidFill>
              </a:rPr>
              <a:t>. </a:t>
            </a:r>
            <a:r>
              <a:rPr kumimoji="1" lang="zh-CN" altLang="en-US" sz="3200" dirty="0">
                <a:solidFill>
                  <a:srgbClr val="C00000"/>
                </a:solidFill>
              </a:rPr>
              <a:t>取消冒泡的方法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7B44CC-E0EB-F542-BDFF-14D1D6743519}"/>
              </a:ext>
            </a:extLst>
          </p:cNvPr>
          <p:cNvSpPr txBox="1"/>
          <p:nvPr/>
        </p:nvSpPr>
        <p:spPr>
          <a:xfrm>
            <a:off x="10871200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事件流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91AEF6-99F4-1D45-B56E-F578DB77957F}"/>
              </a:ext>
            </a:extLst>
          </p:cNvPr>
          <p:cNvSpPr/>
          <p:nvPr/>
        </p:nvSpPr>
        <p:spPr>
          <a:xfrm>
            <a:off x="1098431" y="1078487"/>
            <a:ext cx="4940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w3c</a:t>
            </a:r>
            <a:r>
              <a:rPr lang="zh-CN" altLang="en-US" sz="2400" dirty="0"/>
              <a:t>      </a:t>
            </a:r>
            <a:r>
              <a:rPr lang="en" altLang="zh-CN" sz="2400" dirty="0" err="1"/>
              <a:t>e.stopPropagation</a:t>
            </a:r>
            <a:r>
              <a:rPr lang="en" altLang="zh-CN" sz="2400" dirty="0"/>
              <a:t>()</a:t>
            </a:r>
            <a:endParaRPr lang="en-US" altLang="zh-CN" sz="2400" dirty="0"/>
          </a:p>
          <a:p>
            <a:r>
              <a:rPr lang="en" altLang="zh-CN" sz="2400" dirty="0"/>
              <a:t>IE</a:t>
            </a:r>
            <a:r>
              <a:rPr lang="zh-CN" altLang="en-US" sz="2400" dirty="0"/>
              <a:t>         </a:t>
            </a:r>
            <a:r>
              <a:rPr lang="en" altLang="zh-CN" sz="2400" dirty="0" err="1"/>
              <a:t>e.cancelBubble</a:t>
            </a:r>
            <a:r>
              <a:rPr lang="en" altLang="zh-CN" sz="2400" dirty="0"/>
              <a:t> = true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3EAAC1-53D8-0548-8B13-2E40AC466155}"/>
              </a:ext>
            </a:extLst>
          </p:cNvPr>
          <p:cNvSpPr txBox="1"/>
          <p:nvPr/>
        </p:nvSpPr>
        <p:spPr>
          <a:xfrm>
            <a:off x="450455" y="2618303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Q3</a:t>
            </a:r>
            <a:r>
              <a:rPr kumimoji="1" lang="en" altLang="zh-CN" sz="3200" dirty="0">
                <a:solidFill>
                  <a:srgbClr val="C00000"/>
                </a:solidFill>
              </a:rPr>
              <a:t>. </a:t>
            </a:r>
            <a:r>
              <a:rPr kumimoji="1" lang="zh-CN" altLang="en-US" sz="3200" dirty="0">
                <a:solidFill>
                  <a:srgbClr val="C00000"/>
                </a:solidFill>
              </a:rPr>
              <a:t>知道事件委托吗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CD8788-083B-4446-8B15-E4D679103799}"/>
              </a:ext>
            </a:extLst>
          </p:cNvPr>
          <p:cNvSpPr/>
          <p:nvPr/>
        </p:nvSpPr>
        <p:spPr>
          <a:xfrm>
            <a:off x="1098431" y="2055249"/>
            <a:ext cx="918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取消默认事件：</a:t>
            </a:r>
            <a:r>
              <a:rPr lang="en-US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lang="zh-CN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的方法是</a:t>
            </a:r>
            <a:r>
              <a:rPr lang="zh-CN" altLang="en-US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e.preventDefault</a:t>
            </a:r>
            <a:r>
              <a:rPr lang="en-US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</a:t>
            </a:r>
            <a:r>
              <a:rPr lang="zh-CN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则是使用</a:t>
            </a:r>
            <a:r>
              <a:rPr lang="zh-CN" altLang="en-US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spc="20" dirty="0" err="1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e.returnValue</a:t>
            </a:r>
            <a:r>
              <a:rPr lang="en-US" altLang="zh-CN" kern="100" spc="20" dirty="0">
                <a:solidFill>
                  <a:srgbClr val="666666"/>
                </a:solidFill>
                <a:latin typeface="DengXian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false;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BEC65F-106C-8F42-BA7E-357D60DFD49C}"/>
              </a:ext>
            </a:extLst>
          </p:cNvPr>
          <p:cNvSpPr/>
          <p:nvPr/>
        </p:nvSpPr>
        <p:spPr>
          <a:xfrm>
            <a:off x="1098431" y="3351131"/>
            <a:ext cx="8235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利用事件冒泡的特性，将本应该注册在子元素上的处理事件注册在父元素上。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只指定一个事件处理程序，就可以管理某一类型的所有事件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B8E77B-C646-7247-96BE-6E7786F4B499}"/>
              </a:ext>
            </a:extLst>
          </p:cNvPr>
          <p:cNvSpPr/>
          <p:nvPr/>
        </p:nvSpPr>
        <p:spPr>
          <a:xfrm>
            <a:off x="1098431" y="5143533"/>
            <a:ext cx="951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- 减少DOM操作，提高性能。</a:t>
            </a:r>
          </a:p>
          <a:p>
            <a:r>
              <a:rPr lang="zh-CN" altLang="en-US" dirty="0"/>
              <a:t>- 随时可以添加子元素，添加的子元素会自动有相应的处理事件。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2F2821-67EA-A04C-8EEA-80F874D8C7F5}"/>
              </a:ext>
            </a:extLst>
          </p:cNvPr>
          <p:cNvSpPr/>
          <p:nvPr/>
        </p:nvSpPr>
        <p:spPr>
          <a:xfrm>
            <a:off x="1098431" y="46859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这样做的优势有：</a:t>
            </a:r>
          </a:p>
        </p:txBody>
      </p:sp>
    </p:spTree>
    <p:extLst>
      <p:ext uri="{BB962C8B-B14F-4D97-AF65-F5344CB8AC3E}">
        <p14:creationId xmlns:p14="http://schemas.microsoft.com/office/powerpoint/2010/main" val="26351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E80A28-C984-9548-A7CA-10B246FFB4AD}"/>
              </a:ext>
            </a:extLst>
          </p:cNvPr>
          <p:cNvSpPr txBox="1"/>
          <p:nvPr/>
        </p:nvSpPr>
        <p:spPr>
          <a:xfrm>
            <a:off x="10871200" y="0"/>
            <a:ext cx="133299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事件流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5485E7-AD25-4D41-A443-284AED41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5" y="1001005"/>
            <a:ext cx="6201800" cy="50508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F9503E-3EC6-3F42-BA9A-8C1F3C971A82}"/>
              </a:ext>
            </a:extLst>
          </p:cNvPr>
          <p:cNvSpPr txBox="1"/>
          <p:nvPr/>
        </p:nvSpPr>
        <p:spPr>
          <a:xfrm>
            <a:off x="277927" y="169277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Q3</a:t>
            </a:r>
            <a:r>
              <a:rPr kumimoji="1" lang="en" altLang="zh-CN" sz="3200" dirty="0">
                <a:solidFill>
                  <a:srgbClr val="C00000"/>
                </a:solidFill>
              </a:rPr>
              <a:t>.</a:t>
            </a:r>
            <a:r>
              <a:rPr kumimoji="1" lang="en-US" altLang="zh-CN" sz="3200" dirty="0">
                <a:solidFill>
                  <a:srgbClr val="C00000"/>
                </a:solidFill>
              </a:rPr>
              <a:t>1</a:t>
            </a:r>
            <a:r>
              <a:rPr kumimoji="1" lang="en" altLang="zh-CN" sz="3200" dirty="0">
                <a:solidFill>
                  <a:srgbClr val="C00000"/>
                </a:solidFill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</a:rPr>
              <a:t>手写实现事件委托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37834-088C-FC4A-815C-ACBD86B1AD38}"/>
              </a:ext>
            </a:extLst>
          </p:cNvPr>
          <p:cNvSpPr txBox="1"/>
          <p:nvPr/>
        </p:nvSpPr>
        <p:spPr>
          <a:xfrm>
            <a:off x="7130792" y="3037137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zh-CN" altLang="en-US" dirty="0"/>
              <a:t>注意</a:t>
            </a:r>
            <a:r>
              <a:rPr kumimoji="1" lang="en-US" altLang="zh-CN" dirty="0"/>
              <a:t>IE</a:t>
            </a:r>
            <a:r>
              <a:rPr kumimoji="1" lang="zh-CN" altLang="en-US" dirty="0"/>
              <a:t>写法</a:t>
            </a:r>
            <a:endParaRPr kumimoji="1" lang="en-US" altLang="zh-CN" dirty="0"/>
          </a:p>
          <a:p>
            <a:pPr marL="342900" indent="-342900">
              <a:buAutoNum type="arabicPlain"/>
            </a:pPr>
            <a:r>
              <a:rPr kumimoji="1" lang="zh-CN" altLang="en-US" dirty="0"/>
              <a:t>注意用</a:t>
            </a:r>
            <a:r>
              <a:rPr kumimoji="1" lang="en-US" altLang="zh-CN" dirty="0" err="1"/>
              <a:t>nodeName</a:t>
            </a:r>
            <a:r>
              <a:rPr kumimoji="1" lang="zh-CN" altLang="en-US" dirty="0"/>
              <a:t>来获取具体是什么标签名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7BF943-2777-1B4C-B7F6-8B907463C142}"/>
              </a:ext>
            </a:extLst>
          </p:cNvPr>
          <p:cNvSpPr/>
          <p:nvPr/>
        </p:nvSpPr>
        <p:spPr>
          <a:xfrm>
            <a:off x="4328199" y="4082982"/>
            <a:ext cx="1431984" cy="1725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2DBA3D-D2B3-644C-A7E5-18FD487577BD}"/>
              </a:ext>
            </a:extLst>
          </p:cNvPr>
          <p:cNvSpPr/>
          <p:nvPr/>
        </p:nvSpPr>
        <p:spPr>
          <a:xfrm>
            <a:off x="3251130" y="3792511"/>
            <a:ext cx="1380225" cy="230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00093F-BF8A-3C43-A74B-DFCA6B389191}"/>
              </a:ext>
            </a:extLst>
          </p:cNvPr>
          <p:cNvSpPr txBox="1"/>
          <p:nvPr/>
        </p:nvSpPr>
        <p:spPr>
          <a:xfrm>
            <a:off x="4631355" y="3683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4"/>
                </a:solidFill>
              </a:rPr>
              <a:t>1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6351DF-6550-0D43-A502-CD42A6A6BD74}"/>
              </a:ext>
            </a:extLst>
          </p:cNvPr>
          <p:cNvSpPr/>
          <p:nvPr/>
        </p:nvSpPr>
        <p:spPr>
          <a:xfrm>
            <a:off x="5858333" y="39845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4"/>
                </a:solidFill>
              </a:rPr>
              <a:t>1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276586-E2D3-DA4F-A675-0ABE760D73A9}"/>
              </a:ext>
            </a:extLst>
          </p:cNvPr>
          <p:cNvSpPr/>
          <p:nvPr/>
        </p:nvSpPr>
        <p:spPr>
          <a:xfrm>
            <a:off x="3768465" y="448321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4"/>
                </a:solidFill>
              </a:rPr>
              <a:t>3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8DE6BB1-0D15-EA4B-900F-13CEFA9E68BB}"/>
              </a:ext>
            </a:extLst>
          </p:cNvPr>
          <p:cNvCxnSpPr>
            <a:cxnSpLocks/>
          </p:cNvCxnSpPr>
          <p:nvPr/>
        </p:nvCxnSpPr>
        <p:spPr>
          <a:xfrm>
            <a:off x="2203554" y="4543179"/>
            <a:ext cx="28406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1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457BB3-D58D-9045-B977-ADCF3AB33BBD}"/>
              </a:ext>
            </a:extLst>
          </p:cNvPr>
          <p:cNvSpPr txBox="1"/>
          <p:nvPr/>
        </p:nvSpPr>
        <p:spPr>
          <a:xfrm>
            <a:off x="3352799" y="2506133"/>
            <a:ext cx="5587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Event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Loop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399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E80A28-C984-9548-A7CA-10B246FFB4AD}"/>
              </a:ext>
            </a:extLst>
          </p:cNvPr>
          <p:cNvSpPr txBox="1"/>
          <p:nvPr/>
        </p:nvSpPr>
        <p:spPr>
          <a:xfrm>
            <a:off x="10448144" y="0"/>
            <a:ext cx="175604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2F5C3-B8AA-0842-B00A-589696BEA56B}"/>
              </a:ext>
            </a:extLst>
          </p:cNvPr>
          <p:cNvSpPr txBox="1"/>
          <p:nvPr/>
        </p:nvSpPr>
        <p:spPr>
          <a:xfrm>
            <a:off x="277927" y="169277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</a:t>
            </a:r>
            <a:r>
              <a:rPr kumimoji="1" lang="en" altLang="zh-CN" sz="3200" dirty="0">
                <a:solidFill>
                  <a:srgbClr val="C00000"/>
                </a:solidFill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</a:rPr>
              <a:t>事件循环机制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25ED6F-0C97-3B42-A9EC-A797F79E0A1A}"/>
              </a:ext>
            </a:extLst>
          </p:cNvPr>
          <p:cNvPicPr/>
          <p:nvPr/>
        </p:nvPicPr>
        <p:blipFill rotWithShape="1">
          <a:blip r:embed="rId3"/>
          <a:srcRect l="6420" r="11686"/>
          <a:stretch/>
        </p:blipFill>
        <p:spPr>
          <a:xfrm>
            <a:off x="251718" y="754052"/>
            <a:ext cx="5037828" cy="58710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DAB6CF-D9EE-6548-AC36-3BB80E37DF71}"/>
              </a:ext>
            </a:extLst>
          </p:cNvPr>
          <p:cNvSpPr/>
          <p:nvPr/>
        </p:nvSpPr>
        <p:spPr>
          <a:xfrm>
            <a:off x="5593508" y="881678"/>
            <a:ext cx="5732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js是</a:t>
            </a:r>
            <a:r>
              <a:rPr lang="zh-CN" altLang="en-US" dirty="0">
                <a:solidFill>
                  <a:srgbClr val="FF0000"/>
                </a:solidFill>
              </a:rPr>
              <a:t>单线程</a:t>
            </a:r>
            <a:r>
              <a:rPr lang="zh-CN" altLang="en-US" dirty="0"/>
              <a:t>的，通过事件循环（event loop）实现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05DD2F-627D-7B4B-95E5-9EB3E6E13D6D}"/>
              </a:ext>
            </a:extLst>
          </p:cNvPr>
          <p:cNvSpPr/>
          <p:nvPr/>
        </p:nvSpPr>
        <p:spPr>
          <a:xfrm>
            <a:off x="5665935" y="1828665"/>
            <a:ext cx="544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所有同步任务都在主线程上执行，形成一个执行栈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C89DC7-9056-B744-AF7D-CE71C150AFEC}"/>
              </a:ext>
            </a:extLst>
          </p:cNvPr>
          <p:cNvSpPr/>
          <p:nvPr/>
        </p:nvSpPr>
        <p:spPr>
          <a:xfrm>
            <a:off x="5653805" y="2323422"/>
            <a:ext cx="5914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主线程之外，还存在一个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任务队列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task queue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）。只要异步任务有了运行结果，就在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任务队列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之中放置一个事件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5045A-67F0-C94E-AC05-8AE52B787052}"/>
              </a:ext>
            </a:extLst>
          </p:cNvPr>
          <p:cNvSpPr/>
          <p:nvPr/>
        </p:nvSpPr>
        <p:spPr>
          <a:xfrm>
            <a:off x="5665935" y="33721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一旦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执行栈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中的所有同步任务执行完毕，系统就会读取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任务队列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，看看里面有哪些事件。那些对应的异步任务，于是结束等待状态，进入执行栈，开始执行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68FE4E-D7C0-8E4C-BAC2-C09B254D4D63}"/>
              </a:ext>
            </a:extLst>
          </p:cNvPr>
          <p:cNvSpPr/>
          <p:nvPr/>
        </p:nvSpPr>
        <p:spPr>
          <a:xfrm>
            <a:off x="5665935" y="4728078"/>
            <a:ext cx="6266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主线程不断重复上面的第三步</a:t>
            </a:r>
            <a:r>
              <a:rPr lang="en-US" altLang="zh-CN" dirty="0"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dirty="0"/>
              <a:t>这个过程是不断循环的</a:t>
            </a:r>
            <a:r>
              <a:rPr lang="en-US" altLang="zh-CN" dirty="0"/>
              <a:t>,</a:t>
            </a:r>
            <a:r>
              <a:rPr lang="zh-CN" altLang="zh-CN" dirty="0"/>
              <a:t>所以整个的运行机制称为</a:t>
            </a:r>
            <a:r>
              <a:rPr lang="en-US" altLang="zh-CN" dirty="0"/>
              <a:t>event loop</a:t>
            </a:r>
            <a:r>
              <a:rPr lang="zh-CN" altLang="zh-CN" dirty="0"/>
              <a:t> 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75FD54-003C-3942-85BE-C8694967EC8F}"/>
              </a:ext>
            </a:extLst>
          </p:cNvPr>
          <p:cNvSpPr/>
          <p:nvPr/>
        </p:nvSpPr>
        <p:spPr>
          <a:xfrm>
            <a:off x="5471675" y="1599509"/>
            <a:ext cx="6278589" cy="28206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13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E80A28-C984-9548-A7CA-10B246FFB4AD}"/>
              </a:ext>
            </a:extLst>
          </p:cNvPr>
          <p:cNvSpPr txBox="1"/>
          <p:nvPr/>
        </p:nvSpPr>
        <p:spPr>
          <a:xfrm>
            <a:off x="10448144" y="0"/>
            <a:ext cx="175604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2F5C3-B8AA-0842-B00A-589696BEA56B}"/>
              </a:ext>
            </a:extLst>
          </p:cNvPr>
          <p:cNvSpPr txBox="1"/>
          <p:nvPr/>
        </p:nvSpPr>
        <p:spPr>
          <a:xfrm>
            <a:off x="277927" y="169277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Q1</a:t>
            </a:r>
            <a:r>
              <a:rPr kumimoji="1" lang="en" altLang="zh-CN" sz="3200" dirty="0">
                <a:solidFill>
                  <a:srgbClr val="C00000"/>
                </a:solidFill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</a:rPr>
              <a:t>事件循环机制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28D310-F5F4-0B43-A823-D4509D56ED3A}"/>
              </a:ext>
            </a:extLst>
          </p:cNvPr>
          <p:cNvSpPr/>
          <p:nvPr/>
        </p:nvSpPr>
        <p:spPr>
          <a:xfrm>
            <a:off x="4852062" y="14563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宏任务：</a:t>
            </a:r>
          </a:p>
          <a:p>
            <a:r>
              <a:rPr lang="zh-CN" altLang="en-US" dirty="0"/>
              <a:t>- script(主程序代码) </a:t>
            </a:r>
          </a:p>
          <a:p>
            <a:r>
              <a:rPr lang="zh-CN" altLang="en-US" dirty="0"/>
              <a:t>- setTimeout :定时器是指在定时后的时间段之后将任务放入宏任务队列，即使是0，也不会立即执行</a:t>
            </a:r>
          </a:p>
          <a:p>
            <a:r>
              <a:rPr lang="zh-CN" altLang="en-US" dirty="0"/>
              <a:t>- setInter</a:t>
            </a:r>
            <a:r>
              <a:rPr lang="en-US" altLang="zh-CN" dirty="0"/>
              <a:t>v</a:t>
            </a:r>
            <a:r>
              <a:rPr lang="zh-CN" altLang="en-US" dirty="0"/>
              <a:t>al </a:t>
            </a:r>
          </a:p>
          <a:p>
            <a:r>
              <a:rPr lang="zh-CN" altLang="en-US" dirty="0"/>
              <a:t>- setImmediate </a:t>
            </a:r>
          </a:p>
          <a:p>
            <a:r>
              <a:rPr lang="zh-CN" altLang="en-US" dirty="0"/>
              <a:t>- I/O操作 UI渲染   </a:t>
            </a:r>
          </a:p>
          <a:p>
            <a:r>
              <a:rPr lang="zh-CN" altLang="en-US" dirty="0"/>
              <a:t>- 鼠标事件</a:t>
            </a:r>
          </a:p>
          <a:p>
            <a:r>
              <a:rPr lang="zh-CN" altLang="en-US" dirty="0"/>
              <a:t>- ajax</a:t>
            </a:r>
          </a:p>
          <a:p>
            <a:r>
              <a:rPr lang="zh-CN" altLang="en-US" dirty="0"/>
              <a:t>- requestAnimationFrame</a:t>
            </a:r>
          </a:p>
          <a:p>
            <a:r>
              <a:rPr lang="zh-CN" altLang="en-US" dirty="0"/>
              <a:t>- new  Promise中的内容是宏任务</a:t>
            </a:r>
          </a:p>
          <a:p>
            <a:endParaRPr lang="zh-CN" altLang="en-US" dirty="0"/>
          </a:p>
          <a:p>
            <a:r>
              <a:rPr lang="zh-CN" altLang="en-US" dirty="0"/>
              <a:t>微任务：</a:t>
            </a:r>
          </a:p>
          <a:p>
            <a:r>
              <a:rPr lang="zh-CN" altLang="en-US" dirty="0"/>
              <a:t>- promise.then中的内容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D3DFA3-99D3-4B4C-89F4-69F505B644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5949" y="949923"/>
            <a:ext cx="3914511" cy="56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0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E80A28-C984-9548-A7CA-10B246FFB4AD}"/>
              </a:ext>
            </a:extLst>
          </p:cNvPr>
          <p:cNvSpPr txBox="1"/>
          <p:nvPr/>
        </p:nvSpPr>
        <p:spPr>
          <a:xfrm>
            <a:off x="10448144" y="0"/>
            <a:ext cx="175604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2F5C3-B8AA-0842-B00A-589696BEA56B}"/>
              </a:ext>
            </a:extLst>
          </p:cNvPr>
          <p:cNvSpPr txBox="1"/>
          <p:nvPr/>
        </p:nvSpPr>
        <p:spPr>
          <a:xfrm>
            <a:off x="277927" y="169277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</a:t>
            </a:r>
            <a:r>
              <a:rPr kumimoji="1" lang="zh-CN" altLang="en-US" sz="3200" dirty="0">
                <a:solidFill>
                  <a:srgbClr val="C00000"/>
                </a:solidFill>
              </a:rPr>
              <a:t>  输出顺序</a:t>
            </a:r>
            <a:endParaRPr kumimoji="1" lang="en" altLang="zh-CN" sz="32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E9A74-81A4-2B4F-BC2D-FEDA1394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51" y="1403073"/>
            <a:ext cx="3670300" cy="2463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2850E8A-2CAC-AD42-8AB1-4DB5D706E422}"/>
              </a:ext>
            </a:extLst>
          </p:cNvPr>
          <p:cNvSpPr txBox="1"/>
          <p:nvPr/>
        </p:nvSpPr>
        <p:spPr>
          <a:xfrm>
            <a:off x="1996346" y="433122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6543D2-8016-B94E-B498-1A18C25A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95" y="1436179"/>
            <a:ext cx="3860800" cy="2501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3075BA-F168-A14C-AB0B-13D0CFBFAC09}"/>
              </a:ext>
            </a:extLst>
          </p:cNvPr>
          <p:cNvSpPr/>
          <p:nvPr/>
        </p:nvSpPr>
        <p:spPr>
          <a:xfrm>
            <a:off x="7036730" y="4192438"/>
            <a:ext cx="12891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script start</a:t>
            </a:r>
          </a:p>
          <a:p>
            <a:r>
              <a:rPr lang="en" altLang="zh-CN" dirty="0"/>
              <a:t>script end</a:t>
            </a:r>
          </a:p>
          <a:p>
            <a:r>
              <a:rPr lang="en" altLang="zh-CN" dirty="0"/>
              <a:t>promise1 </a:t>
            </a:r>
          </a:p>
          <a:p>
            <a:r>
              <a:rPr lang="en" altLang="zh-CN" dirty="0"/>
              <a:t>promise2 </a:t>
            </a:r>
          </a:p>
          <a:p>
            <a:r>
              <a:rPr lang="en" altLang="zh-CN" dirty="0" err="1"/>
              <a:t>setTimeout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25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D28E94-9B94-7541-848C-FA3AE056F018}"/>
              </a:ext>
            </a:extLst>
          </p:cNvPr>
          <p:cNvSpPr txBox="1"/>
          <p:nvPr/>
        </p:nvSpPr>
        <p:spPr>
          <a:xfrm>
            <a:off x="731520" y="230832"/>
            <a:ext cx="7018268" cy="2958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/>
              <a:t>乱序输出数组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数组展平（阿里、字节、美团）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3.</a:t>
            </a:r>
            <a:r>
              <a:rPr kumimoji="1" lang="zh-CN" altLang="en-US" dirty="0"/>
              <a:t>手写深拷贝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4.</a:t>
            </a:r>
            <a:r>
              <a:rPr kumimoji="1" lang="zh-CN" altLang="en-US" dirty="0"/>
              <a:t>驼峰字符串和匈牙利命名字符串互相转换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5.</a:t>
            </a:r>
            <a:r>
              <a:rPr kumimoji="1" lang="zh-CN" altLang="en-US" dirty="0"/>
              <a:t>对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query </a:t>
            </a:r>
            <a:r>
              <a:rPr kumimoji="1" lang="zh-CN" altLang="en-US" dirty="0"/>
              <a:t>部分做拆解，返回一个 </a:t>
            </a:r>
            <a:r>
              <a:rPr kumimoji="1" lang="en-US" altLang="zh-CN" dirty="0"/>
              <a:t>key - value </a:t>
            </a:r>
            <a:r>
              <a:rPr kumimoji="1" lang="zh-CN" altLang="en-US" dirty="0"/>
              <a:t>形式的 </a:t>
            </a:r>
            <a:r>
              <a:rPr kumimoji="1" lang="en-US" altLang="zh-CN" dirty="0"/>
              <a:t>object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6.</a:t>
            </a:r>
            <a:r>
              <a:rPr kumimoji="1" lang="zh-CN" altLang="en-US" dirty="0"/>
              <a:t>实现快排、冒泡、选择排序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7.</a:t>
            </a:r>
            <a:r>
              <a:rPr kumimoji="1" lang="zh-CN" altLang="en-US" dirty="0"/>
              <a:t>输出最长子串：</a:t>
            </a:r>
            <a:r>
              <a:rPr lang="en-US" altLang="zh-CN" dirty="0"/>
              <a:t> </a:t>
            </a:r>
            <a:r>
              <a:rPr lang="en-US" altLang="zh-CN" dirty="0" err="1"/>
              <a:t>dfdfasd</a:t>
            </a:r>
            <a:r>
              <a:rPr lang="en-US" altLang="zh-CN" dirty="0"/>
              <a:t>(</a:t>
            </a:r>
            <a:r>
              <a:rPr lang="en-US" altLang="zh-CN" dirty="0" err="1"/>
              <a:t>dd</a:t>
            </a:r>
            <a:r>
              <a:rPr lang="en-US" altLang="zh-CN" dirty="0"/>
              <a:t>(</a:t>
            </a:r>
            <a:r>
              <a:rPr lang="en-US" altLang="zh-CN" dirty="0" err="1"/>
              <a:t>ddfs</a:t>
            </a:r>
            <a:r>
              <a:rPr lang="en-US" altLang="zh-CN" dirty="0"/>
              <a:t>))</a:t>
            </a:r>
            <a:r>
              <a:rPr lang="en-US" altLang="zh-CN" dirty="0" err="1"/>
              <a:t>dda</a:t>
            </a:r>
            <a:r>
              <a:rPr lang="en-US" altLang="zh-CN" dirty="0"/>
              <a:t>(</a:t>
            </a:r>
            <a:r>
              <a:rPr lang="en-US" altLang="zh-CN" dirty="0" err="1"/>
              <a:t>ddd</a:t>
            </a:r>
            <a:r>
              <a:rPr lang="en-US" altLang="zh-CN" dirty="0"/>
              <a:t>)</a:t>
            </a:r>
            <a:r>
              <a:rPr lang="en-US" altLang="zh-CN" dirty="0" err="1"/>
              <a:t>ddfdsa</a:t>
            </a:r>
            <a:r>
              <a:rPr lang="en-US" altLang="zh-CN" dirty="0"/>
              <a:t>  --&gt; (</a:t>
            </a:r>
            <a:r>
              <a:rPr lang="en-US" altLang="zh-CN" dirty="0" err="1"/>
              <a:t>dd</a:t>
            </a:r>
            <a:r>
              <a:rPr lang="en-US" altLang="zh-CN" dirty="0"/>
              <a:t>(</a:t>
            </a:r>
            <a:r>
              <a:rPr lang="en-US" altLang="zh-CN" dirty="0" err="1"/>
              <a:t>ddfs</a:t>
            </a:r>
            <a:r>
              <a:rPr lang="en-US" altLang="zh-CN" dirty="0"/>
              <a:t>))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D8E1AB-F2BB-4441-9B6B-3F4F67D8337D}"/>
              </a:ext>
            </a:extLst>
          </p:cNvPr>
          <p:cNvSpPr txBox="1"/>
          <p:nvPr/>
        </p:nvSpPr>
        <p:spPr>
          <a:xfrm>
            <a:off x="10661904" y="0"/>
            <a:ext cx="1530096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其他手撕</a:t>
            </a:r>
          </a:p>
        </p:txBody>
      </p:sp>
    </p:spTree>
    <p:extLst>
      <p:ext uri="{BB962C8B-B14F-4D97-AF65-F5344CB8AC3E}">
        <p14:creationId xmlns:p14="http://schemas.microsoft.com/office/powerpoint/2010/main" val="9187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78ADC8-B7C0-9543-A21E-61E1CA80D3A5}"/>
              </a:ext>
            </a:extLst>
          </p:cNvPr>
          <p:cNvSpPr/>
          <p:nvPr/>
        </p:nvSpPr>
        <p:spPr>
          <a:xfrm>
            <a:off x="897466" y="16713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A1.2</a:t>
            </a:r>
          </a:p>
          <a:p>
            <a:r>
              <a:rPr kumimoji="1" lang="en" altLang="zh-CN" dirty="0"/>
              <a:t>- </a:t>
            </a:r>
            <a:r>
              <a:rPr kumimoji="1" lang="en" altLang="zh-CN" dirty="0" err="1"/>
              <a:t>instanceOf</a:t>
            </a:r>
            <a:r>
              <a:rPr kumimoji="1" lang="zh-CN" altLang="en-US" dirty="0"/>
              <a:t>方法</a:t>
            </a:r>
            <a:endParaRPr kumimoji="1" lang="en" altLang="zh-CN" dirty="0"/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 = [1,2,3];</a:t>
            </a:r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instanceOf</a:t>
            </a:r>
            <a:r>
              <a:rPr kumimoji="1" lang="en" altLang="zh-CN" dirty="0"/>
              <a:t> Array)//</a:t>
            </a:r>
            <a:r>
              <a:rPr kumimoji="1" lang="en" altLang="zh-CN" dirty="0">
                <a:solidFill>
                  <a:srgbClr val="C00000"/>
                </a:solidFill>
              </a:rPr>
              <a:t>true</a:t>
            </a:r>
          </a:p>
          <a:p>
            <a:endParaRPr kumimoji="1" lang="en" altLang="zh-CN" dirty="0">
              <a:solidFill>
                <a:srgbClr val="C00000"/>
              </a:solidFill>
            </a:endParaRPr>
          </a:p>
          <a:p>
            <a:r>
              <a:rPr kumimoji="1" lang="en" altLang="zh-CN" dirty="0"/>
              <a:t>- constructor</a:t>
            </a:r>
            <a:r>
              <a:rPr kumimoji="1" lang="zh-CN" altLang="en-US" dirty="0"/>
              <a:t>方法</a:t>
            </a:r>
            <a:endParaRPr kumimoji="1" lang="en" altLang="zh-CN" dirty="0"/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arr.constructor</a:t>
            </a:r>
            <a:r>
              <a:rPr kumimoji="1" lang="en" altLang="zh-CN" dirty="0"/>
              <a:t> == Array)//</a:t>
            </a:r>
            <a:r>
              <a:rPr kumimoji="1" lang="en" altLang="zh-CN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EA1FF-89F6-264F-A5B5-4F953EFAC8FC}"/>
              </a:ext>
            </a:extLst>
          </p:cNvPr>
          <p:cNvSpPr/>
          <p:nvPr/>
        </p:nvSpPr>
        <p:spPr>
          <a:xfrm>
            <a:off x="897466" y="3946435"/>
            <a:ext cx="6537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- </a:t>
            </a:r>
            <a:r>
              <a:rPr kumimoji="1" lang="en" altLang="zh-CN" dirty="0" err="1"/>
              <a:t>Object.prototype.toString.call</a:t>
            </a:r>
            <a:r>
              <a:rPr kumimoji="1" lang="en" altLang="zh-CN" dirty="0"/>
              <a:t>()</a:t>
            </a:r>
            <a:r>
              <a:rPr kumimoji="1" lang="zh-CN" altLang="en-US" dirty="0"/>
              <a:t>方法</a:t>
            </a:r>
            <a:endParaRPr kumimoji="1" lang="en" altLang="zh-CN" dirty="0"/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Object.prototype.toString.call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))//</a:t>
            </a:r>
            <a:r>
              <a:rPr kumimoji="1" lang="zh-CN" altLang="en-US" dirty="0"/>
              <a:t> </a:t>
            </a:r>
            <a:r>
              <a:rPr kumimoji="1" lang="en" altLang="zh-CN" dirty="0">
                <a:solidFill>
                  <a:srgbClr val="C00000"/>
                </a:solidFill>
              </a:rPr>
              <a:t>[Object Array]</a:t>
            </a:r>
          </a:p>
          <a:p>
            <a:endParaRPr kumimoji="1" lang="en" altLang="zh-CN" dirty="0"/>
          </a:p>
          <a:p>
            <a:r>
              <a:rPr kumimoji="1" lang="en" altLang="zh-CN" dirty="0"/>
              <a:t>- </a:t>
            </a:r>
            <a:r>
              <a:rPr kumimoji="1" lang="en" altLang="zh-CN" dirty="0" err="1"/>
              <a:t>Array.isArray</a:t>
            </a:r>
            <a:r>
              <a:rPr kumimoji="1" lang="en" altLang="zh-CN" dirty="0"/>
              <a:t>()</a:t>
            </a:r>
          </a:p>
          <a:p>
            <a:r>
              <a:rPr kumimoji="1" lang="en" altLang="zh-CN" dirty="0"/>
              <a:t>  </a:t>
            </a:r>
            <a:r>
              <a:rPr kumimoji="1" lang="en" altLang="zh-CN" dirty="0" err="1"/>
              <a:t>console.log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Array.isArray</a:t>
            </a:r>
            <a:r>
              <a:rPr kumimoji="1" lang="en" altLang="zh-CN" dirty="0"/>
              <a:t>(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))//</a:t>
            </a:r>
            <a:r>
              <a:rPr kumimoji="1" lang="en" altLang="zh-CN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394C1-CE5A-DE41-9FE5-666CAB078613}"/>
              </a:ext>
            </a:extLst>
          </p:cNvPr>
          <p:cNvSpPr/>
          <p:nvPr/>
        </p:nvSpPr>
        <p:spPr>
          <a:xfrm>
            <a:off x="557910" y="822868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Q1.2</a:t>
            </a:r>
            <a:r>
              <a:rPr kumimoji="1" lang="zh-CN" altLang="en-US" sz="2400" dirty="0">
                <a:solidFill>
                  <a:srgbClr val="C00000"/>
                </a:solidFill>
              </a:rPr>
              <a:t> 判断数组的方法</a:t>
            </a:r>
            <a:r>
              <a:rPr kumimoji="1" lang="en-US" altLang="zh-CN" sz="2400" dirty="0">
                <a:solidFill>
                  <a:srgbClr val="C00000"/>
                </a:solidFill>
              </a:rPr>
              <a:t>,</a:t>
            </a:r>
            <a:r>
              <a:rPr kumimoji="1" lang="zh-CN" altLang="en-US" sz="2400" dirty="0">
                <a:solidFill>
                  <a:srgbClr val="C00000"/>
                </a:solidFill>
              </a:rPr>
              <a:t>具体怎么写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0022D-2AB7-854E-872D-64E95C87F323}"/>
              </a:ext>
            </a:extLst>
          </p:cNvPr>
          <p:cNvSpPr txBox="1"/>
          <p:nvPr/>
        </p:nvSpPr>
        <p:spPr>
          <a:xfrm>
            <a:off x="10681668" y="0"/>
            <a:ext cx="152252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1870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3DD88A-EBC1-7C44-A0AB-60911B9E53A0}"/>
              </a:ext>
            </a:extLst>
          </p:cNvPr>
          <p:cNvSpPr txBox="1"/>
          <p:nvPr/>
        </p:nvSpPr>
        <p:spPr>
          <a:xfrm>
            <a:off x="3322913" y="4498660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垃圾回收机制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AAE42-D972-004B-904F-A2DD0921F224}"/>
              </a:ext>
            </a:extLst>
          </p:cNvPr>
          <p:cNvSpPr txBox="1"/>
          <p:nvPr/>
        </p:nvSpPr>
        <p:spPr>
          <a:xfrm>
            <a:off x="3601118" y="1017978"/>
            <a:ext cx="547056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变量、作用域和内存相关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F8D13-9128-4C40-A698-DCF0F546961D}"/>
              </a:ext>
            </a:extLst>
          </p:cNvPr>
          <p:cNvSpPr txBox="1"/>
          <p:nvPr/>
        </p:nvSpPr>
        <p:spPr>
          <a:xfrm>
            <a:off x="3322913" y="2633682"/>
            <a:ext cx="67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call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apply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bind</a:t>
            </a:r>
            <a:r>
              <a:rPr kumimoji="1" lang="zh-CN" altLang="en-US" sz="2800" dirty="0"/>
              <a:t>区别 </a:t>
            </a:r>
            <a:r>
              <a:rPr kumimoji="1" lang="en-US" altLang="zh-CN" sz="2800" dirty="0"/>
              <a:t>+</a:t>
            </a:r>
            <a:r>
              <a:rPr kumimoji="1" lang="zh-CN" altLang="en-US" sz="2800" dirty="0"/>
              <a:t> 手写实现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628C1D-0404-1149-8FB5-3620A8D3921D}"/>
              </a:ext>
            </a:extLst>
          </p:cNvPr>
          <p:cNvSpPr txBox="1"/>
          <p:nvPr/>
        </p:nvSpPr>
        <p:spPr>
          <a:xfrm>
            <a:off x="3322913" y="3255341"/>
            <a:ext cx="250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闭包</a:t>
            </a:r>
            <a:endParaRPr kumimoji="1"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8FC2F7-72BA-9D47-A24F-43A3E4393D3B}"/>
              </a:ext>
            </a:extLst>
          </p:cNvPr>
          <p:cNvSpPr txBox="1"/>
          <p:nvPr/>
        </p:nvSpPr>
        <p:spPr>
          <a:xfrm>
            <a:off x="3322913" y="38770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This</a:t>
            </a:r>
            <a:r>
              <a:rPr kumimoji="1" lang="zh-CN" altLang="en-US" sz="2800" dirty="0"/>
              <a:t>指向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9BC606-E908-2B4D-894C-D79F3E9BA88F}"/>
              </a:ext>
            </a:extLst>
          </p:cNvPr>
          <p:cNvSpPr txBox="1"/>
          <p:nvPr/>
        </p:nvSpPr>
        <p:spPr>
          <a:xfrm>
            <a:off x="3322913" y="2012022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变量提升</a:t>
            </a:r>
          </a:p>
        </p:txBody>
      </p:sp>
    </p:spTree>
    <p:extLst>
      <p:ext uri="{BB962C8B-B14F-4D97-AF65-F5344CB8AC3E}">
        <p14:creationId xmlns:p14="http://schemas.microsoft.com/office/powerpoint/2010/main" val="8852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2F55A7-F19D-A647-B2A7-739AC8B99396}"/>
              </a:ext>
            </a:extLst>
          </p:cNvPr>
          <p:cNvSpPr/>
          <p:nvPr/>
        </p:nvSpPr>
        <p:spPr>
          <a:xfrm>
            <a:off x="759980" y="133940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000" dirty="0"/>
          </a:p>
          <a:p>
            <a:r>
              <a:rPr lang="zh-CN" altLang="en-US" sz="2000" dirty="0"/>
              <a:t>所有声明“移动”到所在作用域的最上面，而赋值或其他逻辑会留在原地，这就是变量提升。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（函数优先）</a:t>
            </a:r>
            <a:endParaRPr lang="en-US" altLang="zh-CN" sz="2000" dirty="0"/>
          </a:p>
          <a:p>
            <a:r>
              <a:rPr lang="zh-CN" altLang="en-US" sz="2000" dirty="0"/>
              <a:t>在提升过程中，函数声明将首先提升，然后才是变量。</a:t>
            </a:r>
          </a:p>
          <a:p>
            <a:r>
              <a:rPr lang="zh-CN" altLang="en-US" sz="2000" dirty="0"/>
              <a:t>只有函数声明（ </a:t>
            </a:r>
            <a:r>
              <a:rPr lang="en" altLang="zh-CN" sz="2000" dirty="0"/>
              <a:t>function a(){} </a:t>
            </a:r>
            <a:r>
              <a:rPr lang="zh-CN" altLang="en" sz="2000" dirty="0"/>
              <a:t>）</a:t>
            </a:r>
            <a:r>
              <a:rPr lang="zh-CN" altLang="en-US" sz="2000" dirty="0"/>
              <a:t>才会被提升，函数表达式（ </a:t>
            </a:r>
            <a:r>
              <a:rPr lang="en" altLang="zh-CN" sz="2000" dirty="0" err="1"/>
              <a:t>var</a:t>
            </a:r>
            <a:r>
              <a:rPr lang="en" altLang="zh-CN" sz="2000" dirty="0"/>
              <a:t> a = function b(){} </a:t>
            </a:r>
            <a:r>
              <a:rPr lang="zh-CN" altLang="en" sz="2000" dirty="0"/>
              <a:t>）</a:t>
            </a:r>
            <a:r>
              <a:rPr lang="zh-CN" altLang="en-US" sz="2000" dirty="0"/>
              <a:t>不会提升</a:t>
            </a:r>
          </a:p>
          <a:p>
            <a:endParaRPr lang="en-US" altLang="zh-CN" sz="2000" dirty="0"/>
          </a:p>
          <a:p>
            <a:r>
              <a:rPr lang="zh-CN" altLang="en-US" sz="2000" dirty="0"/>
              <a:t>相同的函数声明，后面的将会覆盖前面的。</a:t>
            </a:r>
          </a:p>
          <a:p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205B9-11B7-AA44-B746-276BD48D9138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C77C6B-83FB-EB43-B707-5A01CF12B653}"/>
              </a:ext>
            </a:extLst>
          </p:cNvPr>
          <p:cNvSpPr/>
          <p:nvPr/>
        </p:nvSpPr>
        <p:spPr>
          <a:xfrm>
            <a:off x="503159" y="384104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Q1</a:t>
            </a:r>
            <a:r>
              <a:rPr lang="zh-CN" altLang="en-US" sz="2800" dirty="0">
                <a:solidFill>
                  <a:srgbClr val="C00000"/>
                </a:solidFill>
              </a:rPr>
              <a:t>变量提升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CBC30A-BB74-E743-B395-B800EAE0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1" y="1153968"/>
            <a:ext cx="3238500" cy="1308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C3760C-814D-3248-A457-994D385E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1" y="3259726"/>
            <a:ext cx="3111500" cy="1600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54FFE46-8B28-8E4E-B789-274405CD9016}"/>
              </a:ext>
            </a:extLst>
          </p:cNvPr>
          <p:cNvSpPr/>
          <p:nvPr/>
        </p:nvSpPr>
        <p:spPr>
          <a:xfrm>
            <a:off x="7834745" y="1953491"/>
            <a:ext cx="1184564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43ACF6-3E28-3D47-BC11-BF766579534C}"/>
              </a:ext>
            </a:extLst>
          </p:cNvPr>
          <p:cNvSpPr/>
          <p:nvPr/>
        </p:nvSpPr>
        <p:spPr>
          <a:xfrm>
            <a:off x="7834745" y="4101390"/>
            <a:ext cx="1184564" cy="1881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F9345C-6215-7D46-8374-91AF37144253}"/>
              </a:ext>
            </a:extLst>
          </p:cNvPr>
          <p:cNvSpPr/>
          <p:nvPr/>
        </p:nvSpPr>
        <p:spPr>
          <a:xfrm>
            <a:off x="7834745" y="3588261"/>
            <a:ext cx="1184564" cy="266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A9AB00-FA5B-F949-A378-0BFC6F28D60F}"/>
              </a:ext>
            </a:extLst>
          </p:cNvPr>
          <p:cNvSpPr/>
          <p:nvPr/>
        </p:nvSpPr>
        <p:spPr>
          <a:xfrm>
            <a:off x="7601197" y="27090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在编译后将被理解为下面的形式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8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2F55A7-F19D-A647-B2A7-739AC8B99396}"/>
              </a:ext>
            </a:extLst>
          </p:cNvPr>
          <p:cNvSpPr/>
          <p:nvPr/>
        </p:nvSpPr>
        <p:spPr>
          <a:xfrm>
            <a:off x="873082" y="8321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function Foo() {</a:t>
            </a:r>
          </a:p>
          <a:p>
            <a:r>
              <a:rPr lang="zh-CN" altLang="en-US" dirty="0"/>
              <a:t>    getName = function () { console.log(1); };</a:t>
            </a:r>
          </a:p>
          <a:p>
            <a:r>
              <a:rPr lang="zh-CN" altLang="en-US" dirty="0"/>
              <a:t>    return this;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Foo.getName = function () { console.log(2); };</a:t>
            </a:r>
          </a:p>
          <a:p>
            <a:r>
              <a:rPr lang="zh-CN" altLang="en-US" dirty="0"/>
              <a:t>Foo.prototype.getName = function () { console.log(3); };</a:t>
            </a:r>
          </a:p>
          <a:p>
            <a:r>
              <a:rPr lang="zh-CN" altLang="en-US" dirty="0"/>
              <a:t>var getName = function () { console.log(4); };</a:t>
            </a:r>
          </a:p>
          <a:p>
            <a:r>
              <a:rPr lang="zh-CN" altLang="en-US" dirty="0"/>
              <a:t>function getName() { console.log(5); 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//问：出以下输出结果</a:t>
            </a:r>
          </a:p>
          <a:p>
            <a:r>
              <a:rPr lang="zh-CN" altLang="en-US" dirty="0"/>
              <a:t>Foo.getName(); </a:t>
            </a:r>
            <a:endParaRPr lang="en-US" altLang="zh-CN" dirty="0"/>
          </a:p>
          <a:p>
            <a:r>
              <a:rPr lang="zh-CN" altLang="en-US" dirty="0"/>
              <a:t>getName(); </a:t>
            </a:r>
            <a:endParaRPr lang="en-US" altLang="zh-CN" dirty="0"/>
          </a:p>
          <a:p>
            <a:r>
              <a:rPr lang="zh-CN" altLang="en-US" dirty="0"/>
              <a:t>Foo().getName(); </a:t>
            </a:r>
            <a:endParaRPr lang="en-US" altLang="zh-CN" dirty="0"/>
          </a:p>
          <a:p>
            <a:r>
              <a:rPr lang="zh-CN" altLang="en-US" dirty="0"/>
              <a:t>getName();    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205B9-11B7-AA44-B746-276BD48D9138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C77C6B-83FB-EB43-B707-5A01CF12B653}"/>
              </a:ext>
            </a:extLst>
          </p:cNvPr>
          <p:cNvSpPr/>
          <p:nvPr/>
        </p:nvSpPr>
        <p:spPr>
          <a:xfrm>
            <a:off x="503159" y="384104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Q1</a:t>
            </a:r>
            <a:r>
              <a:rPr lang="zh-CN" altLang="en-US" sz="2800" dirty="0">
                <a:solidFill>
                  <a:srgbClr val="C00000"/>
                </a:solidFill>
              </a:rPr>
              <a:t>变量提升</a:t>
            </a:r>
          </a:p>
        </p:txBody>
      </p:sp>
    </p:spTree>
    <p:extLst>
      <p:ext uri="{BB962C8B-B14F-4D97-AF65-F5344CB8AC3E}">
        <p14:creationId xmlns:p14="http://schemas.microsoft.com/office/powerpoint/2010/main" val="10842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61ECFA-B96E-7840-B838-F525A9A1EAB2}"/>
              </a:ext>
            </a:extLst>
          </p:cNvPr>
          <p:cNvSpPr/>
          <p:nvPr/>
        </p:nvSpPr>
        <p:spPr>
          <a:xfrm>
            <a:off x="473999" y="888938"/>
            <a:ext cx="5486534" cy="147732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Foo.getName();  </a:t>
            </a:r>
            <a:r>
              <a:rPr lang="en-US" altLang="zh-CN" dirty="0"/>
              <a:t>//2</a:t>
            </a:r>
            <a:endParaRPr lang="zh-CN" altLang="en-US" dirty="0"/>
          </a:p>
          <a:p>
            <a:r>
              <a:rPr lang="zh-CN" altLang="en-US" dirty="0"/>
              <a:t>运行的是`function () { console.log(2); };`,</a:t>
            </a:r>
            <a:endParaRPr lang="en-US" altLang="zh-CN" dirty="0"/>
          </a:p>
          <a:p>
            <a:r>
              <a:rPr lang="zh-CN" altLang="en-US" dirty="0"/>
              <a:t>会先查找实例本身属性，若未找到再原型链上查找，因此输出2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9B3E0-0647-0F4F-9129-E387976276CF}"/>
              </a:ext>
            </a:extLst>
          </p:cNvPr>
          <p:cNvSpPr/>
          <p:nvPr/>
        </p:nvSpPr>
        <p:spPr>
          <a:xfrm>
            <a:off x="6129865" y="883761"/>
            <a:ext cx="5882025" cy="341632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Foo().getName();   </a:t>
            </a:r>
            <a:r>
              <a:rPr lang="en-US" altLang="zh-CN" dirty="0"/>
              <a:t>//1</a:t>
            </a:r>
            <a:endParaRPr lang="zh-CN" altLang="en-US" dirty="0"/>
          </a:p>
          <a:p>
            <a:r>
              <a:rPr lang="zh-CN" altLang="en-US" dirty="0"/>
              <a:t>首先Foo()执行的返回值是this，所以这个可以看做是this.getName(),此时this指向全局</a:t>
            </a:r>
          </a:p>
          <a:p>
            <a:endParaRPr lang="zh-CN" altLang="en-US" dirty="0"/>
          </a:p>
          <a:p>
            <a:r>
              <a:rPr lang="zh-CN" altLang="en-US" dirty="0"/>
              <a:t>全局范围内的this.getName就是`getName =  function () { console.log(4); };</a:t>
            </a:r>
          </a:p>
          <a:p>
            <a:endParaRPr lang="zh-CN" altLang="en-US" dirty="0"/>
          </a:p>
          <a:p>
            <a:r>
              <a:rPr lang="zh-CN" altLang="en-US" dirty="0"/>
              <a:t>但是Foo()中的`getName = function () { console.log(1); };`没有对getName使用let声明，所以此时全局的getName被Foo中的`function () { console.log(1); };`覆盖了，所以输出1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BD3E5F-A2F3-FD43-9C24-0D6EBBD7B834}"/>
              </a:ext>
            </a:extLst>
          </p:cNvPr>
          <p:cNvSpPr/>
          <p:nvPr/>
        </p:nvSpPr>
        <p:spPr>
          <a:xfrm>
            <a:off x="473999" y="2453422"/>
            <a:ext cx="5486534" cy="369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getName();  </a:t>
            </a:r>
            <a:r>
              <a:rPr lang="en-US" altLang="zh-CN" dirty="0"/>
              <a:t>//4</a:t>
            </a:r>
          </a:p>
          <a:p>
            <a:endParaRPr lang="zh-CN" altLang="en-US" dirty="0"/>
          </a:p>
          <a:p>
            <a:r>
              <a:rPr lang="zh-CN" altLang="en-US" dirty="0"/>
              <a:t>var getName = function () { console.log(4); };</a:t>
            </a:r>
          </a:p>
          <a:p>
            <a:r>
              <a:rPr lang="zh-CN" altLang="en-US" dirty="0"/>
              <a:t>function getName() { console.log(5); }</a:t>
            </a:r>
          </a:p>
          <a:p>
            <a:endParaRPr lang="en-US" altLang="zh-CN" dirty="0"/>
          </a:p>
          <a:p>
            <a:r>
              <a:rPr lang="zh-CN" altLang="en-US" dirty="0"/>
              <a:t>/ </a:t>
            </a:r>
            <a:r>
              <a:rPr lang="en-US" altLang="zh-CN" dirty="0"/>
              <a:t>/</a:t>
            </a:r>
            <a:r>
              <a:rPr lang="zh-CN" altLang="en-US" dirty="0"/>
              <a:t>存在函数提升和变量提升，函数提升在变量提升之上</a:t>
            </a:r>
          </a:p>
          <a:p>
            <a:r>
              <a:rPr lang="zh-CN" altLang="en-US" dirty="0"/>
              <a:t>// 上述两句代码真正的执行顺序如下`</a:t>
            </a:r>
          </a:p>
          <a:p>
            <a:r>
              <a:rPr lang="zh-CN" altLang="en-US" dirty="0"/>
              <a:t>function getName() { console.log(5); }</a:t>
            </a:r>
          </a:p>
          <a:p>
            <a:r>
              <a:rPr lang="zh-CN" altLang="en-US" dirty="0"/>
              <a:t>var getName;</a:t>
            </a:r>
          </a:p>
          <a:p>
            <a:r>
              <a:rPr lang="zh-CN" altLang="en-US" dirty="0"/>
              <a:t>getName = function () { console.log(4); };</a:t>
            </a:r>
          </a:p>
          <a:p>
            <a:r>
              <a:rPr lang="zh-CN" altLang="en-US" dirty="0"/>
              <a:t>所以最终getName被`function () { console.log(4); };`覆盖了，输出4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A52283-5477-3540-A052-DB791B6D2A32}"/>
              </a:ext>
            </a:extLst>
          </p:cNvPr>
          <p:cNvSpPr/>
          <p:nvPr/>
        </p:nvSpPr>
        <p:spPr>
          <a:xfrm>
            <a:off x="6129866" y="4664099"/>
            <a:ext cx="5882024" cy="92333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getName();  </a:t>
            </a:r>
            <a:r>
              <a:rPr lang="en-US" altLang="zh-CN" dirty="0"/>
              <a:t>//1</a:t>
            </a:r>
            <a:endParaRPr lang="zh-CN" altLang="en-US" dirty="0"/>
          </a:p>
          <a:p>
            <a:r>
              <a:rPr lang="zh-CN" altLang="en-US" dirty="0"/>
              <a:t>这个getName和this.getName是同一个变量，因此输出和`Foo().getName();`一样，都为1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47146E-EBB1-CF4C-9B7C-D690B6205F9B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</p:spTree>
    <p:extLst>
      <p:ext uri="{BB962C8B-B14F-4D97-AF65-F5344CB8AC3E}">
        <p14:creationId xmlns:p14="http://schemas.microsoft.com/office/powerpoint/2010/main" val="18017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A0BAA5-E552-0544-A6A8-DD35636E5341}"/>
              </a:ext>
            </a:extLst>
          </p:cNvPr>
          <p:cNvSpPr txBox="1"/>
          <p:nvPr/>
        </p:nvSpPr>
        <p:spPr>
          <a:xfrm>
            <a:off x="511219" y="633343"/>
            <a:ext cx="930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Q2</a:t>
            </a:r>
            <a:r>
              <a:rPr kumimoji="1" lang="zh-CN" altLang="en-US" sz="3200" dirty="0">
                <a:solidFill>
                  <a:srgbClr val="C00000"/>
                </a:solidFill>
              </a:rPr>
              <a:t> </a:t>
            </a:r>
            <a:r>
              <a:rPr kumimoji="1" lang="en-US" altLang="zh-CN" sz="3200" dirty="0">
                <a:solidFill>
                  <a:srgbClr val="C00000"/>
                </a:solidFill>
              </a:rPr>
              <a:t>call</a:t>
            </a:r>
            <a:r>
              <a:rPr kumimoji="1" lang="zh-CN" altLang="en-US" sz="3200" dirty="0">
                <a:solidFill>
                  <a:srgbClr val="C00000"/>
                </a:solidFill>
              </a:rPr>
              <a:t>、</a:t>
            </a:r>
            <a:r>
              <a:rPr kumimoji="1" lang="en-US" altLang="zh-CN" sz="3200" dirty="0">
                <a:solidFill>
                  <a:srgbClr val="C00000"/>
                </a:solidFill>
              </a:rPr>
              <a:t>apply</a:t>
            </a:r>
            <a:r>
              <a:rPr kumimoji="1" lang="zh-CN" altLang="en-US" sz="3200" dirty="0">
                <a:solidFill>
                  <a:srgbClr val="C00000"/>
                </a:solidFill>
              </a:rPr>
              <a:t>、</a:t>
            </a:r>
            <a:r>
              <a:rPr kumimoji="1" lang="en-US" altLang="zh-CN" sz="3200" dirty="0">
                <a:solidFill>
                  <a:srgbClr val="C00000"/>
                </a:solidFill>
              </a:rPr>
              <a:t>bind</a:t>
            </a:r>
            <a:r>
              <a:rPr kumimoji="1" lang="zh-CN" altLang="en-US" sz="3200" dirty="0">
                <a:solidFill>
                  <a:srgbClr val="C00000"/>
                </a:solidFill>
              </a:rPr>
              <a:t>的作用是什么？有什么区别？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E57549-97A7-AB45-8620-28451386B387}"/>
              </a:ext>
            </a:extLst>
          </p:cNvPr>
          <p:cNvSpPr txBox="1"/>
          <p:nvPr/>
        </p:nvSpPr>
        <p:spPr>
          <a:xfrm>
            <a:off x="643467" y="1672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作用：动态改变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指向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E438E-A5DD-DD4F-AFF6-8277D8A203EC}"/>
              </a:ext>
            </a:extLst>
          </p:cNvPr>
          <p:cNvSpPr txBox="1"/>
          <p:nvPr/>
        </p:nvSpPr>
        <p:spPr>
          <a:xfrm>
            <a:off x="8595360" y="0"/>
            <a:ext cx="36088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变量、作用域和内存相关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F8EEAE-D20F-4743-B9B5-F87A7D6443EE}"/>
              </a:ext>
            </a:extLst>
          </p:cNvPr>
          <p:cNvSpPr txBox="1"/>
          <p:nvPr/>
        </p:nvSpPr>
        <p:spPr>
          <a:xfrm>
            <a:off x="643467" y="3252463"/>
            <a:ext cx="9546203" cy="1296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区别：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方法接受的是参数，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方法接受的是数组 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方法除了返回是函数外，其他的参数和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方法一样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当希望改变上下文环境后不立即执行时，而是回调执行时用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 立即执行用</a:t>
            </a:r>
            <a:r>
              <a:rPr kumimoji="1" lang="en-US" altLang="zh-CN" dirty="0"/>
              <a:t>apply/call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72EEA6-2028-054E-8C2E-EC88B7159E9F}"/>
              </a:ext>
            </a:extLst>
          </p:cNvPr>
          <p:cNvSpPr txBox="1"/>
          <p:nvPr/>
        </p:nvSpPr>
        <p:spPr>
          <a:xfrm>
            <a:off x="643467" y="2505796"/>
            <a:ext cx="903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形式：</a:t>
            </a:r>
            <a:r>
              <a:rPr kumimoji="1" lang="en-US" altLang="zh-CN" dirty="0" err="1"/>
              <a:t>function.call</a:t>
            </a:r>
            <a:r>
              <a:rPr kumimoji="1" lang="en-US" altLang="zh-CN" dirty="0"/>
              <a:t>(thisArg,arg1,arg2)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function.apply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thisArg</a:t>
            </a:r>
            <a:r>
              <a:rPr kumimoji="1" lang="en-US" altLang="zh-CN" dirty="0"/>
              <a:t>,[</a:t>
            </a:r>
            <a:r>
              <a:rPr kumimoji="1" lang="en-US" altLang="zh-CN" dirty="0" err="1"/>
              <a:t>argsArray</a:t>
            </a:r>
            <a:r>
              <a:rPr kumimoji="1" lang="en-US" altLang="zh-CN" dirty="0"/>
              <a:t>])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function.bind</a:t>
            </a:r>
            <a:r>
              <a:rPr kumimoji="1" lang="en-US" altLang="zh-CN" dirty="0"/>
              <a:t>()()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3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4633</Words>
  <Application>Microsoft Macintosh PowerPoint</Application>
  <PresentationFormat>宽屏</PresentationFormat>
  <Paragraphs>447</Paragraphs>
  <Slides>37</Slides>
  <Notes>22</Notes>
  <HiddenSlides>3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-apple-system</vt:lpstr>
      <vt:lpstr>DengXian</vt:lpstr>
      <vt:lpstr>DengXian</vt:lpstr>
      <vt:lpstr>等线 Light</vt:lpstr>
      <vt:lpstr>微软雅黑</vt:lpstr>
      <vt:lpstr>微软雅黑 Light</vt:lpstr>
      <vt:lpstr>PingFangSC-Regular</vt:lpstr>
      <vt:lpstr>Arial</vt:lpstr>
      <vt:lpstr>georgia</vt:lpstr>
      <vt:lpstr>Menlo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253</cp:revision>
  <dcterms:created xsi:type="dcterms:W3CDTF">2020-06-28T08:53:07Z</dcterms:created>
  <dcterms:modified xsi:type="dcterms:W3CDTF">2020-08-20T02:58:54Z</dcterms:modified>
</cp:coreProperties>
</file>