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72" r:id="rId5"/>
    <p:sldId id="273" r:id="rId6"/>
    <p:sldId id="271" r:id="rId7"/>
    <p:sldId id="263" r:id="rId8"/>
    <p:sldId id="277" r:id="rId9"/>
    <p:sldId id="270" r:id="rId10"/>
    <p:sldId id="286" r:id="rId11"/>
    <p:sldId id="268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9911"/>
  </p:normalViewPr>
  <p:slideViewPr>
    <p:cSldViewPr snapToGrid="0" snapToObjects="1">
      <p:cViewPr varScale="1">
        <p:scale>
          <a:sx n="75" d="100"/>
          <a:sy n="75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4AE0-C968-364A-8B87-8B80701665CD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051F-D186-6C4C-A1FA-55AFE08AF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对于“</a:t>
            </a:r>
            <a:r>
              <a:rPr kumimoji="1" lang="en-US" altLang="zh-CN" dirty="0"/>
              <a:t>+”</a:t>
            </a:r>
            <a:r>
              <a:rPr kumimoji="1" lang="zh-CN" altLang="en-US" dirty="0"/>
              <a:t>来说，有两个含义：第一个含义是做字符串拼接，第二个含义是加减法中的加法。</a:t>
            </a: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，如果操作数里有一个是字符串，其他的值将被转换成字符串；</a:t>
            </a: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，其他情况，操作数转换成数字执行加法运算。</a:t>
            </a:r>
          </a:p>
          <a:p>
            <a:r>
              <a:rPr kumimoji="1" lang="zh-CN" altLang="en-US" dirty="0"/>
              <a:t>而对于“ </a:t>
            </a:r>
            <a:r>
              <a:rPr kumimoji="1" lang="en-US" altLang="zh-CN" dirty="0"/>
              <a:t>- ”</a:t>
            </a:r>
            <a:r>
              <a:rPr kumimoji="1" lang="zh-CN" altLang="en-US" dirty="0"/>
              <a:t>来说，只有一个含义，就是做减法，自然不会转化成字符串了。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当使用</a:t>
            </a:r>
            <a:r>
              <a:rPr kumimoji="1" lang="en-US" altLang="zh-CN" dirty="0"/>
              <a:t>!</a:t>
            </a:r>
            <a:r>
              <a:rPr kumimoji="1" lang="zh-CN" altLang="en-US" dirty="0"/>
              <a:t>逻辑非运算符进行转化的时候，会尝试把数据转化成布尔值</a:t>
            </a:r>
            <a:endParaRPr kumimoji="1" lang="en-US" altLang="zh-CN" dirty="0"/>
          </a:p>
          <a:p>
            <a:r>
              <a:rPr kumimoji="1" lang="en" altLang="zh-CN" dirty="0"/>
              <a:t>// [] == 0 --&gt; [].</a:t>
            </a:r>
            <a:r>
              <a:rPr kumimoji="1" lang="en" altLang="zh-CN" dirty="0" err="1"/>
              <a:t>valueOf</a:t>
            </a:r>
            <a:r>
              <a:rPr kumimoji="1" lang="en" altLang="zh-CN" dirty="0"/>
              <a:t>().</a:t>
            </a:r>
            <a:r>
              <a:rPr kumimoji="1" lang="en" altLang="zh-CN" dirty="0" err="1"/>
              <a:t>toString</a:t>
            </a:r>
            <a:r>
              <a:rPr kumimoji="1" lang="en" altLang="zh-CN" dirty="0"/>
              <a:t>()</a:t>
            </a:r>
            <a:r>
              <a:rPr kumimoji="1" lang="zh-CN" altLang="en-US" dirty="0"/>
              <a:t>得到空字符串，</a:t>
            </a:r>
            <a:r>
              <a:rPr kumimoji="1" lang="en" altLang="zh-CN" dirty="0"/>
              <a:t>Number('') == 0 </a:t>
            </a:r>
            <a:r>
              <a:rPr kumimoji="1" lang="zh-CN" altLang="en-US" dirty="0"/>
              <a:t>成立</a:t>
            </a:r>
          </a:p>
          <a:p>
            <a:r>
              <a:rPr kumimoji="1" lang="en-US" altLang="zh-CN" dirty="0"/>
              <a:t>// ![] == 0 --&gt; </a:t>
            </a:r>
            <a:r>
              <a:rPr kumimoji="1" lang="en" altLang="zh-CN" dirty="0"/>
              <a:t>Boolean([])</a:t>
            </a:r>
            <a:r>
              <a:rPr kumimoji="1" lang="zh-CN" altLang="en-US" dirty="0"/>
              <a:t>得到</a:t>
            </a:r>
            <a:r>
              <a:rPr kumimoji="1" lang="en" altLang="zh-CN" dirty="0"/>
              <a:t>true</a:t>
            </a:r>
            <a:r>
              <a:rPr kumimoji="1" lang="zh-CN" altLang="en-US" dirty="0"/>
              <a:t>再取反，最后转化成数字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" altLang="zh-CN" dirty="0"/>
              <a:t>Number(!true) == 0 </a:t>
            </a:r>
            <a:r>
              <a:rPr kumimoji="1" lang="zh-CN" altLang="en-US" dirty="0"/>
              <a:t>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3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F13-B9D5-6D4E-96A8-BF33C21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9120F-2DD4-B748-B597-F43B984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CCBF-7012-8C4B-B386-47066CF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7781-D3C5-1649-B70E-5D1106F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E20-E093-B141-A091-979DCB1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38C6-D112-044A-AF34-8DD324C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B45F5-9B83-E342-9EF4-A4354E2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79F6-7635-9340-BEE7-3AB6270C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6FD4-F7D0-8445-BC61-0AA65C8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35BE-1560-8944-B863-CFAC689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12C3F-537D-8A44-B585-D6176D91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8E511-629E-C049-81F3-35D6C4A5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911-4456-4E49-B86A-62918A0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A768-AEFB-8A4D-882D-EA0B06D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8352-54B3-1849-AAD2-65167012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51F9-DEBD-2340-9D93-A75898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5171-94AB-9646-8F94-CA3278F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5D5A-2A96-2F4C-B0DC-ED08D9C7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0B89-B05D-C74F-AE25-BB5F73F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55F6-60F3-1042-98F2-99F89E5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9D3C-692A-8D46-A565-FA899B3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305DD-930C-514C-8B13-F0DDBF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8A61-2CFE-9443-B558-ED4319B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E635-3064-9E45-9206-861126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9852-7DF5-F741-A794-9A7C134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9C5-F957-3D41-B30B-7D62103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9B3D9-1970-8448-BB11-1927EE88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C1B1E-929E-D04C-B85A-99D72BA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3CC75-9C42-1540-A628-AE9C312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34BA-3A4D-C842-BFA1-0353423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40-AA02-9849-9330-66275C9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4B3F-81E8-5848-A6D0-6AFFD20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17EB-3D4D-5749-99F5-914DFAA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9CCBF-959F-6D40-A82C-69D1494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C7F97-2763-A64E-8E8F-E6E59451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83F1-4797-F946-AF0F-5F5A0DDF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AE77D-DDA9-B845-8DAD-2C43E33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1C28C-7734-CB4C-9972-DD6B1C7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6B86-F43A-2649-B7DC-43C8885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9369-02B4-7944-B529-43662AF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D61DD-537C-4242-A0D2-AC315B3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F7FD2-0415-1F42-9621-584CDA6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EEEF-E341-3840-BC3B-63ED146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DD39-1E76-0342-B922-20A476B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7421F-D4B5-654A-9705-DD97B19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9BB7F-1CE7-D141-9008-C704F70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0EA9-437A-584D-84B5-0A20CEF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CDE4-5C59-2D4E-BDE3-298C88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31C-ABBB-8B49-B59C-E86AD4E9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6106-9203-B94D-AD90-79143D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5E0C-22AE-C344-AC6D-D16EC67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2A8A-1C6F-0D48-A216-4AAF51B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D0E-142A-2E41-8210-965E8C9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6B58E-801C-1B42-9C80-F9D9A6F2A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5670C-51F8-0D4B-9597-822C460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7EE3-1BB2-F545-AEFB-AFAA8E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BE811-CB3F-E14D-B553-FE64781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B6AC-1F72-7448-B4FF-3D59B00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6228C-30F5-5D4A-B3D9-A92DEF7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C2B1-EF33-624D-ABA6-1143CD82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53E8-6258-1F48-9DD1-D37AC55F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8B3-6BB8-8643-813E-F1306053A8CA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EF95-D44E-104F-A87E-599C508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2878-8C8E-504B-A118-A7A056D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.com/?a=1&amp;b=2&amp;c=xx&amp;d#has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JS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2FA376A5-2CD8-D246-AAFE-44D88AD3CBB1}"/>
              </a:ext>
            </a:extLst>
          </p:cNvPr>
          <p:cNvSpPr txBox="1">
            <a:spLocks/>
          </p:cNvSpPr>
          <p:nvPr/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5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948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25">
                <a:solidFill>
                  <a:schemeClr val="tx1"/>
                </a:solidFill>
                <a:latin typeface="+mn-lt"/>
                <a:ea typeface="+mn-ea"/>
              </a:defRPr>
            </a:lvl3pPr>
            <a:lvl4pPr marL="11922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4pPr>
            <a:lvl5pPr marL="158968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5pPr>
            <a:lvl6pPr marL="198709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6pPr>
            <a:lvl7pPr marL="238452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7pPr>
            <a:lvl8pPr marL="27819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8pPr>
            <a:lvl9pPr marL="31793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年</a:t>
            </a:r>
            <a:r>
              <a:rPr lang="en-US" altLang="zh-CN" sz="2400" kern="0" dirty="0">
                <a:solidFill>
                  <a:srgbClr val="000000"/>
                </a:solidFill>
                <a:ea typeface="微软雅黑 Light"/>
              </a:rPr>
              <a:t>7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月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微软雅黑 Light"/>
              </a:rPr>
              <a:t>zhaoxin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                                                        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CF0EED-3CD7-F44C-B0CC-EE7A3700427E}"/>
              </a:ext>
            </a:extLst>
          </p:cNvPr>
          <p:cNvSpPr/>
          <p:nvPr/>
        </p:nvSpPr>
        <p:spPr>
          <a:xfrm>
            <a:off x="894080" y="746145"/>
            <a:ext cx="975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对 </a:t>
            </a:r>
            <a:r>
              <a:rPr kumimoji="1" lang="en-US" altLang="zh-CN" sz="2400" dirty="0" err="1"/>
              <a:t>url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中的 </a:t>
            </a:r>
            <a:r>
              <a:rPr kumimoji="1" lang="en-US" altLang="zh-CN" sz="2400" dirty="0"/>
              <a:t>query </a:t>
            </a:r>
            <a:r>
              <a:rPr kumimoji="1" lang="zh-CN" altLang="en-US" sz="2400" dirty="0"/>
              <a:t>部分做拆解，返回一个 </a:t>
            </a:r>
            <a:r>
              <a:rPr kumimoji="1" lang="en-US" altLang="zh-CN" sz="2400" dirty="0"/>
              <a:t>key - value </a:t>
            </a:r>
            <a:r>
              <a:rPr kumimoji="1" lang="zh-CN" altLang="en-US" sz="2400" dirty="0"/>
              <a:t>形式的 </a:t>
            </a:r>
            <a:r>
              <a:rPr kumimoji="1" lang="en-US" altLang="zh-CN" sz="2400" dirty="0"/>
              <a:t>object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9F02D5-B90D-554F-BFCB-093D9F47D360}"/>
              </a:ext>
            </a:extLst>
          </p:cNvPr>
          <p:cNvSpPr txBox="1"/>
          <p:nvPr/>
        </p:nvSpPr>
        <p:spPr>
          <a:xfrm>
            <a:off x="894080" y="2844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手撕代码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92A13-03C3-554A-B47F-E7117E2D9974}"/>
              </a:ext>
            </a:extLst>
          </p:cNvPr>
          <p:cNvSpPr/>
          <p:nvPr/>
        </p:nvSpPr>
        <p:spPr>
          <a:xfrm>
            <a:off x="894080" y="1350050"/>
            <a:ext cx="784352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入参格式参考：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 "</a:t>
            </a:r>
            <a:r>
              <a:rPr lang="en" altLang="zh-CN" dirty="0">
                <a:solidFill>
                  <a:srgbClr val="6795B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http://sample.com/?a=1&amp;b=2&amp;c=xx&amp;d#hash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";</a:t>
            </a:r>
            <a:endParaRPr lang="en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// 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出参格式参考：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result = { a: "1", b: "2", c: "xx", d: "" };</a:t>
            </a:r>
            <a:endParaRPr lang="en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function 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querySearch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 {</a:t>
            </a:r>
            <a:endParaRPr lang="en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    // code ...</a:t>
            </a:r>
          </a:p>
          <a:p>
            <a:r>
              <a:rPr lang="e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en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querySearch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));</a:t>
            </a:r>
            <a:endParaRPr lang="en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0C349-CEE4-E743-89E5-A2C80F74C8E0}"/>
              </a:ext>
            </a:extLst>
          </p:cNvPr>
          <p:cNvSpPr txBox="1"/>
          <p:nvPr/>
        </p:nvSpPr>
        <p:spPr>
          <a:xfrm>
            <a:off x="5522976" y="274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事件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947ED1-22B5-834E-A595-738323F1A8C0}"/>
              </a:ext>
            </a:extLst>
          </p:cNvPr>
          <p:cNvSpPr txBox="1"/>
          <p:nvPr/>
        </p:nvSpPr>
        <p:spPr>
          <a:xfrm>
            <a:off x="914400" y="1243584"/>
            <a:ext cx="2435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事件流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事件委托  手写实现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取消冒泡的不同方法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78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2551C-8574-394D-8009-C55A43A7756F}"/>
              </a:ext>
            </a:extLst>
          </p:cNvPr>
          <p:cNvSpPr txBox="1"/>
          <p:nvPr/>
        </p:nvSpPr>
        <p:spPr>
          <a:xfrm>
            <a:off x="5840645" y="66988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BC6E2A-0B24-D94C-B289-8B1C1140185D}"/>
              </a:ext>
            </a:extLst>
          </p:cNvPr>
          <p:cNvSpPr/>
          <p:nvPr/>
        </p:nvSpPr>
        <p:spPr>
          <a:xfrm>
            <a:off x="889938" y="1039215"/>
            <a:ext cx="234230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1.es6</a:t>
            </a:r>
            <a:r>
              <a:rPr kumimoji="1" lang="zh-CN" altLang="en-US" dirty="0"/>
              <a:t>特性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继承</a:t>
            </a:r>
            <a:endParaRPr kumimoji="1" lang="en-US" altLang="zh-CN" dirty="0"/>
          </a:p>
          <a:p>
            <a:r>
              <a:rPr kumimoji="1" lang="en-US" altLang="zh-CN" dirty="0"/>
              <a:t>(new</a:t>
            </a:r>
            <a:r>
              <a:rPr kumimoji="1" lang="zh-CN" altLang="en-US" dirty="0"/>
              <a:t>操作符干了什么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Promise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const</a:t>
            </a:r>
            <a:endParaRPr kumimoji="1" lang="en-US" altLang="zh-CN" dirty="0"/>
          </a:p>
          <a:p>
            <a:r>
              <a:rPr kumimoji="1" lang="zh-CN" altLang="en-US" dirty="0"/>
              <a:t>箭头函数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2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51D741-BB25-DB4F-B77D-C0FED10E2C61}"/>
              </a:ext>
            </a:extLst>
          </p:cNvPr>
          <p:cNvSpPr txBox="1"/>
          <p:nvPr/>
        </p:nvSpPr>
        <p:spPr>
          <a:xfrm>
            <a:off x="5193792" y="274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浏览器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DD2D6F-229D-7347-9770-C93F7DDEE8B1}"/>
              </a:ext>
            </a:extLst>
          </p:cNvPr>
          <p:cNvSpPr txBox="1"/>
          <p:nvPr/>
        </p:nvSpPr>
        <p:spPr>
          <a:xfrm>
            <a:off x="950976" y="1225296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访问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过程</a:t>
            </a:r>
            <a:endParaRPr kumimoji="1" lang="en-US" altLang="zh-CN" dirty="0"/>
          </a:p>
          <a:p>
            <a:r>
              <a:rPr kumimoji="1" lang="zh-CN" altLang="en-US" dirty="0"/>
              <a:t>延迟加载</a:t>
            </a:r>
          </a:p>
        </p:txBody>
      </p:sp>
    </p:spTree>
    <p:extLst>
      <p:ext uri="{BB962C8B-B14F-4D97-AF65-F5344CB8AC3E}">
        <p14:creationId xmlns:p14="http://schemas.microsoft.com/office/powerpoint/2010/main" val="145648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317F08-49F2-B54B-8747-E176C7B4C92F}"/>
              </a:ext>
            </a:extLst>
          </p:cNvPr>
          <p:cNvSpPr txBox="1"/>
          <p:nvPr/>
        </p:nvSpPr>
        <p:spPr>
          <a:xfrm>
            <a:off x="5724144" y="256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28E94-9B94-7541-848C-FA3AE056F018}"/>
              </a:ext>
            </a:extLst>
          </p:cNvPr>
          <p:cNvSpPr txBox="1"/>
          <p:nvPr/>
        </p:nvSpPr>
        <p:spPr>
          <a:xfrm>
            <a:off x="713232" y="768096"/>
            <a:ext cx="72282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乱序输出数组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数组展平（阿里、字节、美团）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手写深拷贝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驼峰字符串和匈牙利命名字符串互相转换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对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query </a:t>
            </a:r>
            <a:r>
              <a:rPr kumimoji="1" lang="zh-CN" altLang="en-US" dirty="0"/>
              <a:t>部分做拆解，返回一个 </a:t>
            </a:r>
            <a:r>
              <a:rPr kumimoji="1" lang="en-US" altLang="zh-CN" dirty="0"/>
              <a:t>key - value </a:t>
            </a:r>
            <a:r>
              <a:rPr kumimoji="1" lang="zh-CN" altLang="en-US" dirty="0"/>
              <a:t>形式的 </a:t>
            </a:r>
            <a:r>
              <a:rPr kumimoji="1" lang="en-US" altLang="zh-CN" dirty="0"/>
              <a:t>object</a:t>
            </a:r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实现快排、冒泡、选择排序</a:t>
            </a:r>
            <a:endParaRPr kumimoji="1" lang="en-US" altLang="zh-CN" dirty="0"/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输出最长子串：</a:t>
            </a:r>
            <a:r>
              <a:rPr lang="en-US" altLang="zh-CN" dirty="0"/>
              <a:t> </a:t>
            </a:r>
            <a:r>
              <a:rPr lang="en-US" altLang="zh-CN" dirty="0" err="1"/>
              <a:t>dfdfasd</a:t>
            </a:r>
            <a:r>
              <a:rPr lang="en-US" altLang="zh-CN" dirty="0"/>
              <a:t>(</a:t>
            </a:r>
            <a:r>
              <a:rPr lang="en-US" altLang="zh-CN" dirty="0" err="1"/>
              <a:t>dd</a:t>
            </a:r>
            <a:r>
              <a:rPr lang="en-US" altLang="zh-CN" dirty="0"/>
              <a:t>(</a:t>
            </a:r>
            <a:r>
              <a:rPr lang="en-US" altLang="zh-CN" dirty="0" err="1"/>
              <a:t>ddfs</a:t>
            </a:r>
            <a:r>
              <a:rPr lang="en-US" altLang="zh-CN" dirty="0"/>
              <a:t>))</a:t>
            </a:r>
            <a:r>
              <a:rPr lang="en-US" altLang="zh-CN" dirty="0" err="1"/>
              <a:t>dda</a:t>
            </a:r>
            <a:r>
              <a:rPr lang="en-US" altLang="zh-CN" dirty="0"/>
              <a:t>(</a:t>
            </a:r>
            <a:r>
              <a:rPr lang="en-US" altLang="zh-CN" dirty="0" err="1"/>
              <a:t>ddd</a:t>
            </a:r>
            <a:r>
              <a:rPr lang="en-US" altLang="zh-CN" dirty="0"/>
              <a:t>)</a:t>
            </a:r>
            <a:r>
              <a:rPr lang="en-US" altLang="zh-CN" dirty="0" err="1"/>
              <a:t>ddfdsa</a:t>
            </a:r>
            <a:r>
              <a:rPr lang="en-US" altLang="zh-CN" dirty="0"/>
              <a:t>  --&gt; (</a:t>
            </a:r>
            <a:r>
              <a:rPr lang="en-US" altLang="zh-CN" dirty="0" err="1"/>
              <a:t>dd</a:t>
            </a:r>
            <a:r>
              <a:rPr lang="en-US" altLang="zh-CN" dirty="0"/>
              <a:t>(</a:t>
            </a:r>
            <a:r>
              <a:rPr lang="en-US" altLang="zh-CN" dirty="0" err="1"/>
              <a:t>ddfs</a:t>
            </a:r>
            <a:r>
              <a:rPr lang="en-US" altLang="zh-CN" dirty="0"/>
              <a:t>))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7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63FD3D-04A4-7A4B-8737-316910810CCC}"/>
              </a:ext>
            </a:extLst>
          </p:cNvPr>
          <p:cNvSpPr txBox="1"/>
          <p:nvPr/>
        </p:nvSpPr>
        <p:spPr>
          <a:xfrm>
            <a:off x="804672" y="640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60786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6CED20-0AAB-5340-8DC0-BF6BBAB2DB8D}"/>
              </a:ext>
            </a:extLst>
          </p:cNvPr>
          <p:cNvSpPr txBox="1"/>
          <p:nvPr/>
        </p:nvSpPr>
        <p:spPr>
          <a:xfrm>
            <a:off x="10681668" y="0"/>
            <a:ext cx="152252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0CF6FD-6D23-C943-AA50-9C0C2A1FF09B}"/>
              </a:ext>
            </a:extLst>
          </p:cNvPr>
          <p:cNvSpPr txBox="1"/>
          <p:nvPr/>
        </p:nvSpPr>
        <p:spPr>
          <a:xfrm>
            <a:off x="310896" y="32557"/>
            <a:ext cx="4823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Q1.</a:t>
            </a:r>
            <a:r>
              <a:rPr kumimoji="1" lang="zh-CN" altLang="en-US" sz="2400" dirty="0">
                <a:solidFill>
                  <a:srgbClr val="C00000"/>
                </a:solidFill>
              </a:rPr>
              <a:t>数据类型   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r>
              <a:rPr kumimoji="1" lang="zh-CN" altLang="en-US" sz="2400" dirty="0">
                <a:solidFill>
                  <a:srgbClr val="C00000"/>
                </a:solidFill>
              </a:rPr>
              <a:t>  </a:t>
            </a:r>
            <a:r>
              <a:rPr kumimoji="1" lang="en-US" altLang="zh-CN" sz="2400" dirty="0">
                <a:solidFill>
                  <a:srgbClr val="C00000"/>
                </a:solidFill>
              </a:rPr>
              <a:t>Q1.1</a:t>
            </a:r>
            <a:r>
              <a:rPr kumimoji="1" lang="zh-CN" altLang="en-US" sz="2400" dirty="0">
                <a:solidFill>
                  <a:srgbClr val="C00000"/>
                </a:solidFill>
              </a:rPr>
              <a:t> 如何区分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r>
              <a:rPr kumimoji="1" lang="zh-CN" altLang="en-US" sz="2400" dirty="0">
                <a:solidFill>
                  <a:srgbClr val="C00000"/>
                </a:solidFill>
              </a:rPr>
              <a:t>  </a:t>
            </a:r>
            <a:r>
              <a:rPr kumimoji="1" lang="en-US" altLang="zh-CN" sz="2400" dirty="0">
                <a:solidFill>
                  <a:srgbClr val="C00000"/>
                </a:solidFill>
              </a:rPr>
              <a:t>Q1.2</a:t>
            </a:r>
            <a:r>
              <a:rPr kumimoji="1" lang="zh-CN" altLang="en-US" sz="2400" dirty="0">
                <a:solidFill>
                  <a:srgbClr val="C00000"/>
                </a:solidFill>
              </a:rPr>
              <a:t> 判断数组的方法</a:t>
            </a:r>
            <a:r>
              <a:rPr kumimoji="1" lang="en-US" altLang="zh-CN" sz="2400" dirty="0">
                <a:solidFill>
                  <a:srgbClr val="C00000"/>
                </a:solidFill>
              </a:rPr>
              <a:t>,</a:t>
            </a:r>
            <a:r>
              <a:rPr kumimoji="1" lang="zh-CN" altLang="en-US" sz="2400" dirty="0">
                <a:solidFill>
                  <a:srgbClr val="C00000"/>
                </a:solidFill>
              </a:rPr>
              <a:t>具体怎么写</a:t>
            </a:r>
            <a:endParaRPr kumimoji="1"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6250B6-4DFE-4549-967F-074EF91B0917}"/>
              </a:ext>
            </a:extLst>
          </p:cNvPr>
          <p:cNvSpPr txBox="1"/>
          <p:nvPr/>
        </p:nvSpPr>
        <p:spPr>
          <a:xfrm>
            <a:off x="541573" y="1379190"/>
            <a:ext cx="10140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A1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种基本类型：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undefined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种复杂数据类型 ： </a:t>
            </a:r>
            <a:r>
              <a:rPr kumimoji="1" lang="en-US" altLang="zh-CN" dirty="0"/>
              <a:t>Object</a:t>
            </a:r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A1.1</a:t>
            </a:r>
          </a:p>
          <a:p>
            <a:r>
              <a:rPr kumimoji="1" lang="en-US" altLang="zh-CN" dirty="0" err="1"/>
              <a:t>typeof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  用来区分基本类型，可能的结果有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undefined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object</a:t>
            </a:r>
            <a:r>
              <a:rPr kumimoji="1" lang="zh-CN" altLang="en-US" b="1" dirty="0"/>
              <a:t>  </a:t>
            </a:r>
            <a:r>
              <a:rPr kumimoji="1" lang="en-US" altLang="zh-CN" b="1" dirty="0"/>
              <a:t>function</a:t>
            </a:r>
            <a:endParaRPr kumimoji="1" lang="en-US" altLang="zh-CN" dirty="0"/>
          </a:p>
          <a:p>
            <a:r>
              <a:rPr kumimoji="1" lang="zh-CN" altLang="en-US" b="1" dirty="0"/>
              <a:t>特例：</a:t>
            </a:r>
            <a:endParaRPr kumimoji="1" lang="en-US" altLang="zh-CN" b="1" dirty="0"/>
          </a:p>
          <a:p>
            <a:r>
              <a:rPr kumimoji="1" lang="en-US" altLang="zh-CN" dirty="0" err="1"/>
              <a:t>typeof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 </a:t>
            </a:r>
            <a:r>
              <a:rPr kumimoji="1" lang="en-US" altLang="zh-CN" dirty="0"/>
              <a:t>?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-&gt;object</a:t>
            </a:r>
          </a:p>
          <a:p>
            <a:r>
              <a:rPr kumimoji="1" lang="en-US" altLang="zh-CN" dirty="0" err="1"/>
              <a:t>typeof</a:t>
            </a:r>
            <a:r>
              <a:rPr kumimoji="1" lang="zh-CN" altLang="en-US" dirty="0"/>
              <a:t>  正则表达式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Safari,chrome</a:t>
            </a:r>
            <a:r>
              <a:rPr kumimoji="1" lang="zh-CN" altLang="en-US" dirty="0"/>
              <a:t>早期版本返回的是</a:t>
            </a:r>
            <a:r>
              <a:rPr kumimoji="1" lang="en" altLang="zh-CN" dirty="0"/>
              <a:t>function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instanceof</a:t>
            </a:r>
            <a:r>
              <a:rPr kumimoji="1" lang="zh-CN" altLang="en-US" dirty="0"/>
              <a:t> 来区分引用类型</a:t>
            </a:r>
            <a:endParaRPr kumimoji="1" lang="en-US" altLang="zh-CN" dirty="0"/>
          </a:p>
          <a:p>
            <a:r>
              <a:rPr kumimoji="1" lang="en-US" altLang="zh-CN" dirty="0" err="1"/>
              <a:t>Object.prototype.toString.call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A1.2</a:t>
            </a:r>
          </a:p>
          <a:p>
            <a:r>
              <a:rPr kumimoji="1" lang="en" altLang="zh-CN" dirty="0"/>
              <a:t>- </a:t>
            </a:r>
            <a:r>
              <a:rPr kumimoji="1" lang="en" altLang="zh-CN" dirty="0" err="1"/>
              <a:t>instanceOf</a:t>
            </a:r>
            <a:r>
              <a:rPr kumimoji="1" lang="zh-CN" altLang="en-US" dirty="0"/>
              <a:t>方法</a:t>
            </a:r>
            <a:endParaRPr kumimoji="1" lang="en" altLang="zh-CN" dirty="0"/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 = [1,2,3];</a:t>
            </a:r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instanceOf</a:t>
            </a:r>
            <a:r>
              <a:rPr kumimoji="1" lang="en" altLang="zh-CN" dirty="0"/>
              <a:t> Array)//</a:t>
            </a:r>
            <a:r>
              <a:rPr kumimoji="1" lang="en" altLang="zh-CN" dirty="0">
                <a:solidFill>
                  <a:srgbClr val="C00000"/>
                </a:solidFill>
              </a:rPr>
              <a:t>true</a:t>
            </a:r>
          </a:p>
          <a:p>
            <a:r>
              <a:rPr kumimoji="1" lang="en" altLang="zh-CN" dirty="0"/>
              <a:t>- constructor</a:t>
            </a:r>
            <a:r>
              <a:rPr kumimoji="1" lang="zh-CN" altLang="en-US" dirty="0"/>
              <a:t>方法</a:t>
            </a:r>
            <a:endParaRPr kumimoji="1" lang="en" altLang="zh-CN" dirty="0"/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arr.constructor</a:t>
            </a:r>
            <a:r>
              <a:rPr kumimoji="1" lang="en" altLang="zh-CN" dirty="0"/>
              <a:t> == Array)//</a:t>
            </a:r>
            <a:r>
              <a:rPr kumimoji="1" lang="en" altLang="zh-CN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5F9AE5-0989-DE42-93A6-FA69C137EC5B}"/>
              </a:ext>
            </a:extLst>
          </p:cNvPr>
          <p:cNvSpPr/>
          <p:nvPr/>
        </p:nvSpPr>
        <p:spPr>
          <a:xfrm>
            <a:off x="5146844" y="4703176"/>
            <a:ext cx="7057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- </a:t>
            </a:r>
            <a:r>
              <a:rPr kumimoji="1" lang="en" altLang="zh-CN" dirty="0" err="1"/>
              <a:t>Object.prototype.toString.call</a:t>
            </a:r>
            <a:r>
              <a:rPr kumimoji="1" lang="en" altLang="zh-CN" dirty="0"/>
              <a:t>()</a:t>
            </a:r>
            <a:r>
              <a:rPr kumimoji="1" lang="zh-CN" altLang="en-US" dirty="0"/>
              <a:t>方法</a:t>
            </a:r>
            <a:endParaRPr kumimoji="1" lang="en" altLang="zh-CN" dirty="0"/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Object.prototype.toString.call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))//</a:t>
            </a:r>
            <a:r>
              <a:rPr kumimoji="1" lang="zh-CN" altLang="en-US" dirty="0"/>
              <a:t> </a:t>
            </a:r>
            <a:r>
              <a:rPr kumimoji="1" lang="en" altLang="zh-CN" dirty="0">
                <a:solidFill>
                  <a:srgbClr val="C00000"/>
                </a:solidFill>
              </a:rPr>
              <a:t>[Object Array]</a:t>
            </a:r>
          </a:p>
          <a:p>
            <a:endParaRPr kumimoji="1" lang="en" altLang="zh-CN" dirty="0"/>
          </a:p>
          <a:p>
            <a:r>
              <a:rPr kumimoji="1" lang="en" altLang="zh-CN" dirty="0"/>
              <a:t>- </a:t>
            </a:r>
            <a:r>
              <a:rPr kumimoji="1" lang="en" altLang="zh-CN" dirty="0" err="1"/>
              <a:t>Array.isArray</a:t>
            </a:r>
            <a:r>
              <a:rPr kumimoji="1" lang="en" altLang="zh-CN" dirty="0"/>
              <a:t>()</a:t>
            </a:r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Array.isArray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))//</a:t>
            </a:r>
            <a:r>
              <a:rPr kumimoji="1" lang="en" altLang="zh-CN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1399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50A26C-F707-1147-9934-126DAD2E402F}"/>
              </a:ext>
            </a:extLst>
          </p:cNvPr>
          <p:cNvSpPr txBox="1"/>
          <p:nvPr/>
        </p:nvSpPr>
        <p:spPr>
          <a:xfrm>
            <a:off x="198626" y="175968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Q2</a:t>
            </a:r>
            <a:r>
              <a:rPr kumimoji="1" lang="zh-CN" altLang="en-US" sz="2400" dirty="0">
                <a:solidFill>
                  <a:srgbClr val="C00000"/>
                </a:solidFill>
              </a:rPr>
              <a:t> 隐式类型转换了解吗？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AE670D-D0E9-D143-800C-B9F139261B6A}"/>
              </a:ext>
            </a:extLst>
          </p:cNvPr>
          <p:cNvSpPr txBox="1"/>
          <p:nvPr/>
        </p:nvSpPr>
        <p:spPr>
          <a:xfrm>
            <a:off x="10681668" y="0"/>
            <a:ext cx="152252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基本概念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C67ABC-F360-774E-893F-AF5B757FE0F7}"/>
              </a:ext>
            </a:extLst>
          </p:cNvPr>
          <p:cNvSpPr/>
          <p:nvPr/>
        </p:nvSpPr>
        <p:spPr>
          <a:xfrm>
            <a:off x="854584" y="1269230"/>
            <a:ext cx="6442328" cy="37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var foo = “10”+3-“1”;console.log(foo);          //102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2D133-5FAF-E649-AD3D-0D2D2C3FFC56}"/>
              </a:ext>
            </a:extLst>
          </p:cNvPr>
          <p:cNvSpPr/>
          <p:nvPr/>
        </p:nvSpPr>
        <p:spPr>
          <a:xfrm>
            <a:off x="854584" y="20346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console.log([] == 0)    // true</a:t>
            </a:r>
          </a:p>
          <a:p>
            <a:endParaRPr lang="zh-CN" altLang="en-US" dirty="0"/>
          </a:p>
          <a:p>
            <a:r>
              <a:rPr lang="zh-CN" altLang="en-US" dirty="0"/>
              <a:t>console.log(![] == 0)   // true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6F50A4-A4B0-6240-8364-EEA42582CCB8}"/>
              </a:ext>
            </a:extLst>
          </p:cNvPr>
          <p:cNvSpPr/>
          <p:nvPr/>
        </p:nvSpPr>
        <p:spPr>
          <a:xfrm>
            <a:off x="843536" y="33467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console.log({} == !{})  // false</a:t>
            </a:r>
          </a:p>
          <a:p>
            <a:endParaRPr lang="zh-CN" altLang="en-US" dirty="0"/>
          </a:p>
          <a:p>
            <a:r>
              <a:rPr lang="zh-CN" altLang="en-US" dirty="0"/>
              <a:t>console.log({} == {})   // false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15F1E-7A41-1046-866F-1071B70375AD}"/>
              </a:ext>
            </a:extLst>
          </p:cNvPr>
          <p:cNvSpPr txBox="1"/>
          <p:nvPr/>
        </p:nvSpPr>
        <p:spPr>
          <a:xfrm>
            <a:off x="5870448" y="2526976"/>
            <a:ext cx="2954655" cy="2439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kumimoji="1" lang="zh-CN" altLang="en-US" dirty="0"/>
              <a:t>运算符号带来的隐式转换：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转换成字符串 </a:t>
            </a:r>
            <a:r>
              <a:rPr kumimoji="1" lang="en-US" altLang="zh-CN" dirty="0"/>
              <a:t>+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转换成数字     </a:t>
            </a:r>
            <a:endParaRPr kumimoji="1" lang="en-US" altLang="zh-CN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C617837-1B39-7547-A5F7-297AC7A88083}"/>
              </a:ext>
            </a:extLst>
          </p:cNvPr>
          <p:cNvSpPr/>
          <p:nvPr/>
        </p:nvSpPr>
        <p:spPr>
          <a:xfrm>
            <a:off x="7663190" y="4270034"/>
            <a:ext cx="274320" cy="850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9C6A4-D11E-9B4E-9B8A-F556641718B0}"/>
              </a:ext>
            </a:extLst>
          </p:cNvPr>
          <p:cNvSpPr/>
          <p:nvPr/>
        </p:nvSpPr>
        <p:spPr>
          <a:xfrm>
            <a:off x="8125099" y="4085368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++/--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（自加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自减）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A8FD1D-3536-A845-9CB1-8C04FE55A66A}"/>
              </a:ext>
            </a:extLst>
          </p:cNvPr>
          <p:cNvSpPr/>
          <p:nvPr/>
        </p:nvSpPr>
        <p:spPr>
          <a:xfrm>
            <a:off x="8125099" y="4510564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- * / %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（算术运算）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9BFCAF-7EC3-0C4F-AAD0-121AFC57C405}"/>
              </a:ext>
            </a:extLst>
          </p:cNvPr>
          <p:cNvSpPr/>
          <p:nvPr/>
        </p:nvSpPr>
        <p:spPr>
          <a:xfrm>
            <a:off x="8021064" y="496642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&lt; &gt;= &lt;= == != === !== 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（关系运算符）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416AB5-C65B-694F-ACFC-D9ECD551AFA5}"/>
              </a:ext>
            </a:extLst>
          </p:cNvPr>
          <p:cNvSpPr/>
          <p:nvPr/>
        </p:nvSpPr>
        <p:spPr>
          <a:xfrm>
            <a:off x="5870448" y="5306219"/>
            <a:ext cx="3599062" cy="77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转换成布尔值 ： 使用！运算符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69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90A8D3-C7D2-3146-8966-CE1226898198}"/>
              </a:ext>
            </a:extLst>
          </p:cNvPr>
          <p:cNvSpPr/>
          <p:nvPr/>
        </p:nvSpPr>
        <p:spPr>
          <a:xfrm>
            <a:off x="925058" y="2264461"/>
            <a:ext cx="9552432" cy="17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1) valueOf返回的数据类型决定是否调用toString，如果返回的类型是数字或者字符串(其实用基础数据类型更准确点)，toString方法就不执行了。如果是对象，就继续调用toString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2) 转化成字符串后再调用Number()转化成数字进行比较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94AD52-332D-9347-AE6B-A83031BF59E5}"/>
              </a:ext>
            </a:extLst>
          </p:cNvPr>
          <p:cNvSpPr txBox="1"/>
          <p:nvPr/>
        </p:nvSpPr>
        <p:spPr>
          <a:xfrm>
            <a:off x="896112" y="27432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toString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valueOf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FA469E-E93D-5840-A203-7F684B3C8CC2}"/>
              </a:ext>
            </a:extLst>
          </p:cNvPr>
          <p:cNvSpPr/>
          <p:nvPr/>
        </p:nvSpPr>
        <p:spPr>
          <a:xfrm>
            <a:off x="846198" y="1038557"/>
            <a:ext cx="7552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zh-CN" altLang="e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e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函数的作用是返回</a:t>
            </a:r>
            <a:r>
              <a:rPr lang="e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的字符串表示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EF56AE-23A1-9342-B80D-CD1C22214BD4}"/>
              </a:ext>
            </a:extLst>
          </p:cNvPr>
          <p:cNvSpPr/>
          <p:nvPr/>
        </p:nvSpPr>
        <p:spPr>
          <a:xfrm>
            <a:off x="873273" y="645312"/>
            <a:ext cx="480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valueOf</a:t>
            </a:r>
            <a:r>
              <a:rPr lang="zh-CN" altLang="e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valueOf</a:t>
            </a:r>
            <a:r>
              <a:rPr lang="e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函数将对象转换为原始值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26E18F-63F9-0A44-8D77-5D817E87DCFA}"/>
              </a:ext>
            </a:extLst>
          </p:cNvPr>
          <p:cNvSpPr/>
          <p:nvPr/>
        </p:nvSpPr>
        <p:spPr>
          <a:xfrm>
            <a:off x="873273" y="1501884"/>
            <a:ext cx="7652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在隐式转换过程中经常会有用到调用对象的</a:t>
            </a:r>
            <a:r>
              <a:rPr lang="en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valueOf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64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3DD88A-EBC1-7C44-A0AB-60911B9E53A0}"/>
              </a:ext>
            </a:extLst>
          </p:cNvPr>
          <p:cNvSpPr txBox="1"/>
          <p:nvPr/>
        </p:nvSpPr>
        <p:spPr>
          <a:xfrm>
            <a:off x="780480" y="32445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垃圾回收机制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AAE42-D972-004B-904F-A2DD0921F224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F8D13-9128-4C40-A698-DCF0F546961D}"/>
              </a:ext>
            </a:extLst>
          </p:cNvPr>
          <p:cNvSpPr txBox="1"/>
          <p:nvPr/>
        </p:nvSpPr>
        <p:spPr>
          <a:xfrm>
            <a:off x="780480" y="1118247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区别</a:t>
            </a:r>
            <a:endParaRPr kumimoji="1" lang="en-US" altLang="zh-CN" dirty="0"/>
          </a:p>
          <a:p>
            <a:r>
              <a:rPr kumimoji="1" lang="zh-CN" altLang="en-US" dirty="0"/>
              <a:t>  手写实现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628C1D-0404-1149-8FB5-3620A8D3921D}"/>
              </a:ext>
            </a:extLst>
          </p:cNvPr>
          <p:cNvSpPr txBox="1"/>
          <p:nvPr/>
        </p:nvSpPr>
        <p:spPr>
          <a:xfrm>
            <a:off x="830661" y="201168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闭包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8FC2F7-72BA-9D47-A24F-43A3E4393D3B}"/>
              </a:ext>
            </a:extLst>
          </p:cNvPr>
          <p:cNvSpPr txBox="1"/>
          <p:nvPr/>
        </p:nvSpPr>
        <p:spPr>
          <a:xfrm>
            <a:off x="830661" y="262811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指向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9BC606-E908-2B4D-894C-D79F3E9BA88F}"/>
              </a:ext>
            </a:extLst>
          </p:cNvPr>
          <p:cNvSpPr txBox="1"/>
          <p:nvPr/>
        </p:nvSpPr>
        <p:spPr>
          <a:xfrm>
            <a:off x="822960" y="65836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全局变量和局部变量</a:t>
            </a:r>
          </a:p>
        </p:txBody>
      </p:sp>
    </p:spTree>
    <p:extLst>
      <p:ext uri="{BB962C8B-B14F-4D97-AF65-F5344CB8AC3E}">
        <p14:creationId xmlns:p14="http://schemas.microsoft.com/office/powerpoint/2010/main" val="8852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19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58B887-59A6-D048-8CF9-1EE8B4EABF52}"/>
              </a:ext>
            </a:extLst>
          </p:cNvPr>
          <p:cNvSpPr txBox="1"/>
          <p:nvPr/>
        </p:nvSpPr>
        <p:spPr>
          <a:xfrm>
            <a:off x="812800" y="30480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全局变量和局部变量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8BDE27-1E5D-CC4A-A1DE-DFEC258CD3B4}"/>
              </a:ext>
            </a:extLst>
          </p:cNvPr>
          <p:cNvSpPr/>
          <p:nvPr/>
        </p:nvSpPr>
        <p:spPr>
          <a:xfrm>
            <a:off x="372533" y="1723999"/>
            <a:ext cx="112437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(function(){</a:t>
            </a:r>
          </a:p>
          <a:p>
            <a:r>
              <a:rPr lang="zh-CN" altLang="en-US" dirty="0"/>
              <a:t>        alert(a);   //这是第一个输出的,先在局部没找到a变量，然后去全局找，找到了但没定义，输出undefined</a:t>
            </a:r>
          </a:p>
          <a:p>
            <a:r>
              <a:rPr lang="zh-CN" altLang="en-US" dirty="0"/>
              <a:t>        alert(b);    //这是第二个输出的，其他同上</a:t>
            </a:r>
          </a:p>
          <a:p>
            <a:r>
              <a:rPr lang="zh-CN" altLang="en-US" dirty="0"/>
              <a:t>        var a=b=3;    //定义一个局部变量a=3,然后给全局变量b赋值 b=3;相当于 var a = 3；b = 3；</a:t>
            </a:r>
          </a:p>
          <a:p>
            <a:r>
              <a:rPr lang="zh-CN" altLang="en-US" dirty="0"/>
              <a:t>        alert(a);     //这是第三个输出，局部变量a=3</a:t>
            </a:r>
          </a:p>
          <a:p>
            <a:r>
              <a:rPr lang="zh-CN" altLang="en-US" dirty="0"/>
              <a:t>        alert(b);     //这是第四个输出，全局变量b=3</a:t>
            </a:r>
          </a:p>
          <a:p>
            <a:r>
              <a:rPr lang="zh-CN" altLang="en-US" dirty="0"/>
              <a:t>    })();            //这个函数体已经执行完毕，里面的内存已经被垃圾回收器回收，局部变量a销毁</a:t>
            </a:r>
          </a:p>
          <a:p>
            <a:r>
              <a:rPr lang="zh-CN" altLang="en-US" dirty="0"/>
              <a:t>    alert(a);        //这是第五个输出，全局变量a=undefined</a:t>
            </a:r>
          </a:p>
          <a:p>
            <a:r>
              <a:rPr lang="zh-CN" altLang="en-US" dirty="0"/>
              <a:t>    alert(b);        //这是第六个输出，全局变量b=3</a:t>
            </a:r>
          </a:p>
        </p:txBody>
      </p:sp>
    </p:spTree>
    <p:extLst>
      <p:ext uri="{BB962C8B-B14F-4D97-AF65-F5344CB8AC3E}">
        <p14:creationId xmlns:p14="http://schemas.microsoft.com/office/powerpoint/2010/main" val="230814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0D1ADE-DEA8-C14B-A8B9-6BEF8FA41AC7}"/>
              </a:ext>
            </a:extLst>
          </p:cNvPr>
          <p:cNvSpPr txBox="1"/>
          <p:nvPr/>
        </p:nvSpPr>
        <p:spPr>
          <a:xfrm>
            <a:off x="402336" y="548640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字符串常用操作</a:t>
            </a:r>
            <a:endParaRPr kumimoji="1" lang="en-US" altLang="zh-CN" dirty="0"/>
          </a:p>
          <a:p>
            <a:r>
              <a:rPr kumimoji="1" lang="zh-CN" altLang="en-US" dirty="0"/>
              <a:t>字符串转数值的方法？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数组常用操作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E7B148-1582-F147-9CBF-03C0FF92CBE8}"/>
              </a:ext>
            </a:extLst>
          </p:cNvPr>
          <p:cNvSpPr txBox="1"/>
          <p:nvPr/>
        </p:nvSpPr>
        <p:spPr>
          <a:xfrm>
            <a:off x="5157216" y="548640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parseInt</a:t>
            </a:r>
            <a:endParaRPr kumimoji="1" lang="en-US" altLang="zh-CN" dirty="0"/>
          </a:p>
          <a:p>
            <a:r>
              <a:rPr kumimoji="1" lang="en-US" altLang="zh-CN" dirty="0" err="1"/>
              <a:t>parseFloat</a:t>
            </a:r>
            <a:endParaRPr kumimoji="1" lang="en-US" altLang="zh-CN" dirty="0"/>
          </a:p>
          <a:p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1125</Words>
  <Application>Microsoft Macintosh PowerPoint</Application>
  <PresentationFormat>宽屏</PresentationFormat>
  <Paragraphs>129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79</cp:revision>
  <dcterms:created xsi:type="dcterms:W3CDTF">2020-06-28T08:53:07Z</dcterms:created>
  <dcterms:modified xsi:type="dcterms:W3CDTF">2020-08-03T09:15:49Z</dcterms:modified>
</cp:coreProperties>
</file>