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945600" cy="32918400"/>
  <p:notesSz cx="6858000" cy="9144000"/>
  <p:defaultTextStyle>
    <a:defPPr>
      <a:defRPr lang="en-US"/>
    </a:defPPr>
    <a:lvl1pPr marL="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41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82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223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64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705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446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1870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9279" algn="l" defTabSz="313482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000088"/>
    <a:srgbClr val="095EAE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459" autoAdjust="0"/>
    <p:restoredTop sz="94660"/>
  </p:normalViewPr>
  <p:slideViewPr>
    <p:cSldViewPr>
      <p:cViewPr>
        <p:scale>
          <a:sx n="50" d="100"/>
          <a:sy n="50" d="100"/>
        </p:scale>
        <p:origin x="-1104" y="5202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DCEEE-3C2D-423E-A7F9-A000712D6285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5D179-884C-45F7-8DBD-3F201E969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21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41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82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223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64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705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46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1870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279" algn="l" defTabSz="31348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9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8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1" y="1318264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4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3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40843" y="2926896"/>
            <a:ext cx="18663919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0841" y="9508676"/>
            <a:ext cx="9271001" cy="9810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1033761" y="9508676"/>
            <a:ext cx="9271001" cy="9810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40841" y="19450052"/>
            <a:ext cx="9271001" cy="9810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33761" y="19450052"/>
            <a:ext cx="9271001" cy="9810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3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40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674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348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2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64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05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46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87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27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4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35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10" indent="0">
              <a:buNone/>
              <a:defRPr sz="6800" b="1"/>
            </a:lvl2pPr>
            <a:lvl3pPr marL="3134820" indent="0">
              <a:buNone/>
              <a:defRPr sz="6100" b="1"/>
            </a:lvl3pPr>
            <a:lvl4pPr marL="4702230" indent="0">
              <a:buNone/>
              <a:defRPr sz="5500" b="1"/>
            </a:lvl4pPr>
            <a:lvl5pPr marL="6269640" indent="0">
              <a:buNone/>
              <a:defRPr sz="5500" b="1"/>
            </a:lvl5pPr>
            <a:lvl6pPr marL="7837050" indent="0">
              <a:buNone/>
              <a:defRPr sz="5500" b="1"/>
            </a:lvl6pPr>
            <a:lvl7pPr marL="9404460" indent="0">
              <a:buNone/>
              <a:defRPr sz="5500" b="1"/>
            </a:lvl7pPr>
            <a:lvl8pPr marL="10971870" indent="0">
              <a:buNone/>
              <a:defRPr sz="5500" b="1"/>
            </a:lvl8pPr>
            <a:lvl9pPr marL="12539279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10" indent="0">
              <a:buNone/>
              <a:defRPr sz="6800" b="1"/>
            </a:lvl2pPr>
            <a:lvl3pPr marL="3134820" indent="0">
              <a:buNone/>
              <a:defRPr sz="6100" b="1"/>
            </a:lvl3pPr>
            <a:lvl4pPr marL="4702230" indent="0">
              <a:buNone/>
              <a:defRPr sz="5500" b="1"/>
            </a:lvl4pPr>
            <a:lvl5pPr marL="6269640" indent="0">
              <a:buNone/>
              <a:defRPr sz="5500" b="1"/>
            </a:lvl5pPr>
            <a:lvl6pPr marL="7837050" indent="0">
              <a:buNone/>
              <a:defRPr sz="5500" b="1"/>
            </a:lvl6pPr>
            <a:lvl7pPr marL="9404460" indent="0">
              <a:buNone/>
              <a:defRPr sz="5500" b="1"/>
            </a:lvl7pPr>
            <a:lvl8pPr marL="10971870" indent="0">
              <a:buNone/>
              <a:defRPr sz="5500" b="1"/>
            </a:lvl8pPr>
            <a:lvl9pPr marL="12539279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9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1310640"/>
            <a:ext cx="7219951" cy="5577840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1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410" indent="0">
              <a:buNone/>
              <a:defRPr sz="4100"/>
            </a:lvl2pPr>
            <a:lvl3pPr marL="3134820" indent="0">
              <a:buNone/>
              <a:defRPr sz="3400"/>
            </a:lvl3pPr>
            <a:lvl4pPr marL="4702230" indent="0">
              <a:buNone/>
              <a:defRPr sz="3100"/>
            </a:lvl4pPr>
            <a:lvl5pPr marL="6269640" indent="0">
              <a:buNone/>
              <a:defRPr sz="3100"/>
            </a:lvl5pPr>
            <a:lvl6pPr marL="7837050" indent="0">
              <a:buNone/>
              <a:defRPr sz="3100"/>
            </a:lvl6pPr>
            <a:lvl7pPr marL="9404460" indent="0">
              <a:buNone/>
              <a:defRPr sz="3100"/>
            </a:lvl7pPr>
            <a:lvl8pPr marL="10971870" indent="0">
              <a:buNone/>
              <a:defRPr sz="3100"/>
            </a:lvl8pPr>
            <a:lvl9pPr marL="12539279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95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79"/>
            <a:ext cx="13167360" cy="2720343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410" indent="0">
              <a:buNone/>
              <a:defRPr sz="9600"/>
            </a:lvl2pPr>
            <a:lvl3pPr marL="3134820" indent="0">
              <a:buNone/>
              <a:defRPr sz="8200"/>
            </a:lvl3pPr>
            <a:lvl4pPr marL="4702230" indent="0">
              <a:buNone/>
              <a:defRPr sz="6800"/>
            </a:lvl4pPr>
            <a:lvl5pPr marL="6269640" indent="0">
              <a:buNone/>
              <a:defRPr sz="6800"/>
            </a:lvl5pPr>
            <a:lvl6pPr marL="7837050" indent="0">
              <a:buNone/>
              <a:defRPr sz="6800"/>
            </a:lvl6pPr>
            <a:lvl7pPr marL="9404460" indent="0">
              <a:buNone/>
              <a:defRPr sz="6800"/>
            </a:lvl7pPr>
            <a:lvl8pPr marL="10971870" indent="0">
              <a:buNone/>
              <a:defRPr sz="6800"/>
            </a:lvl8pPr>
            <a:lvl9pPr marL="12539279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7"/>
          </a:xfrm>
        </p:spPr>
        <p:txBody>
          <a:bodyPr/>
          <a:lstStyle>
            <a:lvl1pPr marL="0" indent="0">
              <a:buNone/>
              <a:defRPr sz="4800"/>
            </a:lvl1pPr>
            <a:lvl2pPr marL="1567410" indent="0">
              <a:buNone/>
              <a:defRPr sz="4100"/>
            </a:lvl2pPr>
            <a:lvl3pPr marL="3134820" indent="0">
              <a:buNone/>
              <a:defRPr sz="3400"/>
            </a:lvl3pPr>
            <a:lvl4pPr marL="4702230" indent="0">
              <a:buNone/>
              <a:defRPr sz="3100"/>
            </a:lvl4pPr>
            <a:lvl5pPr marL="6269640" indent="0">
              <a:buNone/>
              <a:defRPr sz="3100"/>
            </a:lvl5pPr>
            <a:lvl6pPr marL="7837050" indent="0">
              <a:buNone/>
              <a:defRPr sz="3100"/>
            </a:lvl6pPr>
            <a:lvl7pPr marL="9404460" indent="0">
              <a:buNone/>
              <a:defRPr sz="3100"/>
            </a:lvl7pPr>
            <a:lvl8pPr marL="10971870" indent="0">
              <a:buNone/>
              <a:defRPr sz="3100"/>
            </a:lvl8pPr>
            <a:lvl9pPr marL="12539279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0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482" tIns="156741" rIns="313482" bIns="1567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482" tIns="156741" rIns="313482" bIns="1567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482" tIns="156741" rIns="313482" bIns="15674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7F10-35AE-4CCD-8E45-CFEDB85C41AB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482" tIns="156741" rIns="313482" bIns="15674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482" tIns="156741" rIns="313482" bIns="15674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20DF-DB05-4375-A1FB-2632FE76E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28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1348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57" indent="-1175557" algn="l" defTabSz="31348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041" indent="-979631" algn="l" defTabSz="31348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525" indent="-783705" algn="l" defTabSz="31348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935" indent="-783705" algn="l" defTabSz="3134820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344" indent="-783705" algn="l" defTabSz="3134820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755" indent="-783705" algn="l" defTabSz="313482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164" indent="-783705" algn="l" defTabSz="313482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575" indent="-783705" algn="l" defTabSz="313482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984" indent="-783705" algn="l" defTabSz="313482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1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82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23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64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05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46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870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279" algn="l" defTabSz="313482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975392" y="2899855"/>
            <a:ext cx="19912978" cy="113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 anchor="ctr">
            <a:spAutoFit/>
          </a:bodyPr>
          <a:lstStyle/>
          <a:p>
            <a:pPr algn="ctr" defTabSz="913887" eaLnBrk="0" hangingPunct="0">
              <a:spcBef>
                <a:spcPct val="0"/>
              </a:spcBef>
              <a:defRPr/>
            </a:pPr>
            <a:r>
              <a:rPr lang="en-US" altLang="ko-KR" sz="3400" dirty="0" smtClean="0">
                <a:ea typeface="굴림" charset="-127"/>
              </a:rPr>
              <a:t>Xing </a:t>
            </a:r>
            <a:r>
              <a:rPr lang="en-US" altLang="ko-KR" sz="3400" dirty="0" err="1" smtClean="0">
                <a:ea typeface="굴림" charset="-127"/>
              </a:rPr>
              <a:t>Xu</a:t>
            </a:r>
            <a:r>
              <a:rPr lang="en-US" altLang="ko-KR" sz="3400" dirty="0" smtClean="0">
                <a:ea typeface="굴림" charset="-127"/>
              </a:rPr>
              <a:t>, </a:t>
            </a:r>
            <a:r>
              <a:rPr lang="en-US" altLang="ko-KR" sz="3400" dirty="0" err="1" smtClean="0">
                <a:ea typeface="굴림" charset="-127"/>
              </a:rPr>
              <a:t>Zahaib</a:t>
            </a:r>
            <a:r>
              <a:rPr lang="en-US" altLang="ko-KR" sz="3400" dirty="0" smtClean="0">
                <a:ea typeface="굴림" charset="-127"/>
              </a:rPr>
              <a:t> </a:t>
            </a:r>
            <a:r>
              <a:rPr lang="en-US" altLang="ko-KR" sz="3400" dirty="0" err="1" smtClean="0">
                <a:ea typeface="굴림" charset="-127"/>
              </a:rPr>
              <a:t>Akhtar</a:t>
            </a:r>
            <a:r>
              <a:rPr lang="en-US" altLang="ko-KR" sz="3400" dirty="0" smtClean="0">
                <a:ea typeface="굴림" charset="-127"/>
              </a:rPr>
              <a:t>, Wyatt Lloyd, Antonio Ortega, </a:t>
            </a:r>
            <a:r>
              <a:rPr lang="en-US" altLang="ko-KR" sz="3400" dirty="0" err="1" smtClean="0">
                <a:ea typeface="굴림" charset="-127"/>
              </a:rPr>
              <a:t>Ramesh</a:t>
            </a:r>
            <a:r>
              <a:rPr lang="en-US" altLang="ko-KR" sz="3400" dirty="0" smtClean="0">
                <a:ea typeface="굴림" charset="-127"/>
              </a:rPr>
              <a:t> </a:t>
            </a:r>
            <a:r>
              <a:rPr lang="en-US" altLang="ko-KR" sz="3400" dirty="0" err="1" smtClean="0">
                <a:ea typeface="굴림" charset="-127"/>
              </a:rPr>
              <a:t>Govindan</a:t>
            </a:r>
            <a:endParaRPr lang="en-US" altLang="ko-KR" sz="3400" dirty="0" smtClean="0">
              <a:ea typeface="굴림" charset="-127"/>
            </a:endParaRPr>
          </a:p>
          <a:p>
            <a:pPr algn="ctr" defTabSz="913887" eaLnBrk="0" hangingPunct="0">
              <a:spcBef>
                <a:spcPct val="0"/>
              </a:spcBef>
              <a:defRPr/>
            </a:pPr>
            <a:r>
              <a:rPr lang="en-US" altLang="ko-KR" sz="3400" dirty="0" smtClean="0">
                <a:ea typeface="굴림" charset="-127"/>
              </a:rPr>
              <a:t>University of Southern California</a:t>
            </a:r>
          </a:p>
        </p:txBody>
      </p:sp>
      <p:pic>
        <p:nvPicPr>
          <p:cNvPr id="2071" name="Picture 1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15582" y="990715"/>
            <a:ext cx="3574193" cy="114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91565" y="2057400"/>
            <a:ext cx="19912978" cy="29946600"/>
          </a:xfrm>
          <a:prstGeom prst="roundRect">
            <a:avLst>
              <a:gd name="adj" fmla="val 2811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93" tIns="40096" rIns="80193" bIns="40096"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219200" y="1428635"/>
            <a:ext cx="19912978" cy="2076565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93" tIns="40096" rIns="80193" bIns="40096" rtlCol="0" anchor="ctr"/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rgbClr val="0000FF"/>
                </a:solidFill>
                <a:ea typeface="Tahoma"/>
              </a:rPr>
              <a:t>JPEG Compression: Taking the Mickey out of the Photos</a:t>
            </a:r>
            <a:endParaRPr lang="en-US" sz="5400" dirty="0"/>
          </a:p>
        </p:txBody>
      </p:sp>
      <p:sp>
        <p:nvSpPr>
          <p:cNvPr id="82" name="Rounded Rectangle 81"/>
          <p:cNvSpPr/>
          <p:nvPr/>
        </p:nvSpPr>
        <p:spPr>
          <a:xfrm>
            <a:off x="1047842" y="3962400"/>
            <a:ext cx="19841933" cy="87303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00964" tIns="40096" rIns="400964" bIns="40096" rtlCol="0" anchor="ctr"/>
          <a:lstStyle/>
          <a:p>
            <a:r>
              <a:rPr lang="en-US" sz="4200" b="1" dirty="0" smtClean="0"/>
              <a:t>A New Image Compression Architecture</a:t>
            </a:r>
            <a:endParaRPr lang="en-US" sz="42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1036867" y="18427720"/>
            <a:ext cx="19841933" cy="87303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00964" tIns="40096" rIns="400964" bIns="40096" rtlCol="0" anchor="ctr"/>
          <a:lstStyle/>
          <a:p>
            <a:r>
              <a:rPr lang="en-US" sz="4200" b="1" dirty="0" smtClean="0"/>
              <a:t>Compress JPEG? A Lossless JPEG Encoder – Context Sensitive Entropy Coder</a:t>
            </a:r>
            <a:endParaRPr lang="en-US" sz="4200" b="1" dirty="0"/>
          </a:p>
        </p:txBody>
      </p:sp>
      <p:sp>
        <p:nvSpPr>
          <p:cNvPr id="180" name="Rounded Rectangle 179"/>
          <p:cNvSpPr/>
          <p:nvPr/>
        </p:nvSpPr>
        <p:spPr>
          <a:xfrm>
            <a:off x="1046437" y="25723790"/>
            <a:ext cx="19841933" cy="87303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400964" tIns="40096" rIns="400964" bIns="40096" rtlCol="0" anchor="ctr"/>
          <a:lstStyle/>
          <a:p>
            <a:r>
              <a:rPr lang="en-US" sz="4200" b="1" dirty="0" smtClean="0"/>
              <a:t>Further Compression? A </a:t>
            </a:r>
            <a:r>
              <a:rPr lang="en-US" sz="4200" b="1" dirty="0" err="1" smtClean="0"/>
              <a:t>Lossy</a:t>
            </a:r>
            <a:r>
              <a:rPr lang="en-US" sz="4200" b="1" dirty="0" smtClean="0"/>
              <a:t> JPEG Encoder – Quality Preserving </a:t>
            </a:r>
            <a:r>
              <a:rPr lang="en-US" sz="4200" b="1" dirty="0" err="1" smtClean="0"/>
              <a:t>Thresholding</a:t>
            </a:r>
            <a:endParaRPr lang="en-US" sz="4200" b="1" dirty="0"/>
          </a:p>
        </p:txBody>
      </p:sp>
      <p:pic>
        <p:nvPicPr>
          <p:cNvPr id="1026" name="Picture 2" descr="http://nsl.cs.usc.edu/Site/SiteHeader?action=download&amp;upname=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5392" y="685800"/>
            <a:ext cx="1859659" cy="14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0190" y="1162130"/>
            <a:ext cx="7665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Networked Systems Laboratory</a:t>
            </a:r>
            <a:endParaRPr lang="en-US" sz="4000" b="1" dirty="0">
              <a:solidFill>
                <a:srgbClr val="00008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953001"/>
            <a:ext cx="11353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Most of images we see are compressed ones, because compressed images are much smaller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Compression-Complexity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tradeoff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curve (right):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“good” compression requires “higher” complexity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People prefer different points on such tradeoff curve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we all love JPEGs, for its</a:t>
            </a:r>
          </a:p>
          <a:p>
            <a:pPr lvl="2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1) decent compression 2) low complexity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JPEG++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we can achieve better compression, just pay more complexity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10095469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Traditional Architecture</a:t>
            </a:r>
          </a:p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2649200" y="9875946"/>
            <a:ext cx="7594752" cy="3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10213254" y="7417498"/>
            <a:ext cx="5231941" cy="22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81945" y="4635520"/>
            <a:ext cx="4050535" cy="1664687"/>
          </a:xfrm>
          <a:prstGeom prst="rect">
            <a:avLst/>
          </a:prstGeom>
          <a:noFill/>
        </p:spPr>
        <p:txBody>
          <a:bodyPr wrap="square" lIns="216027" tIns="108014" rIns="216027" bIns="108014" rtlCol="0">
            <a:spAutoFit/>
          </a:bodyPr>
          <a:lstStyle/>
          <a:p>
            <a:r>
              <a:rPr lang="en-US" altLang="zh-CN" sz="4700" b="1" dirty="0"/>
              <a:t>Compression</a:t>
            </a:r>
          </a:p>
          <a:p>
            <a:r>
              <a:rPr lang="en-US" altLang="zh-CN" sz="4700" b="1" dirty="0"/>
              <a:t>Ratio</a:t>
            </a:r>
            <a:endParaRPr lang="zh-CN" altLang="en-US" sz="47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480010" y="8285426"/>
            <a:ext cx="4050535" cy="1672381"/>
          </a:xfrm>
          <a:prstGeom prst="rect">
            <a:avLst/>
          </a:prstGeom>
          <a:noFill/>
        </p:spPr>
        <p:txBody>
          <a:bodyPr wrap="square" lIns="216027" tIns="108014" rIns="216027" bIns="108014" rtlCol="0">
            <a:spAutoFit/>
          </a:bodyPr>
          <a:lstStyle/>
          <a:p>
            <a:pPr algn="ctr"/>
            <a:r>
              <a:rPr lang="en-US" altLang="zh-CN" sz="4700" b="1" dirty="0"/>
              <a:t>En-/De-coding Complexity</a:t>
            </a:r>
            <a:endParaRPr lang="zh-CN" altLang="en-US" sz="4700" b="1" dirty="0"/>
          </a:p>
        </p:txBody>
      </p:sp>
      <p:sp>
        <p:nvSpPr>
          <p:cNvPr id="39" name="任意多边形 38"/>
          <p:cNvSpPr/>
          <p:nvPr/>
        </p:nvSpPr>
        <p:spPr>
          <a:xfrm>
            <a:off x="13483957" y="5312817"/>
            <a:ext cx="6027756" cy="4043680"/>
          </a:xfrm>
          <a:custGeom>
            <a:avLst/>
            <a:gdLst>
              <a:gd name="connsiteX0" fmla="*/ 0 w 4653280"/>
              <a:gd name="connsiteY0" fmla="*/ 4043680 h 4043680"/>
              <a:gd name="connsiteX1" fmla="*/ 203200 w 4653280"/>
              <a:gd name="connsiteY1" fmla="*/ 1950720 h 4043680"/>
              <a:gd name="connsiteX2" fmla="*/ 1158240 w 4653280"/>
              <a:gd name="connsiteY2" fmla="*/ 589280 h 4043680"/>
              <a:gd name="connsiteX3" fmla="*/ 2702560 w 4653280"/>
              <a:gd name="connsiteY3" fmla="*/ 121920 h 4043680"/>
              <a:gd name="connsiteX4" fmla="*/ 4653280 w 4653280"/>
              <a:gd name="connsiteY4" fmla="*/ 0 h 404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3280" h="4043680">
                <a:moveTo>
                  <a:pt x="0" y="4043680"/>
                </a:moveTo>
                <a:cubicBezTo>
                  <a:pt x="5080" y="3285066"/>
                  <a:pt x="10160" y="2526453"/>
                  <a:pt x="203200" y="1950720"/>
                </a:cubicBezTo>
                <a:cubicBezTo>
                  <a:pt x="396240" y="1374987"/>
                  <a:pt x="741680" y="894080"/>
                  <a:pt x="1158240" y="589280"/>
                </a:cubicBezTo>
                <a:cubicBezTo>
                  <a:pt x="1574800" y="284480"/>
                  <a:pt x="2120053" y="220133"/>
                  <a:pt x="2702560" y="121920"/>
                </a:cubicBezTo>
                <a:cubicBezTo>
                  <a:pt x="3285067" y="23707"/>
                  <a:pt x="4280747" y="10160"/>
                  <a:pt x="465328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2" descr="C:\Users\ruababy\Desktop\blue-user-icon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16411" y="10562959"/>
            <a:ext cx="2169340" cy="2169429"/>
          </a:xfrm>
          <a:prstGeom prst="rect">
            <a:avLst/>
          </a:prstGeom>
          <a:noFill/>
        </p:spPr>
      </p:pic>
      <p:pic>
        <p:nvPicPr>
          <p:cNvPr id="51" name="Picture 2" descr="C:\Users\ruababy\Desktop\blue-user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5935" y="10562959"/>
            <a:ext cx="2169340" cy="2169429"/>
          </a:xfrm>
          <a:prstGeom prst="rect">
            <a:avLst/>
          </a:prstGeom>
          <a:noFill/>
        </p:spPr>
      </p:pic>
      <p:pic>
        <p:nvPicPr>
          <p:cNvPr id="52" name="Picture 4" descr="C:\Users\ruababy\Desktop\galle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2867" y="11085077"/>
            <a:ext cx="1401955" cy="1402012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215145" y="12482286"/>
            <a:ext cx="2227849" cy="916234"/>
          </a:xfrm>
          <a:prstGeom prst="rect">
            <a:avLst/>
          </a:prstGeom>
          <a:noFill/>
        </p:spPr>
        <p:txBody>
          <a:bodyPr wrap="square" lIns="129616" tIns="64808" rIns="129616" bIns="64808" rtlCol="0">
            <a:spAutoFit/>
          </a:bodyPr>
          <a:lstStyle/>
          <a:p>
            <a:pPr algn="ctr"/>
            <a:r>
              <a:rPr lang="en-US" altLang="zh-CN" sz="5100" dirty="0" smtClean="0"/>
              <a:t>Me</a:t>
            </a:r>
            <a:endParaRPr lang="zh-CN" altLang="en-US" sz="5100" dirty="0"/>
          </a:p>
        </p:txBody>
      </p:sp>
      <p:sp>
        <p:nvSpPr>
          <p:cNvPr id="54" name="TextBox 53"/>
          <p:cNvSpPr txBox="1"/>
          <p:nvPr/>
        </p:nvSpPr>
        <p:spPr>
          <a:xfrm>
            <a:off x="7594894" y="12482286"/>
            <a:ext cx="2632912" cy="915712"/>
          </a:xfrm>
          <a:prstGeom prst="rect">
            <a:avLst/>
          </a:prstGeom>
          <a:noFill/>
        </p:spPr>
        <p:txBody>
          <a:bodyPr wrap="square" lIns="129616" tIns="64808" rIns="129616" bIns="64808" rtlCol="0">
            <a:spAutoFit/>
          </a:bodyPr>
          <a:lstStyle/>
          <a:p>
            <a:pPr algn="ctr"/>
            <a:r>
              <a:rPr lang="en-US" altLang="zh-CN" sz="5100" dirty="0" smtClean="0"/>
              <a:t>You</a:t>
            </a:r>
            <a:endParaRPr lang="zh-CN" altLang="en-US" sz="5100" dirty="0"/>
          </a:p>
        </p:txBody>
      </p:sp>
      <p:cxnSp>
        <p:nvCxnSpPr>
          <p:cNvPr id="55" name="直接连接符 54"/>
          <p:cNvCxnSpPr/>
          <p:nvPr/>
        </p:nvCxnSpPr>
        <p:spPr>
          <a:xfrm rot="5400000">
            <a:off x="4910175" y="11828833"/>
            <a:ext cx="2330335" cy="112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燕尾形箭头 55"/>
          <p:cNvSpPr/>
          <p:nvPr/>
        </p:nvSpPr>
        <p:spPr>
          <a:xfrm>
            <a:off x="3746791" y="11474389"/>
            <a:ext cx="4860761" cy="607620"/>
          </a:xfrm>
          <a:prstGeom prst="notchedRightArrow">
            <a:avLst>
              <a:gd name="adj1" fmla="val 26296"/>
              <a:gd name="adj2" fmla="val 697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9616" tIns="64808" rIns="129616" bIns="64808"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151855" y="11271849"/>
            <a:ext cx="1417722" cy="101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9616" tIns="64808" rIns="129616" bIns="64808" rtlCol="0" anchor="ctr"/>
          <a:lstStyle/>
          <a:p>
            <a:pPr algn="ctr"/>
            <a:r>
              <a:rPr lang="en-US" altLang="zh-CN" sz="5400" dirty="0" smtClean="0"/>
              <a:t>Enc</a:t>
            </a:r>
            <a:endParaRPr lang="zh-CN" altLang="en-US" sz="5400" dirty="0"/>
          </a:p>
        </p:txBody>
      </p:sp>
      <p:sp>
        <p:nvSpPr>
          <p:cNvPr id="58" name="矩形 57"/>
          <p:cNvSpPr/>
          <p:nvPr/>
        </p:nvSpPr>
        <p:spPr>
          <a:xfrm>
            <a:off x="6582235" y="11271849"/>
            <a:ext cx="1417722" cy="10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16" tIns="64808" rIns="129616" bIns="64808" rtlCol="0" anchor="ctr"/>
          <a:lstStyle/>
          <a:p>
            <a:pPr algn="ctr"/>
            <a:r>
              <a:rPr lang="en-US" altLang="zh-CN" sz="5400" dirty="0" smtClean="0"/>
              <a:t>Dec</a:t>
            </a:r>
            <a:endParaRPr lang="zh-CN" altLang="en-US" sz="5400" dirty="0"/>
          </a:p>
        </p:txBody>
      </p:sp>
      <p:pic>
        <p:nvPicPr>
          <p:cNvPr id="59" name="Picture 5" descr="C:\Users\ruababy\Desktop\Facebook_Png_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35351" y="13946034"/>
            <a:ext cx="1653994" cy="1654061"/>
          </a:xfrm>
          <a:prstGeom prst="rect">
            <a:avLst/>
          </a:prstGeom>
          <a:noFill/>
        </p:spPr>
      </p:pic>
      <p:pic>
        <p:nvPicPr>
          <p:cNvPr id="60" name="Picture 2" descr="C:\Users\ruababy\Desktop\blue-user-icon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0539" y="13539828"/>
            <a:ext cx="2169340" cy="2169429"/>
          </a:xfrm>
          <a:prstGeom prst="rect">
            <a:avLst/>
          </a:prstGeom>
          <a:noFill/>
        </p:spPr>
      </p:pic>
      <p:pic>
        <p:nvPicPr>
          <p:cNvPr id="61" name="Picture 4" descr="C:\Users\ruababy\Desktop\galle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6995" y="14061947"/>
            <a:ext cx="1401955" cy="1402012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1353551" y="15459154"/>
            <a:ext cx="2227849" cy="916234"/>
          </a:xfrm>
          <a:prstGeom prst="rect">
            <a:avLst/>
          </a:prstGeom>
          <a:noFill/>
        </p:spPr>
        <p:txBody>
          <a:bodyPr wrap="square" lIns="129616" tIns="64808" rIns="129616" bIns="64808" rtlCol="0">
            <a:spAutoFit/>
          </a:bodyPr>
          <a:lstStyle/>
          <a:p>
            <a:pPr algn="ctr"/>
            <a:r>
              <a:rPr lang="en-US" altLang="zh-CN" sz="5100" dirty="0" smtClean="0"/>
              <a:t>Me</a:t>
            </a:r>
            <a:endParaRPr lang="zh-CN" altLang="en-US" sz="51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7756" y="15459154"/>
            <a:ext cx="2835444" cy="916234"/>
          </a:xfrm>
          <a:prstGeom prst="rect">
            <a:avLst/>
          </a:prstGeom>
          <a:noFill/>
        </p:spPr>
        <p:txBody>
          <a:bodyPr wrap="square" lIns="129616" tIns="64808" rIns="129616" bIns="64808" rtlCol="0">
            <a:spAutoFit/>
          </a:bodyPr>
          <a:lstStyle/>
          <a:p>
            <a:pPr algn="ctr"/>
            <a:r>
              <a:rPr lang="en-US" altLang="zh-CN" sz="5100" dirty="0"/>
              <a:t>Facebook</a:t>
            </a:r>
            <a:endParaRPr lang="zh-CN" altLang="en-US" sz="5100" dirty="0"/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4944303" y="14964897"/>
            <a:ext cx="2330335" cy="112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燕尾形箭头 64"/>
          <p:cNvSpPr/>
          <p:nvPr/>
        </p:nvSpPr>
        <p:spPr>
          <a:xfrm>
            <a:off x="3780919" y="14047303"/>
            <a:ext cx="4860761" cy="607620"/>
          </a:xfrm>
          <a:prstGeom prst="notchedRightArrow">
            <a:avLst>
              <a:gd name="adj1" fmla="val 26296"/>
              <a:gd name="adj2" fmla="val 697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9616" tIns="64808" rIns="129616" bIns="64808"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616363" y="14047303"/>
            <a:ext cx="1417722" cy="607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16" tIns="64808" rIns="129616" bIns="64808" rtlCol="0" anchor="ctr"/>
          <a:lstStyle/>
          <a:p>
            <a:pPr algn="ctr"/>
            <a:r>
              <a:rPr lang="en-US" altLang="zh-CN" sz="5400" dirty="0" smtClean="0"/>
              <a:t>Enc</a:t>
            </a:r>
            <a:endParaRPr lang="zh-CN" altLang="en-US" sz="5400" dirty="0"/>
          </a:p>
        </p:txBody>
      </p:sp>
      <p:sp>
        <p:nvSpPr>
          <p:cNvPr id="67" name="燕尾形箭头 66"/>
          <p:cNvSpPr/>
          <p:nvPr/>
        </p:nvSpPr>
        <p:spPr>
          <a:xfrm rot="10800000">
            <a:off x="3679652" y="14857462"/>
            <a:ext cx="4860761" cy="607620"/>
          </a:xfrm>
          <a:prstGeom prst="notchedRightArrow">
            <a:avLst>
              <a:gd name="adj1" fmla="val 26296"/>
              <a:gd name="adj2" fmla="val 697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9616" tIns="64808" rIns="129616" bIns="64808"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616363" y="14857463"/>
            <a:ext cx="1417722" cy="607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16" tIns="64808" rIns="129616" bIns="64808" rtlCol="0" anchor="ctr"/>
          <a:lstStyle/>
          <a:p>
            <a:pPr algn="ctr"/>
            <a:r>
              <a:rPr lang="en-US" altLang="zh-CN" sz="5400" dirty="0" smtClean="0"/>
              <a:t>Dec</a:t>
            </a:r>
            <a:endParaRPr lang="zh-CN" altLang="en-US" sz="5400" dirty="0"/>
          </a:p>
        </p:txBody>
      </p:sp>
      <p:sp>
        <p:nvSpPr>
          <p:cNvPr id="69" name="椭圆 68"/>
          <p:cNvSpPr/>
          <p:nvPr/>
        </p:nvSpPr>
        <p:spPr>
          <a:xfrm>
            <a:off x="13596345" y="7062207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4739345" y="584300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3672545" y="7138407"/>
            <a:ext cx="1752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JPEG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501345" y="5473437"/>
            <a:ext cx="52578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JPEG++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76" name="Straight Connector 13"/>
          <p:cNvCxnSpPr/>
          <p:nvPr/>
        </p:nvCxnSpPr>
        <p:spPr>
          <a:xfrm>
            <a:off x="990600" y="10045720"/>
            <a:ext cx="19888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90600" y="13235028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 New Architecture</a:t>
            </a:r>
          </a:p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439400" y="10210800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 want to send a image to you, what do I do?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1) I compress image to JPEG (“Enc”: encoding) and send to you 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2) You de-compress the image (“Dec”: decoding)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WHY? We all love </a:t>
            </a:r>
            <a:r>
              <a:rPr lang="en-US" sz="36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439400" y="13169920"/>
            <a:ext cx="1066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 want to store image in Facebook…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 WAIT, does FB also love 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JPEG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as you do?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NO! FB loves </a:t>
            </a:r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JPEG++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why?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1) FB stores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 MANY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images, it desperately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prefers smaller images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(better compression)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2) FB has good machines, OK to pay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extra complexity</a:t>
            </a: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Connector 13"/>
          <p:cNvCxnSpPr/>
          <p:nvPr/>
        </p:nvCxnSpPr>
        <p:spPr>
          <a:xfrm>
            <a:off x="1066800" y="13233440"/>
            <a:ext cx="19812000" cy="1268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0" y="16522720"/>
            <a:ext cx="18821400" cy="17543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 New Image Compression Architecture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When you upload an image, FB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encodes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 it to another format (</a:t>
            </a:r>
            <a:r>
              <a:rPr lang="en-US" sz="36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JPEG++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) with better compression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When you download an image, FB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decodes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 it to original image (</a:t>
            </a:r>
            <a:r>
              <a:rPr lang="en-US" sz="3600" b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) and returns to you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6800" y="19389805"/>
            <a:ext cx="10134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further compress JPEGs as follows: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1) separate JPEG bits into different contexts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2) learn common information of each context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3) encode each context separately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Why we are better than JPEG?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1) JPEG only has 1 context, we have thousands…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2) We carefully define “context” to make sure different contexts should be coded differently, which means that “separation is better”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Connector 13"/>
          <p:cNvCxnSpPr>
            <a:stCxn id="90" idx="2"/>
            <a:endCxn id="180" idx="0"/>
          </p:cNvCxnSpPr>
          <p:nvPr/>
        </p:nvCxnSpPr>
        <p:spPr>
          <a:xfrm rot="16200000" flipH="1">
            <a:off x="7751099" y="22507485"/>
            <a:ext cx="6423040" cy="957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49000" y="19418320"/>
            <a:ext cx="9677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Context Sample:</a:t>
            </a:r>
          </a:p>
          <a:p>
            <a:pPr>
              <a:buFont typeface="Arial" pitchFamily="34" charset="0"/>
              <a:buChar char="•"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   Context Definition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we observe high energy level for nearby pixels</a:t>
            </a:r>
          </a:p>
          <a:p>
            <a:pPr>
              <a:buFont typeface="Arial" pitchFamily="34" charset="0"/>
              <a:buChar char="•"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   Context Expectation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we expect pixels in this context should contain high energy level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nearby pixels contain high energy level, I know current pixel should contain high energy level with high probability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Why?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Correlation between nearby pixels</a:t>
            </a: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24000" y="24369594"/>
            <a:ext cx="18821400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lossless 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encoder can make JPEGs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15% smaller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40 milliseconds 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(for images of 1200x1200 resolution)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66800" y="26593800"/>
            <a:ext cx="197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propose a method that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removes some of JPEG coefficients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make the file smaller;</a:t>
            </a:r>
          </a:p>
          <a:p>
            <a:pPr marL="742950" indent="-7429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carefully select such coefficients to make sure the modified image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quality is similar to original ones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24000" y="27736800"/>
            <a:ext cx="18821400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This method itself can make JPEGs 8% smaller for unnoticeable quality degradation</a:t>
            </a:r>
          </a:p>
        </p:txBody>
      </p:sp>
      <p:sp>
        <p:nvSpPr>
          <p:cNvPr id="104" name="Rounded Rectangle 179"/>
          <p:cNvSpPr/>
          <p:nvPr/>
        </p:nvSpPr>
        <p:spPr>
          <a:xfrm>
            <a:off x="1066800" y="28540170"/>
            <a:ext cx="19841933" cy="873030"/>
          </a:xfrm>
          <a:prstGeom prst="roundRect">
            <a:avLst>
              <a:gd name="adj" fmla="val 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00964" tIns="40096" rIns="400964" bIns="40096" rtlCol="0" anchor="ctr"/>
          <a:lstStyle/>
          <a:p>
            <a:r>
              <a:rPr lang="en-US" sz="4200" b="1" dirty="0" smtClean="0"/>
              <a:t>Other Contributions</a:t>
            </a:r>
            <a:endParaRPr lang="en-US" sz="4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066800" y="29355871"/>
            <a:ext cx="1973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study where should we put our encoder/decoder to Facebook to maximize the benefits;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Potentially, besides storage space saving, there are collateral benefits including</a:t>
            </a:r>
          </a:p>
          <a:p>
            <a:pPr marL="2310360" lvl="1" indent="-742950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Cache space saving</a:t>
            </a:r>
          </a:p>
          <a:p>
            <a:pPr marL="2310360" lvl="1" indent="-742950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cache hit-rate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287000" y="30498871"/>
            <a:ext cx="197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Lower storage costs at Datacenter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Lower bandwidth cost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41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541</Words>
  <Application>Microsoft Office PowerPoint</Application>
  <PresentationFormat>自定义</PresentationFormat>
  <Paragraphs>65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Snooze: Energy Management in 802.11n WLANs</dc:title>
  <dc:creator>K</dc:creator>
  <cp:lastModifiedBy>ruababy</cp:lastModifiedBy>
  <cp:revision>83</cp:revision>
  <dcterms:created xsi:type="dcterms:W3CDTF">2011-03-22T06:13:27Z</dcterms:created>
  <dcterms:modified xsi:type="dcterms:W3CDTF">2015-03-03T07:47:16Z</dcterms:modified>
</cp:coreProperties>
</file>