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26" autoAdjust="0"/>
  </p:normalViewPr>
  <p:slideViewPr>
    <p:cSldViewPr>
      <p:cViewPr varScale="1">
        <p:scale>
          <a:sx n="75" d="100"/>
          <a:sy n="75" d="100"/>
        </p:scale>
        <p:origin x="-1440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E974D-7FAC-426B-946A-FFF1666686B1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F8E78-9DFF-4E9E-9578-4BE91A5FF4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F8E78-9DFF-4E9E-9578-4BE91A5FF42A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 we go into detailed implementation of each components…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F8E78-9DFF-4E9E-9578-4BE91A5FF42A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A25A-DA15-42DB-9303-5272B1CB3B90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183-723D-4DED-8B51-8F5EF59896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A25A-DA15-42DB-9303-5272B1CB3B90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183-723D-4DED-8B51-8F5EF59896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A25A-DA15-42DB-9303-5272B1CB3B90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183-723D-4DED-8B51-8F5EF59896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A25A-DA15-42DB-9303-5272B1CB3B90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183-723D-4DED-8B51-8F5EF59896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A25A-DA15-42DB-9303-5272B1CB3B90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183-723D-4DED-8B51-8F5EF59896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A25A-DA15-42DB-9303-5272B1CB3B90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183-723D-4DED-8B51-8F5EF59896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A25A-DA15-42DB-9303-5272B1CB3B90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183-723D-4DED-8B51-8F5EF59896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A25A-DA15-42DB-9303-5272B1CB3B90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183-723D-4DED-8B51-8F5EF59896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A25A-DA15-42DB-9303-5272B1CB3B90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183-723D-4DED-8B51-8F5EF59896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A25A-DA15-42DB-9303-5272B1CB3B90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183-723D-4DED-8B51-8F5EF59896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A25A-DA15-42DB-9303-5272B1CB3B90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183-723D-4DED-8B51-8F5EF59896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CA25A-DA15-42DB-9303-5272B1CB3B90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50183-723D-4DED-8B51-8F5EF59896A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MediaScope</a:t>
            </a:r>
            <a:r>
              <a:rPr lang="en-US" b="1" dirty="0"/>
              <a:t>: Selective On-Demand Media Retrieval from</a:t>
            </a:r>
            <a:br>
              <a:rPr lang="en-US" b="1" dirty="0"/>
            </a:br>
            <a:r>
              <a:rPr lang="en-US" b="1" dirty="0"/>
              <a:t>Mobile Devices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066800"/>
          </a:xfrm>
        </p:spPr>
        <p:txBody>
          <a:bodyPr/>
          <a:lstStyle/>
          <a:p>
            <a:r>
              <a:rPr lang="en-US" dirty="0" err="1" smtClean="0"/>
              <a:t>Yurong</a:t>
            </a:r>
            <a:r>
              <a:rPr lang="en-US" dirty="0" smtClean="0"/>
              <a:t> / Xing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completeness vs. timeliness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 smtClean="0"/>
              <a:t>Single query</a:t>
            </a:r>
          </a:p>
          <a:p>
            <a:pPr lvl="1"/>
            <a:r>
              <a:rPr lang="en-US" dirty="0" smtClean="0"/>
              <a:t>Not accurately estimate the retrieval time?</a:t>
            </a:r>
          </a:p>
          <a:p>
            <a:r>
              <a:rPr lang="en-US" dirty="0" smtClean="0"/>
              <a:t>Concurrent queries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221980"/>
            <a:ext cx="4800600" cy="3636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Credit Assignment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Upload most relevant results</a:t>
            </a:r>
          </a:p>
          <a:p>
            <a:pPr lvl="1"/>
            <a:r>
              <a:rPr lang="en-US" dirty="0" smtClean="0"/>
              <a:t>Maximize retrieved information</a:t>
            </a:r>
          </a:p>
          <a:p>
            <a:endParaRPr lang="en-US" dirty="0" smtClean="0"/>
          </a:p>
          <a:p>
            <a:r>
              <a:rPr lang="en-US" dirty="0" smtClean="0"/>
              <a:t>C(Q) is the importance of query Q</a:t>
            </a:r>
          </a:p>
          <a:p>
            <a:pPr lvl="1"/>
            <a:r>
              <a:rPr lang="en-US" dirty="0" smtClean="0"/>
              <a:t>E.g., pay more money, higher C(Q)</a:t>
            </a:r>
          </a:p>
          <a:p>
            <a:r>
              <a:rPr lang="en-US" dirty="0" smtClean="0"/>
              <a:t>In query Q, ∑C(o)=C(Q)</a:t>
            </a:r>
          </a:p>
          <a:p>
            <a:pPr lvl="1"/>
            <a:r>
              <a:rPr lang="en-US" dirty="0" smtClean="0"/>
              <a:t>C(o) is the importance of object o</a:t>
            </a:r>
          </a:p>
          <a:p>
            <a:pPr lvl="2"/>
            <a:r>
              <a:rPr lang="en-US" dirty="0" smtClean="0"/>
              <a:t>Feature space geometry determines C(o)</a:t>
            </a:r>
          </a:p>
          <a:p>
            <a:pPr lvl="3"/>
            <a:r>
              <a:rPr lang="en-US" dirty="0" smtClean="0"/>
              <a:t>Top 2 query, a “very” similar one got 80% of C(Q)</a:t>
            </a:r>
          </a:p>
          <a:p>
            <a:pPr lvl="3"/>
            <a:r>
              <a:rPr lang="en-US" dirty="0" smtClean="0"/>
              <a:t>a “not-very” similar one got 20% of C(Q)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and Credit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Yurong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Extensibility of </a:t>
            </a:r>
            <a:r>
              <a:rPr lang="en-US" dirty="0" err="1" smtClean="0"/>
              <a:t>MSCloudQ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Propose query semantics;</a:t>
            </a:r>
          </a:p>
          <a:p>
            <a:r>
              <a:rPr lang="en-US" dirty="0" smtClean="0"/>
              <a:t>2. Implement query algorithm (selection);</a:t>
            </a:r>
          </a:p>
          <a:p>
            <a:r>
              <a:rPr lang="en-US" dirty="0" smtClean="0"/>
              <a:t>3. Assign credits to selected objects;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 </a:t>
            </a:r>
            <a:r>
              <a:rPr lang="en-US" dirty="0" err="1" smtClean="0"/>
              <a:t>Uploader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Credit-based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316163"/>
          </a:xfrm>
        </p:spPr>
        <p:txBody>
          <a:bodyPr/>
          <a:lstStyle/>
          <a:p>
            <a:r>
              <a:rPr lang="en-US" dirty="0" smtClean="0"/>
              <a:t>Maximizing credits of a series of queries</a:t>
            </a:r>
          </a:p>
          <a:p>
            <a:r>
              <a:rPr lang="en-US" dirty="0" smtClean="0"/>
              <a:t>= Maximizing per device’s credits</a:t>
            </a:r>
          </a:p>
          <a:p>
            <a:r>
              <a:rPr lang="en-US" dirty="0" smtClean="0">
                <a:sym typeface="Wingdings" pitchFamily="2" charset="2"/>
              </a:rPr>
              <a:t> per device credit maximization uploading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495425"/>
            <a:ext cx="329565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 </a:t>
            </a:r>
            <a:r>
              <a:rPr lang="en-US" dirty="0" err="1" smtClean="0"/>
              <a:t>Uploader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 Device Scheduling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Objects, with deadlines and credits</a:t>
            </a:r>
          </a:p>
          <a:p>
            <a:pPr lvl="1"/>
            <a:r>
              <a:rPr lang="en-US" dirty="0" smtClean="0"/>
              <a:t>Uploading time (estimated) of each object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Upload which object?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 </a:t>
            </a:r>
            <a:r>
              <a:rPr lang="en-US" dirty="0" err="1" smtClean="0"/>
              <a:t>Uploader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Optimal Scheduler (same uploading time)</a:t>
            </a:r>
          </a:p>
          <a:p>
            <a:pPr lvl="1"/>
            <a:r>
              <a:rPr lang="en-US" dirty="0" smtClean="0"/>
              <a:t>Arrange object according their deadline</a:t>
            </a:r>
          </a:p>
          <a:p>
            <a:pPr lvl="1"/>
            <a:r>
              <a:rPr lang="en-US" dirty="0" smtClean="0"/>
              <a:t>Once there is object cannot uploaded on time, throw away the one with minimum credit</a:t>
            </a:r>
          </a:p>
          <a:p>
            <a:r>
              <a:rPr lang="en-US" dirty="0" smtClean="0"/>
              <a:t>General case (different uploading time)</a:t>
            </a:r>
          </a:p>
          <a:p>
            <a:pPr lvl="1"/>
            <a:r>
              <a:rPr lang="en-US" dirty="0" smtClean="0"/>
              <a:t>NP-Hard (Knapsack)</a:t>
            </a:r>
          </a:p>
          <a:p>
            <a:pPr lvl="2"/>
            <a:r>
              <a:rPr lang="en-US" dirty="0" smtClean="0"/>
              <a:t>Dynamic programming O(n d(o))</a:t>
            </a:r>
          </a:p>
          <a:p>
            <a:r>
              <a:rPr lang="en-US" dirty="0" smtClean="0"/>
              <a:t>Practical consideration</a:t>
            </a:r>
          </a:p>
          <a:p>
            <a:pPr lvl="1"/>
            <a:r>
              <a:rPr lang="en-US" dirty="0" smtClean="0"/>
              <a:t>Estimate t(o) after each object’s uploading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t(o) varies</a:t>
            </a:r>
          </a:p>
          <a:p>
            <a:pPr lvl="2"/>
            <a:r>
              <a:rPr lang="en-US" dirty="0" smtClean="0"/>
              <a:t>Incoming new queries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Extractor</a:t>
            </a:r>
            <a:br>
              <a:rPr lang="en-US" dirty="0" smtClean="0"/>
            </a:br>
            <a:r>
              <a:rPr lang="en-US" dirty="0" smtClean="0"/>
              <a:t>image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799033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Extractor</a:t>
            </a:r>
            <a:br>
              <a:rPr lang="en-US" dirty="0" smtClean="0"/>
            </a:br>
            <a:r>
              <a:rPr lang="en-US" dirty="0" smtClean="0"/>
              <a:t>video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40282"/>
            <a:ext cx="8297678" cy="33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</a:t>
            </a:r>
            <a:br>
              <a:rPr lang="en-US" dirty="0" smtClean="0"/>
            </a:br>
            <a:r>
              <a:rPr lang="en-US" dirty="0" smtClean="0"/>
              <a:t>Query completeness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different “query mixes” on 8 phones with 320 images</a:t>
            </a:r>
          </a:p>
          <a:p>
            <a:r>
              <a:rPr lang="en-US" dirty="0" smtClean="0"/>
              <a:t>Participated schemes:</a:t>
            </a:r>
          </a:p>
          <a:p>
            <a:pPr lvl="1"/>
            <a:r>
              <a:rPr lang="en-US" dirty="0" smtClean="0"/>
              <a:t>Max Credit First (MCF)</a:t>
            </a:r>
          </a:p>
          <a:p>
            <a:pPr lvl="1"/>
            <a:r>
              <a:rPr lang="en-US" dirty="0" smtClean="0"/>
              <a:t>Earliest Deadline First (EDF)</a:t>
            </a:r>
          </a:p>
          <a:p>
            <a:pPr lvl="1"/>
            <a:r>
              <a:rPr lang="en-US" dirty="0" smtClean="0"/>
              <a:t>Round Robin (RR)</a:t>
            </a:r>
          </a:p>
          <a:p>
            <a:pPr lvl="1"/>
            <a:r>
              <a:rPr lang="en-US" dirty="0" smtClean="0"/>
              <a:t>Media Scope Credit-based (MSC)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 Gap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6149" y="1600200"/>
            <a:ext cx="609170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</a:t>
            </a:r>
            <a:br>
              <a:rPr lang="en-US" dirty="0" smtClean="0"/>
            </a:br>
            <a:r>
              <a:rPr lang="en-US" dirty="0" smtClean="0"/>
              <a:t>Query completeness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mixes by query numbers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819400"/>
            <a:ext cx="4343400" cy="3786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</a:t>
            </a:r>
            <a:br>
              <a:rPr lang="en-US" dirty="0" smtClean="0"/>
            </a:br>
            <a:r>
              <a:rPr lang="en-US" dirty="0" smtClean="0"/>
              <a:t>Query completeness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mixes by timeliness bound</a:t>
            </a:r>
          </a:p>
          <a:p>
            <a:pPr lvl="1"/>
            <a:r>
              <a:rPr lang="en-US" dirty="0" smtClean="0"/>
              <a:t>OMNI: 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895600"/>
            <a:ext cx="4495800" cy="3851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</a:t>
            </a:r>
            <a:br>
              <a:rPr lang="en-US" dirty="0" smtClean="0"/>
            </a:br>
            <a:r>
              <a:rPr lang="en-US" dirty="0" smtClean="0"/>
              <a:t>One Device Uploading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3999"/>
            <a:ext cx="6096000" cy="4818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</a:t>
            </a:r>
            <a:br>
              <a:rPr lang="en-US" dirty="0" smtClean="0"/>
            </a:br>
            <a:r>
              <a:rPr lang="en-US" dirty="0" smtClean="0"/>
              <a:t>System Overhead (delay)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371600"/>
            <a:ext cx="6477000" cy="186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276600"/>
            <a:ext cx="6400800" cy="264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</a:t>
            </a:r>
            <a:br>
              <a:rPr lang="en-US" dirty="0" smtClean="0"/>
            </a:br>
            <a:r>
              <a:rPr lang="en-US" dirty="0" smtClean="0"/>
              <a:t>System Overhead (energy)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extraction energy cost</a:t>
            </a:r>
          </a:p>
          <a:p>
            <a:pPr lvl="1"/>
            <a:r>
              <a:rPr lang="en-US" dirty="0" smtClean="0"/>
              <a:t>On Motorola Droid</a:t>
            </a:r>
          </a:p>
          <a:p>
            <a:pPr lvl="1"/>
            <a:r>
              <a:rPr lang="en-US" dirty="0" smtClean="0"/>
              <a:t>Frame extraction: 57uAh</a:t>
            </a:r>
          </a:p>
          <a:p>
            <a:pPr lvl="1"/>
            <a:r>
              <a:rPr lang="en-US" dirty="0" smtClean="0"/>
              <a:t>Feature extraction: 331uAh</a:t>
            </a:r>
          </a:p>
          <a:p>
            <a:r>
              <a:rPr lang="en-US" dirty="0" smtClean="0">
                <a:sym typeface="Wingdings" pitchFamily="2" charset="2"/>
              </a:rPr>
              <a:t> 400+ images consumes 10% droid battery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Consider a robbery in a mall in an area uncovered by </a:t>
            </a:r>
            <a:r>
              <a:rPr lang="en-US" dirty="0" smtClean="0"/>
              <a:t>security cameras</a:t>
            </a:r>
            <a:r>
              <a:rPr lang="en-US" dirty="0"/>
              <a:t>. The mall’s security staff would like to </a:t>
            </a:r>
            <a:r>
              <a:rPr lang="en-US" dirty="0" smtClean="0"/>
              <a:t>be able </a:t>
            </a:r>
            <a:r>
              <a:rPr lang="en-US" dirty="0"/>
              <a:t>to access and retrieve images from mobile devices </a:t>
            </a:r>
            <a:r>
              <a:rPr lang="en-US" dirty="0" smtClean="0"/>
              <a:t>of users </a:t>
            </a:r>
            <a:r>
              <a:rPr lang="en-US" dirty="0"/>
              <a:t>who happen to be in the mall on that day in order </a:t>
            </a:r>
            <a:r>
              <a:rPr lang="en-US" dirty="0" smtClean="0"/>
              <a:t>to be </a:t>
            </a:r>
            <a:r>
              <a:rPr lang="en-US" dirty="0"/>
              <a:t>able to establish the identity of the thief.</a:t>
            </a:r>
          </a:p>
          <a:p>
            <a:r>
              <a:rPr lang="en-US" i="1" dirty="0"/>
              <a:t> A sportswriter is writing a report on a sporting event </a:t>
            </a:r>
            <a:r>
              <a:rPr lang="en-US" i="1" dirty="0" smtClean="0"/>
              <a:t>and </a:t>
            </a:r>
            <a:r>
              <a:rPr lang="en-US" dirty="0" smtClean="0"/>
              <a:t>would </a:t>
            </a:r>
            <a:r>
              <a:rPr lang="en-US" dirty="0"/>
              <a:t>like to be able to include a perfect picture of a </a:t>
            </a:r>
            <a:r>
              <a:rPr lang="en-US" dirty="0" smtClean="0"/>
              <a:t>play (e.g</a:t>
            </a:r>
            <a:r>
              <a:rPr lang="en-US" dirty="0"/>
              <a:t>., a catch or a dunk). The newspaper’s staff </a:t>
            </a:r>
            <a:r>
              <a:rPr lang="en-US" dirty="0" smtClean="0"/>
              <a:t>photographer happened </a:t>
            </a:r>
            <a:r>
              <a:rPr lang="en-US" dirty="0"/>
              <a:t>to have been obscured when the play </a:t>
            </a:r>
            <a:r>
              <a:rPr lang="en-US" dirty="0" smtClean="0"/>
              <a:t>happened, so </a:t>
            </a:r>
            <a:r>
              <a:rPr lang="en-US" dirty="0"/>
              <a:t>the sportswriter would like to be able to </a:t>
            </a:r>
            <a:r>
              <a:rPr lang="en-US" dirty="0" smtClean="0"/>
              <a:t>retrieve images </a:t>
            </a:r>
            <a:r>
              <a:rPr lang="en-US" dirty="0"/>
              <a:t>from mobile devices of users who happened to </a:t>
            </a:r>
            <a:r>
              <a:rPr lang="en-US" dirty="0" smtClean="0"/>
              <a:t>be attending </a:t>
            </a:r>
            <a:r>
              <a:rPr lang="en-US" dirty="0"/>
              <a:t>the event.</a:t>
            </a:r>
          </a:p>
          <a:p>
            <a:r>
              <a:rPr lang="en-US" i="1" dirty="0"/>
              <a:t> A talent scout [5] is looking for the next musical </a:t>
            </a:r>
            <a:r>
              <a:rPr lang="en-US" i="1" dirty="0" smtClean="0"/>
              <a:t>sensation </a:t>
            </a:r>
            <a:r>
              <a:rPr lang="en-US" dirty="0" smtClean="0"/>
              <a:t>and </a:t>
            </a:r>
            <a:r>
              <a:rPr lang="en-US" dirty="0"/>
              <a:t>would like to be able to retrieve clips of budding </a:t>
            </a:r>
            <a:r>
              <a:rPr lang="en-US" dirty="0" smtClean="0"/>
              <a:t>stars. The </a:t>
            </a:r>
            <a:r>
              <a:rPr lang="en-US" dirty="0"/>
              <a:t>ability to retrieve video clips, of people singing, </a:t>
            </a:r>
            <a:r>
              <a:rPr lang="en-US" dirty="0" smtClean="0"/>
              <a:t>taken at </a:t>
            </a:r>
            <a:r>
              <a:rPr lang="en-US" dirty="0"/>
              <a:t>parties and other events, can accelerate this search.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On-Demand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search on feature space</a:t>
            </a:r>
          </a:p>
          <a:p>
            <a:pPr lvl="1"/>
            <a:r>
              <a:rPr lang="en-US" dirty="0" smtClean="0"/>
              <a:t>CEDD: texture feature + color feature</a:t>
            </a:r>
          </a:p>
          <a:p>
            <a:pPr lvl="2"/>
            <a:r>
              <a:rPr lang="en-US" dirty="0" smtClean="0"/>
              <a:t>144 * 3 bits for each image</a:t>
            </a:r>
          </a:p>
          <a:p>
            <a:r>
              <a:rPr lang="en-US" dirty="0" smtClean="0"/>
              <a:t>Feature defines similarity</a:t>
            </a:r>
          </a:p>
          <a:p>
            <a:pPr lvl="1"/>
            <a:r>
              <a:rPr lang="en-US" dirty="0" smtClean="0"/>
              <a:t>Support similarity search context</a:t>
            </a:r>
          </a:p>
          <a:p>
            <a:r>
              <a:rPr lang="en-US" i="1" dirty="0" smtClean="0"/>
              <a:t>Top-k, Spanners, Clusters</a:t>
            </a:r>
          </a:p>
          <a:p>
            <a:pPr lvl="1"/>
            <a:r>
              <a:rPr lang="en-US" i="1" dirty="0" smtClean="0"/>
              <a:t>Examples..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"/>
            <a:ext cx="8077767" cy="6085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8077200" cy="619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8534400" cy="665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Feature extraction</a:t>
            </a:r>
          </a:p>
          <a:p>
            <a:pPr lvl="1"/>
            <a:r>
              <a:rPr lang="en-US" dirty="0" smtClean="0"/>
              <a:t>For large images …. (</a:t>
            </a:r>
            <a:r>
              <a:rPr lang="en-US" dirty="0" err="1" smtClean="0"/>
              <a:t>yurong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2. Timeliness constraints</a:t>
            </a:r>
          </a:p>
          <a:p>
            <a:pPr lvl="1"/>
            <a:r>
              <a:rPr lang="en-US" dirty="0" smtClean="0"/>
              <a:t>Query result needs to be returned in [D] seconds</a:t>
            </a:r>
          </a:p>
          <a:p>
            <a:pPr lvl="2"/>
            <a:r>
              <a:rPr lang="en-US" dirty="0" smtClean="0"/>
              <a:t>User specify</a:t>
            </a:r>
          </a:p>
          <a:p>
            <a:pPr lvl="1"/>
            <a:r>
              <a:rPr lang="en-US" dirty="0" smtClean="0"/>
              <a:t>More challenging: concurrent query cases</a:t>
            </a:r>
          </a:p>
          <a:p>
            <a:pPr lvl="2"/>
            <a:r>
              <a:rPr lang="en-US" dirty="0" smtClean="0"/>
              <a:t>Queries are “competing”…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MediaScope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0141" y="1066800"/>
            <a:ext cx="79977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593</Words>
  <Application>Microsoft Office PowerPoint</Application>
  <PresentationFormat>On-screen Show (4:3)</PresentationFormat>
  <Paragraphs>101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MediaScope: Selective On-Demand Media Retrieval from Mobile Devices</vt:lpstr>
      <vt:lpstr>Availability Gap</vt:lpstr>
      <vt:lpstr>Motivating Examples</vt:lpstr>
      <vt:lpstr>On-Demand Retrieval</vt:lpstr>
      <vt:lpstr>Slide 5</vt:lpstr>
      <vt:lpstr>Slide 6</vt:lpstr>
      <vt:lpstr>Slide 7</vt:lpstr>
      <vt:lpstr>Challenges</vt:lpstr>
      <vt:lpstr> MediaScope</vt:lpstr>
      <vt:lpstr>Query completeness vs. timeliness</vt:lpstr>
      <vt:lpstr>Credit Assignment Mechanism</vt:lpstr>
      <vt:lpstr>Queries and Credit Assignment</vt:lpstr>
      <vt:lpstr>Extensibility of MSCloudQ</vt:lpstr>
      <vt:lpstr>Object Uploader Credit-based Scheduling</vt:lpstr>
      <vt:lpstr>Object Uploader Per Device Scheduling Problem</vt:lpstr>
      <vt:lpstr>Object Uploader Scheduler</vt:lpstr>
      <vt:lpstr>Feature Extractor image</vt:lpstr>
      <vt:lpstr>Feature Extractor video</vt:lpstr>
      <vt:lpstr>Evaluation Query completeness</vt:lpstr>
      <vt:lpstr>Evaluation Query completeness</vt:lpstr>
      <vt:lpstr>Evaluation Query completeness</vt:lpstr>
      <vt:lpstr>Evaluation One Device Uploading Timeline</vt:lpstr>
      <vt:lpstr>Evaluation System Overhead (delay)</vt:lpstr>
      <vt:lpstr>Evaluation System Overhead (energy)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Xing</dc:creator>
  <cp:lastModifiedBy>Xing</cp:lastModifiedBy>
  <cp:revision>8</cp:revision>
  <dcterms:created xsi:type="dcterms:W3CDTF">2012-11-13T18:54:05Z</dcterms:created>
  <dcterms:modified xsi:type="dcterms:W3CDTF">2012-11-13T20:14:13Z</dcterms:modified>
</cp:coreProperties>
</file>