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.xml" ContentType="application/vnd.openxmlformats-officedocument.presentationml.tags+xml"/>
  <Override PartName="/ppt/notesSlides/notesSlide26.xml" ContentType="application/vnd.openxmlformats-officedocument.presentationml.notesSlide+xml"/>
  <Override PartName="/ppt/tags/tag2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0" r:id="rId31"/>
    <p:sldId id="284" r:id="rId32"/>
    <p:sldId id="285" r:id="rId33"/>
    <p:sldId id="286" r:id="rId34"/>
    <p:sldId id="287" r:id="rId35"/>
    <p:sldId id="288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3"/>
    <p:restoredTop sz="89565"/>
  </p:normalViewPr>
  <p:slideViewPr>
    <p:cSldViewPr>
      <p:cViewPr varScale="1">
        <p:scale>
          <a:sx n="202" d="100"/>
          <a:sy n="202" d="100"/>
        </p:scale>
        <p:origin x="74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EB8382-3FC0-46C7-9866-416EF623DC02}" type="datetimeFigureOut">
              <a:rPr lang="en-US"/>
              <a:pPr>
                <a:defRPr/>
              </a:pPr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31C6EC-2469-4428-AC8D-739084843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83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E404F2-5DD9-4DE7-8B18-63E2A8C1249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02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Project </a:t>
            </a:r>
            <a:r>
              <a:rPr lang="zh-CN" altLang="en-US" dirty="0"/>
              <a:t>等於是自動幫你把</a:t>
            </a:r>
            <a:r>
              <a:rPr lang="en-US" altLang="zh-CN" dirty="0"/>
              <a:t> </a:t>
            </a:r>
            <a:r>
              <a:rPr lang="en-US" altLang="zh-CN" dirty="0" err="1"/>
              <a:t>makefile</a:t>
            </a:r>
            <a:r>
              <a:rPr lang="zh-TW" altLang="en-US" dirty="0"/>
              <a:t> 寫好，可以編出你要的</a:t>
            </a:r>
            <a:r>
              <a:rPr lang="en-US" altLang="zh-TW" dirty="0"/>
              <a:t> program</a:t>
            </a:r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5048A5-A6DC-4AAE-829C-1B140BF714C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66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其實一個</a:t>
            </a:r>
            <a:r>
              <a:rPr lang="zh-TW" altLang="en-US" dirty="0"/>
              <a:t> </a:t>
            </a:r>
            <a:r>
              <a:rPr lang="en-US" altLang="zh-TW" dirty="0"/>
              <a:t>header </a:t>
            </a:r>
            <a:r>
              <a:rPr lang="zh-CN" altLang="en-US" dirty="0"/>
              <a:t>檔案裡的內容</a:t>
            </a:r>
            <a:r>
              <a:rPr lang="zh-TW" altLang="en-US" dirty="0"/>
              <a:t> 像是 </a:t>
            </a:r>
            <a:r>
              <a:rPr lang="en-US" altLang="zh-TW" dirty="0"/>
              <a:t>class </a:t>
            </a:r>
            <a:r>
              <a:rPr lang="zh-CN" altLang="en-US" dirty="0"/>
              <a:t>宣告，只能被編譯一次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那要如何保證呢？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我們需要使用</a:t>
            </a:r>
            <a:r>
              <a:rPr lang="en-US" altLang="zh-CN" dirty="0"/>
              <a:t> #</a:t>
            </a:r>
            <a:r>
              <a:rPr lang="en-US" altLang="zh-CN" dirty="0" err="1"/>
              <a:t>ifndef</a:t>
            </a:r>
            <a:endParaRPr lang="en-US" altLang="zh-CN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1384C2-97B7-4FB5-99B7-1C6809E123B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755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DBE681-305B-4860-8D92-5C9DFCD251F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399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Library </a:t>
            </a:r>
            <a:r>
              <a:rPr lang="zh-CN" altLang="en-US" dirty="0"/>
              <a:t>裡面也會有一些</a:t>
            </a:r>
            <a:r>
              <a:rPr lang="en-US" altLang="zh-CN" dirty="0"/>
              <a:t> function</a:t>
            </a:r>
            <a:r>
              <a:rPr lang="zh-TW" altLang="en-US" dirty="0"/>
              <a:t>，不一定只有 </a:t>
            </a:r>
            <a:r>
              <a:rPr lang="en-US" altLang="zh-TW" dirty="0"/>
              <a:t>class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這部分也一樣，把宣告放在</a:t>
            </a:r>
            <a:r>
              <a:rPr lang="zh-TW" altLang="en-US" dirty="0"/>
              <a:t> </a:t>
            </a:r>
            <a:r>
              <a:rPr lang="en-US" altLang="zh-TW" dirty="0"/>
              <a:t>header</a:t>
            </a:r>
            <a:r>
              <a:rPr lang="zh-TW" altLang="en-US" dirty="0"/>
              <a:t>，把</a:t>
            </a:r>
            <a:r>
              <a:rPr lang="en-US" altLang="zh-TW" dirty="0"/>
              <a:t> implement</a:t>
            </a:r>
            <a:r>
              <a:rPr lang="zh-TW" altLang="en-US" dirty="0"/>
              <a:t> 放在</a:t>
            </a:r>
            <a:r>
              <a:rPr lang="en-US" altLang="zh-TW" dirty="0"/>
              <a:t> </a:t>
            </a:r>
            <a:r>
              <a:rPr lang="en-US" altLang="zh-TW" dirty="0" err="1"/>
              <a:t>cpp</a:t>
            </a:r>
            <a:endParaRPr 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29F65E-97B4-415D-B762-F9D3FF8694E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944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Namespace </a:t>
            </a:r>
            <a:r>
              <a:rPr lang="zh-CN" altLang="en-US" dirty="0"/>
              <a:t>定義底下可以有</a:t>
            </a:r>
            <a:r>
              <a:rPr lang="zh-TW" altLang="en-US" dirty="0"/>
              <a:t> </a:t>
            </a:r>
            <a:r>
              <a:rPr lang="en-US" altLang="zh-TW" dirty="0"/>
              <a:t>class </a:t>
            </a:r>
            <a:r>
              <a:rPr lang="zh-CN" altLang="en-US" dirty="0"/>
              <a:t>和變數，例如</a:t>
            </a:r>
            <a:r>
              <a:rPr lang="en-US" altLang="zh-CN" dirty="0"/>
              <a:t>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/>
              <a:t>就在</a:t>
            </a:r>
            <a:r>
              <a:rPr lang="en-US" altLang="zh-CN" dirty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 </a:t>
            </a:r>
            <a:r>
              <a:rPr lang="zh-CN" altLang="en-US" dirty="0"/>
              <a:t>底下，也就是說，其實你也可以自己命名另一個變數是</a:t>
            </a:r>
            <a:r>
              <a:rPr lang="zh-TW" altLang="en-US" dirty="0"/>
              <a:t> </a:t>
            </a:r>
            <a:r>
              <a:rPr lang="en-US" altLang="zh-TW" dirty="0" err="1"/>
              <a:t>cin</a:t>
            </a:r>
            <a:r>
              <a:rPr lang="zh-TW" altLang="en-US" dirty="0"/>
              <a:t> 在其他</a:t>
            </a:r>
            <a:r>
              <a:rPr lang="en-US" altLang="zh-TW" dirty="0"/>
              <a:t> namespace </a:t>
            </a:r>
            <a:r>
              <a:rPr lang="zh-CN" altLang="en-US" dirty="0"/>
              <a:t>底下，只要前面的</a:t>
            </a:r>
            <a:r>
              <a:rPr lang="zh-TW" altLang="en-US" dirty="0"/>
              <a:t> </a:t>
            </a:r>
            <a:r>
              <a:rPr lang="en-US" altLang="zh-TW" dirty="0"/>
              <a:t>namespace </a:t>
            </a:r>
            <a:r>
              <a:rPr lang="zh-CN" altLang="en-US" dirty="0"/>
              <a:t>有掛上去，就不會混亂</a:t>
            </a:r>
            <a:endParaRPr 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47D848-EE46-48D4-B442-6E1A7958CDC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201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Lemon </a:t>
            </a:r>
            <a:r>
              <a:rPr lang="zh-CN" altLang="en-US" dirty="0"/>
              <a:t>是一個開放的</a:t>
            </a:r>
            <a:r>
              <a:rPr lang="zh-TW" altLang="en-US" dirty="0"/>
              <a:t> </a:t>
            </a:r>
            <a:r>
              <a:rPr lang="en-US" altLang="zh-TW" dirty="0"/>
              <a:t>graph library</a:t>
            </a:r>
            <a:r>
              <a:rPr lang="zh-TW" altLang="en-US" dirty="0"/>
              <a:t>，裡面幫你寫好了很多種</a:t>
            </a:r>
            <a:r>
              <a:rPr lang="en-US" altLang="zh-TW" dirty="0"/>
              <a:t> class </a:t>
            </a:r>
            <a:r>
              <a:rPr lang="zh-CN" altLang="en-US" dirty="0"/>
              <a:t>和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例如，你可以用它產生一個</a:t>
            </a:r>
            <a:r>
              <a:rPr lang="en-US" altLang="zh-CN" dirty="0"/>
              <a:t> graph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，然後在裡面做 </a:t>
            </a:r>
            <a:r>
              <a:rPr lang="en-US" altLang="zh-TW" dirty="0"/>
              <a:t>Dijkstra algorithm, BFS, DFS </a:t>
            </a:r>
            <a:r>
              <a:rPr lang="zh-CN" altLang="en-US" dirty="0"/>
              <a:t>等等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當然，你也可以定義自己的</a:t>
            </a:r>
            <a:r>
              <a:rPr lang="zh-TW" altLang="en-US" dirty="0"/>
              <a:t> </a:t>
            </a:r>
            <a:r>
              <a:rPr lang="en-US" altLang="zh-TW" dirty="0"/>
              <a:t>graph </a:t>
            </a:r>
            <a:r>
              <a:rPr lang="zh-CN" altLang="en-US" dirty="0"/>
              <a:t>和自己的</a:t>
            </a:r>
            <a:r>
              <a:rPr lang="en-US" altLang="zh-CN" dirty="0"/>
              <a:t> Node</a:t>
            </a:r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D2009D-9C49-4ADF-AF14-FA73C9B1122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81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E5B725-17F7-4D78-BC45-FCAB1EF26FA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6370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Code </a:t>
            </a:r>
            <a:r>
              <a:rPr lang="zh-CN" altLang="en-US" dirty="0"/>
              <a:t>一定在某個</a:t>
            </a:r>
            <a:r>
              <a:rPr lang="en-US" altLang="zh-CN" dirty="0"/>
              <a:t> namespace</a:t>
            </a:r>
            <a:r>
              <a:rPr lang="zh-CN" altLang="en-US" dirty="0"/>
              <a:t>，當你沒指定，則在</a:t>
            </a:r>
            <a:r>
              <a:rPr lang="en-US" altLang="zh-CN" dirty="0"/>
              <a:t> global namespace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可以想像成自動幫你安排在</a:t>
            </a:r>
            <a:r>
              <a:rPr lang="zh-TW" altLang="en-US" dirty="0"/>
              <a:t> </a:t>
            </a:r>
            <a:r>
              <a:rPr lang="en-US" altLang="zh-TW" dirty="0"/>
              <a:t>global namespace</a:t>
            </a:r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EA8869-9745-412B-9DD4-9160221A3D1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9804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若兩個</a:t>
            </a:r>
            <a:r>
              <a:rPr lang="en-US" altLang="zh-CN" dirty="0"/>
              <a:t> namespace </a:t>
            </a:r>
            <a:r>
              <a:rPr lang="zh-CN" altLang="en-US" dirty="0"/>
              <a:t>有相同變數名稱，則可能發生錯誤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不管是</a:t>
            </a:r>
            <a:r>
              <a:rPr lang="zh-TW" altLang="en-US" dirty="0"/>
              <a:t> </a:t>
            </a:r>
            <a:r>
              <a:rPr lang="en-US" altLang="zh-TW" dirty="0"/>
              <a:t>run-time error or compiler error</a:t>
            </a:r>
            <a:r>
              <a:rPr lang="zh-TW" altLang="en-US" dirty="0"/>
              <a:t>，總之是危險的</a:t>
            </a:r>
            <a:endParaRPr lang="en-US" altLang="zh-TW" dirty="0"/>
          </a:p>
          <a:p>
            <a:pPr eaLnBrk="1" hangingPunct="1">
              <a:spcBef>
                <a:spcPct val="0"/>
              </a:spcBef>
            </a:pPr>
            <a:r>
              <a:rPr lang="zh-TW" altLang="en-US" dirty="0"/>
              <a:t>但我們仍然可以在同一個</a:t>
            </a:r>
            <a:r>
              <a:rPr lang="en-US" altLang="zh-TW" dirty="0"/>
              <a:t> file </a:t>
            </a:r>
            <a:r>
              <a:rPr lang="zh-CN" altLang="en-US" dirty="0"/>
              <a:t>中，用兩個有重複定義的</a:t>
            </a:r>
            <a:r>
              <a:rPr lang="en-US" altLang="zh-CN" dirty="0"/>
              <a:t> namespace</a:t>
            </a:r>
            <a:r>
              <a:rPr lang="zh-CN" altLang="en-US" dirty="0"/>
              <a:t>，怎麼弄呢？看下一頁</a:t>
            </a:r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06A383-9D36-45B5-8901-320885359E3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95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使用</a:t>
            </a:r>
            <a:r>
              <a:rPr lang="zh-TW" altLang="en-US" dirty="0"/>
              <a:t> </a:t>
            </a:r>
            <a:r>
              <a:rPr lang="en-US" altLang="zh-TW" dirty="0"/>
              <a:t>block scope </a:t>
            </a:r>
            <a:r>
              <a:rPr lang="zh-CN" altLang="en-US" dirty="0"/>
              <a:t>來避免問題</a:t>
            </a:r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F75638-7138-449B-9B07-81506400FE3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171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0F6087-B757-4384-959A-48796C11287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204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那我們如何自己定義</a:t>
            </a:r>
            <a:r>
              <a:rPr lang="en-US" altLang="zh-CN" dirty="0"/>
              <a:t> namespace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66C1D4-6DDB-420B-A120-F9BE1AD4C74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503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098779-5C44-42F0-AA04-58BD5003842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012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我如果只想用其中一個東西，是否可以取出</a:t>
            </a:r>
            <a:r>
              <a:rPr lang="en-US" altLang="zh-CN" dirty="0"/>
              <a:t> namespace</a:t>
            </a:r>
            <a:r>
              <a:rPr lang="zh-TW" altLang="en-US" dirty="0"/>
              <a:t> 的東西</a:t>
            </a:r>
            <a:endParaRPr lang="en-US" altLang="zh-TW" dirty="0"/>
          </a:p>
          <a:p>
            <a:pPr eaLnBrk="1" hangingPunct="1">
              <a:spcBef>
                <a:spcPct val="0"/>
              </a:spcBef>
            </a:pPr>
            <a:r>
              <a:rPr lang="zh-TW" altLang="en-US" dirty="0"/>
              <a:t>答案是可以的，可以指定某個特定的東西</a:t>
            </a:r>
            <a:endParaRPr 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EA13E2-2C0D-42C3-9AC9-213467EFD53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730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Directive </a:t>
            </a:r>
            <a:r>
              <a:rPr lang="zh-CN" altLang="en-US" dirty="0"/>
              <a:t>中文是前置處理指令</a:t>
            </a:r>
            <a:endParaRPr 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8F6771-3DEA-4328-B519-CB1323CDE0B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678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你也可以明明確確地直接寫出</a:t>
            </a:r>
            <a:r>
              <a:rPr lang="en-US" altLang="zh-CN" dirty="0"/>
              <a:t>namespace::function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這樣不會有問題，可以正確運作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或者說，如果你只用這麼一次，那乾脆別用</a:t>
            </a:r>
            <a:r>
              <a:rPr lang="en-US" altLang="zh-CN" dirty="0"/>
              <a:t> 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2D47E4-CD30-48F9-9C8E-90632DEB694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754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把你的名字當作</a:t>
            </a:r>
            <a:r>
              <a:rPr lang="zh-TW" altLang="en-US" dirty="0"/>
              <a:t> </a:t>
            </a:r>
            <a:r>
              <a:rPr lang="en-US" altLang="zh-CN" dirty="0"/>
              <a:t>namespace</a:t>
            </a:r>
            <a:r>
              <a:rPr lang="zh-TW" altLang="en-US" dirty="0"/>
              <a:t> </a:t>
            </a:r>
            <a:r>
              <a:rPr lang="zh-CN" altLang="en-US" dirty="0"/>
              <a:t>是一種不錯的想法，因為很特別，不容易跟別人一樣，尤其在多人合作的</a:t>
            </a:r>
            <a:r>
              <a:rPr lang="en-US" altLang="zh-CN" dirty="0"/>
              <a:t> project</a:t>
            </a:r>
            <a:r>
              <a:rPr lang="zh-TW" altLang="en-US" dirty="0"/>
              <a:t> 中，可以用這樣的方式來分割每個</a:t>
            </a:r>
            <a:r>
              <a:rPr lang="en-US" altLang="zh-TW" dirty="0"/>
              <a:t> programmer</a:t>
            </a:r>
            <a:r>
              <a:rPr lang="zh-TW" altLang="en-US" dirty="0"/>
              <a:t> </a:t>
            </a:r>
            <a:r>
              <a:rPr lang="zh-CN" altLang="en-US" dirty="0"/>
              <a:t>的區域</a:t>
            </a:r>
            <a:endParaRPr 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76D9D9-390E-4EA4-BB87-89E024DE265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764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2E3D19-CAAC-4751-B2B7-848765A3D40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798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0D1803-B0FC-49FA-AEE5-02926AAF43C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173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編譯的單位：一個檔案和他的</a:t>
            </a:r>
            <a:r>
              <a:rPr lang="en-US" altLang="zh-CN" dirty="0"/>
              <a:t>header</a:t>
            </a:r>
            <a:endParaRPr 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7669D2-1AD6-48A5-8468-ABAE9E48107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891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編譯的單位：一個檔案和他的</a:t>
            </a:r>
            <a:r>
              <a:rPr lang="en-US" altLang="zh-CN" dirty="0"/>
              <a:t>header</a:t>
            </a:r>
            <a:endParaRPr 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7669D2-1AD6-48A5-8468-ABAE9E48107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74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程式可以分成很多個檔案，個別編譯，然後要使用再把他們</a:t>
            </a:r>
            <a:r>
              <a:rPr lang="en-US" altLang="zh-CN" dirty="0"/>
              <a:t> link</a:t>
            </a:r>
            <a:r>
              <a:rPr lang="zh-TW" altLang="en-US" dirty="0"/>
              <a:t> 起來</a:t>
            </a:r>
            <a:endParaRPr lang="en-US" altLang="zh-TW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Class </a:t>
            </a:r>
            <a:r>
              <a:rPr lang="zh-CN" altLang="en-US" dirty="0"/>
              <a:t>可以只編譯一次，不需重新編譯，所有使用這個</a:t>
            </a:r>
            <a:r>
              <a:rPr lang="en-US" altLang="zh-CN" dirty="0"/>
              <a:t> class </a:t>
            </a:r>
            <a:r>
              <a:rPr lang="zh-CN" altLang="en-US" dirty="0"/>
              <a:t>的程式都可以</a:t>
            </a:r>
            <a:r>
              <a:rPr lang="en-US" altLang="zh-CN" dirty="0"/>
              <a:t> link </a:t>
            </a:r>
            <a:r>
              <a:rPr lang="zh-TW" altLang="en-US" dirty="0"/>
              <a:t>到</a:t>
            </a:r>
            <a:r>
              <a:rPr lang="zh-CN" altLang="en-US" dirty="0"/>
              <a:t>編譯好的</a:t>
            </a:r>
            <a:r>
              <a:rPr lang="en-US" altLang="zh-CN" dirty="0"/>
              <a:t> lib</a:t>
            </a: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D2857C-3A64-46DF-8FE7-C438AFE88A1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827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FED383-D438-454F-92ED-B2235AFD3F6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08153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44BDEB-CD30-4B04-A426-89A81C62116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2854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F764C1-61D5-42DD-8C0C-A821AB7976A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5356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BADBB5-5A78-4BA7-83D6-EE7EE3144AE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422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90CEE6-B237-44BA-87A8-3EB840706F1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372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實作和宣告</a:t>
            </a:r>
            <a:r>
              <a:rPr lang="en-US" altLang="zh-CN" dirty="0"/>
              <a:t> class </a:t>
            </a:r>
            <a:r>
              <a:rPr lang="zh-CN" altLang="en-US" dirty="0"/>
              <a:t>也能分開在兩個檔案，個別編譯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改了哪些實作的</a:t>
            </a:r>
            <a:r>
              <a:rPr lang="en-US" altLang="zh-CN" dirty="0"/>
              <a:t>code</a:t>
            </a:r>
            <a:r>
              <a:rPr lang="zh-CN" altLang="en-US" dirty="0"/>
              <a:t>，只需要編譯那些包含修改</a:t>
            </a:r>
            <a:r>
              <a:rPr lang="en-US" altLang="zh-CN" dirty="0"/>
              <a:t>code</a:t>
            </a:r>
            <a:r>
              <a:rPr lang="zh-CN" altLang="en-US" dirty="0"/>
              <a:t>的檔案</a:t>
            </a: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0D71F2-7B68-46F8-935E-D8C0B5EBE5D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100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修改實作不會影響到其他使用這個</a:t>
            </a:r>
            <a:r>
              <a:rPr lang="en-US" altLang="zh-CN" dirty="0"/>
              <a:t> class </a:t>
            </a:r>
            <a:r>
              <a:rPr lang="zh-CN" altLang="en-US" dirty="0"/>
              <a:t>的</a:t>
            </a:r>
            <a:r>
              <a:rPr lang="en-US" altLang="zh-CN" dirty="0"/>
              <a:t> code</a:t>
            </a:r>
            <a:r>
              <a:rPr lang="zh-CN" altLang="en-US" dirty="0"/>
              <a:t>，且不需要重編</a:t>
            </a: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C9536D-B4B7-4993-982B-F0ABED7BDC4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61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不讓使用者看見或修改實作</a:t>
            </a:r>
            <a:endParaRPr 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73FE4-284B-49A3-A283-7674520A83E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057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578B6B-5D70-4F65-BC3D-7B60CC9B83F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0772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646BA0-6977-480B-91DF-1F057D14BC9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568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715A5F-DD95-4ED5-B1A0-A29B1CC565F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483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D4280-CF8E-4A87-BBBB-69E3D01A4BCD}" type="datetime1">
              <a:rPr lang="en-US"/>
              <a:pPr>
                <a:defRPr/>
              </a:pPr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CF5A841F-ED7A-45F7-9FA3-A03EC22C5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3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E1E57-3023-4CBB-ABF7-C816E031469C}" type="datetime1">
              <a:rPr lang="en-US"/>
              <a:pPr>
                <a:defRPr/>
              </a:pPr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09AE6CC2-2406-46D7-960A-0F1F56C45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7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2CA67-C13D-4AC1-87FB-A9D774B7AA58}" type="datetime1">
              <a:rPr lang="en-US"/>
              <a:pPr>
                <a:defRPr/>
              </a:pPr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FC9DFC53-EB25-4CF2-9757-1E6352482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9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E566A-D6E6-4B9F-99B1-16311E47F664}" type="datetime1">
              <a:rPr lang="en-US"/>
              <a:pPr>
                <a:defRPr/>
              </a:pPr>
              <a:t>4/21/20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C005BC12-08BB-4909-A0D6-8755099C9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02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A0BCC-B8D1-4E8E-BB85-B613F331174A}" type="datetime1">
              <a:rPr lang="en-US"/>
              <a:pPr>
                <a:defRPr/>
              </a:pPr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DA121EBA-B7BD-4F2C-98B7-7CAC05422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6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23E7F-D3B7-4465-916B-95CF1C90A331}" type="datetime1">
              <a:rPr lang="en-US"/>
              <a:pPr>
                <a:defRPr/>
              </a:pPr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7A1D9D23-0932-4B4F-935E-D8C257D2C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8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CBC93-92AE-46C9-B8AA-85401C6372AC}" type="datetime1">
              <a:rPr lang="en-US"/>
              <a:pPr>
                <a:defRPr/>
              </a:pPr>
              <a:t>4/21/20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B3085F82-B623-4029-8FF4-F1C93B7BF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6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270D2-ABF4-4F9C-A959-F6459F498035}" type="datetime1">
              <a:rPr lang="en-US"/>
              <a:pPr>
                <a:defRPr/>
              </a:pPr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843FAAEA-AACA-484E-BB4F-B97A0AADF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0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D911D-F215-44A3-B535-1B96C9A96295}" type="datetime1">
              <a:rPr lang="en-US"/>
              <a:pPr>
                <a:defRPr/>
              </a:pPr>
              <a:t>4/21/20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230D9B30-37C9-4D47-B258-31C1E10EE7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2BE4E-F218-48AF-942B-C03501A4C0D0}" type="datetime1">
              <a:rPr lang="en-US"/>
              <a:pPr>
                <a:defRPr/>
              </a:pPr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F6739C0B-C428-4EEA-B4F8-C7BE885F7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F6CD8-7E59-4DDF-932A-1081C269C91E}" type="datetime1">
              <a:rPr lang="en-US"/>
              <a:pPr>
                <a:defRPr/>
              </a:pPr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04206544-65C9-4ED9-BF53-722F77769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0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3C4D68-676F-4961-843F-73E487A4EE55}" type="datetime1">
              <a:rPr lang="en-US"/>
              <a:pPr>
                <a:defRPr/>
              </a:pPr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1649C2AA-D30D-4B8E-A51D-A649259AB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Separate Compilation </a:t>
            </a:r>
            <a:br>
              <a:rPr lang="en-US" dirty="0"/>
            </a:br>
            <a:r>
              <a:rPr lang="en-US" dirty="0"/>
              <a:t>and Namespaces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15000" y="6427788"/>
            <a:ext cx="2590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Copyright © 2017 Pearson Education, Ltd. All rights reserved. 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53"/>
            <a:ext cx="5562600" cy="68764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 Files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Class header file </a:t>
            </a:r>
            <a:r>
              <a:rPr lang="en-US" dirty="0"/>
              <a:t>#included by: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Implementation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Program file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Often called "application file" or "driver file"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Organization of files is system dependent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Typical </a:t>
            </a:r>
            <a:r>
              <a:rPr lang="en-US" dirty="0">
                <a:solidFill>
                  <a:srgbClr val="00B050"/>
                </a:solidFill>
              </a:rPr>
              <a:t>IDE</a:t>
            </a:r>
            <a:r>
              <a:rPr lang="en-US" dirty="0"/>
              <a:t> has "</a:t>
            </a:r>
            <a:r>
              <a:rPr lang="en-US" dirty="0">
                <a:solidFill>
                  <a:srgbClr val="7030A0"/>
                </a:solidFill>
              </a:rPr>
              <a:t>project</a:t>
            </a:r>
            <a:r>
              <a:rPr lang="en-US" dirty="0"/>
              <a:t>" or "</a:t>
            </a:r>
            <a:r>
              <a:rPr lang="en-US" dirty="0">
                <a:solidFill>
                  <a:srgbClr val="7030A0"/>
                </a:solidFill>
              </a:rPr>
              <a:t>workspace</a:t>
            </a:r>
            <a:r>
              <a:rPr lang="en-US" dirty="0"/>
              <a:t>"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Implementation files </a:t>
            </a:r>
            <a:r>
              <a:rPr lang="en-US" dirty="0">
                <a:solidFill>
                  <a:srgbClr val="7030A0"/>
                </a:solidFill>
              </a:rPr>
              <a:t>"combined" here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Header files still "#included"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363D9020-67F1-42F8-8401-32BD658C371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Multiple Compiles of Header Files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Header files</a:t>
            </a:r>
          </a:p>
          <a:p>
            <a:pPr lvl="1" eaLnBrk="1" hangingPunct="1"/>
            <a:r>
              <a:rPr lang="en-US" sz="2400" dirty="0"/>
              <a:t>Typically </a:t>
            </a:r>
            <a:r>
              <a:rPr lang="en-US" sz="2400" dirty="0">
                <a:solidFill>
                  <a:srgbClr val="0070C0"/>
                </a:solidFill>
              </a:rPr>
              <a:t>included multiple times</a:t>
            </a:r>
          </a:p>
          <a:p>
            <a:pPr lvl="2" eaLnBrk="1" hangingPunct="1"/>
            <a:r>
              <a:rPr lang="en-US" sz="2000" dirty="0"/>
              <a:t>e.g., class interface included by class implementation and program file</a:t>
            </a:r>
          </a:p>
          <a:p>
            <a:pPr lvl="1" eaLnBrk="1" hangingPunct="1"/>
            <a:r>
              <a:rPr lang="en-US" sz="2400" dirty="0">
                <a:solidFill>
                  <a:srgbClr val="C00000"/>
                </a:solidFill>
              </a:rPr>
              <a:t>Must only be compiled once!</a:t>
            </a:r>
          </a:p>
          <a:p>
            <a:pPr lvl="1" eaLnBrk="1" hangingPunct="1"/>
            <a:r>
              <a:rPr lang="en-US" sz="2400" dirty="0"/>
              <a:t>No guarantee "which #include" in which file,</a:t>
            </a:r>
            <a:br>
              <a:rPr lang="en-US" sz="2400" dirty="0"/>
            </a:br>
            <a:r>
              <a:rPr lang="en-US" sz="2400" dirty="0"/>
              <a:t>compiler might see first</a:t>
            </a:r>
          </a:p>
          <a:p>
            <a:pPr eaLnBrk="1" hangingPunct="1"/>
            <a:r>
              <a:rPr lang="en-US" sz="2800" dirty="0">
                <a:solidFill>
                  <a:srgbClr val="00B050"/>
                </a:solidFill>
              </a:rPr>
              <a:t>Use preprocessor</a:t>
            </a:r>
          </a:p>
          <a:p>
            <a:pPr lvl="1" eaLnBrk="1" hangingPunct="1"/>
            <a:r>
              <a:rPr lang="en-US" sz="2400" dirty="0"/>
              <a:t>Tell compiler to include header only once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FFB5F138-8F19-4176-B506-5F416E4F4C4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#ifndef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Header file structure: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#</a:t>
            </a:r>
            <a:r>
              <a:rPr lang="en-US" sz="2400" dirty="0" err="1">
                <a:solidFill>
                  <a:srgbClr val="0070C0"/>
                </a:solidFill>
              </a:rPr>
              <a:t>ifndef</a:t>
            </a:r>
            <a:r>
              <a:rPr lang="en-US" sz="2400" dirty="0">
                <a:solidFill>
                  <a:srgbClr val="0070C0"/>
                </a:solidFill>
              </a:rPr>
              <a:t> FNAME_H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#define FNAME_H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/>
              <a:t>… //Contents of header file</a:t>
            </a:r>
            <a:br>
              <a:rPr lang="en-US" sz="2400" dirty="0"/>
            </a:br>
            <a:r>
              <a:rPr lang="en-US" sz="2400" dirty="0"/>
              <a:t>…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#endif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FNAME typically name of file for </a:t>
            </a:r>
            <a:br>
              <a:rPr lang="en-US" sz="2800" dirty="0"/>
            </a:br>
            <a:r>
              <a:rPr lang="en-US" sz="2800" dirty="0"/>
              <a:t>consistency, readability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This syntax avoids multiple definitions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of header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3F0FED2B-6E57-45FD-A220-9785320BC8A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Library Files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Libraries</a:t>
            </a:r>
            <a:r>
              <a:rPr lang="en-US" dirty="0"/>
              <a:t> not just for classes</a:t>
            </a:r>
          </a:p>
          <a:p>
            <a:pPr eaLnBrk="1" hangingPunct="1"/>
            <a:r>
              <a:rPr lang="en-US" dirty="0"/>
              <a:t>Related </a:t>
            </a:r>
            <a:r>
              <a:rPr lang="en-US" dirty="0">
                <a:solidFill>
                  <a:srgbClr val="C00000"/>
                </a:solidFill>
              </a:rPr>
              <a:t>functions</a:t>
            </a:r>
          </a:p>
          <a:p>
            <a:pPr lvl="1" eaLnBrk="1" hangingPunct="1"/>
            <a:r>
              <a:rPr lang="en-US" dirty="0">
                <a:solidFill>
                  <a:srgbClr val="00B050"/>
                </a:solidFill>
              </a:rPr>
              <a:t>Prototypes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B050"/>
                </a:solidFill>
              </a:rPr>
              <a:t>  header file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</a:rPr>
              <a:t>Definitions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70C0"/>
                </a:solidFill>
              </a:rPr>
              <a:t> implementation file</a:t>
            </a:r>
          </a:p>
          <a:p>
            <a:pPr eaLnBrk="1" hangingPunct="1"/>
            <a:r>
              <a:rPr lang="en-US" dirty="0"/>
              <a:t>Other type definitions</a:t>
            </a:r>
          </a:p>
          <a:p>
            <a:pPr lvl="1" eaLnBrk="1" hangingPunct="1"/>
            <a:r>
              <a:rPr lang="en-US" dirty="0">
                <a:solidFill>
                  <a:srgbClr val="00B050"/>
                </a:solidFill>
              </a:rPr>
              <a:t>structs, simple typedefs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B050"/>
                </a:solidFill>
              </a:rPr>
              <a:t> header file</a:t>
            </a:r>
          </a:p>
          <a:p>
            <a:pPr lvl="1" eaLnBrk="1" hangingPunct="1"/>
            <a:r>
              <a:rPr lang="en-US" dirty="0">
                <a:solidFill>
                  <a:srgbClr val="00B050"/>
                </a:solidFill>
              </a:rPr>
              <a:t>Constant declarations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B050"/>
                </a:solidFill>
              </a:rPr>
              <a:t> header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993FCE21-26C9-419E-82EA-AC8CA7D76AB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A150-7DE8-6A4B-9759-4496D210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B51A-58CC-574B-88F0-69925F37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B464E-B6D4-4140-8B5D-59797FC44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C005BC12-08BB-4909-A0D6-8755099C9CC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4AD2-AAC6-C240-ACC8-B8856D6A42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8373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Namespaces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Namespace</a:t>
            </a:r>
            <a:r>
              <a:rPr lang="en-US" sz="2800" dirty="0"/>
              <a:t> defined: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A collection of name definitions</a:t>
            </a:r>
          </a:p>
          <a:p>
            <a:pPr lvl="1" eaLnBrk="1" hangingPunct="1"/>
            <a:r>
              <a:rPr lang="en-US" sz="2400" dirty="0"/>
              <a:t>Class definitions</a:t>
            </a:r>
          </a:p>
          <a:p>
            <a:pPr lvl="1" eaLnBrk="1" hangingPunct="1"/>
            <a:r>
              <a:rPr lang="en-US" sz="2400" dirty="0"/>
              <a:t>Variable declarations</a:t>
            </a:r>
          </a:p>
          <a:p>
            <a:pPr eaLnBrk="1" hangingPunct="1"/>
            <a:r>
              <a:rPr lang="en-US" sz="2800" dirty="0"/>
              <a:t>Programs use many classes, functions</a:t>
            </a:r>
          </a:p>
          <a:p>
            <a:pPr lvl="1" eaLnBrk="1" hangingPunct="1"/>
            <a:r>
              <a:rPr lang="en-US" sz="2400" dirty="0">
                <a:solidFill>
                  <a:srgbClr val="C00000"/>
                </a:solidFill>
              </a:rPr>
              <a:t>Commonly have same names</a:t>
            </a:r>
          </a:p>
          <a:p>
            <a:pPr lvl="1" eaLnBrk="1" hangingPunct="1"/>
            <a:r>
              <a:rPr lang="en-US" sz="2400" dirty="0"/>
              <a:t>Namespaces deal with this</a:t>
            </a:r>
          </a:p>
          <a:p>
            <a:pPr lvl="1" eaLnBrk="1" hangingPunct="1"/>
            <a:r>
              <a:rPr lang="en-US" sz="2400" dirty="0">
                <a:solidFill>
                  <a:srgbClr val="00B050"/>
                </a:solidFill>
              </a:rPr>
              <a:t>Can be "on" or "off"</a:t>
            </a:r>
          </a:p>
          <a:p>
            <a:pPr lvl="2" eaLnBrk="1" hangingPunct="1"/>
            <a:r>
              <a:rPr lang="en-US" sz="2000" dirty="0">
                <a:solidFill>
                  <a:srgbClr val="00B050"/>
                </a:solidFill>
              </a:rPr>
              <a:t>If names might conflict </a:t>
            </a:r>
            <a:r>
              <a:rPr lang="en-US" sz="2000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00B050"/>
                </a:solidFill>
              </a:rPr>
              <a:t> turn off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C9F9015D-20DC-4955-A677-16328A92979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Directive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using namespace </a:t>
            </a:r>
            <a:r>
              <a:rPr lang="en-US" dirty="0" err="1">
                <a:solidFill>
                  <a:srgbClr val="0070C0"/>
                </a:solidFill>
              </a:rPr>
              <a:t>std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</a:rPr>
              <a:t>Makes all definitions in </a:t>
            </a:r>
            <a:r>
              <a:rPr lang="en-US" dirty="0" err="1">
                <a:solidFill>
                  <a:srgbClr val="C00000"/>
                </a:solidFill>
              </a:rPr>
              <a:t>std</a:t>
            </a:r>
            <a:r>
              <a:rPr lang="en-US" dirty="0">
                <a:solidFill>
                  <a:srgbClr val="C00000"/>
                </a:solidFill>
              </a:rPr>
              <a:t> namespace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available</a:t>
            </a:r>
          </a:p>
          <a:p>
            <a:pPr eaLnBrk="1" hangingPunct="1"/>
            <a:r>
              <a:rPr lang="en-US" dirty="0"/>
              <a:t>Why might you NOT want this?</a:t>
            </a:r>
          </a:p>
          <a:p>
            <a:pPr lvl="1" eaLnBrk="1" hangingPunct="1"/>
            <a:r>
              <a:rPr lang="en-US" dirty="0"/>
              <a:t>Can make 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en-US" dirty="0" err="1"/>
              <a:t>cin</a:t>
            </a:r>
            <a:r>
              <a:rPr lang="en-US" dirty="0"/>
              <a:t> have non-standard meaning</a:t>
            </a:r>
          </a:p>
          <a:p>
            <a:pPr lvl="2" eaLnBrk="1" hangingPunct="1"/>
            <a:r>
              <a:rPr lang="en-US" dirty="0"/>
              <a:t>Perhaps a need to redefine 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en-US" dirty="0" err="1"/>
              <a:t>cin</a:t>
            </a:r>
            <a:endParaRPr lang="en-US" dirty="0"/>
          </a:p>
          <a:p>
            <a:pPr lvl="1" eaLnBrk="1" hangingPunct="1"/>
            <a:r>
              <a:rPr lang="en-US" dirty="0"/>
              <a:t>Can redefine any others</a:t>
            </a:r>
          </a:p>
          <a:p>
            <a:pPr lvl="1" eaLnBrk="1" hangingPunct="1"/>
            <a:r>
              <a:rPr lang="en-US" dirty="0"/>
              <a:t>Use lemon::Node or define your own Node in your own namespace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CF42E2AE-F819-4EE1-9F1D-28BB216A625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Namespace std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We’ve used namespace </a:t>
            </a:r>
            <a:r>
              <a:rPr lang="en-US" sz="2800" dirty="0" err="1"/>
              <a:t>std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Contains all names defined in many standard library files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#include &lt;iostream&gt;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Places all name definitions (</a:t>
            </a:r>
            <a:r>
              <a:rPr lang="en-US" sz="2400" dirty="0" err="1">
                <a:solidFill>
                  <a:srgbClr val="0070C0"/>
                </a:solidFill>
              </a:rPr>
              <a:t>cin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70C0"/>
                </a:solidFill>
              </a:rPr>
              <a:t>cout</a:t>
            </a:r>
            <a:r>
              <a:rPr lang="en-US" sz="2400" dirty="0"/>
              <a:t>, etc.)</a:t>
            </a:r>
            <a:br>
              <a:rPr lang="en-US" sz="2400" dirty="0"/>
            </a:br>
            <a:r>
              <a:rPr lang="en-US" sz="2400" dirty="0"/>
              <a:t>into </a:t>
            </a:r>
            <a:r>
              <a:rPr lang="en-US" sz="2400" dirty="0" err="1"/>
              <a:t>std</a:t>
            </a:r>
            <a:r>
              <a:rPr lang="en-US" sz="2400" dirty="0"/>
              <a:t> namespace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Program doesn’t know names</a:t>
            </a:r>
            <a:br>
              <a:rPr lang="en-US" sz="2400" dirty="0"/>
            </a:br>
            <a:r>
              <a:rPr lang="en-US" sz="2400" dirty="0"/>
              <a:t>(i.e., use </a:t>
            </a:r>
            <a:r>
              <a:rPr lang="en-US" sz="2400" dirty="0" err="1"/>
              <a:t>cin</a:t>
            </a:r>
            <a:r>
              <a:rPr lang="en-US" sz="2400" dirty="0"/>
              <a:t> without </a:t>
            </a:r>
            <a:r>
              <a:rPr lang="en-US" sz="2400" dirty="0" err="1"/>
              <a:t>std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error)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B050"/>
                </a:solidFill>
              </a:rPr>
              <a:t>Must specify this namespace </a:t>
            </a:r>
            <a:r>
              <a:rPr lang="en-US" sz="2400" dirty="0"/>
              <a:t>for program</a:t>
            </a:r>
            <a:br>
              <a:rPr lang="en-US" sz="2400" dirty="0"/>
            </a:br>
            <a:r>
              <a:rPr lang="en-US" sz="2400" dirty="0"/>
              <a:t>to access names (using namespace xxx or xxx::</a:t>
            </a:r>
            <a:r>
              <a:rPr lang="en-US" sz="2400" dirty="0" err="1"/>
              <a:t>yyy</a:t>
            </a:r>
            <a:r>
              <a:rPr lang="en-US" sz="24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0B67F7D7-9414-4A83-AE87-858686EC9DC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Global Namespace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All code goes in some namespace</a:t>
            </a:r>
          </a:p>
          <a:p>
            <a:pPr eaLnBrk="1" hangingPunct="1"/>
            <a:r>
              <a:rPr lang="en-US" dirty="0"/>
              <a:t>Unless specified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global namespace</a:t>
            </a:r>
          </a:p>
          <a:p>
            <a:pPr lvl="1" eaLnBrk="1" hangingPunct="1"/>
            <a:r>
              <a:rPr lang="en-US" dirty="0"/>
              <a:t>No need for using directive</a:t>
            </a:r>
          </a:p>
          <a:p>
            <a:pPr lvl="1" eaLnBrk="1" hangingPunct="1"/>
            <a:r>
              <a:rPr lang="en-US" dirty="0"/>
              <a:t>Global namespace always available</a:t>
            </a:r>
          </a:p>
          <a:p>
            <a:pPr lvl="1" eaLnBrk="1" hangingPunct="1"/>
            <a:r>
              <a:rPr lang="en-US" dirty="0"/>
              <a:t>Implied "automatic" using directive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A6152BB3-0D6B-44E7-91AD-50F193A1D962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Names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Multiple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namespaces</a:t>
            </a:r>
          </a:p>
          <a:p>
            <a:pPr lvl="1" eaLnBrk="1" hangingPunct="1"/>
            <a:r>
              <a:rPr lang="en-US" dirty="0"/>
              <a:t>e.g., global, and </a:t>
            </a:r>
            <a:r>
              <a:rPr lang="en-US" dirty="0" err="1"/>
              <a:t>std</a:t>
            </a:r>
            <a:r>
              <a:rPr lang="en-US" dirty="0"/>
              <a:t> typically used</a:t>
            </a:r>
          </a:p>
          <a:p>
            <a:pPr lvl="1" eaLnBrk="1" hangingPunct="1"/>
            <a:r>
              <a:rPr lang="en-US" dirty="0"/>
              <a:t>e.g., global, </a:t>
            </a:r>
            <a:r>
              <a:rPr lang="en-US" dirty="0" err="1"/>
              <a:t>std</a:t>
            </a:r>
            <a:r>
              <a:rPr lang="en-US" dirty="0"/>
              <a:t>, and lemon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</a:rPr>
              <a:t>What if name defined in both?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</a:rPr>
              <a:t>Error</a:t>
            </a:r>
          </a:p>
          <a:p>
            <a:pPr lvl="1" eaLnBrk="1" hangingPunct="1"/>
            <a:r>
              <a:rPr lang="en-US" dirty="0"/>
              <a:t>Can still use both namespaces</a:t>
            </a:r>
          </a:p>
          <a:p>
            <a:pPr lvl="1" eaLnBrk="1" hangingPunct="1"/>
            <a:r>
              <a:rPr lang="en-US" dirty="0">
                <a:solidFill>
                  <a:srgbClr val="00B050"/>
                </a:solidFill>
              </a:rPr>
              <a:t>Must specify which namespace used at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what time </a:t>
            </a:r>
            <a:r>
              <a:rPr lang="en-US" dirty="0"/>
              <a:t>(HOW? Next page)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4F2FF5AF-8157-4BE3-AFA8-C569DB4D185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Separate Compilation</a:t>
            </a:r>
          </a:p>
          <a:p>
            <a:pPr lvl="1" eaLnBrk="1" hangingPunct="1"/>
            <a:r>
              <a:rPr lang="en-US" sz="2400" dirty="0"/>
              <a:t>Encapsulation reviewed</a:t>
            </a:r>
          </a:p>
          <a:p>
            <a:pPr lvl="1" eaLnBrk="1" hangingPunct="1"/>
            <a:r>
              <a:rPr lang="en-US" sz="2400" dirty="0"/>
              <a:t>Header and implementation files</a:t>
            </a:r>
          </a:p>
          <a:p>
            <a:pPr eaLnBrk="1" hangingPunct="1"/>
            <a:r>
              <a:rPr lang="en-US" sz="2800" dirty="0"/>
              <a:t>Namespaces</a:t>
            </a:r>
          </a:p>
          <a:p>
            <a:pPr lvl="1" eaLnBrk="1" hangingPunct="1"/>
            <a:r>
              <a:rPr lang="en-US" sz="2400" dirty="0"/>
              <a:t>using directives</a:t>
            </a:r>
          </a:p>
          <a:p>
            <a:pPr lvl="1" eaLnBrk="1" hangingPunct="1"/>
            <a:r>
              <a:rPr lang="en-US" sz="2400" dirty="0"/>
              <a:t>Qualifying names</a:t>
            </a:r>
          </a:p>
          <a:p>
            <a:pPr lvl="1" eaLnBrk="1" hangingPunct="1"/>
            <a:r>
              <a:rPr lang="en-US" sz="2400" dirty="0"/>
              <a:t>Unnamed namespaces</a:t>
            </a:r>
          </a:p>
          <a:p>
            <a:pPr lvl="1" eaLnBrk="1" hangingPunct="1"/>
            <a:r>
              <a:rPr lang="en-US" sz="2400" dirty="0"/>
              <a:t>Hiding helping functions</a:t>
            </a:r>
          </a:p>
          <a:p>
            <a:pPr lvl="1" eaLnBrk="1" hangingPunct="1"/>
            <a:r>
              <a:rPr lang="en-US" sz="2400" dirty="0"/>
              <a:t>Nested namespaces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ED5E6892-8775-4043-903F-19FF6339F95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Specifying Namespaces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Given </a:t>
            </a:r>
            <a:r>
              <a:rPr lang="en-US" sz="2800" dirty="0">
                <a:solidFill>
                  <a:srgbClr val="0070C0"/>
                </a:solidFill>
              </a:rPr>
              <a:t>namespaces NS1, NS2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sz="2400" dirty="0"/>
              <a:t>Both have void function </a:t>
            </a:r>
            <a:r>
              <a:rPr lang="en-US" sz="2400" dirty="0" err="1"/>
              <a:t>myFunction</a:t>
            </a:r>
            <a:r>
              <a:rPr lang="en-US" sz="2400" dirty="0"/>
              <a:t>()</a:t>
            </a:r>
            <a:br>
              <a:rPr lang="en-US" sz="2400" dirty="0"/>
            </a:br>
            <a:r>
              <a:rPr lang="en-US" sz="2400" dirty="0"/>
              <a:t>defined differently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B050"/>
                </a:solidFill>
              </a:rPr>
              <a:t>{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     using namespace NS1;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     </a:t>
            </a:r>
            <a:r>
              <a:rPr lang="en-US" sz="2000" dirty="0" err="1">
                <a:solidFill>
                  <a:srgbClr val="00B050"/>
                </a:solidFill>
              </a:rPr>
              <a:t>myFunction</a:t>
            </a:r>
            <a:r>
              <a:rPr lang="en-US" sz="2000" dirty="0">
                <a:solidFill>
                  <a:srgbClr val="00B050"/>
                </a:solidFill>
              </a:rPr>
              <a:t>();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}</a:t>
            </a:r>
            <a:br>
              <a:rPr lang="en-US" sz="2000" dirty="0"/>
            </a:br>
            <a:r>
              <a:rPr lang="en-US" sz="2000" dirty="0">
                <a:solidFill>
                  <a:srgbClr val="C00000"/>
                </a:solidFill>
              </a:rPr>
              <a:t>{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     using namespace NS2;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     </a:t>
            </a:r>
            <a:r>
              <a:rPr lang="en-US" sz="2000" dirty="0" err="1">
                <a:solidFill>
                  <a:srgbClr val="C00000"/>
                </a:solidFill>
              </a:rPr>
              <a:t>myFunction</a:t>
            </a:r>
            <a:r>
              <a:rPr lang="en-US" sz="2000" dirty="0">
                <a:solidFill>
                  <a:srgbClr val="C00000"/>
                </a:solidFill>
              </a:rPr>
              <a:t>();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}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sz="2000" dirty="0"/>
              <a:t>using directive has </a:t>
            </a:r>
            <a:r>
              <a:rPr lang="en-US" sz="2000" dirty="0">
                <a:solidFill>
                  <a:srgbClr val="7030A0"/>
                </a:solidFill>
              </a:rPr>
              <a:t>block-scope</a:t>
            </a:r>
            <a:r>
              <a:rPr lang="en-US" sz="2000" dirty="0"/>
              <a:t>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65EAB8E6-4FE9-4FC6-A3E5-C2C9373046D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Creating</a:t>
            </a:r>
            <a:r>
              <a:rPr lang="en-US" dirty="0"/>
              <a:t> a Namespace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Use namespace grouping:</a:t>
            </a:r>
            <a:br>
              <a:rPr lang="en-US" sz="2800" dirty="0"/>
            </a:br>
            <a:r>
              <a:rPr lang="en-US" sz="2400" dirty="0">
                <a:solidFill>
                  <a:srgbClr val="0070C0"/>
                </a:solidFill>
              </a:rPr>
              <a:t>namespace </a:t>
            </a:r>
            <a:r>
              <a:rPr lang="en-US" sz="2400" dirty="0" err="1">
                <a:solidFill>
                  <a:srgbClr val="0070C0"/>
                </a:solidFill>
              </a:rPr>
              <a:t>Name_Space_Name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{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Some_Code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Places all names defined in </a:t>
            </a:r>
            <a:r>
              <a:rPr lang="en-US" sz="2800" dirty="0" err="1"/>
              <a:t>Some_Code</a:t>
            </a:r>
            <a:br>
              <a:rPr lang="en-US" sz="2800" dirty="0"/>
            </a:br>
            <a:r>
              <a:rPr lang="en-US" sz="2400" dirty="0"/>
              <a:t>into namespace </a:t>
            </a:r>
            <a:r>
              <a:rPr lang="en-US" sz="2400" dirty="0" err="1"/>
              <a:t>Name_Space_Name</a:t>
            </a:r>
            <a:r>
              <a:rPr lang="en-US" sz="2400" dirty="0"/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Can then be made available:</a:t>
            </a:r>
            <a:br>
              <a:rPr lang="en-US" sz="2800" dirty="0"/>
            </a:br>
            <a:r>
              <a:rPr lang="en-US" sz="2400" dirty="0">
                <a:solidFill>
                  <a:srgbClr val="00B050"/>
                </a:solidFill>
              </a:rPr>
              <a:t>using namespace </a:t>
            </a:r>
            <a:r>
              <a:rPr lang="en-US" sz="2400" dirty="0" err="1">
                <a:solidFill>
                  <a:srgbClr val="00B050"/>
                </a:solidFill>
              </a:rPr>
              <a:t>Name_Space_Name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A34AFE4E-B19B-4AE1-A779-CBA5B0666BD2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 Namespace 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Function declaration:</a:t>
            </a:r>
            <a:br>
              <a:rPr lang="en-US" sz="2400" dirty="0"/>
            </a:br>
            <a:r>
              <a:rPr lang="en-US" sz="2000" dirty="0">
                <a:solidFill>
                  <a:srgbClr val="00B050"/>
                </a:solidFill>
              </a:rPr>
              <a:t>namespace Space1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{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	void greeting();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}</a:t>
            </a:r>
            <a:endParaRPr lang="en-US" sz="2400" dirty="0">
              <a:solidFill>
                <a:srgbClr val="00B050"/>
              </a:solidFill>
            </a:endParaRPr>
          </a:p>
          <a:p>
            <a:pPr eaLnBrk="1" hangingPunct="1"/>
            <a:r>
              <a:rPr lang="en-US" sz="2400" dirty="0"/>
              <a:t>Function definition:</a:t>
            </a:r>
            <a:br>
              <a:rPr lang="en-US" sz="2400" dirty="0"/>
            </a:br>
            <a:r>
              <a:rPr lang="en-US" sz="2000" dirty="0">
                <a:solidFill>
                  <a:srgbClr val="0070C0"/>
                </a:solidFill>
              </a:rPr>
              <a:t>namespace Space1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{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void greeting()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{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	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"Hello from namespace Space1.\n";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}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91634912-325F-4D6D-AD49-AE579129C83D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Declarations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Can </a:t>
            </a:r>
            <a:r>
              <a:rPr lang="en-US" sz="2800" dirty="0">
                <a:solidFill>
                  <a:srgbClr val="C00000"/>
                </a:solidFill>
              </a:rPr>
              <a:t>specify individual names </a:t>
            </a:r>
            <a:r>
              <a:rPr lang="en-US" sz="2800" dirty="0"/>
              <a:t>from namespace</a:t>
            </a:r>
          </a:p>
          <a:p>
            <a:pPr eaLnBrk="1" hangingPunct="1"/>
            <a:r>
              <a:rPr lang="en-US" sz="2800" dirty="0"/>
              <a:t>Consider:</a:t>
            </a:r>
            <a:br>
              <a:rPr lang="en-US" sz="2800" dirty="0"/>
            </a:br>
            <a:r>
              <a:rPr lang="en-US" sz="2400" dirty="0"/>
              <a:t>Namespaces NS1, NS2 exist</a:t>
            </a:r>
            <a:br>
              <a:rPr lang="en-US" sz="2400" dirty="0"/>
            </a:br>
            <a:r>
              <a:rPr lang="en-US" sz="2400" dirty="0"/>
              <a:t>Each have functions fun1(), fun(2)</a:t>
            </a:r>
          </a:p>
          <a:p>
            <a:pPr lvl="1" eaLnBrk="1" hangingPunct="1"/>
            <a:r>
              <a:rPr lang="en-US" sz="2400" dirty="0"/>
              <a:t>Declaration syntax:</a:t>
            </a:r>
            <a:br>
              <a:rPr lang="en-US" sz="2400" dirty="0"/>
            </a:br>
            <a:r>
              <a:rPr lang="en-US" sz="2400" dirty="0">
                <a:solidFill>
                  <a:srgbClr val="00B050"/>
                </a:solidFill>
              </a:rPr>
              <a:t>using </a:t>
            </a:r>
            <a:r>
              <a:rPr lang="en-US" sz="2400" dirty="0" err="1">
                <a:solidFill>
                  <a:srgbClr val="00B050"/>
                </a:solidFill>
              </a:rPr>
              <a:t>Name_Space</a:t>
            </a:r>
            <a:r>
              <a:rPr lang="en-US" sz="2400" dirty="0">
                <a:solidFill>
                  <a:srgbClr val="00B050"/>
                </a:solidFill>
              </a:rPr>
              <a:t>::</a:t>
            </a:r>
            <a:r>
              <a:rPr lang="en-US" sz="2400" dirty="0" err="1">
                <a:solidFill>
                  <a:srgbClr val="00B050"/>
                </a:solidFill>
              </a:rPr>
              <a:t>One_Name</a:t>
            </a:r>
            <a:r>
              <a:rPr lang="en-US" sz="2400" dirty="0">
                <a:solidFill>
                  <a:srgbClr val="00B050"/>
                </a:solidFill>
              </a:rPr>
              <a:t>;</a:t>
            </a:r>
          </a:p>
          <a:p>
            <a:pPr lvl="1" eaLnBrk="1" hangingPunct="1"/>
            <a:r>
              <a:rPr lang="en-US" sz="2400" dirty="0"/>
              <a:t>Specify which name from each: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using NS1::fun1;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using NS2::fun2;</a:t>
            </a:r>
          </a:p>
          <a:p>
            <a:pPr lvl="1" eaLnBrk="1" hangingPunct="1"/>
            <a:r>
              <a:rPr lang="en-US" sz="2400" dirty="0"/>
              <a:t>Another example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using lemon::</a:t>
            </a:r>
            <a:r>
              <a:rPr lang="en-US" sz="2400" dirty="0" err="1">
                <a:solidFill>
                  <a:srgbClr val="0070C0"/>
                </a:solidFill>
              </a:rPr>
              <a:t>ListDigraph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F158AE8E-D74A-45DC-8C5B-E6942467076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using Definitions and Declarations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Differences: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using declaration (e.g., </a:t>
            </a:r>
            <a:r>
              <a:rPr lang="en-US" altLang="zh-TW" dirty="0">
                <a:solidFill>
                  <a:srgbClr val="0070C0"/>
                </a:solidFill>
              </a:rPr>
              <a:t>using NS1::fun1;</a:t>
            </a:r>
            <a:r>
              <a:rPr lang="en-US" altLang="zh-TW" dirty="0"/>
              <a:t>)</a:t>
            </a:r>
            <a:endParaRPr lang="en-US" dirty="0"/>
          </a:p>
          <a:p>
            <a:pPr lvl="2" eaLnBrk="1" hangingPunct="1"/>
            <a:r>
              <a:rPr lang="en-US" dirty="0"/>
              <a:t>Makes ONE name in namespace available</a:t>
            </a:r>
          </a:p>
          <a:p>
            <a:pPr lvl="2" eaLnBrk="1" hangingPunct="1"/>
            <a:r>
              <a:rPr lang="en-US" dirty="0"/>
              <a:t>Introduces names so </a:t>
            </a:r>
            <a:r>
              <a:rPr lang="en-US" dirty="0">
                <a:solidFill>
                  <a:srgbClr val="C00000"/>
                </a:solidFill>
              </a:rPr>
              <a:t>no other uses of name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are allowed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using directive (e.g., </a:t>
            </a:r>
            <a:r>
              <a:rPr lang="en-US" dirty="0">
                <a:solidFill>
                  <a:srgbClr val="0070C0"/>
                </a:solidFill>
              </a:rPr>
              <a:t>using namespace </a:t>
            </a:r>
            <a:r>
              <a:rPr lang="en-US" dirty="0" err="1">
                <a:solidFill>
                  <a:srgbClr val="0070C0"/>
                </a:solidFill>
              </a:rPr>
              <a:t>std</a:t>
            </a:r>
            <a:r>
              <a:rPr lang="en-US" dirty="0">
                <a:solidFill>
                  <a:srgbClr val="0070C0"/>
                </a:solidFill>
              </a:rPr>
              <a:t>;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/>
              <a:t>Makes </a:t>
            </a:r>
            <a:r>
              <a:rPr lang="en-US" dirty="0">
                <a:solidFill>
                  <a:srgbClr val="00B050"/>
                </a:solidFill>
              </a:rPr>
              <a:t>ALL names in namespace available</a:t>
            </a:r>
          </a:p>
          <a:p>
            <a:pPr lvl="2" eaLnBrk="1" hangingPunct="1"/>
            <a:r>
              <a:rPr lang="en-US" dirty="0"/>
              <a:t>Only "</a:t>
            </a:r>
            <a:r>
              <a:rPr lang="en-US" dirty="0">
                <a:solidFill>
                  <a:srgbClr val="7030A0"/>
                </a:solidFill>
              </a:rPr>
              <a:t>potentially</a:t>
            </a:r>
            <a:r>
              <a:rPr lang="en-US" dirty="0"/>
              <a:t>" introduces names</a:t>
            </a:r>
          </a:p>
          <a:p>
            <a:pPr lvl="3" eaLnBrk="1" hangingPunct="1"/>
            <a:r>
              <a:rPr lang="en-US" dirty="0"/>
              <a:t>If both NS1 and NS2 have the same function name</a:t>
            </a:r>
            <a:br>
              <a:rPr lang="en-US" dirty="0"/>
            </a:br>
            <a:r>
              <a:rPr lang="en-US" dirty="0"/>
              <a:t>using namespace NS1; using namespace NS2; </a:t>
            </a:r>
            <a:r>
              <a:rPr lang="en-US" dirty="0">
                <a:sym typeface="Wingdings" pitchFamily="2" charset="2"/>
              </a:rPr>
              <a:t> No error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43C3CACA-58A9-4FE7-ACE2-771968724D6B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Qualifying Names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Can specify where name comes from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 "</a:t>
            </a:r>
            <a:r>
              <a:rPr lang="en-US" sz="2400" dirty="0">
                <a:solidFill>
                  <a:srgbClr val="00B050"/>
                </a:solidFill>
              </a:rPr>
              <a:t>qualifier</a:t>
            </a:r>
            <a:r>
              <a:rPr lang="en-US" sz="2400" dirty="0"/>
              <a:t>" and </a:t>
            </a:r>
            <a:r>
              <a:rPr lang="en-US" sz="2400" dirty="0">
                <a:solidFill>
                  <a:srgbClr val="00B050"/>
                </a:solidFill>
              </a:rPr>
              <a:t>scope-resolution</a:t>
            </a:r>
            <a:r>
              <a:rPr lang="en-US" sz="2400" dirty="0"/>
              <a:t>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Used if only intend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one use (or few)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</a:rPr>
              <a:t>NS1::fun1();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Specifies that fun1() comes from namespace</a:t>
            </a:r>
            <a:br>
              <a:rPr lang="en-US" sz="2400" dirty="0"/>
            </a:br>
            <a:r>
              <a:rPr lang="en-US" sz="2400" dirty="0"/>
              <a:t>NS1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Especially useful for parameters:</a:t>
            </a:r>
            <a:br>
              <a:rPr lang="en-US" sz="2800" dirty="0"/>
            </a:b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getInput</a:t>
            </a:r>
            <a:r>
              <a:rPr lang="en-US" sz="2400" dirty="0"/>
              <a:t>(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istream</a:t>
            </a:r>
            <a:r>
              <a:rPr lang="en-US" sz="2400" dirty="0"/>
              <a:t> </a:t>
            </a:r>
            <a:r>
              <a:rPr lang="en-US" sz="2400" dirty="0" err="1"/>
              <a:t>inputStream</a:t>
            </a:r>
            <a:r>
              <a:rPr lang="en-US" sz="2400" dirty="0"/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Parameter found in </a:t>
            </a:r>
            <a:r>
              <a:rPr lang="en-US" sz="2400" dirty="0" err="1"/>
              <a:t>istream’s</a:t>
            </a:r>
            <a:r>
              <a:rPr lang="en-US" sz="2400" dirty="0"/>
              <a:t> </a:t>
            </a:r>
            <a:r>
              <a:rPr lang="en-US" sz="2400" dirty="0" err="1"/>
              <a:t>std</a:t>
            </a:r>
            <a:r>
              <a:rPr lang="en-US" sz="2400" dirty="0"/>
              <a:t> namespace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Eliminates need for using directive or declaration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D352FDD3-73D6-4471-A710-DF5FB1DD04DF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Naming Namespaces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Include </a:t>
            </a:r>
            <a:r>
              <a:rPr lang="en-US" sz="2800" dirty="0">
                <a:solidFill>
                  <a:srgbClr val="0070C0"/>
                </a:solidFill>
              </a:rPr>
              <a:t>unique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Like last name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Reduces chance </a:t>
            </a:r>
            <a:r>
              <a:rPr lang="en-US" sz="2800" dirty="0"/>
              <a:t>of other </a:t>
            </a:r>
            <a:r>
              <a:rPr lang="en-US" sz="2800" dirty="0">
                <a:solidFill>
                  <a:srgbClr val="C00000"/>
                </a:solidFill>
              </a:rPr>
              <a:t>namespaces</a:t>
            </a:r>
            <a:br>
              <a:rPr lang="en-US" sz="2800" dirty="0"/>
            </a:br>
            <a:r>
              <a:rPr lang="en-US" sz="2800" dirty="0"/>
              <a:t>with </a:t>
            </a:r>
            <a:r>
              <a:rPr lang="en-US" sz="2800" dirty="0">
                <a:solidFill>
                  <a:srgbClr val="C00000"/>
                </a:solidFill>
              </a:rPr>
              <a:t>same name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Often multiple programmers write</a:t>
            </a:r>
            <a:br>
              <a:rPr lang="en-US" sz="2800" dirty="0"/>
            </a:br>
            <a:r>
              <a:rPr lang="en-US" sz="2800" dirty="0"/>
              <a:t>namespaces for same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Must have </a:t>
            </a:r>
            <a:r>
              <a:rPr lang="en-US" sz="2400" dirty="0">
                <a:solidFill>
                  <a:srgbClr val="00B050"/>
                </a:solidFill>
              </a:rPr>
              <a:t>distinct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Without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multiple definitions of same name</a:t>
            </a:r>
            <a:br>
              <a:rPr lang="en-US" sz="2400" dirty="0"/>
            </a:br>
            <a:r>
              <a:rPr lang="en-US" sz="2400" dirty="0"/>
              <a:t>in same scope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Results in error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6A4E6050-7CFF-444B-A4FD-008AC809E66C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/>
              <a:t>Class Namespace Example: </a:t>
            </a:r>
            <a:br>
              <a:rPr lang="en-US" sz="3000"/>
            </a:br>
            <a:r>
              <a:rPr lang="en-US" sz="3000" b="1"/>
              <a:t>Display 11.6</a:t>
            </a:r>
            <a:r>
              <a:rPr lang="en-US" sz="3000"/>
              <a:t>  Placing a Class </a:t>
            </a:r>
            <a:br>
              <a:rPr lang="en-US" sz="3000"/>
            </a:br>
            <a:r>
              <a:rPr lang="en-US" sz="3000"/>
              <a:t>in a Namespace (Header File) </a:t>
            </a:r>
          </a:p>
        </p:txBody>
      </p:sp>
      <p:pic>
        <p:nvPicPr>
          <p:cNvPr id="38915" name="Picture 5" descr="C:\WINDOWS\Desktop\Oh_type\sacitch_C++_ppt\gif\savitchc11d0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682750"/>
            <a:ext cx="6983413" cy="47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18E4DFC3-4F0A-4F52-A151-EFEA6C6A0E0F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/>
              <a:t>Class Namespace Example: </a:t>
            </a:r>
            <a:br>
              <a:rPr lang="en-US" sz="3000"/>
            </a:br>
            <a:r>
              <a:rPr lang="en-US" sz="3000" b="1"/>
              <a:t>Display 11.7</a:t>
            </a:r>
            <a:r>
              <a:rPr lang="en-US" sz="3000"/>
              <a:t>  Placing a Class </a:t>
            </a:r>
            <a:br>
              <a:rPr lang="en-US" sz="3000"/>
            </a:br>
            <a:r>
              <a:rPr lang="en-US" sz="3000"/>
              <a:t>in a Namespace (Implementation File) </a:t>
            </a:r>
          </a:p>
        </p:txBody>
      </p:sp>
      <p:pic>
        <p:nvPicPr>
          <p:cNvPr id="39939" name="Picture 6" descr="C:\WINDOWS\Desktop\Oh_type\sacitch_C++_ppt\gif\savitchc11d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1771650"/>
            <a:ext cx="7772400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BE732AF9-EE49-4539-9242-C3F507F86EC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Unnamed Namespaces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Compilation unit </a:t>
            </a:r>
            <a:r>
              <a:rPr lang="en-US" sz="2800" dirty="0"/>
              <a:t>defined: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A file, along with all files #included in file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Every compilation unit has </a:t>
            </a:r>
            <a:r>
              <a:rPr lang="en-US" sz="2800" dirty="0">
                <a:solidFill>
                  <a:srgbClr val="C00000"/>
                </a:solidFill>
              </a:rPr>
              <a:t>unnamed</a:t>
            </a:r>
            <a:r>
              <a:rPr lang="en-US" sz="2800" dirty="0"/>
              <a:t> namespace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Written same way, but with no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All names are then local to compilation unit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Use unnamed namespace to </a:t>
            </a:r>
            <a:r>
              <a:rPr lang="en-US" sz="2800" dirty="0">
                <a:solidFill>
                  <a:srgbClr val="00B050"/>
                </a:solidFill>
              </a:rPr>
              <a:t>keep things "local”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The names can be reused for something else outside the compilation unit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Scope of unnamed namespace is compilation unit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2F8BF211-5A5F-4482-B6A5-18D26C43BCE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Separate Compilation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Program Parts</a:t>
            </a:r>
          </a:p>
          <a:p>
            <a:pPr lvl="1" eaLnBrk="1" hangingPunct="1"/>
            <a:r>
              <a:rPr lang="en-US" sz="2400" dirty="0"/>
              <a:t>Kept in </a:t>
            </a:r>
            <a:r>
              <a:rPr lang="en-US" sz="2400" dirty="0">
                <a:solidFill>
                  <a:srgbClr val="C00000"/>
                </a:solidFill>
              </a:rPr>
              <a:t>separate files</a:t>
            </a:r>
          </a:p>
          <a:p>
            <a:pPr lvl="1" eaLnBrk="1" hangingPunct="1"/>
            <a:r>
              <a:rPr lang="en-US" sz="2400" dirty="0"/>
              <a:t>Compiled separately</a:t>
            </a:r>
          </a:p>
          <a:p>
            <a:pPr lvl="1" eaLnBrk="1" hangingPunct="1"/>
            <a:r>
              <a:rPr lang="en-US" sz="2400" dirty="0"/>
              <a:t>Linked together before program runs</a:t>
            </a:r>
          </a:p>
          <a:p>
            <a:pPr eaLnBrk="1" hangingPunct="1"/>
            <a:r>
              <a:rPr lang="en-US" sz="2800" dirty="0"/>
              <a:t>Class definitions</a:t>
            </a:r>
          </a:p>
          <a:p>
            <a:pPr lvl="1" eaLnBrk="1" hangingPunct="1"/>
            <a:r>
              <a:rPr lang="en-US" sz="2400" dirty="0">
                <a:solidFill>
                  <a:srgbClr val="0070C0"/>
                </a:solidFill>
              </a:rPr>
              <a:t>Separate from programs</a:t>
            </a:r>
            <a:r>
              <a:rPr lang="zh-TW" altLang="en-US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that use the class</a:t>
            </a:r>
            <a:endParaRPr lang="en-US" sz="2400" dirty="0">
              <a:solidFill>
                <a:srgbClr val="0070C0"/>
              </a:solidFill>
            </a:endParaRPr>
          </a:p>
          <a:p>
            <a:pPr lvl="1" eaLnBrk="1" hangingPunct="1"/>
            <a:r>
              <a:rPr lang="en-US" sz="2400" dirty="0"/>
              <a:t>Build library of classes</a:t>
            </a:r>
          </a:p>
          <a:p>
            <a:pPr lvl="2" eaLnBrk="1" hangingPunct="1"/>
            <a:r>
              <a:rPr lang="en-US" sz="2000" dirty="0"/>
              <a:t>Re-used by many different programs</a:t>
            </a:r>
          </a:p>
          <a:p>
            <a:pPr lvl="2" eaLnBrk="1" hangingPunct="1"/>
            <a:r>
              <a:rPr lang="en-US" sz="2000" dirty="0">
                <a:solidFill>
                  <a:srgbClr val="00B050"/>
                </a:solidFill>
              </a:rPr>
              <a:t>Just like predefined libraries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A4126F78-B41B-47E5-A2B9-9E0C25ADFE0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Unnamed Namespaces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Compilation unit </a:t>
            </a:r>
            <a:r>
              <a:rPr lang="en-US" sz="2800" dirty="0"/>
              <a:t>defined: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A file, along with all files #included in file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Every compilation unit has </a:t>
            </a:r>
            <a:r>
              <a:rPr lang="en-US" sz="2800" dirty="0">
                <a:solidFill>
                  <a:srgbClr val="C00000"/>
                </a:solidFill>
              </a:rPr>
              <a:t>unnamed</a:t>
            </a:r>
            <a:r>
              <a:rPr lang="en-US" sz="2800" dirty="0"/>
              <a:t> namespace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Written same way, but with no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All names are then local to compilation unit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Use unnamed namespace to </a:t>
            </a:r>
            <a:r>
              <a:rPr lang="en-US" sz="2800" dirty="0">
                <a:solidFill>
                  <a:srgbClr val="00B050"/>
                </a:solidFill>
              </a:rPr>
              <a:t>keep things "local”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The names can be reused for something else outside the compilation unit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Scope of unnamed namespace is compilation unit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2F8BF211-5A5F-4482-B6A5-18D26C43BCE2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190979-BCE2-544F-A7E6-EDD0CAEE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733323"/>
            <a:ext cx="3124200" cy="209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43861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solidFill>
                  <a:srgbClr val="0070C0"/>
                </a:solidFill>
              </a:rPr>
              <a:t>Global</a:t>
            </a:r>
            <a:r>
              <a:rPr lang="en-US" sz="3600" dirty="0"/>
              <a:t> vs. </a:t>
            </a:r>
            <a:r>
              <a:rPr lang="en-US" sz="3600" dirty="0">
                <a:solidFill>
                  <a:srgbClr val="00B050"/>
                </a:solidFill>
              </a:rPr>
              <a:t>Unnamed</a:t>
            </a:r>
            <a:r>
              <a:rPr lang="en-US" sz="3600" dirty="0"/>
              <a:t> Namespaces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Not same</a:t>
            </a:r>
          </a:p>
          <a:p>
            <a:pPr eaLnBrk="1" hangingPunct="1"/>
            <a:r>
              <a:rPr lang="en-US" dirty="0"/>
              <a:t>Global namespace: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No namespace </a:t>
            </a:r>
            <a:r>
              <a:rPr lang="en-US" dirty="0"/>
              <a:t>grouping at all</a:t>
            </a:r>
          </a:p>
          <a:p>
            <a:pPr lvl="1" eaLnBrk="1" hangingPunct="1"/>
            <a:r>
              <a:rPr lang="en-US" dirty="0">
                <a:solidFill>
                  <a:schemeClr val="accent6"/>
                </a:solidFill>
              </a:rPr>
              <a:t>Global scope</a:t>
            </a:r>
          </a:p>
          <a:p>
            <a:pPr eaLnBrk="1" hangingPunct="1"/>
            <a:r>
              <a:rPr lang="en-US" dirty="0"/>
              <a:t>Unnamed namespace:</a:t>
            </a:r>
          </a:p>
          <a:p>
            <a:pPr lvl="1" eaLnBrk="1" hangingPunct="1"/>
            <a:r>
              <a:rPr lang="en-US" dirty="0"/>
              <a:t>Has namespace grouping, </a:t>
            </a:r>
            <a:r>
              <a:rPr lang="en-US" dirty="0">
                <a:solidFill>
                  <a:srgbClr val="7030A0"/>
                </a:solidFill>
              </a:rPr>
              <a:t>just no name</a:t>
            </a:r>
          </a:p>
          <a:p>
            <a:pPr lvl="1" eaLnBrk="1" hangingPunct="1"/>
            <a:r>
              <a:rPr lang="en-US" dirty="0">
                <a:solidFill>
                  <a:schemeClr val="accent6"/>
                </a:solidFill>
              </a:rPr>
              <a:t>Local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FEBEE2A1-38AF-421B-8304-816E9AA023C3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Nested Namespaces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Legal to </a:t>
            </a:r>
            <a:r>
              <a:rPr lang="en-US" sz="2800" dirty="0">
                <a:solidFill>
                  <a:srgbClr val="C00000"/>
                </a:solidFill>
              </a:rPr>
              <a:t>nest namespaces</a:t>
            </a:r>
            <a:br>
              <a:rPr lang="en-US" sz="2800" dirty="0"/>
            </a:br>
            <a:r>
              <a:rPr lang="en-US" sz="2400" dirty="0">
                <a:solidFill>
                  <a:srgbClr val="00B050"/>
                </a:solidFill>
              </a:rPr>
              <a:t>namespace S1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{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namespace S2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{</a:t>
            </a:r>
            <a:br>
              <a:rPr lang="en-US" sz="2400" dirty="0"/>
            </a:br>
            <a:r>
              <a:rPr lang="en-US" sz="2400" dirty="0"/>
              <a:t>		void sample()</a:t>
            </a:r>
            <a:br>
              <a:rPr lang="en-US" sz="2400" dirty="0"/>
            </a:br>
            <a:r>
              <a:rPr lang="en-US" sz="2400" dirty="0"/>
              <a:t>		{</a:t>
            </a:r>
            <a:br>
              <a:rPr lang="en-US" sz="2400" dirty="0"/>
            </a:br>
            <a:r>
              <a:rPr lang="en-US" sz="2400" dirty="0"/>
              <a:t>			…</a:t>
            </a:r>
            <a:br>
              <a:rPr lang="en-US" sz="2400" dirty="0"/>
            </a:br>
            <a:r>
              <a:rPr lang="en-US" sz="2400" dirty="0"/>
              <a:t>		}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}</a:t>
            </a:r>
            <a:br>
              <a:rPr lang="en-US" sz="2400" dirty="0"/>
            </a:br>
            <a:r>
              <a:rPr lang="en-US" sz="2400" dirty="0">
                <a:solidFill>
                  <a:srgbClr val="00B05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Qualify names twice: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B050"/>
                </a:solidFill>
              </a:rPr>
              <a:t>S1::</a:t>
            </a:r>
            <a:r>
              <a:rPr lang="en-US" sz="2400" dirty="0">
                <a:solidFill>
                  <a:srgbClr val="0070C0"/>
                </a:solidFill>
              </a:rPr>
              <a:t>S2::</a:t>
            </a:r>
            <a:r>
              <a:rPr lang="en-US" sz="2400" dirty="0"/>
              <a:t>sample();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AFBBE10D-A761-4FBC-B1B8-EFF9F9534A8D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Hiding Helping Functions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Recall </a:t>
            </a:r>
            <a:r>
              <a:rPr lang="en-US" sz="2800" dirty="0">
                <a:solidFill>
                  <a:srgbClr val="00B050"/>
                </a:solidFill>
              </a:rPr>
              <a:t>helping function</a:t>
            </a:r>
            <a:r>
              <a:rPr lang="en-US" sz="28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Low-level utility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Not for public use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Two ways to hide: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Make </a:t>
            </a:r>
            <a:r>
              <a:rPr lang="en-US" sz="2400" dirty="0">
                <a:solidFill>
                  <a:srgbClr val="7030A0"/>
                </a:solidFill>
              </a:rPr>
              <a:t>private member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If function naturally takes calling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Place in class implementation’s </a:t>
            </a:r>
            <a:r>
              <a:rPr lang="en-US" sz="2400" dirty="0">
                <a:solidFill>
                  <a:srgbClr val="7030A0"/>
                </a:solidFill>
              </a:rPr>
              <a:t>unnamed namespace</a:t>
            </a:r>
            <a:r>
              <a:rPr lang="en-US" sz="2400" dirty="0"/>
              <a:t>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If function needs no calling object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/>
              <a:t>e.g., read input from standard input</a:t>
            </a:r>
            <a:endParaRPr 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Makes cleaner code (no qualifiers)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B875C0DA-0AF4-4191-9AA8-3460D9B7B8A0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1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Can separate class definition and implementation </a:t>
            </a:r>
            <a:r>
              <a:rPr lang="en-US" sz="2800">
                <a:sym typeface="Wingdings" pitchFamily="2" charset="2"/>
              </a:rPr>
              <a:t></a:t>
            </a:r>
            <a:r>
              <a:rPr lang="en-US" sz="2800"/>
              <a:t> separate files</a:t>
            </a:r>
          </a:p>
          <a:p>
            <a:pPr lvl="1" eaLnBrk="1" hangingPunct="1"/>
            <a:r>
              <a:rPr lang="en-US" sz="2400"/>
              <a:t>Separate compilation units</a:t>
            </a:r>
          </a:p>
          <a:p>
            <a:pPr eaLnBrk="1" hangingPunct="1"/>
            <a:r>
              <a:rPr lang="en-US" sz="2800"/>
              <a:t>Namespace is a collection of name definitions</a:t>
            </a:r>
          </a:p>
          <a:p>
            <a:pPr eaLnBrk="1" hangingPunct="1"/>
            <a:r>
              <a:rPr lang="en-US" sz="2800"/>
              <a:t>Three ways to use name from namespace:</a:t>
            </a:r>
          </a:p>
          <a:p>
            <a:pPr lvl="1" eaLnBrk="1" hangingPunct="1"/>
            <a:r>
              <a:rPr lang="en-US" sz="2400"/>
              <a:t>Using directive</a:t>
            </a:r>
          </a:p>
          <a:p>
            <a:pPr lvl="1" eaLnBrk="1" hangingPunct="1"/>
            <a:r>
              <a:rPr lang="en-US" sz="2400"/>
              <a:t>Using declaration</a:t>
            </a:r>
          </a:p>
          <a:p>
            <a:pPr lvl="1" eaLnBrk="1" hangingPunct="1"/>
            <a:r>
              <a:rPr lang="en-US" sz="2400"/>
              <a:t>Qualifying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13244D37-69B1-46AC-929E-A8A8DBD4500F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2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Namespace definitions are placed</a:t>
            </a:r>
            <a:br>
              <a:rPr lang="en-US"/>
            </a:br>
            <a:r>
              <a:rPr lang="en-US"/>
              <a:t>inside namespace groupings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Unnamed namespace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Used for local name 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Scope is compilation unit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Global namespace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Items not in a namespace grouping at 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Global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D9B0D47C-8908-44C4-BAC8-76A03C1295DE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 Separation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Class Independence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Separate class definition/specification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Called "</a:t>
            </a:r>
            <a:r>
              <a:rPr lang="en-US" dirty="0">
                <a:solidFill>
                  <a:srgbClr val="7030A0"/>
                </a:solidFill>
              </a:rPr>
              <a:t>interface</a:t>
            </a:r>
            <a:r>
              <a:rPr lang="en-US" dirty="0"/>
              <a:t>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Separate class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Place in two files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If implementation changes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B050"/>
                </a:solidFill>
              </a:rPr>
              <a:t> only that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file need be changed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Class specification need not change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"User" programs need not change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B73DB00A-790A-41A4-B41C-39205E5782D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Encapsulation Reviewed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Encapsulation principle: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</a:rPr>
              <a:t>Separate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how class is used</a:t>
            </a:r>
            <a:r>
              <a:rPr lang="en-US" dirty="0"/>
              <a:t> by programmer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rgbClr val="00B050"/>
                </a:solidFill>
              </a:rPr>
              <a:t>details of class’s implementation</a:t>
            </a:r>
          </a:p>
          <a:p>
            <a:pPr eaLnBrk="1" hangingPunct="1"/>
            <a:r>
              <a:rPr lang="en-US" dirty="0"/>
              <a:t>"Complete" separation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Change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</a:rPr>
              <a:t>implementation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7030A0"/>
                </a:solidFill>
              </a:rPr>
              <a:t> NO impact</a:t>
            </a:r>
            <a:r>
              <a:rPr lang="en-US" dirty="0"/>
              <a:t> on</a:t>
            </a:r>
            <a:br>
              <a:rPr lang="en-US" dirty="0"/>
            </a:br>
            <a:r>
              <a:rPr lang="en-US" dirty="0"/>
              <a:t>any other programs</a:t>
            </a:r>
          </a:p>
          <a:p>
            <a:pPr eaLnBrk="1" hangingPunct="1"/>
            <a:r>
              <a:rPr lang="en-US" dirty="0">
                <a:solidFill>
                  <a:schemeClr val="accent6"/>
                </a:solidFill>
              </a:rPr>
              <a:t>Basic OOP principle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B6A5AF50-0482-4362-B85C-6AB693607E1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Encapsulation Rules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800" dirty="0">
                <a:sym typeface="Wingdings" pitchFamily="2" charset="2"/>
              </a:rPr>
              <a:t>Rules to ensure separation: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50000"/>
              </a:spcBef>
              <a:buFont typeface="Times"/>
              <a:buAutoNum type="arabicPeriod"/>
            </a:pPr>
            <a:r>
              <a:rPr lang="en-US" sz="2400" dirty="0">
                <a:sym typeface="Wingdings" pitchFamily="2" charset="2"/>
              </a:rPr>
              <a:t>All member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variables</a:t>
            </a:r>
            <a:r>
              <a:rPr lang="en-US" sz="2400" dirty="0">
                <a:sym typeface="Wingdings" pitchFamily="2" charset="2"/>
              </a:rPr>
              <a:t> should be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private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50000"/>
              </a:spcBef>
              <a:buFont typeface="Times"/>
              <a:buAutoNum type="arabicPeriod"/>
            </a:pPr>
            <a:r>
              <a:rPr lang="en-US" sz="2400" dirty="0">
                <a:sym typeface="Wingdings" pitchFamily="2" charset="2"/>
              </a:rPr>
              <a:t>Basic class 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operations</a:t>
            </a:r>
            <a:r>
              <a:rPr lang="en-US" sz="2400" dirty="0">
                <a:sym typeface="Wingdings" pitchFamily="2" charset="2"/>
              </a:rPr>
              <a:t> should be: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Public</a:t>
            </a:r>
            <a:r>
              <a:rPr lang="en-US" sz="2000" dirty="0">
                <a:sym typeface="Wingdings" pitchFamily="2" charset="2"/>
              </a:rPr>
              <a:t> member functions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Friend</a:t>
            </a:r>
            <a:r>
              <a:rPr lang="en-US" sz="2000" dirty="0">
                <a:sym typeface="Wingdings" pitchFamily="2" charset="2"/>
              </a:rPr>
              <a:t> or ordinary functions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2000" dirty="0">
                <a:sym typeface="Wingdings" pitchFamily="2" charset="2"/>
              </a:rPr>
              <a:t>Overloaded operators</a:t>
            </a:r>
          </a:p>
          <a:p>
            <a:pPr marL="914400" lvl="1" indent="-457200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400" dirty="0">
                <a:sym typeface="Wingdings" pitchFamily="2" charset="2"/>
              </a:rPr>
              <a:t>	Group class definition and prototypes together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2000" dirty="0">
                <a:sym typeface="Wingdings" pitchFamily="2" charset="2"/>
              </a:rPr>
              <a:t>Called “interface” for class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50000"/>
              </a:spcBef>
              <a:buFont typeface="Times"/>
              <a:buAutoNum type="arabicPeriod" startAt="3"/>
            </a:pPr>
            <a:r>
              <a:rPr lang="en-US" sz="2400" dirty="0">
                <a:sym typeface="Wingdings" pitchFamily="2" charset="2"/>
              </a:rPr>
              <a:t>Make class </a:t>
            </a:r>
            <a:r>
              <a:rPr lang="en-US" sz="2400" dirty="0">
                <a:solidFill>
                  <a:srgbClr val="00B050"/>
                </a:solidFill>
                <a:sym typeface="Wingdings" pitchFamily="2" charset="2"/>
              </a:rPr>
              <a:t>implementation unavailable </a:t>
            </a:r>
            <a:r>
              <a:rPr lang="en-US" sz="2400" dirty="0">
                <a:sym typeface="Wingdings" pitchFamily="2" charset="2"/>
              </a:rPr>
              <a:t>to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ym typeface="Wingdings" pitchFamily="2" charset="2"/>
              </a:rPr>
              <a:t>users of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4C778259-C21E-41F8-A0B1-13BA1E852A2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Class Separation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Interface</a:t>
            </a:r>
            <a:r>
              <a:rPr lang="en-US" dirty="0"/>
              <a:t> File</a:t>
            </a:r>
          </a:p>
          <a:p>
            <a:pPr lvl="1" eaLnBrk="1" hangingPunct="1"/>
            <a:r>
              <a:rPr lang="en-US" dirty="0"/>
              <a:t>Contains class definition with function and</a:t>
            </a:r>
            <a:br>
              <a:rPr lang="en-US" dirty="0"/>
            </a:br>
            <a:r>
              <a:rPr lang="en-US" dirty="0"/>
              <a:t>operator declarations/prototypes</a:t>
            </a:r>
          </a:p>
          <a:p>
            <a:pPr lvl="1" eaLnBrk="1" hangingPunct="1"/>
            <a:r>
              <a:rPr lang="en-US" dirty="0"/>
              <a:t>Users “see” this</a:t>
            </a:r>
            <a:r>
              <a:rPr lang="zh-TW" altLang="en-US" dirty="0"/>
              <a:t> </a:t>
            </a:r>
            <a:r>
              <a:rPr lang="en-US" altLang="zh-TW" dirty="0">
                <a:sym typeface="Wingdings" pitchFamily="2" charset="2"/>
              </a:rPr>
              <a:t>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specify how to use it</a:t>
            </a:r>
            <a:endParaRPr lang="en-US" dirty="0">
              <a:solidFill>
                <a:srgbClr val="0070C0"/>
              </a:solidFill>
            </a:endParaRPr>
          </a:p>
          <a:p>
            <a:pPr lvl="1" eaLnBrk="1" hangingPunct="1"/>
            <a:r>
              <a:rPr lang="en-US" dirty="0"/>
              <a:t>Separate compilation unit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</a:rPr>
              <a:t>Implementation</a:t>
            </a:r>
            <a:r>
              <a:rPr lang="en-US" dirty="0"/>
              <a:t> File</a:t>
            </a:r>
          </a:p>
          <a:p>
            <a:pPr lvl="1" eaLnBrk="1" hangingPunct="1"/>
            <a:r>
              <a:rPr lang="en-US" dirty="0"/>
              <a:t>Contains member </a:t>
            </a:r>
            <a:r>
              <a:rPr lang="en-US" dirty="0">
                <a:solidFill>
                  <a:srgbClr val="0070C0"/>
                </a:solidFill>
              </a:rPr>
              <a:t>function definitions</a:t>
            </a:r>
          </a:p>
          <a:p>
            <a:pPr lvl="1" eaLnBrk="1" hangingPunct="1"/>
            <a:r>
              <a:rPr lang="en-US" dirty="0"/>
              <a:t>Separate compilation unit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4F1AA57F-337E-447C-963D-AA3F7B78519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 Header Files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rgbClr val="C00000"/>
                </a:solidFill>
              </a:rPr>
              <a:t>interface</a:t>
            </a:r>
            <a:r>
              <a:rPr lang="en-US" dirty="0"/>
              <a:t> always in header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Use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.h </a:t>
            </a:r>
            <a:r>
              <a:rPr lang="en-US" dirty="0"/>
              <a:t>naming convention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Programs that use class will "include"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#include "</a:t>
            </a:r>
            <a:r>
              <a:rPr lang="en-US" dirty="0" err="1">
                <a:solidFill>
                  <a:srgbClr val="0070C0"/>
                </a:solidFill>
              </a:rPr>
              <a:t>myclass.h</a:t>
            </a:r>
            <a:r>
              <a:rPr lang="en-US" dirty="0">
                <a:solidFill>
                  <a:srgbClr val="0070C0"/>
                </a:solidFill>
              </a:rPr>
              <a:t>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Quotes indicate you wrote header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Find it in "your" working directory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Recall library includes, e.g., &lt;iostream&gt;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&lt; &gt; indicate predefined library header file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Find it in library directory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21D083D2-456F-4723-9C67-E537A4BDDAB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 Implementation Files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Class </a:t>
            </a:r>
            <a:r>
              <a:rPr lang="en-US" sz="2800" dirty="0">
                <a:solidFill>
                  <a:srgbClr val="C00000"/>
                </a:solidFill>
              </a:rPr>
              <a:t>implementation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in .</a:t>
            </a:r>
            <a:r>
              <a:rPr lang="en-US" sz="2800" dirty="0" err="1">
                <a:solidFill>
                  <a:srgbClr val="C00000"/>
                </a:solidFill>
              </a:rPr>
              <a:t>cpp</a:t>
            </a:r>
            <a:r>
              <a:rPr lang="en-US" sz="2800" dirty="0">
                <a:solidFill>
                  <a:srgbClr val="C00000"/>
                </a:solidFill>
              </a:rPr>
              <a:t>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Typically give interface file and implementation file same name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>
                <a:solidFill>
                  <a:srgbClr val="0070C0"/>
                </a:solidFill>
              </a:rPr>
              <a:t>myclass.h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dirty="0" err="1">
                <a:solidFill>
                  <a:srgbClr val="0070C0"/>
                </a:solidFill>
              </a:rPr>
              <a:t>myclass.cpp</a:t>
            </a:r>
            <a:endParaRPr lang="en-US" sz="2000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All class’s member function defined 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Implementation file must #include class’s </a:t>
            </a:r>
            <a:br>
              <a:rPr lang="en-US" sz="2400" dirty="0"/>
            </a:br>
            <a:r>
              <a:rPr lang="en-US" sz="2400" dirty="0"/>
              <a:t>header file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B050"/>
                </a:solidFill>
              </a:rPr>
              <a:t>.</a:t>
            </a:r>
            <a:r>
              <a:rPr lang="en-US" sz="2800" dirty="0" err="1">
                <a:solidFill>
                  <a:srgbClr val="00B050"/>
                </a:solidFill>
              </a:rPr>
              <a:t>cpp</a:t>
            </a:r>
            <a:r>
              <a:rPr lang="en-US" sz="2800" dirty="0">
                <a:solidFill>
                  <a:srgbClr val="00B050"/>
                </a:solidFill>
              </a:rPr>
              <a:t> files in general, typically contain</a:t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dirty="0">
                <a:solidFill>
                  <a:srgbClr val="00B050"/>
                </a:solidFill>
              </a:rPr>
              <a:t>executable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e.g., Function definitions, including main()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450ECF59-358A-4DC7-A1CA-DD5135983D7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2580</Words>
  <Application>Microsoft Macintosh PowerPoint</Application>
  <PresentationFormat>On-screen Show (4:3)</PresentationFormat>
  <Paragraphs>379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Symbol</vt:lpstr>
      <vt:lpstr>Times</vt:lpstr>
      <vt:lpstr>Office Theme</vt:lpstr>
      <vt:lpstr>Chapter 11</vt:lpstr>
      <vt:lpstr>Learning Objectives</vt:lpstr>
      <vt:lpstr>Separate Compilation</vt:lpstr>
      <vt:lpstr>Class Separation</vt:lpstr>
      <vt:lpstr>Encapsulation Reviewed</vt:lpstr>
      <vt:lpstr>Encapsulation Rules</vt:lpstr>
      <vt:lpstr>More Class Separation</vt:lpstr>
      <vt:lpstr>Class Header Files</vt:lpstr>
      <vt:lpstr>Class Implementation Files</vt:lpstr>
      <vt:lpstr>Class Files</vt:lpstr>
      <vt:lpstr>Multiple Compiles of Header Files</vt:lpstr>
      <vt:lpstr>Using #ifndef</vt:lpstr>
      <vt:lpstr>Other Library Files</vt:lpstr>
      <vt:lpstr>PowerPoint Presentation</vt:lpstr>
      <vt:lpstr>Namespaces</vt:lpstr>
      <vt:lpstr>using Directive</vt:lpstr>
      <vt:lpstr>Namespace std</vt:lpstr>
      <vt:lpstr>Global Namespace</vt:lpstr>
      <vt:lpstr>Multiple Names</vt:lpstr>
      <vt:lpstr>Specifying Namespaces</vt:lpstr>
      <vt:lpstr>Creating a Namespace</vt:lpstr>
      <vt:lpstr>Creating a Namespace Example</vt:lpstr>
      <vt:lpstr>using Declarations</vt:lpstr>
      <vt:lpstr>using Definitions and Declarations</vt:lpstr>
      <vt:lpstr>Qualifying Names</vt:lpstr>
      <vt:lpstr>Naming Namespaces</vt:lpstr>
      <vt:lpstr>Class Namespace Example:  Display 11.6  Placing a Class  in a Namespace (Header File) </vt:lpstr>
      <vt:lpstr>Class Namespace Example:  Display 11.7  Placing a Class  in a Namespace (Implementation File) </vt:lpstr>
      <vt:lpstr>Unnamed Namespaces</vt:lpstr>
      <vt:lpstr>Unnamed Namespaces</vt:lpstr>
      <vt:lpstr>Global vs. Unnamed Namespaces</vt:lpstr>
      <vt:lpstr>Nested Namespaces</vt:lpstr>
      <vt:lpstr>Hiding Helping Functions</vt:lpstr>
      <vt:lpstr>Summary 1</vt:lpstr>
      <vt:lpstr>Summary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Microsoft Office User</cp:lastModifiedBy>
  <cp:revision>147</cp:revision>
  <dcterms:created xsi:type="dcterms:W3CDTF">2006-08-16T00:00:00Z</dcterms:created>
  <dcterms:modified xsi:type="dcterms:W3CDTF">2020-04-21T04:02:58Z</dcterms:modified>
</cp:coreProperties>
</file>