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3" r:id="rId4"/>
    <p:sldId id="314" r:id="rId5"/>
    <p:sldId id="258" r:id="rId6"/>
    <p:sldId id="259" r:id="rId7"/>
    <p:sldId id="260" r:id="rId8"/>
    <p:sldId id="261" r:id="rId9"/>
    <p:sldId id="315" r:id="rId10"/>
    <p:sldId id="262" r:id="rId11"/>
    <p:sldId id="263" r:id="rId12"/>
    <p:sldId id="317" r:id="rId13"/>
    <p:sldId id="31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18" r:id="rId26"/>
    <p:sldId id="275" r:id="rId27"/>
    <p:sldId id="293" r:id="rId28"/>
    <p:sldId id="294" r:id="rId29"/>
    <p:sldId id="276" r:id="rId30"/>
    <p:sldId id="277" r:id="rId31"/>
    <p:sldId id="278" r:id="rId32"/>
    <p:sldId id="320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321" r:id="rId42"/>
    <p:sldId id="287" r:id="rId43"/>
    <p:sldId id="327" r:id="rId44"/>
    <p:sldId id="288" r:id="rId45"/>
    <p:sldId id="289" r:id="rId46"/>
    <p:sldId id="328" r:id="rId47"/>
    <p:sldId id="290" r:id="rId48"/>
    <p:sldId id="324" r:id="rId49"/>
    <p:sldId id="325" r:id="rId50"/>
    <p:sldId id="323" r:id="rId51"/>
    <p:sldId id="326" r:id="rId52"/>
    <p:sldId id="322" r:id="rId53"/>
    <p:sldId id="291" r:id="rId54"/>
    <p:sldId id="29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87446"/>
  </p:normalViewPr>
  <p:slideViewPr>
    <p:cSldViewPr>
      <p:cViewPr varScale="1">
        <p:scale>
          <a:sx n="179" d="100"/>
          <a:sy n="179" d="100"/>
        </p:scale>
        <p:origin x="29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EF5116-D6C8-4D17-9D09-16D759D46B06}" type="datetimeFigureOut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F29EEC4-B975-41C4-9F6B-6457DCDEC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42A41-6012-45FF-A83D-7487A6317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這一次就對了，神奇，一切歸功於</a:t>
            </a:r>
            <a:r>
              <a:rPr lang="en-US" altLang="zh-CN" dirty="0"/>
              <a:t> virtual</a:t>
            </a: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4FBA1-6D9D-4E8C-A4B0-48F8A842AC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919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假設我們要做一個汽車零件商的紀錄保存程式，但是我們一開始不知道有哪些販售模式，之後可能會擴充，所以要寫得有彈性</a:t>
            </a:r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0522E-F728-4CCF-B8AE-23F9F05330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18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要知道上述那些資訊，你必須要蒐集到每一筆個別的交易金額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4C9BA-AC68-4423-A64E-A2EE6588AE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2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D0E67-B071-4744-B9A3-0FB7665E6C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49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54408-07B1-47DB-B62B-7D4602FAF7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55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沒考慮打折和運費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06CA1-5E41-4F75-8D7F-8A2422BE55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63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334245-4B78-4C8C-996A-C018B212F8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553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4882B-E57A-4821-BC58-7B68D36923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314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AA1C2-8F31-4D26-92D8-3E8DF756E0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16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B38BA-9A46-4DFC-A9F7-E650EC7A7E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7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EBF0B8-6DCC-4CA9-94E5-5521B2675D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70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4D52D-E0ED-46CF-9CD3-ABAC11ADA2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511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701C6B-ADC2-4023-85E3-0CC43DF881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117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568DBA-23FA-4733-93EB-7ECF0135BA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82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如果那個</a:t>
            </a:r>
            <a:r>
              <a:rPr kumimoji="1" lang="en-US" altLang="zh-TW" dirty="0"/>
              <a:t> function bill() </a:t>
            </a:r>
            <a:r>
              <a:rPr kumimoji="1" lang="zh-CN" altLang="en-US" dirty="0"/>
              <a:t>不是</a:t>
            </a:r>
            <a:r>
              <a:rPr kumimoji="1" lang="zh-TW" altLang="en-US" dirty="0"/>
              <a:t> </a:t>
            </a:r>
            <a:r>
              <a:rPr kumimoji="1" lang="en-US" altLang="zh-TW" dirty="0"/>
              <a:t>virtual</a:t>
            </a:r>
            <a:r>
              <a:rPr kumimoji="1" lang="zh-TW" altLang="en-US" dirty="0"/>
              <a:t>，但我們加上 </a:t>
            </a:r>
            <a:r>
              <a:rPr kumimoji="1" lang="en-US" altLang="zh-TW" dirty="0"/>
              <a:t>override </a:t>
            </a:r>
            <a:r>
              <a:rPr kumimoji="1" lang="zh-CN" altLang="en-US" dirty="0"/>
              <a:t>則會發生</a:t>
            </a:r>
            <a:r>
              <a:rPr kumimoji="1" lang="zh-TW" altLang="en-US" dirty="0"/>
              <a:t> </a:t>
            </a:r>
            <a:r>
              <a:rPr kumimoji="1" lang="en-US" altLang="zh-TW" dirty="0"/>
              <a:t>compiler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29EEC4-B975-41C4-9F6B-6457DCDEC6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29EEC4-B975-41C4-9F6B-6457DCDEC6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3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他強大，但是也耗費資源，沒必要的情況下，可以不要使用它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65324-DEB4-4BD6-9480-58B2C79C21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401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6D2BB-BFA1-4998-AC0E-00117CB4B2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304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如果一個</a:t>
            </a:r>
            <a:r>
              <a:rPr lang="zh-TW" altLang="en-US" dirty="0"/>
              <a:t> </a:t>
            </a:r>
            <a:r>
              <a:rPr lang="en-US" altLang="zh-TW" dirty="0"/>
              <a:t>derived </a:t>
            </a:r>
            <a:r>
              <a:rPr lang="zh-CN" altLang="en-US" dirty="0"/>
              <a:t>也沒把所有</a:t>
            </a:r>
            <a:r>
              <a:rPr lang="en-US" altLang="zh-CN" dirty="0"/>
              <a:t> pure virtual </a:t>
            </a:r>
            <a:r>
              <a:rPr lang="zh-CN" altLang="en-US" dirty="0"/>
              <a:t>定義完，那他也是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48E821-BD1C-43DC-BF2B-17984FDFC6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629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F9C909-AA6A-4C37-BB2B-5BF7A57DD3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47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EFD7E-7C9B-465A-A3DB-98E91D967C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通常在</a:t>
            </a:r>
            <a:r>
              <a:rPr lang="en-US" altLang="zh-CN" dirty="0"/>
              <a:t> derived </a:t>
            </a:r>
            <a:r>
              <a:rPr lang="zh-CN" altLang="en-US" dirty="0"/>
              <a:t>會有的</a:t>
            </a:r>
            <a:r>
              <a:rPr lang="en-US" altLang="zh-CN" dirty="0"/>
              <a:t> function</a:t>
            </a:r>
            <a:r>
              <a:rPr lang="zh-CN" altLang="en-US" dirty="0"/>
              <a:t>，先在</a:t>
            </a:r>
            <a:r>
              <a:rPr lang="en-US" altLang="zh-CN" dirty="0"/>
              <a:t> base </a:t>
            </a:r>
            <a:r>
              <a:rPr lang="zh-CN" altLang="en-US" dirty="0"/>
              <a:t>中宣告成</a:t>
            </a:r>
            <a:r>
              <a:rPr lang="zh-TW" altLang="en-US" dirty="0"/>
              <a:t> </a:t>
            </a:r>
            <a:r>
              <a:rPr lang="en-US" altLang="zh-TW" dirty="0"/>
              <a:t>virtual</a:t>
            </a:r>
            <a:r>
              <a:rPr lang="zh-TW" altLang="en-US" dirty="0"/>
              <a:t>，但</a:t>
            </a:r>
            <a:r>
              <a:rPr lang="zh-CN" altLang="en-US" dirty="0"/>
              <a:t>在</a:t>
            </a:r>
            <a:r>
              <a:rPr lang="zh-TW" altLang="en-US" dirty="0"/>
              <a:t> </a:t>
            </a:r>
            <a:r>
              <a:rPr lang="en-US" altLang="zh-CN" dirty="0"/>
              <a:t>base</a:t>
            </a:r>
            <a:r>
              <a:rPr lang="zh-TW" altLang="en-US" dirty="0"/>
              <a:t> 可以</a:t>
            </a:r>
            <a:r>
              <a:rPr lang="zh-CN" altLang="en-US" dirty="0"/>
              <a:t>不用定義完整（也沒太大意義），因為</a:t>
            </a:r>
            <a:r>
              <a:rPr lang="zh-TW" altLang="en-US" dirty="0"/>
              <a:t> </a:t>
            </a:r>
            <a:r>
              <a:rPr lang="en-US" altLang="zh-TW" dirty="0"/>
              <a:t>base </a:t>
            </a:r>
            <a:r>
              <a:rPr lang="zh-CN" altLang="en-US" dirty="0"/>
              <a:t>通常是概念性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Virtual function </a:t>
            </a:r>
            <a:r>
              <a:rPr lang="zh-CN" altLang="en-US" dirty="0"/>
              <a:t>允許先宣告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名稱，並使用它，之後需要擴充新的</a:t>
            </a:r>
            <a:r>
              <a:rPr lang="en-US" altLang="zh-CN" dirty="0"/>
              <a:t> class</a:t>
            </a:r>
            <a:r>
              <a:rPr lang="zh-CN" altLang="en-US" dirty="0"/>
              <a:t>，可以直接擴張套用到新的</a:t>
            </a:r>
            <a:r>
              <a:rPr lang="en-US" altLang="zh-CN" dirty="0"/>
              <a:t> class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要呼叫這個</a:t>
            </a:r>
            <a:r>
              <a:rPr lang="en-US" altLang="zh-CN" dirty="0"/>
              <a:t> function </a:t>
            </a:r>
            <a:r>
              <a:rPr lang="zh-CN" altLang="en-US" dirty="0"/>
              <a:t>的話，要先在</a:t>
            </a:r>
            <a:r>
              <a:rPr lang="en-US" altLang="zh-CN" dirty="0"/>
              <a:t> derived </a:t>
            </a:r>
            <a:r>
              <a:rPr lang="zh-CN" altLang="en-US" dirty="0"/>
              <a:t>裡面定義清楚</a:t>
            </a:r>
            <a:r>
              <a:rPr lang="en-US" altLang="zh-CN" dirty="0"/>
              <a:t> virtual function</a:t>
            </a:r>
            <a:r>
              <a:rPr lang="zh-TW" altLang="en-US" dirty="0"/>
              <a:t> 要做哪些事情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盡量要在每個</a:t>
            </a:r>
            <a:r>
              <a:rPr lang="zh-TW" altLang="en-US" dirty="0"/>
              <a:t> </a:t>
            </a:r>
            <a:r>
              <a:rPr lang="en-US" altLang="zh-TW" dirty="0"/>
              <a:t>derived class </a:t>
            </a:r>
            <a:r>
              <a:rPr lang="zh-CN" altLang="en-US" dirty="0"/>
              <a:t>裡面</a:t>
            </a:r>
            <a:r>
              <a:rPr lang="zh-TW" altLang="en-US" dirty="0"/>
              <a:t>把 </a:t>
            </a:r>
            <a:r>
              <a:rPr lang="en-US" altLang="zh-TW" dirty="0"/>
              <a:t>virtual</a:t>
            </a:r>
            <a:r>
              <a:rPr lang="zh-TW" altLang="en-US" dirty="0"/>
              <a:t> </a:t>
            </a:r>
            <a:r>
              <a:rPr lang="en-US" altLang="zh-TW" dirty="0"/>
              <a:t>function </a:t>
            </a:r>
            <a:r>
              <a:rPr lang="zh-CN" altLang="en-US" dirty="0"/>
              <a:t>定義清楚</a:t>
            </a: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D435EC-ACF0-4B70-A085-ECAE78D892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216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E26FDE-CA90-479F-8B19-68A4A6A823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81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Breed </a:t>
            </a:r>
            <a:r>
              <a:rPr lang="zh-CN" altLang="en-US" dirty="0"/>
              <a:t>品種，</a:t>
            </a:r>
            <a:r>
              <a:rPr lang="en-US" altLang="zh-CN" dirty="0"/>
              <a:t>Great Dane </a:t>
            </a:r>
            <a:r>
              <a:rPr lang="zh-CN" altLang="en-US" dirty="0"/>
              <a:t>大丹犬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A0C2E5-541A-4835-AA69-CDBB8216DF7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727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3BA4F-F88F-4408-9E83-F5FE506813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715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Nuisance </a:t>
            </a:r>
            <a:r>
              <a:rPr lang="zh-CN" altLang="en-US" dirty="0"/>
              <a:t>滋擾的、煩的</a:t>
            </a:r>
            <a:endParaRPr 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BD08B-1858-46FB-A201-443BEB5932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35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E7196E-7E2E-4516-B297-2BF0C647693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955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13CBE-D8ED-450F-B3FC-A9710E9068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106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以前我在模擬的時候曾經發生記憶體不夠，可是明明就砍掉</a:t>
            </a:r>
            <a:r>
              <a:rPr lang="en-US" altLang="zh-CN" dirty="0"/>
              <a:t> node</a:t>
            </a:r>
            <a:r>
              <a:rPr lang="zh-TW" altLang="en-US" dirty="0"/>
              <a:t> 了，為什麼還會沒全部砍掉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D9A9A7-7CC6-4B9F-B7DB-E24558AF4C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32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以前我在模擬的時候曾經發生記憶體不夠，可是明明就砍掉</a:t>
            </a:r>
            <a:r>
              <a:rPr lang="en-US" altLang="zh-CN" dirty="0"/>
              <a:t> node</a:t>
            </a:r>
            <a:r>
              <a:rPr lang="zh-TW" altLang="en-US" dirty="0"/>
              <a:t> 了，為什麼還會沒全部砍掉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D9A9A7-7CC6-4B9F-B7DB-E24558AF4C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78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DA9835-1F14-452A-9FED-B1DBB35F667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128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343B3-1C96-49B6-AB82-86CF121150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35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Oval </a:t>
            </a:r>
            <a:r>
              <a:rPr lang="zh-CN" altLang="en-US" dirty="0"/>
              <a:t>橢圓</a:t>
            </a:r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DFC61-9D4E-4BA1-9A49-156C3D11C7C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773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343B3-1C96-49B6-AB82-86CF121150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28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每個</a:t>
            </a:r>
            <a:r>
              <a:rPr lang="en-US" altLang="zh-CN" dirty="0"/>
              <a:t> class </a:t>
            </a:r>
            <a:r>
              <a:rPr lang="zh-CN" altLang="en-US" dirty="0"/>
              <a:t>都有一組由</a:t>
            </a:r>
            <a:r>
              <a:rPr lang="zh-TW" altLang="en-US" dirty="0"/>
              <a:t> </a:t>
            </a:r>
            <a:r>
              <a:rPr lang="en-US" altLang="zh-TW" dirty="0"/>
              <a:t>f</a:t>
            </a:r>
            <a:r>
              <a:rPr lang="en-US" dirty="0"/>
              <a:t>unction pointer </a:t>
            </a:r>
            <a:r>
              <a:rPr lang="zh-CN" altLang="en-US" dirty="0"/>
              <a:t>組成的</a:t>
            </a:r>
            <a:r>
              <a:rPr lang="zh-TW" altLang="en-US" dirty="0"/>
              <a:t> </a:t>
            </a:r>
            <a:r>
              <a:rPr lang="en-US" altLang="zh-TW"/>
              <a:t>table</a:t>
            </a: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06DE8-033B-4D2E-BF56-430710D1EF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18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每個</a:t>
            </a:r>
            <a:r>
              <a:rPr lang="en-US" altLang="zh-CN" dirty="0"/>
              <a:t> class </a:t>
            </a:r>
            <a:r>
              <a:rPr lang="zh-CN" altLang="en-US" dirty="0"/>
              <a:t>都有一組由</a:t>
            </a:r>
            <a:r>
              <a:rPr lang="zh-TW" altLang="en-US" dirty="0"/>
              <a:t> </a:t>
            </a:r>
            <a:r>
              <a:rPr lang="en-US" altLang="zh-TW" dirty="0"/>
              <a:t>f</a:t>
            </a:r>
            <a:r>
              <a:rPr lang="en-US" dirty="0"/>
              <a:t>unction pointer </a:t>
            </a:r>
            <a:r>
              <a:rPr lang="zh-CN" altLang="en-US" dirty="0"/>
              <a:t>組成的</a:t>
            </a:r>
            <a:r>
              <a:rPr lang="zh-TW" altLang="en-US" dirty="0"/>
              <a:t> </a:t>
            </a:r>
            <a:r>
              <a:rPr lang="en-US" altLang="zh-TW"/>
              <a:t>table</a:t>
            </a: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06DE8-033B-4D2E-BF56-430710D1EF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919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每個</a:t>
            </a:r>
            <a:r>
              <a:rPr lang="en-US" altLang="zh-CN" dirty="0"/>
              <a:t> class </a:t>
            </a:r>
            <a:r>
              <a:rPr lang="zh-CN" altLang="en-US" dirty="0"/>
              <a:t>都有一組由</a:t>
            </a:r>
            <a:r>
              <a:rPr lang="zh-TW" altLang="en-US" dirty="0"/>
              <a:t> </a:t>
            </a:r>
            <a:r>
              <a:rPr lang="en-US" altLang="zh-TW" dirty="0"/>
              <a:t>f</a:t>
            </a:r>
            <a:r>
              <a:rPr lang="en-US" dirty="0"/>
              <a:t>unction pointer </a:t>
            </a:r>
            <a:r>
              <a:rPr lang="zh-CN" altLang="en-US" dirty="0"/>
              <a:t>組成的</a:t>
            </a:r>
            <a:r>
              <a:rPr lang="zh-TW" altLang="en-US" dirty="0"/>
              <a:t> </a:t>
            </a:r>
            <a:r>
              <a:rPr lang="en-US" altLang="zh-TW"/>
              <a:t>table</a:t>
            </a: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06DE8-033B-4D2E-BF56-430710D1EF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922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每個</a:t>
            </a:r>
            <a:r>
              <a:rPr lang="en-US" altLang="zh-CN" dirty="0"/>
              <a:t> class </a:t>
            </a:r>
            <a:r>
              <a:rPr lang="zh-CN" altLang="en-US" dirty="0"/>
              <a:t>都有一組由</a:t>
            </a:r>
            <a:r>
              <a:rPr lang="zh-TW" altLang="en-US" dirty="0"/>
              <a:t> </a:t>
            </a:r>
            <a:r>
              <a:rPr lang="en-US" altLang="zh-TW" dirty="0"/>
              <a:t>f</a:t>
            </a:r>
            <a:r>
              <a:rPr lang="en-US" dirty="0"/>
              <a:t>unction pointer </a:t>
            </a:r>
            <a:r>
              <a:rPr lang="zh-CN" altLang="en-US" dirty="0"/>
              <a:t>組成的</a:t>
            </a:r>
            <a:r>
              <a:rPr lang="zh-TW" altLang="en-US" dirty="0"/>
              <a:t> </a:t>
            </a:r>
            <a:r>
              <a:rPr lang="en-US" altLang="zh-TW"/>
              <a:t>table</a:t>
            </a: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06DE8-033B-4D2E-BF56-430710D1EF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65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B5B57F-4E14-4852-A53E-D98E6B270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89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C51B1-EFD1-4ADA-89CB-941991466D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4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4EFAB-5457-486B-8852-4B7CF8165B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94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4FBA1-6D9D-4E8C-A4B0-48F8A842AC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99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兩邊都會錯喔，因為</a:t>
            </a:r>
            <a:r>
              <a:rPr lang="en-US" altLang="zh-CN" dirty="0"/>
              <a:t> </a:t>
            </a:r>
            <a:r>
              <a:rPr lang="en-US" altLang="zh-CN" dirty="0" err="1"/>
              <a:t>obj,center</a:t>
            </a:r>
            <a:r>
              <a:rPr lang="en-US" altLang="zh-CN" dirty="0"/>
              <a:t>() </a:t>
            </a:r>
            <a:r>
              <a:rPr lang="zh-CN" altLang="en-US" dirty="0"/>
              <a:t>執行的</a:t>
            </a:r>
            <a:r>
              <a:rPr lang="en-US" altLang="zh-CN" dirty="0"/>
              <a:t> draw() </a:t>
            </a:r>
            <a:r>
              <a:rPr lang="zh-CN" altLang="en-US" dirty="0"/>
              <a:t>可能是</a:t>
            </a:r>
            <a:r>
              <a:rPr lang="en-US" altLang="zh-CN" dirty="0"/>
              <a:t> Figure</a:t>
            </a:r>
            <a:r>
              <a:rPr lang="zh-TW" altLang="en-US" dirty="0"/>
              <a:t> 的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所以在這種情況下（還沒有 </a:t>
            </a:r>
            <a:r>
              <a:rPr lang="en-US" altLang="zh-TW" dirty="0"/>
              <a:t>virtual</a:t>
            </a:r>
            <a:r>
              <a:rPr lang="zh-TW" altLang="en-US" dirty="0"/>
              <a:t> </a:t>
            </a:r>
            <a:r>
              <a:rPr lang="zh-CN" altLang="en-US" dirty="0"/>
              <a:t>概念前</a:t>
            </a:r>
            <a:r>
              <a:rPr lang="zh-TW" altLang="en-US" dirty="0"/>
              <a:t>），你可能會把</a:t>
            </a:r>
            <a:r>
              <a:rPr lang="en-US" altLang="zh-TW" dirty="0"/>
              <a:t> center </a:t>
            </a:r>
            <a:r>
              <a:rPr lang="zh-CN" altLang="en-US" dirty="0"/>
              <a:t>寫得很配合</a:t>
            </a:r>
            <a:r>
              <a:rPr lang="en-US" altLang="zh-CN" dirty="0"/>
              <a:t> Circle</a:t>
            </a: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4FBA1-6D9D-4E8C-A4B0-48F8A842AC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97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F37674-C008-4E53-A848-523585C66F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39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D0043-AC94-4D99-90B5-9F03C30BBDD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89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CCDF-4C36-4F47-9136-DD778DA18335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2459291-E888-4570-AE63-162FF86C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AC89F-235F-485F-BA1D-4D4351C82C57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2A2FDFA-134B-442F-849F-2EF14B0DD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1386-3823-434F-ADF7-85D6D92408F9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BC94717A-7A98-44B9-B73E-65BD913C3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0FB8-42BD-48D7-8D81-B6F847867AF3}" type="datetime1">
              <a:rPr lang="en-US"/>
              <a:pPr>
                <a:defRPr/>
              </a:pPr>
              <a:t>5/12/20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0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0B021-416B-453F-9058-DADE0B180654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8A1B3EB2-07CA-4FB4-97E5-C6C21E793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BA44D-FC1A-4E2C-9F0E-C27B6C0752A2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1FD2D73A-21A1-4118-8D05-79D60FE0A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8F7DA-1E52-45CC-8FF7-2F645E98E0CC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8276475-7A34-41DF-991A-72ABC4DA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88D48-3A0B-41F0-9C2B-2F9FB3BE32D0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9C840026-8580-406A-8F0B-BC524E18C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C236-CB1A-4FB3-8F2F-62DCBD437AC9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E395F552-51C0-41E6-B0B9-0458818E5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20254-A0A5-4960-A859-C6178D5FE222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CA2114E-DC9D-4A9A-8869-D6B3075A4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EE205-670D-4A00-870B-C343DD05934E}" type="datetime1">
              <a:rPr lang="en-US"/>
              <a:pPr>
                <a:defRPr/>
              </a:pPr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5DFD486-8639-4F5C-9CD6-9CDCF53D9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B84D22-D7A9-411A-8DD4-38F01A3646B2}" type="datetime1">
              <a:rPr lang="en-US"/>
              <a:pPr>
                <a:defRPr/>
              </a:pPr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99B5F10-1B52-4704-97CB-695F855F5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/>
              <a:t>Polymorphism </a:t>
            </a:r>
            <a:r>
              <a:rPr lang="en-US" dirty="0"/>
              <a:t>and Virtual Functions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Figures Example: New Figure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</a:rPr>
              <a:t>new kind </a:t>
            </a:r>
            <a:r>
              <a:rPr lang="en-US" sz="2400" dirty="0"/>
              <a:t>of figure comes along:</a:t>
            </a:r>
            <a:br>
              <a:rPr lang="en-US" sz="2400" dirty="0"/>
            </a:br>
            <a:r>
              <a:rPr lang="en-US" sz="2000" dirty="0">
                <a:solidFill>
                  <a:srgbClr val="0070C0"/>
                </a:solidFill>
              </a:rPr>
              <a:t>Triangle class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derived from Figure class</a:t>
            </a:r>
          </a:p>
          <a:p>
            <a:pPr eaLnBrk="1" hangingPunct="1"/>
            <a:r>
              <a:rPr lang="en-US" sz="2400" dirty="0">
                <a:solidFill>
                  <a:srgbClr val="00B050"/>
                </a:solidFill>
              </a:rPr>
              <a:t>Function center() </a:t>
            </a:r>
            <a:r>
              <a:rPr lang="en-US" sz="2400" dirty="0"/>
              <a:t>inherited from Figure</a:t>
            </a:r>
          </a:p>
          <a:p>
            <a:pPr lvl="1" eaLnBrk="1" hangingPunct="1"/>
            <a:r>
              <a:rPr lang="en-US" sz="2000" dirty="0"/>
              <a:t>Will it work for triangles?</a:t>
            </a:r>
          </a:p>
          <a:p>
            <a:pPr lvl="1" eaLnBrk="1" hangingPunct="1"/>
            <a:r>
              <a:rPr lang="en-US" sz="2000" dirty="0" err="1"/>
              <a:t>obj.center</a:t>
            </a:r>
            <a:r>
              <a:rPr lang="en-US" sz="2000" dirty="0"/>
              <a:t>() -&gt; It will use </a:t>
            </a:r>
            <a:r>
              <a:rPr lang="en-US" altLang="zh-TW" sz="2000" dirty="0">
                <a:solidFill>
                  <a:srgbClr val="00B050"/>
                </a:solidFill>
              </a:rPr>
              <a:t>Figure::draw() </a:t>
            </a:r>
            <a:r>
              <a:rPr lang="en-US" altLang="zh-TW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altLang="zh-TW" sz="2000" dirty="0">
                <a:solidFill>
                  <a:srgbClr val="00B050"/>
                </a:solidFill>
              </a:rPr>
              <a:t> won’t work for triangles</a:t>
            </a:r>
            <a:endParaRPr lang="en-US" sz="2000" dirty="0">
              <a:solidFill>
                <a:srgbClr val="00B050"/>
              </a:solidFill>
            </a:endParaRPr>
          </a:p>
          <a:p>
            <a:pPr lvl="1" eaLnBrk="1" hangingPunct="1"/>
            <a:r>
              <a:rPr lang="en-US" sz="2000" dirty="0" err="1"/>
              <a:t>tmp.center</a:t>
            </a:r>
            <a:r>
              <a:rPr lang="en-US" sz="2000" dirty="0"/>
              <a:t>() -&gt; It will use </a:t>
            </a:r>
            <a:r>
              <a:rPr lang="en-US" sz="2000" dirty="0">
                <a:solidFill>
                  <a:srgbClr val="00B050"/>
                </a:solidFill>
              </a:rPr>
              <a:t>Figure::draw()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won’t work for triangles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Want inherited </a:t>
            </a:r>
            <a:r>
              <a:rPr lang="en-US" sz="2400" dirty="0">
                <a:solidFill>
                  <a:srgbClr val="7030A0"/>
                </a:solidFill>
              </a:rPr>
              <a:t>function center() to use function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Triangle::draw()</a:t>
            </a:r>
            <a:r>
              <a:rPr lang="en-US" sz="2400" dirty="0"/>
              <a:t> NOT function Figure::draw()</a:t>
            </a:r>
          </a:p>
          <a:p>
            <a:pPr lvl="1" eaLnBrk="1" hangingPunct="1"/>
            <a:r>
              <a:rPr lang="en-US" sz="2000" dirty="0"/>
              <a:t>But class </a:t>
            </a:r>
            <a:r>
              <a:rPr lang="en-US" sz="2000" dirty="0">
                <a:solidFill>
                  <a:srgbClr val="C00000"/>
                </a:solidFill>
              </a:rPr>
              <a:t>Triangle wasn’t even </a:t>
            </a:r>
            <a:r>
              <a:rPr lang="en-US" sz="2000" b="1" dirty="0">
                <a:solidFill>
                  <a:srgbClr val="C00000"/>
                </a:solidFill>
              </a:rPr>
              <a:t>WRITTEN </a:t>
            </a:r>
            <a:r>
              <a:rPr lang="en-US" sz="2000" dirty="0"/>
              <a:t>when</a:t>
            </a:r>
            <a:br>
              <a:rPr lang="en-US" sz="2000" dirty="0"/>
            </a:br>
            <a:r>
              <a:rPr lang="en-US" sz="2000" dirty="0"/>
              <a:t>Figure::center() was!  Doesn’t know "triangles"!</a:t>
            </a:r>
          </a:p>
          <a:p>
            <a:pPr lvl="1" eaLnBrk="1" hangingPunct="1"/>
            <a:r>
              <a:rPr lang="en-US" sz="2000" dirty="0"/>
              <a:t>The two parts, </a:t>
            </a:r>
            <a:r>
              <a:rPr lang="en-US" sz="2000" dirty="0">
                <a:solidFill>
                  <a:srgbClr val="C00000"/>
                </a:solidFill>
              </a:rPr>
              <a:t>Figure and Triangle can be compiled </a:t>
            </a:r>
            <a:r>
              <a:rPr lang="en-US" sz="2000" b="1" dirty="0">
                <a:solidFill>
                  <a:srgbClr val="C00000"/>
                </a:solidFill>
              </a:rPr>
              <a:t>separately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4C894E9-D019-4477-809C-E5049D23CCA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Figures Example: Virtual!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Virtual functions </a:t>
            </a:r>
            <a:r>
              <a:rPr lang="en-US" dirty="0"/>
              <a:t>are the answer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Tells compiler: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Don’t know </a:t>
            </a:r>
            <a:r>
              <a:rPr lang="en-US" dirty="0">
                <a:solidFill>
                  <a:srgbClr val="0070C0"/>
                </a:solidFill>
              </a:rPr>
              <a:t>how function is implemented"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Wait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until used </a:t>
            </a:r>
            <a:r>
              <a:rPr lang="en-US" dirty="0">
                <a:solidFill>
                  <a:srgbClr val="0070C0"/>
                </a:solidFill>
              </a:rPr>
              <a:t>in program"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"Then </a:t>
            </a:r>
            <a:r>
              <a:rPr lang="en-US" b="1" dirty="0">
                <a:solidFill>
                  <a:srgbClr val="0070C0"/>
                </a:solidFill>
              </a:rPr>
              <a:t>get implementation </a:t>
            </a:r>
            <a:r>
              <a:rPr lang="en-US" dirty="0">
                <a:solidFill>
                  <a:srgbClr val="0070C0"/>
                </a:solidFill>
              </a:rPr>
              <a:t>from object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instance"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00B050"/>
                </a:solidFill>
              </a:rPr>
              <a:t>late binding </a:t>
            </a:r>
            <a:r>
              <a:rPr lang="en-US" dirty="0"/>
              <a:t>or dynamic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Virtual functions implement late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Wait until the </a:t>
            </a:r>
            <a:r>
              <a:rPr lang="en-US" b="1" dirty="0"/>
              <a:t>run time </a:t>
            </a:r>
            <a:r>
              <a:rPr lang="en-US" dirty="0"/>
              <a:t>to determine the </a:t>
            </a:r>
            <a:r>
              <a:rPr lang="en-US" b="1" dirty="0"/>
              <a:t>implementation</a:t>
            </a:r>
            <a:r>
              <a:rPr lang="en-US" dirty="0"/>
              <a:t> of a procedure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439A100-31BB-4110-B819-D438CCD7F38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Figures Example: center()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11186"/>
            <a:ext cx="9067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center() {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”Fig center"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draw();}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draw  () {}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Circle: public Figure 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draw  () {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”Cir draw"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fun(Figure *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-&gt;center(); }</a:t>
            </a:r>
          </a:p>
          <a:p>
            <a:pPr marL="0" indent="0">
              <a:buNone/>
            </a:pP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Circle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obj.center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0FB7C40-35E4-42E4-848F-FF44E4C2260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A1DBAD-E2D8-D945-93FD-0703A55119B1}"/>
              </a:ext>
            </a:extLst>
          </p:cNvPr>
          <p:cNvSpPr/>
          <p:nvPr/>
        </p:nvSpPr>
        <p:spPr>
          <a:xfrm>
            <a:off x="2743200" y="5087211"/>
            <a:ext cx="525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Circle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fun(&amp;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will happen?</a:t>
            </a:r>
            <a:b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36813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987E5-3B3A-EB44-8750-287A5B6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758D1-5446-CD49-B39A-43AF6EE5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C8553-B815-304A-855B-ADDE1CAF6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0926C-D371-6646-953C-536C4E856B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4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Virtual Functions: Another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Bigger example best to demonstrate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Record-keeping program for automotive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parts store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zh-TW" altLang="en-US" dirty="0"/>
              <a:t>（汽車零件商紀錄保存程式）</a:t>
            </a:r>
            <a:endParaRPr lang="en-US" dirty="0"/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Track sales.</a:t>
            </a:r>
            <a:r>
              <a:rPr lang="en-US" dirty="0"/>
              <a:t> We </a:t>
            </a:r>
            <a:r>
              <a:rPr lang="en-US" dirty="0">
                <a:solidFill>
                  <a:srgbClr val="C00000"/>
                </a:solidFill>
              </a:rPr>
              <a:t>don’t know all sale types </a:t>
            </a:r>
            <a:r>
              <a:rPr lang="en-US" dirty="0"/>
              <a:t>yet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only regular retail sales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Later, new types of sales are added: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Discount sales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Mail-order</a:t>
            </a:r>
            <a:r>
              <a:rPr lang="en-US" dirty="0"/>
              <a:t> (with a shipping charge)</a:t>
            </a:r>
          </a:p>
          <a:p>
            <a:pPr lvl="2" eaLnBrk="1" hangingPunct="1"/>
            <a:r>
              <a:rPr lang="en-US" dirty="0"/>
              <a:t>Depend on other factors besides just price, 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CA984E34-28DD-47E9-A10C-E87064CBE14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 Functions: Auto Parts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Program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Compute daily </a:t>
            </a:r>
            <a:r>
              <a:rPr lang="en-US" sz="2400" b="1" dirty="0">
                <a:solidFill>
                  <a:srgbClr val="0070C0"/>
                </a:solidFill>
              </a:rPr>
              <a:t>gross sales</a:t>
            </a:r>
            <a:r>
              <a:rPr lang="en-US" sz="2400" b="1" dirty="0"/>
              <a:t> </a:t>
            </a:r>
            <a:r>
              <a:rPr lang="zh-CN" altLang="en-US" sz="2400" dirty="0"/>
              <a:t>（銷售總額）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Calculate </a:t>
            </a:r>
            <a:r>
              <a:rPr lang="en-US" sz="2400" b="1" dirty="0">
                <a:solidFill>
                  <a:srgbClr val="0070C0"/>
                </a:solidFill>
              </a:rPr>
              <a:t>largest/smallest sales </a:t>
            </a:r>
            <a:r>
              <a:rPr lang="en-US" sz="2400" dirty="0">
                <a:solidFill>
                  <a:srgbClr val="0070C0"/>
                </a:solidFill>
              </a:rPr>
              <a:t>of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Perhaps </a:t>
            </a:r>
            <a:r>
              <a:rPr lang="en-US" sz="2400" b="1" dirty="0">
                <a:solidFill>
                  <a:srgbClr val="0070C0"/>
                </a:solidFill>
              </a:rPr>
              <a:t>average sale </a:t>
            </a:r>
            <a:r>
              <a:rPr lang="en-US" sz="2400" dirty="0">
                <a:solidFill>
                  <a:srgbClr val="0070C0"/>
                </a:solidFill>
              </a:rPr>
              <a:t>for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come from individual bills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</a:t>
            </a:r>
            <a:r>
              <a:rPr lang="en-US" sz="2400" dirty="0">
                <a:solidFill>
                  <a:srgbClr val="C00000"/>
                </a:solidFill>
              </a:rPr>
              <a:t>many functions for computing bills will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be added "later"!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When different types of sales added!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 function for </a:t>
            </a:r>
            <a:r>
              <a:rPr lang="en-US" sz="2800" dirty="0">
                <a:solidFill>
                  <a:srgbClr val="00B050"/>
                </a:solidFill>
              </a:rPr>
              <a:t>“computing a bill” will be virtual!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Similar to draw() in the previous example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26E3A73B-6F2E-45BD-831F-2AB59687C5E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Sale Definition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class </a:t>
            </a:r>
            <a:r>
              <a:rPr lang="en-US" sz="2800" b="1" dirty="0">
                <a:solidFill>
                  <a:srgbClr val="0070C0"/>
                </a:solidFill>
              </a:rPr>
              <a:t>Sale</a:t>
            </a:r>
            <a:r>
              <a:rPr lang="en-US" sz="2800" dirty="0"/>
              <a:t> // base class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public:</a:t>
            </a:r>
            <a:br>
              <a:rPr lang="en-US" sz="2800" dirty="0"/>
            </a:br>
            <a:r>
              <a:rPr lang="en-US" sz="2800" dirty="0"/>
              <a:t>	Sale();</a:t>
            </a:r>
            <a:br>
              <a:rPr lang="en-US" sz="2800" dirty="0"/>
            </a:br>
            <a:r>
              <a:rPr lang="en-US" sz="2800" dirty="0"/>
              <a:t>	Sale(double </a:t>
            </a:r>
            <a:r>
              <a:rPr lang="en-US" sz="2800" dirty="0" err="1"/>
              <a:t>thePrice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	double </a:t>
            </a:r>
            <a:r>
              <a:rPr lang="en-US" sz="2800" dirty="0" err="1"/>
              <a:t>getPrice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b="1" i="1" dirty="0">
                <a:solidFill>
                  <a:srgbClr val="0070C0"/>
                </a:solidFill>
              </a:rPr>
              <a:t>virtual</a:t>
            </a:r>
            <a:r>
              <a:rPr lang="en-US" sz="2800" dirty="0">
                <a:solidFill>
                  <a:srgbClr val="0070C0"/>
                </a:solidFill>
              </a:rPr>
              <a:t> double bill() 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>
                <a:solidFill>
                  <a:srgbClr val="0070C0"/>
                </a:solidFill>
              </a:rPr>
              <a:t>; </a:t>
            </a:r>
            <a:r>
              <a:rPr lang="en-US" sz="2800" dirty="0"/>
              <a:t>// return the price</a:t>
            </a:r>
            <a:br>
              <a:rPr lang="en-US" sz="2800" dirty="0"/>
            </a:br>
            <a:r>
              <a:rPr lang="en-US" sz="2800" dirty="0"/>
              <a:t>	double savings(</a:t>
            </a:r>
            <a:r>
              <a:rPr lang="en-US" sz="2800" dirty="0" err="1"/>
              <a:t>const</a:t>
            </a:r>
            <a:r>
              <a:rPr lang="en-US" sz="2800" dirty="0"/>
              <a:t> Sale&amp; other)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	// return the savings if you buy other</a:t>
            </a:r>
            <a:br>
              <a:rPr lang="en-US" sz="2800" dirty="0"/>
            </a:br>
            <a:r>
              <a:rPr lang="en-US" sz="2800" dirty="0"/>
              <a:t>private:</a:t>
            </a:r>
            <a:br>
              <a:rPr lang="en-US" sz="2800" dirty="0"/>
            </a:br>
            <a:r>
              <a:rPr lang="en-US" sz="2800" dirty="0"/>
              <a:t>	double price;</a:t>
            </a:r>
            <a:br>
              <a:rPr lang="en-US" sz="2800" dirty="0"/>
            </a:br>
            <a:r>
              <a:rPr lang="en-US" sz="2800" dirty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6FE60DC-52F2-4C15-92B6-01BDDE75AE4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Member Functions </a:t>
            </a:r>
            <a:br>
              <a:rPr lang="en-US" sz="3600"/>
            </a:br>
            <a:r>
              <a:rPr lang="en-US" sz="3600"/>
              <a:t>savings and operator &lt;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double Sale::</a:t>
            </a:r>
            <a:r>
              <a:rPr lang="en-US" sz="2800" dirty="0">
                <a:solidFill>
                  <a:srgbClr val="00B050"/>
                </a:solidFill>
              </a:rPr>
              <a:t>savings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Sale&amp; other) </a:t>
            </a:r>
            <a:r>
              <a:rPr lang="en-US" sz="2800" dirty="0" err="1"/>
              <a:t>const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return (bill() – </a:t>
            </a:r>
            <a:r>
              <a:rPr lang="en-US" sz="2800" dirty="0" err="1"/>
              <a:t>other.bill</a:t>
            </a:r>
            <a:r>
              <a:rPr lang="en-US" sz="2800" dirty="0"/>
              <a:t>());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bool </a:t>
            </a:r>
            <a:r>
              <a:rPr lang="en-US" sz="2800" dirty="0">
                <a:solidFill>
                  <a:srgbClr val="00B050"/>
                </a:solidFill>
              </a:rPr>
              <a:t>operator &lt;</a:t>
            </a:r>
            <a:r>
              <a:rPr lang="en-US" sz="2800" dirty="0"/>
              <a:t> (	</a:t>
            </a:r>
            <a:r>
              <a:rPr lang="en-US" sz="2800" dirty="0" err="1"/>
              <a:t>const</a:t>
            </a:r>
            <a:r>
              <a:rPr lang="en-US" sz="2800" dirty="0"/>
              <a:t> Sale&amp; first,</a:t>
            </a:r>
            <a:br>
              <a:rPr lang="en-US" sz="2800" dirty="0"/>
            </a:br>
            <a:r>
              <a:rPr lang="en-US" sz="2800" dirty="0"/>
              <a:t>				</a:t>
            </a:r>
            <a:r>
              <a:rPr lang="en-US" sz="2800" dirty="0" err="1"/>
              <a:t>const</a:t>
            </a:r>
            <a:r>
              <a:rPr lang="en-US" sz="2800" dirty="0"/>
              <a:t> Sale&amp; second)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return (</a:t>
            </a:r>
            <a:r>
              <a:rPr lang="en-US" sz="2800" dirty="0" err="1"/>
              <a:t>first.bill</a:t>
            </a:r>
            <a:r>
              <a:rPr lang="en-US" sz="2800" dirty="0"/>
              <a:t>() &lt; </a:t>
            </a:r>
            <a:r>
              <a:rPr lang="en-US" sz="2800" dirty="0" err="1"/>
              <a:t>second.bill</a:t>
            </a:r>
            <a:r>
              <a:rPr lang="en-US" sz="2800" dirty="0"/>
              <a:t>());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dirty="0"/>
              <a:t>Notice that BOTH use member function bill()!</a:t>
            </a:r>
            <a:br>
              <a:rPr lang="en-US" sz="2400" dirty="0"/>
            </a:br>
            <a:r>
              <a:rPr lang="en-US" sz="2400" dirty="0"/>
              <a:t>Similar to Figure::center() using draw()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BB94EE8-F927-4DCA-9653-910242BB8EF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Sale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Represents sales of single item </a:t>
            </a:r>
            <a:r>
              <a:rPr lang="en-US" sz="2800" dirty="0">
                <a:solidFill>
                  <a:srgbClr val="C00000"/>
                </a:solidFill>
              </a:rPr>
              <a:t>with no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added discounts or shipping charges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Notice reserved word </a:t>
            </a:r>
            <a:r>
              <a:rPr lang="en-US" sz="2800" dirty="0">
                <a:solidFill>
                  <a:srgbClr val="0070C0"/>
                </a:solidFill>
              </a:rPr>
              <a:t>"virtual" in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declaration of member function </a:t>
            </a:r>
            <a:r>
              <a:rPr lang="en-US" sz="2800" i="1" dirty="0">
                <a:solidFill>
                  <a:srgbClr val="0070C0"/>
                </a:solidFill>
              </a:rPr>
              <a:t>bill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400" dirty="0"/>
              <a:t>Impact: Later, </a:t>
            </a:r>
            <a:r>
              <a:rPr lang="en-US" sz="2400" dirty="0">
                <a:solidFill>
                  <a:srgbClr val="00B050"/>
                </a:solidFill>
              </a:rPr>
              <a:t>derived classes of Sale can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define THEIR versions of function bill</a:t>
            </a:r>
          </a:p>
          <a:p>
            <a:pPr lvl="1" eaLnBrk="1" hangingPunct="1"/>
            <a:r>
              <a:rPr lang="en-US" sz="2400" dirty="0"/>
              <a:t>Other member functions of Sale will use</a:t>
            </a:r>
            <a:br>
              <a:rPr lang="en-US" sz="2400" dirty="0"/>
            </a:br>
            <a:r>
              <a:rPr lang="en-US" sz="2400" dirty="0"/>
              <a:t>version based on object of derived class!</a:t>
            </a:r>
          </a:p>
          <a:p>
            <a:pPr lvl="1" eaLnBrk="1" hangingPunct="1"/>
            <a:r>
              <a:rPr lang="en-US" sz="2400" dirty="0"/>
              <a:t>They won’t automatically use Sale’s version!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F6AE09A-52D6-4B22-B7AB-0980748E75C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Derived Class DiscountSale Defined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class </a:t>
            </a:r>
            <a:r>
              <a:rPr lang="en-US" sz="2400" b="1" dirty="0" err="1">
                <a:solidFill>
                  <a:srgbClr val="0070C0"/>
                </a:solidFill>
              </a:rPr>
              <a:t>DiscountSale</a:t>
            </a:r>
            <a:r>
              <a:rPr lang="en-US" sz="2400" dirty="0"/>
              <a:t>   :  public Sale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public: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DiscountSale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DiscountSale</a:t>
            </a:r>
            <a:r>
              <a:rPr lang="en-US" sz="2400" dirty="0"/>
              <a:t>(	double </a:t>
            </a:r>
            <a:r>
              <a:rPr lang="en-US" sz="2400" dirty="0" err="1"/>
              <a:t>thePrice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			double the Discount);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double </a:t>
            </a:r>
            <a:r>
              <a:rPr lang="en-US" sz="2400" dirty="0" err="1">
                <a:solidFill>
                  <a:srgbClr val="00B050"/>
                </a:solidFill>
              </a:rPr>
              <a:t>getDiscount</a:t>
            </a:r>
            <a:r>
              <a:rPr lang="en-US" sz="2400" dirty="0">
                <a:solidFill>
                  <a:srgbClr val="00B050"/>
                </a:solidFill>
              </a:rPr>
              <a:t>() </a:t>
            </a:r>
            <a:r>
              <a:rPr lang="en-US" sz="2400" dirty="0" err="1">
                <a:solidFill>
                  <a:srgbClr val="00B050"/>
                </a:solidFill>
              </a:rPr>
              <a:t>const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	void </a:t>
            </a:r>
            <a:r>
              <a:rPr lang="en-US" sz="2400" dirty="0" err="1">
                <a:solidFill>
                  <a:srgbClr val="00B050"/>
                </a:solidFill>
              </a:rPr>
              <a:t>setDiscount</a:t>
            </a:r>
            <a:r>
              <a:rPr lang="en-US" sz="2400" dirty="0">
                <a:solidFill>
                  <a:srgbClr val="00B050"/>
                </a:solidFill>
              </a:rPr>
              <a:t>(double </a:t>
            </a:r>
            <a:r>
              <a:rPr lang="en-US" sz="2400" dirty="0" err="1">
                <a:solidFill>
                  <a:srgbClr val="00B050"/>
                </a:solidFill>
              </a:rPr>
              <a:t>newDiscount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double bill() 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private: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double discount;</a:t>
            </a:r>
            <a:br>
              <a:rPr lang="en-US" sz="2400" dirty="0"/>
            </a:br>
            <a:r>
              <a:rPr lang="en-US" sz="2400" dirty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1B6AFB3-93E0-4F05-AA51-6C118393406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Virtual Function Basics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Late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binding</a:t>
            </a:r>
          </a:p>
          <a:p>
            <a:pPr lvl="1" eaLnBrk="1" hangingPunct="1"/>
            <a:r>
              <a:rPr lang="en-US" sz="2400" dirty="0"/>
              <a:t>Implementing </a:t>
            </a:r>
            <a:r>
              <a:rPr lang="en-US" sz="2400" dirty="0">
                <a:solidFill>
                  <a:srgbClr val="0070C0"/>
                </a:solidFill>
              </a:rPr>
              <a:t>virtual functions</a:t>
            </a:r>
          </a:p>
          <a:p>
            <a:pPr lvl="1" eaLnBrk="1" hangingPunct="1"/>
            <a:r>
              <a:rPr lang="en-US" sz="2400" dirty="0"/>
              <a:t>When to use a virtual function</a:t>
            </a:r>
          </a:p>
          <a:p>
            <a:pPr lvl="1" eaLnBrk="1" hangingPunct="1"/>
            <a:r>
              <a:rPr lang="en-US" sz="2400" dirty="0">
                <a:solidFill>
                  <a:srgbClr val="00B050"/>
                </a:solidFill>
              </a:rPr>
              <a:t>Abstract classes </a:t>
            </a:r>
            <a:r>
              <a:rPr lang="en-US" sz="2400" dirty="0"/>
              <a:t>and pure virtual functions</a:t>
            </a:r>
          </a:p>
          <a:p>
            <a:pPr eaLnBrk="1" hangingPunct="1"/>
            <a:r>
              <a:rPr lang="en-US" sz="2800" dirty="0"/>
              <a:t>Pointers and Virtual Functions</a:t>
            </a:r>
          </a:p>
          <a:p>
            <a:pPr lvl="1" eaLnBrk="1" hangingPunct="1"/>
            <a:r>
              <a:rPr lang="en-US" sz="2400" dirty="0"/>
              <a:t>Extended type compatibility</a:t>
            </a:r>
          </a:p>
          <a:p>
            <a:pPr lvl="1" eaLnBrk="1" hangingPunct="1"/>
            <a:r>
              <a:rPr lang="en-US" sz="2400" dirty="0" err="1">
                <a:solidFill>
                  <a:srgbClr val="7030A0"/>
                </a:solidFill>
              </a:rPr>
              <a:t>Downcasting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upcasting</a:t>
            </a:r>
          </a:p>
          <a:p>
            <a:pPr lvl="1" eaLnBrk="1" hangingPunct="1"/>
            <a:r>
              <a:rPr lang="en-US" sz="2400" dirty="0"/>
              <a:t>C++ "under the hood" with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FC9B7DA-B678-4848-A740-8115165F3FF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DiscountSale’s Implementation </a:t>
            </a:r>
            <a:br>
              <a:rPr lang="en-US" sz="3600"/>
            </a:br>
            <a:r>
              <a:rPr lang="en-US" sz="3600"/>
              <a:t>of bill()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double </a:t>
            </a:r>
            <a:r>
              <a:rPr lang="en-US" sz="2800" dirty="0" err="1"/>
              <a:t>DiscountSale</a:t>
            </a:r>
            <a:r>
              <a:rPr lang="en-US" sz="2800" dirty="0"/>
              <a:t>::</a:t>
            </a:r>
            <a:r>
              <a:rPr lang="en-US" sz="2800" dirty="0">
                <a:solidFill>
                  <a:srgbClr val="0070C0"/>
                </a:solidFill>
              </a:rPr>
              <a:t>bill() </a:t>
            </a:r>
            <a:r>
              <a:rPr lang="en-US" sz="2800" dirty="0" err="1"/>
              <a:t>const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>
                <a:solidFill>
                  <a:srgbClr val="00B050"/>
                </a:solidFill>
              </a:rPr>
              <a:t>	double fraction = discount/100;</a:t>
            </a:r>
            <a:r>
              <a:rPr lang="en-US" sz="2800" dirty="0"/>
              <a:t> // get the discount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return (1 – fraction)*</a:t>
            </a:r>
            <a:r>
              <a:rPr lang="en-US" sz="2800" dirty="0" err="1">
                <a:solidFill>
                  <a:srgbClr val="00B050"/>
                </a:solidFill>
              </a:rPr>
              <a:t>getPrice</a:t>
            </a:r>
            <a:r>
              <a:rPr lang="en-US" sz="2800" dirty="0">
                <a:solidFill>
                  <a:srgbClr val="00B050"/>
                </a:solidFill>
              </a:rPr>
              <a:t>();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Qualifier "virtual" does not go in actual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function definition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 wait until the run time</a:t>
            </a:r>
            <a:endParaRPr lang="en-US" sz="28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"Automatically" virtual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Declaration (in interface) not required to have</a:t>
            </a:r>
            <a:br>
              <a:rPr lang="en-US" sz="2400" dirty="0"/>
            </a:br>
            <a:r>
              <a:rPr lang="en-US" sz="2400" dirty="0"/>
              <a:t>"virtual" keyword either (but usually does)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E38E9C7-44B8-456F-9DA3-B22C156691D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DiscountSale’s Implementation </a:t>
            </a:r>
            <a:br>
              <a:rPr lang="en-US" sz="3600"/>
            </a:br>
            <a:r>
              <a:rPr lang="en-US" sz="3600"/>
              <a:t>of bill()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Virtual function in base class:</a:t>
            </a:r>
          </a:p>
          <a:p>
            <a:pPr lvl="1" eaLnBrk="1" hangingPunct="1"/>
            <a:r>
              <a:rPr lang="en-US" dirty="0"/>
              <a:t>"Automatically" virtual in derived class</a:t>
            </a:r>
          </a:p>
          <a:p>
            <a:pPr eaLnBrk="1" hangingPunct="1"/>
            <a:r>
              <a:rPr lang="en-US" dirty="0"/>
              <a:t>Derived class declaration (in interface)</a:t>
            </a:r>
          </a:p>
          <a:p>
            <a:pPr lvl="1" eaLnBrk="1" hangingPunct="1"/>
            <a:r>
              <a:rPr lang="en-US" dirty="0"/>
              <a:t>Not required to have "virtual" keyword</a:t>
            </a:r>
          </a:p>
          <a:p>
            <a:pPr lvl="1" eaLnBrk="1" hangingPunct="1"/>
            <a:r>
              <a:rPr lang="en-US" dirty="0"/>
              <a:t>But typically included anyway, </a:t>
            </a:r>
            <a:br>
              <a:rPr lang="en-US" dirty="0"/>
            </a:br>
            <a:r>
              <a:rPr lang="en-US" dirty="0"/>
              <a:t>for readability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CDCED99-D255-4968-80B5-3AF14D6583D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Derived Class DiscountSale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DiscountSale’s</a:t>
            </a:r>
            <a:r>
              <a:rPr lang="en-US" dirty="0"/>
              <a:t> member function bill()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implemented differently </a:t>
            </a:r>
            <a:r>
              <a:rPr lang="en-US" dirty="0"/>
              <a:t>than Sale’s</a:t>
            </a:r>
          </a:p>
          <a:p>
            <a:pPr lvl="1" eaLnBrk="1" hangingPunct="1"/>
            <a:r>
              <a:rPr lang="en-US" dirty="0"/>
              <a:t>Particular to "discounts"</a:t>
            </a:r>
          </a:p>
          <a:p>
            <a:pPr eaLnBrk="1" hangingPunct="1"/>
            <a:r>
              <a:rPr lang="en-US" dirty="0"/>
              <a:t>Member functions </a:t>
            </a:r>
            <a:r>
              <a:rPr lang="en-US" i="1" dirty="0">
                <a:solidFill>
                  <a:srgbClr val="00B050"/>
                </a:solidFill>
              </a:rPr>
              <a:t>savings </a:t>
            </a:r>
            <a:r>
              <a:rPr lang="en-US" dirty="0">
                <a:solidFill>
                  <a:srgbClr val="00B050"/>
                </a:solidFill>
              </a:rPr>
              <a:t>and "&lt;"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Will use this definition of bill() for all objects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>
                <a:solidFill>
                  <a:srgbClr val="00B050"/>
                </a:solidFill>
              </a:rPr>
              <a:t>DiscountSale</a:t>
            </a:r>
            <a:r>
              <a:rPr lang="en-US" dirty="0">
                <a:solidFill>
                  <a:srgbClr val="00B050"/>
                </a:solidFill>
              </a:rPr>
              <a:t> class!</a:t>
            </a:r>
          </a:p>
          <a:p>
            <a:pPr lvl="1" eaLnBrk="1" hangingPunct="1"/>
            <a:r>
              <a:rPr lang="en-US" dirty="0"/>
              <a:t>Instead of "defaulting" to version defined in</a:t>
            </a:r>
            <a:br>
              <a:rPr lang="en-US" dirty="0"/>
            </a:br>
            <a:r>
              <a:rPr lang="en-US" dirty="0"/>
              <a:t>Sales class!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B6B0A83-5CBF-43C9-8646-6A67F4086D6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Virtual: Wow!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 class Sale written long before</a:t>
            </a:r>
            <a:br>
              <a:rPr lang="en-US" sz="2800" dirty="0"/>
            </a:br>
            <a:r>
              <a:rPr lang="en-US" sz="2800" dirty="0"/>
              <a:t>derived class </a:t>
            </a:r>
            <a:r>
              <a:rPr lang="en-US" sz="2800" dirty="0" err="1"/>
              <a:t>DiscountSale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Members savings and "&lt;" compiled before</a:t>
            </a:r>
            <a:br>
              <a:rPr lang="en-US" sz="2400" dirty="0"/>
            </a:br>
            <a:r>
              <a:rPr lang="en-US" sz="2400" dirty="0"/>
              <a:t>even had ideas of a </a:t>
            </a:r>
            <a:r>
              <a:rPr lang="en-US" sz="2400" dirty="0" err="1"/>
              <a:t>DiscountSale</a:t>
            </a:r>
            <a:r>
              <a:rPr lang="en-US" sz="2400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Yet in a call like: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DiscountSale</a:t>
            </a:r>
            <a:r>
              <a:rPr lang="en-US" sz="2400" dirty="0">
                <a:solidFill>
                  <a:srgbClr val="0070C0"/>
                </a:solidFill>
              </a:rPr>
              <a:t> d1, d2;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d1.savings(d2);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Call in savings() to function bill() knows to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use definition of bill() from </a:t>
            </a:r>
            <a:r>
              <a:rPr lang="en-US" sz="2400" dirty="0" err="1">
                <a:solidFill>
                  <a:srgbClr val="C00000"/>
                </a:solidFill>
              </a:rPr>
              <a:t>DiscountSale</a:t>
            </a:r>
            <a:r>
              <a:rPr lang="en-US" sz="2400" dirty="0">
                <a:solidFill>
                  <a:srgbClr val="C00000"/>
                </a:solidFill>
              </a:rPr>
              <a:t> class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Powerful</a:t>
            </a:r>
            <a:r>
              <a:rPr lang="zh-TW" altLang="en-US" sz="2800" dirty="0">
                <a:solidFill>
                  <a:srgbClr val="00B050"/>
                </a:solidFill>
              </a:rPr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and magic</a:t>
            </a:r>
            <a:r>
              <a:rPr lang="en-US" sz="28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F3B660B2-7BA3-4D8C-82CE-F45280ACA7F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Virtual: How?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write C++ programs: </a:t>
            </a:r>
          </a:p>
          <a:p>
            <a:pPr lvl="1" eaLnBrk="1" hangingPunct="1"/>
            <a:r>
              <a:rPr lang="en-US" sz="2400" dirty="0"/>
              <a:t>Assume it happens by "magic"!</a:t>
            </a:r>
          </a:p>
          <a:p>
            <a:pPr eaLnBrk="1" hangingPunct="1"/>
            <a:r>
              <a:rPr lang="en-US" sz="2800" dirty="0"/>
              <a:t>But explanation involves </a:t>
            </a:r>
            <a:r>
              <a:rPr lang="en-US" sz="2800" b="1" dirty="0">
                <a:solidFill>
                  <a:srgbClr val="C00000"/>
                </a:solidFill>
              </a:rPr>
              <a:t>late binding</a:t>
            </a:r>
          </a:p>
          <a:p>
            <a:pPr lvl="1" eaLnBrk="1" hangingPunct="1"/>
            <a:r>
              <a:rPr lang="en-US" sz="2400" dirty="0"/>
              <a:t>Virtual functions </a:t>
            </a:r>
            <a:r>
              <a:rPr lang="en-US" sz="2400" dirty="0">
                <a:solidFill>
                  <a:srgbClr val="0070C0"/>
                </a:solidFill>
              </a:rPr>
              <a:t>implement late binding</a:t>
            </a:r>
          </a:p>
          <a:p>
            <a:pPr lvl="1" eaLnBrk="1" hangingPunct="1"/>
            <a:r>
              <a:rPr lang="en-US" sz="2400" dirty="0"/>
              <a:t>Tells compiler to </a:t>
            </a:r>
            <a:r>
              <a:rPr lang="en-US" sz="2400" dirty="0">
                <a:solidFill>
                  <a:srgbClr val="0070C0"/>
                </a:solidFill>
              </a:rPr>
              <a:t>"wait" until function is used in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program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Decide which definition to use</a:t>
            </a:r>
            <a:r>
              <a:rPr lang="en-US" sz="2400" dirty="0"/>
              <a:t> based on</a:t>
            </a:r>
            <a:br>
              <a:rPr lang="en-US" sz="2400" dirty="0"/>
            </a:br>
            <a:r>
              <a:rPr lang="en-US" sz="2400" dirty="0"/>
              <a:t>calling object</a:t>
            </a:r>
          </a:p>
          <a:p>
            <a:pPr eaLnBrk="1" hangingPunct="1"/>
            <a:r>
              <a:rPr lang="en-US" sz="2800" dirty="0">
                <a:solidFill>
                  <a:srgbClr val="00B050"/>
                </a:solidFill>
              </a:rPr>
              <a:t>Very important OOP principle!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9FF556F-E3EB-4CE3-AC94-418F96EC59A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333F6-77C1-8C4A-AD5A-D66B67D5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040CD-370F-CA42-B905-B0CCD603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7EAEC3-5114-B44B-9A23-6219E28E1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CC424-6CB7-C64B-9818-42BFC10293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699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Overriding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Virtual function definition changed in a</a:t>
            </a:r>
            <a:br>
              <a:rPr lang="en-US" dirty="0"/>
            </a:br>
            <a:r>
              <a:rPr lang="en-US" dirty="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We say it’s been "</a:t>
            </a:r>
            <a:r>
              <a:rPr lang="en-US" dirty="0" err="1">
                <a:solidFill>
                  <a:srgbClr val="C00000"/>
                </a:solidFill>
              </a:rPr>
              <a:t>overidden</a:t>
            </a:r>
            <a:r>
              <a:rPr lang="en-US" dirty="0">
                <a:solidFill>
                  <a:srgbClr val="C00000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Similar to redefined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Recall: for standard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Virtual </a:t>
            </a:r>
            <a:r>
              <a:rPr lang="en-US" dirty="0"/>
              <a:t>functions changed: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overridden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Non-virtual</a:t>
            </a:r>
            <a:r>
              <a:rPr lang="en-US" dirty="0"/>
              <a:t> functions changed: </a:t>
            </a:r>
            <a:r>
              <a:rPr lang="en-US" b="1" i="1" dirty="0">
                <a:solidFill>
                  <a:srgbClr val="0070C0"/>
                </a:solidFill>
              </a:rPr>
              <a:t>redefined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69A6DD4-B334-4534-B08A-F561558E459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b="1" dirty="0"/>
              <a:t>override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includes the </a:t>
            </a:r>
            <a:r>
              <a:rPr lang="en-US" b="1" dirty="0"/>
              <a:t>override</a:t>
            </a:r>
            <a:r>
              <a:rPr lang="en-US" dirty="0"/>
              <a:t> keyword to</a:t>
            </a:r>
            <a:r>
              <a:rPr lang="en-US" dirty="0">
                <a:solidFill>
                  <a:srgbClr val="C00000"/>
                </a:solidFill>
              </a:rPr>
              <a:t> make it clear </a:t>
            </a:r>
            <a:r>
              <a:rPr lang="en-US" dirty="0"/>
              <a:t>if a function is overridden or redefined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2971800"/>
            <a:ext cx="6705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virtual 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586495"/>
            <a:ext cx="7086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DiscountSale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: public 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4800600"/>
            <a:ext cx="1524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42672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 it explicit that this function overrides </a:t>
            </a:r>
            <a:r>
              <a:rPr lang="en-US" b="1" dirty="0"/>
              <a:t>bill() </a:t>
            </a:r>
            <a:r>
              <a:rPr lang="en-US" dirty="0"/>
              <a:t>in the Sale class </a:t>
            </a:r>
          </a:p>
        </p:txBody>
      </p:sp>
    </p:spTree>
    <p:extLst>
      <p:ext uri="{BB962C8B-B14F-4D97-AF65-F5344CB8AC3E}">
        <p14:creationId xmlns:p14="http://schemas.microsoft.com/office/powerpoint/2010/main" val="93796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b="1" dirty="0"/>
              <a:t>final </a:t>
            </a:r>
            <a:r>
              <a:rPr lang="en-US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843"/>
            <a:ext cx="8229600" cy="4525963"/>
          </a:xfrm>
        </p:spPr>
        <p:txBody>
          <a:bodyPr/>
          <a:lstStyle/>
          <a:p>
            <a:r>
              <a:rPr lang="en-US" sz="2800" dirty="0"/>
              <a:t>C++11 includes the </a:t>
            </a:r>
            <a:r>
              <a:rPr lang="en-US" sz="2800" b="1" dirty="0"/>
              <a:t>final</a:t>
            </a:r>
            <a:r>
              <a:rPr lang="en-US" sz="2800" dirty="0"/>
              <a:t> keyword to prevent a function from being overridden. Useful if a function is overridden but </a:t>
            </a:r>
            <a:r>
              <a:rPr lang="en-US" sz="2800" dirty="0">
                <a:solidFill>
                  <a:srgbClr val="C00000"/>
                </a:solidFill>
              </a:rPr>
              <a:t>don’t want a derived classes to override it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98500" y="3338097"/>
            <a:ext cx="6705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virtual 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" y="4952792"/>
            <a:ext cx="7086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DiscountSale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: public 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3450" y="3375645"/>
            <a:ext cx="920750" cy="5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2300" y="312378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override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5086240"/>
            <a:ext cx="2028825" cy="60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6525" y="483438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in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20466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 Functions: Why Not All?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Clear advantages to virtual functions as </a:t>
            </a:r>
            <a:br>
              <a:rPr lang="en-US" sz="2800" dirty="0"/>
            </a:br>
            <a:r>
              <a:rPr lang="en-US" sz="2800" dirty="0"/>
              <a:t>we’ve seen</a:t>
            </a:r>
          </a:p>
          <a:p>
            <a:pPr eaLnBrk="1" hangingPunct="1"/>
            <a:r>
              <a:rPr lang="en-US" sz="2800" dirty="0"/>
              <a:t>One major disadvantage: </a:t>
            </a:r>
            <a:r>
              <a:rPr lang="en-US" sz="2800" dirty="0">
                <a:solidFill>
                  <a:srgbClr val="C00000"/>
                </a:solidFill>
              </a:rPr>
              <a:t>overhead</a:t>
            </a:r>
            <a:r>
              <a:rPr lang="en-US" sz="2800" dirty="0"/>
              <a:t>!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Uses more storage</a:t>
            </a:r>
          </a:p>
          <a:p>
            <a:pPr lvl="1" eaLnBrk="1" hangingPunct="1"/>
            <a:r>
              <a:rPr lang="en-US" sz="2400" b="1" dirty="0"/>
              <a:t>Late binding </a:t>
            </a:r>
            <a:r>
              <a:rPr lang="en-US" sz="2400" dirty="0"/>
              <a:t>is "</a:t>
            </a:r>
            <a:r>
              <a:rPr lang="en-US" sz="2400" dirty="0">
                <a:solidFill>
                  <a:srgbClr val="0070C0"/>
                </a:solidFill>
              </a:rPr>
              <a:t>on the fly</a:t>
            </a:r>
            <a:r>
              <a:rPr lang="en-US" sz="2400" dirty="0"/>
              <a:t>", so </a:t>
            </a:r>
            <a:r>
              <a:rPr lang="en-US" sz="2400" dirty="0">
                <a:solidFill>
                  <a:srgbClr val="0070C0"/>
                </a:solidFill>
              </a:rPr>
              <a:t>programs run slower</a:t>
            </a:r>
          </a:p>
          <a:p>
            <a:pPr eaLnBrk="1" hangingPunct="1"/>
            <a:r>
              <a:rPr lang="en-US" sz="2800" dirty="0"/>
              <a:t>So if virtual functions not needed, should</a:t>
            </a:r>
            <a:br>
              <a:rPr lang="en-US" sz="2800" dirty="0"/>
            </a:br>
            <a:r>
              <a:rPr lang="en-US" sz="2800" dirty="0"/>
              <a:t>not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535C9911-7D99-4C94-9DFF-B3FC877B948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19CC2-FC50-D542-B072-2950CAC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Recall: Pointer Upcasting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3E812-CDD8-7C45-A079-FE06FA55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 Crisis??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>
                <a:latin typeface="Courier" pitchFamily="2" charset="0"/>
                <a:cs typeface="Courier New" panose="02070309020205020404" pitchFamily="49" charset="0"/>
              </a:rPr>
              <a:t>firePokemon</a:t>
            </a:r>
            <a:r>
              <a:rPr kumimoji="1" lang="en-US" altLang="zh-TW" dirty="0">
                <a:latin typeface="Courier" pitchFamily="2" charset="0"/>
                <a:cs typeface="Courier New" panose="02070309020205020404" pitchFamily="49" charset="0"/>
              </a:rPr>
              <a:t> a;</a:t>
            </a:r>
            <a:br>
              <a:rPr kumimoji="1" lang="en-US" altLang="zh-TW" dirty="0">
                <a:latin typeface="Courier" pitchFamily="2" charset="0"/>
                <a:cs typeface="Courier New" panose="02070309020205020404" pitchFamily="49" charset="0"/>
              </a:rPr>
            </a:br>
            <a:r>
              <a:rPr kumimoji="1" lang="en-US" altLang="zh-TW" dirty="0" err="1">
                <a:latin typeface="Courier" pitchFamily="2" charset="0"/>
                <a:cs typeface="Courier New" panose="02070309020205020404" pitchFamily="49" charset="0"/>
              </a:rPr>
              <a:t>pokemon</a:t>
            </a:r>
            <a:r>
              <a:rPr kumimoji="1" lang="en-US" altLang="zh-TW" dirty="0">
                <a:latin typeface="Courier" pitchFamily="2" charset="0"/>
                <a:cs typeface="Courier New" panose="02070309020205020404" pitchFamily="49" charset="0"/>
              </a:rPr>
              <a:t> *p = &amp;a;</a:t>
            </a:r>
            <a:br>
              <a:rPr kumimoji="1" lang="en-US" altLang="zh-TW" dirty="0">
                <a:latin typeface="Courier" pitchFamily="2" charset="0"/>
                <a:cs typeface="Courier New" panose="02070309020205020404" pitchFamily="49" charset="0"/>
              </a:rPr>
            </a:br>
            <a:r>
              <a:rPr kumimoji="1" lang="en-US" altLang="zh-TW" dirty="0" err="1">
                <a:latin typeface="Courier" pitchFamily="2" charset="0"/>
                <a:cs typeface="Courier New" panose="02070309020205020404" pitchFamily="49" charset="0"/>
              </a:rPr>
              <a:t>pokemon</a:t>
            </a:r>
            <a:r>
              <a:rPr kumimoji="1" lang="en-US" altLang="zh-TW" dirty="0">
                <a:latin typeface="Courier" pitchFamily="2" charset="0"/>
                <a:cs typeface="Courier New" panose="02070309020205020404" pitchFamily="49" charset="0"/>
              </a:rPr>
              <a:t> &amp;r = a;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p-&gt;attack(); </a:t>
            </a:r>
            <a:r>
              <a:rPr kumimoji="1" lang="en-US" altLang="zh-TW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r.attack</a:t>
            </a:r>
            <a:r>
              <a:rPr kumimoji="1" lang="en-US" altLang="zh-TW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();</a:t>
            </a:r>
            <a:endParaRPr kumimoji="1" lang="zh-TW" altLang="en-US" dirty="0">
              <a:solidFill>
                <a:srgbClr val="0070C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kumimoji="1" lang="en-US" altLang="zh-TW" dirty="0"/>
              <a:t>Cannot know that p and r </a:t>
            </a:r>
            <a:r>
              <a:rPr kumimoji="1" lang="en-US" altLang="zh-TW" dirty="0">
                <a:solidFill>
                  <a:srgbClr val="C00000"/>
                </a:solidFill>
              </a:rPr>
              <a:t>actually points to a </a:t>
            </a:r>
            <a:r>
              <a:rPr kumimoji="1" lang="en-US" altLang="zh-TW" dirty="0" err="1">
                <a:solidFill>
                  <a:srgbClr val="C00000"/>
                </a:solidFill>
              </a:rPr>
              <a:t>firePokemon</a:t>
            </a:r>
            <a:r>
              <a:rPr kumimoji="1" lang="en-US" altLang="zh-TW" dirty="0">
                <a:solidFill>
                  <a:srgbClr val="C00000"/>
                </a:solidFill>
              </a:rPr>
              <a:t> object</a:t>
            </a:r>
            <a:br>
              <a:rPr kumimoji="1" lang="en-US" altLang="zh-TW" dirty="0">
                <a:solidFill>
                  <a:srgbClr val="C00000"/>
                </a:solidFill>
              </a:rPr>
            </a:br>
            <a:r>
              <a:rPr kumimoji="1" lang="en-US" altLang="zh-TW" dirty="0">
                <a:solidFill>
                  <a:srgbClr val="00B050"/>
                </a:solidFill>
                <a:sym typeface="Wingdings" pitchFamily="2" charset="2"/>
              </a:rPr>
              <a:t> Polymorphism (next chapter)</a:t>
            </a:r>
            <a:endParaRPr kumimoji="1"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CD3EE-644F-7542-90BE-58A3C846A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1B6F111-BE4F-48A1-9BC0-20976881E9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6EDA8-DCF0-0F47-817B-2E2DB95377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3A7123-B781-C742-ABA0-7B1103822E9D}"/>
              </a:ext>
            </a:extLst>
          </p:cNvPr>
          <p:cNvSpPr/>
          <p:nvPr/>
        </p:nvSpPr>
        <p:spPr>
          <a:xfrm>
            <a:off x="4114800" y="1354267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urier" pitchFamily="2" charset="0"/>
              </a:rPr>
              <a:t>class </a:t>
            </a:r>
            <a:r>
              <a:rPr kumimoji="1" lang="en-US" altLang="zh-TW" dirty="0" err="1">
                <a:latin typeface="Courier" pitchFamily="2" charset="0"/>
              </a:rPr>
              <a:t>pokemon</a:t>
            </a:r>
            <a:r>
              <a:rPr kumimoji="1" lang="en-US" altLang="zh-TW" dirty="0">
                <a:latin typeface="Courier" pitchFamily="2" charset="0"/>
              </a:rPr>
              <a:t>{</a:t>
            </a:r>
            <a:br>
              <a:rPr kumimoji="1" lang="en-US" altLang="zh-TW" dirty="0">
                <a:latin typeface="Courier" pitchFamily="2" charset="0"/>
              </a:rPr>
            </a:br>
            <a:r>
              <a:rPr kumimoji="1" lang="en-US" altLang="zh-TW" dirty="0">
                <a:latin typeface="Courier" pitchFamily="2" charset="0"/>
              </a:rPr>
              <a:t>  void attack();</a:t>
            </a:r>
            <a:br>
              <a:rPr kumimoji="1" lang="en-US" altLang="zh-TW" dirty="0">
                <a:latin typeface="Courier" pitchFamily="2" charset="0"/>
              </a:rPr>
            </a:br>
            <a:r>
              <a:rPr kumimoji="1" lang="en-US" altLang="zh-TW" dirty="0">
                <a:latin typeface="Courier" pitchFamily="2" charset="0"/>
              </a:rPr>
              <a:t>};</a:t>
            </a:r>
          </a:p>
          <a:p>
            <a:pPr marL="0" indent="0">
              <a:buNone/>
            </a:pPr>
            <a:r>
              <a:rPr kumimoji="1" lang="en-US" altLang="zh-TW" dirty="0">
                <a:latin typeface="Courier" pitchFamily="2" charset="0"/>
              </a:rPr>
              <a:t>class </a:t>
            </a:r>
            <a:r>
              <a:rPr kumimoji="1" lang="en-US" altLang="zh-TW" dirty="0" err="1">
                <a:latin typeface="Courier" pitchFamily="2" charset="0"/>
              </a:rPr>
              <a:t>firePokemon</a:t>
            </a:r>
            <a:r>
              <a:rPr kumimoji="1" lang="en-US" altLang="zh-TW" dirty="0">
                <a:latin typeface="Courier" pitchFamily="2" charset="0"/>
              </a:rPr>
              <a:t>: public </a:t>
            </a:r>
            <a:r>
              <a:rPr kumimoji="1" lang="en-US" altLang="zh-TW" dirty="0" err="1">
                <a:latin typeface="Courier" pitchFamily="2" charset="0"/>
              </a:rPr>
              <a:t>pokemon</a:t>
            </a:r>
            <a:r>
              <a:rPr kumimoji="1" lang="en-US" altLang="zh-TW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latin typeface="Courier" pitchFamily="2" charset="0"/>
              </a:rPr>
              <a:t>  void attack();</a:t>
            </a:r>
          </a:p>
          <a:p>
            <a:pPr marL="0" indent="0">
              <a:buNone/>
            </a:pPr>
            <a:r>
              <a:rPr kumimoji="1" lang="en-US" altLang="zh-TW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78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Pure Virtual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Base class </a:t>
            </a:r>
            <a:r>
              <a:rPr lang="en-US" sz="2800" dirty="0">
                <a:solidFill>
                  <a:srgbClr val="C00000"/>
                </a:solidFill>
              </a:rPr>
              <a:t>might not have "meaningful"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definition </a:t>
            </a:r>
            <a:r>
              <a:rPr lang="en-US" sz="2800" dirty="0"/>
              <a:t>for some of it’s members!</a:t>
            </a:r>
          </a:p>
          <a:p>
            <a:pPr lvl="1" eaLnBrk="1" hangingPunct="1"/>
            <a:r>
              <a:rPr lang="en-US" sz="2400" dirty="0"/>
              <a:t>It’s purpose solely </a:t>
            </a:r>
            <a:r>
              <a:rPr lang="en-US" sz="2400" dirty="0">
                <a:solidFill>
                  <a:srgbClr val="00B050"/>
                </a:solidFill>
              </a:rPr>
              <a:t>for others to derive from</a:t>
            </a:r>
          </a:p>
          <a:p>
            <a:pPr eaLnBrk="1" hangingPunct="1"/>
            <a:r>
              <a:rPr lang="en-US" sz="2800" dirty="0"/>
              <a:t>Recall class Figure</a:t>
            </a:r>
          </a:p>
          <a:p>
            <a:pPr lvl="1" eaLnBrk="1" hangingPunct="1"/>
            <a:r>
              <a:rPr lang="en-US" sz="2400" dirty="0"/>
              <a:t>All figures are objects of derived classes</a:t>
            </a:r>
          </a:p>
          <a:p>
            <a:pPr lvl="2" eaLnBrk="1" hangingPunct="1"/>
            <a:r>
              <a:rPr lang="en-US" sz="2000" dirty="0"/>
              <a:t>Rectangles, circles, triangles, etc.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Class Figure has no idea how to draw</a:t>
            </a:r>
            <a:r>
              <a:rPr lang="en-US" sz="2400" dirty="0"/>
              <a:t>!</a:t>
            </a:r>
          </a:p>
          <a:p>
            <a:pPr eaLnBrk="1" hangingPunct="1"/>
            <a:r>
              <a:rPr lang="en-US" sz="2800" dirty="0"/>
              <a:t>Make it a </a:t>
            </a:r>
            <a:r>
              <a:rPr lang="en-US" sz="2800" b="1" dirty="0">
                <a:solidFill>
                  <a:schemeClr val="accent6"/>
                </a:solidFill>
              </a:rPr>
              <a:t>pure virtual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function:</a:t>
            </a:r>
            <a:br>
              <a:rPr lang="en-US" sz="2800" dirty="0"/>
            </a:br>
            <a:r>
              <a:rPr lang="en-US" sz="2800" b="1" dirty="0">
                <a:solidFill>
                  <a:srgbClr val="7030A0"/>
                </a:solidFill>
              </a:rPr>
              <a:t>virtual</a:t>
            </a:r>
            <a:r>
              <a:rPr lang="en-US" sz="2800" dirty="0">
                <a:solidFill>
                  <a:srgbClr val="7030A0"/>
                </a:solidFill>
              </a:rPr>
              <a:t> void draw() </a:t>
            </a:r>
            <a:r>
              <a:rPr lang="en-US" sz="2800" b="1" dirty="0">
                <a:solidFill>
                  <a:srgbClr val="7030A0"/>
                </a:solidFill>
              </a:rPr>
              <a:t>= 0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A3DE3791-C140-4F66-A7A3-1D79517E24D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Abstract Base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61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Pure virtual functions require no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Forces all derived classes to define </a:t>
            </a:r>
            <a:r>
              <a:rPr lang="en-US" sz="2400" dirty="0"/>
              <a:t>"their</a:t>
            </a:r>
            <a:br>
              <a:rPr lang="en-US" sz="2400" dirty="0"/>
            </a:br>
            <a:r>
              <a:rPr lang="en-US" sz="2400" dirty="0"/>
              <a:t>own" version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Class with one or more pure virtual</a:t>
            </a:r>
            <a:br>
              <a:rPr lang="en-US" sz="2800" dirty="0"/>
            </a:br>
            <a:r>
              <a:rPr lang="en-US" sz="2800" dirty="0"/>
              <a:t>functions is: </a:t>
            </a:r>
            <a:r>
              <a:rPr lang="en-US" sz="2800" dirty="0">
                <a:solidFill>
                  <a:srgbClr val="C00000"/>
                </a:solidFill>
              </a:rPr>
              <a:t>abstract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only be used as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No objects can ever be created from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Since it doesn’t have complete "definitions" of all</a:t>
            </a:r>
            <a:br>
              <a:rPr lang="en-US" sz="2000" dirty="0"/>
            </a:br>
            <a:r>
              <a:rPr lang="en-US" sz="2000" dirty="0"/>
              <a:t>it’s members!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Is still a type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accent6"/>
                </a:solidFill>
                <a:sym typeface="Wingdings" pitchFamily="2" charset="2"/>
              </a:rPr>
              <a:t>can be parameters </a:t>
            </a:r>
            <a:r>
              <a:rPr lang="en-US" sz="2400" dirty="0">
                <a:sym typeface="Wingdings" pitchFamily="2" charset="2"/>
              </a:rPr>
              <a:t>of functions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derived class </a:t>
            </a:r>
            <a:r>
              <a:rPr lang="en-US" sz="2800" dirty="0">
                <a:solidFill>
                  <a:srgbClr val="7030A0"/>
                </a:solidFill>
              </a:rPr>
              <a:t>fails to define all </a:t>
            </a:r>
            <a:r>
              <a:rPr lang="en-US" sz="2800" dirty="0" err="1">
                <a:solidFill>
                  <a:srgbClr val="7030A0"/>
                </a:solidFill>
              </a:rPr>
              <a:t>pure’s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It’s an </a:t>
            </a:r>
            <a:r>
              <a:rPr lang="en-US" sz="2400" dirty="0">
                <a:solidFill>
                  <a:srgbClr val="7030A0"/>
                </a:solidFill>
              </a:rPr>
              <a:t>abstract</a:t>
            </a:r>
            <a:r>
              <a:rPr lang="en-US" sz="2400" dirty="0"/>
              <a:t> base class </a:t>
            </a:r>
            <a:r>
              <a:rPr lang="en-US" sz="2400" dirty="0">
                <a:solidFill>
                  <a:srgbClr val="7030A0"/>
                </a:solidFill>
              </a:rPr>
              <a:t>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2E99C82-AEFD-4D7D-837D-9050D6F4C3A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F6091-4998-6143-B0A0-F9E9842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C9DF3-7F58-3445-94F4-6AC9D4E2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BC3DF2-51B5-7A47-B44E-86F235D15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E4AA4A-32EE-8D4C-BFCE-ED1E82D82E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86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Extended Type Compatibility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Derived is derived class of Base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Derived objects can be assigned to objects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type Base</a:t>
            </a:r>
          </a:p>
          <a:p>
            <a:pPr lvl="1" eaLnBrk="1" hangingPunct="1"/>
            <a:r>
              <a:rPr lang="en-US" dirty="0"/>
              <a:t>But NOT the other way!</a:t>
            </a:r>
          </a:p>
          <a:p>
            <a:pPr eaLnBrk="1" hangingPunct="1"/>
            <a:r>
              <a:rPr lang="en-US" dirty="0"/>
              <a:t>Consider previous example: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dirty="0" err="1">
                <a:solidFill>
                  <a:srgbClr val="00B050"/>
                </a:solidFill>
              </a:rPr>
              <a:t>DiscountSale</a:t>
            </a:r>
            <a:r>
              <a:rPr lang="en-US" dirty="0">
                <a:solidFill>
                  <a:srgbClr val="00B050"/>
                </a:solidFill>
              </a:rPr>
              <a:t> "is a" Sale</a:t>
            </a:r>
            <a:r>
              <a:rPr lang="en-US" dirty="0"/>
              <a:t>, but </a:t>
            </a:r>
            <a:r>
              <a:rPr lang="en-US" dirty="0">
                <a:solidFill>
                  <a:srgbClr val="7030A0"/>
                </a:solidFill>
              </a:rPr>
              <a:t>reverse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not true</a:t>
            </a:r>
          </a:p>
          <a:p>
            <a:pPr lvl="1" eaLnBrk="1" hangingPunct="1"/>
            <a:r>
              <a:rPr lang="en-US" dirty="0"/>
              <a:t>i.e., A Sale is not a </a:t>
            </a:r>
            <a:r>
              <a:rPr lang="en-US" dirty="0" err="1"/>
              <a:t>discountSale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C639F4E-AF18-4ECD-BE5B-D58BE862BB6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Extended Type </a:t>
            </a:r>
            <a:br>
              <a:rPr lang="en-US" sz="3600"/>
            </a:br>
            <a:r>
              <a:rPr lang="en-US" sz="3600"/>
              <a:t>Compatibility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class Pet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public:</a:t>
            </a:r>
            <a:br>
              <a:rPr lang="en-US" sz="2400" dirty="0"/>
            </a:br>
            <a:r>
              <a:rPr lang="en-US" sz="2400" dirty="0"/>
              <a:t>	string name;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virtual void print() </a:t>
            </a:r>
            <a:r>
              <a:rPr lang="en-US" sz="2400" dirty="0" err="1">
                <a:solidFill>
                  <a:srgbClr val="0070C0"/>
                </a:solidFill>
              </a:rPr>
              <a:t>const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/>
              <a:t>// not pure virtual here</a:t>
            </a:r>
            <a:br>
              <a:rPr lang="en-US" sz="2400" dirty="0"/>
            </a:br>
            <a:r>
              <a:rPr lang="en-US" sz="2400" dirty="0"/>
              <a:t>};</a:t>
            </a:r>
            <a:br>
              <a:rPr lang="en-US" sz="2400" dirty="0"/>
            </a:br>
            <a:r>
              <a:rPr lang="en-US" sz="2400" dirty="0"/>
              <a:t>class Dog : public Pet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public:</a:t>
            </a:r>
            <a:br>
              <a:rPr lang="en-US" sz="2400" dirty="0"/>
            </a:br>
            <a:r>
              <a:rPr lang="en-US" sz="2400" dirty="0"/>
              <a:t>	string breed; //</a:t>
            </a:r>
            <a:r>
              <a:rPr lang="zh-CN" altLang="en-US" sz="2400" dirty="0"/>
              <a:t>品種</a:t>
            </a:r>
            <a:br>
              <a:rPr lang="en-US" sz="2400" dirty="0"/>
            </a:br>
            <a:r>
              <a:rPr lang="en-US" sz="2400" dirty="0"/>
              <a:t>	virtual void print() </a:t>
            </a:r>
            <a:r>
              <a:rPr lang="en-US" sz="2400" dirty="0" err="1"/>
              <a:t>const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C39C965-2762-4242-B858-F56E52030AB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Pet and Dog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Now given declarations: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Dog </a:t>
            </a:r>
            <a:r>
              <a:rPr lang="en-US" dirty="0" err="1">
                <a:solidFill>
                  <a:srgbClr val="0070C0"/>
                </a:solidFill>
              </a:rPr>
              <a:t>vdog</a:t>
            </a:r>
            <a:r>
              <a:rPr lang="en-US" dirty="0">
                <a:solidFill>
                  <a:srgbClr val="0070C0"/>
                </a:solidFill>
              </a:rPr>
              <a:t>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Pet </a:t>
            </a:r>
            <a:r>
              <a:rPr lang="en-US" dirty="0" err="1">
                <a:solidFill>
                  <a:srgbClr val="0070C0"/>
                </a:solidFill>
              </a:rPr>
              <a:t>vpet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eaLnBrk="1" hangingPunct="1"/>
            <a:r>
              <a:rPr lang="en-US" dirty="0">
                <a:solidFill>
                  <a:srgbClr val="00B050"/>
                </a:solidFill>
              </a:rPr>
              <a:t>Notice member variables </a:t>
            </a:r>
            <a:r>
              <a:rPr lang="en-US" dirty="0"/>
              <a:t>name and breed are </a:t>
            </a:r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!  </a:t>
            </a:r>
          </a:p>
          <a:p>
            <a:pPr lvl="1" eaLnBrk="1" hangingPunct="1"/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example</a:t>
            </a:r>
            <a:r>
              <a:rPr lang="en-US" dirty="0"/>
              <a:t> purposes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!  Not typical!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F80E2C2-FF7B-4D7F-A48A-991E570B93B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Classes Pet and Dog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Anything that "is a" dog "is a" pet:</a:t>
            </a:r>
          </a:p>
          <a:p>
            <a:pPr lvl="1" eaLnBrk="1" hangingPunct="1"/>
            <a:r>
              <a:rPr lang="en-US" dirty="0" err="1">
                <a:solidFill>
                  <a:srgbClr val="0070C0"/>
                </a:solidFill>
              </a:rPr>
              <a:t>vdog.name</a:t>
            </a:r>
            <a:r>
              <a:rPr lang="en-US" dirty="0">
                <a:solidFill>
                  <a:srgbClr val="0070C0"/>
                </a:solidFill>
              </a:rPr>
              <a:t> = "Tiny";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vdog.breed</a:t>
            </a:r>
            <a:r>
              <a:rPr lang="en-US" dirty="0">
                <a:solidFill>
                  <a:srgbClr val="0070C0"/>
                </a:solidFill>
              </a:rPr>
              <a:t> = "Great Dane";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vpet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vdog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These are allowable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Can assign values to parent-types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/>
              <a:t>not reverse</a:t>
            </a:r>
          </a:p>
          <a:p>
            <a:pPr lvl="1" eaLnBrk="1" hangingPunct="1"/>
            <a:r>
              <a:rPr lang="en-US" dirty="0"/>
              <a:t>A pet "is not a" dog (not necessarily)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Lose</a:t>
            </a:r>
            <a:r>
              <a:rPr lang="en-US" dirty="0"/>
              <a:t> the breed </a:t>
            </a:r>
            <a:r>
              <a:rPr lang="en-US" dirty="0">
                <a:solidFill>
                  <a:srgbClr val="C00000"/>
                </a:solidFill>
              </a:rPr>
              <a:t>field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(i.e., slicing problem)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367ED95-B679-40B0-B47B-D15E835A278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Slicing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Notice value assigned to </a:t>
            </a:r>
            <a:r>
              <a:rPr lang="en-US" sz="2800" dirty="0" err="1">
                <a:solidFill>
                  <a:srgbClr val="C00000"/>
                </a:solidFill>
              </a:rPr>
              <a:t>vpet</a:t>
            </a:r>
            <a:r>
              <a:rPr lang="en-US" sz="2800" dirty="0">
                <a:solidFill>
                  <a:srgbClr val="C00000"/>
                </a:solidFill>
              </a:rPr>
              <a:t> "loses" it’s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breed field!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</a:t>
            </a:r>
            <a:r>
              <a:rPr lang="en-US" sz="2400" dirty="0" err="1">
                <a:solidFill>
                  <a:srgbClr val="0070C0"/>
                </a:solidFill>
              </a:rPr>
              <a:t>vpet.breed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B050"/>
                </a:solidFill>
              </a:rPr>
              <a:t>Produces ERROR </a:t>
            </a:r>
            <a:r>
              <a:rPr lang="en-US" sz="2000" dirty="0" err="1">
                <a:solidFill>
                  <a:srgbClr val="00B050"/>
                </a:solidFill>
              </a:rPr>
              <a:t>msg</a:t>
            </a:r>
            <a:r>
              <a:rPr lang="en-US" sz="2000" dirty="0">
                <a:solidFill>
                  <a:srgbClr val="00B050"/>
                </a:solidFill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slicing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object is “sliced” </a:t>
            </a:r>
            <a:r>
              <a:rPr lang="en-US" sz="2400" dirty="0">
                <a:sym typeface="Wingdings" pitchFamily="2" charset="2"/>
              </a:rPr>
              <a:t> the remains = destination type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Might seem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Dog was moved to Pet variable, so it should</a:t>
            </a:r>
            <a:br>
              <a:rPr lang="en-US" sz="2400" dirty="0"/>
            </a:br>
            <a:r>
              <a:rPr lang="en-US" sz="2400" dirty="0"/>
              <a:t>be treated like a Pet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7030A0"/>
                </a:solidFill>
              </a:rPr>
              <a:t>therefore not have "dog"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Makes for interesting </a:t>
            </a:r>
            <a:r>
              <a:rPr lang="en-US" sz="2400" dirty="0" err="1"/>
              <a:t>philosphical</a:t>
            </a:r>
            <a:r>
              <a:rPr lang="en-US" sz="2400" dirty="0"/>
              <a:t> debate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9A25063-8F81-4F5C-A6F5-AD445A62CE6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Slicing Problem </a:t>
            </a:r>
            <a:r>
              <a:rPr lang="en-US" b="1" dirty="0"/>
              <a:t>Fix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C++, slicing problem is nuisance</a:t>
            </a:r>
          </a:p>
          <a:p>
            <a:pPr lvl="1" eaLnBrk="1" hangingPunct="1"/>
            <a:r>
              <a:rPr lang="en-US" dirty="0"/>
              <a:t>It still "is a" Great Dane named Tiny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We’d like to refer to it’s breed even if it’s been treated as a Pet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do so with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dynamic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490DBB0-4571-484C-9E2F-015B82B69D2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Slicing Problem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Pet *</a:t>
            </a:r>
            <a:r>
              <a:rPr lang="en-US" dirty="0" err="1">
                <a:solidFill>
                  <a:srgbClr val="0070C0"/>
                </a:solidFill>
              </a:rPr>
              <a:t>ppet</a:t>
            </a:r>
            <a:r>
              <a:rPr lang="en-US" dirty="0">
                <a:solidFill>
                  <a:srgbClr val="0070C0"/>
                </a:solidFill>
              </a:rPr>
              <a:t>;</a:t>
            </a:r>
            <a:br>
              <a:rPr lang="en-US" dirty="0"/>
            </a:br>
            <a:r>
              <a:rPr lang="en-US" dirty="0"/>
              <a:t>Dog *</a:t>
            </a:r>
            <a:r>
              <a:rPr lang="en-US" dirty="0" err="1"/>
              <a:t>pdog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pdog</a:t>
            </a:r>
            <a:r>
              <a:rPr lang="en-US" dirty="0">
                <a:solidFill>
                  <a:srgbClr val="0070C0"/>
                </a:solidFill>
              </a:rPr>
              <a:t> = new Dog;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pdog</a:t>
            </a:r>
            <a:r>
              <a:rPr lang="en-US" dirty="0">
                <a:solidFill>
                  <a:srgbClr val="00B050"/>
                </a:solidFill>
              </a:rPr>
              <a:t>-&gt;name = "Tiny";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pdog</a:t>
            </a:r>
            <a:r>
              <a:rPr lang="en-US" dirty="0">
                <a:solidFill>
                  <a:srgbClr val="00B050"/>
                </a:solidFill>
              </a:rPr>
              <a:t>-&gt;breed = "Great Dane";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ppet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pdog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Cannot access breed field of object</a:t>
            </a:r>
            <a:br>
              <a:rPr lang="en-US" dirty="0"/>
            </a:br>
            <a:r>
              <a:rPr lang="en-US" dirty="0"/>
              <a:t>pointed to by </a:t>
            </a:r>
            <a:r>
              <a:rPr lang="en-US" dirty="0" err="1"/>
              <a:t>ppet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&lt;&lt; </a:t>
            </a:r>
            <a:r>
              <a:rPr lang="en-US" dirty="0" err="1">
                <a:solidFill>
                  <a:srgbClr val="0070C0"/>
                </a:solidFill>
              </a:rPr>
              <a:t>ppet</a:t>
            </a:r>
            <a:r>
              <a:rPr lang="en-US" dirty="0">
                <a:solidFill>
                  <a:srgbClr val="0070C0"/>
                </a:solidFill>
              </a:rPr>
              <a:t>-&gt;breed;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 to access breed?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FB24620D-4E1D-41B1-865E-21B157D19FC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19CC2-FC50-D542-B072-2950CAC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Figures 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3E812-CDD8-7C45-A079-FE06FA55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Base class</a:t>
            </a:r>
            <a:br>
              <a:rPr kumimoji="1" lang="en-US" altLang="zh-TW" dirty="0"/>
            </a:br>
            <a:r>
              <a:rPr kumimoji="1" lang="en-US" altLang="zh-TW" dirty="0"/>
              <a:t>class </a:t>
            </a:r>
            <a:r>
              <a:rPr kumimoji="1" lang="en-US" altLang="zh-TW" dirty="0">
                <a:solidFill>
                  <a:srgbClr val="0070C0"/>
                </a:solidFill>
              </a:rPr>
              <a:t>Figure</a:t>
            </a:r>
            <a:r>
              <a:rPr kumimoji="1" lang="en-US" altLang="zh-TW" dirty="0"/>
              <a:t>{</a:t>
            </a:r>
            <a:br>
              <a:rPr kumimoji="1" lang="en-US" altLang="zh-TW" dirty="0"/>
            </a:b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draw</a:t>
            </a:r>
            <a:r>
              <a:rPr kumimoji="1" lang="en-US" altLang="zh-TW" dirty="0"/>
              <a:t>(); </a:t>
            </a:r>
            <a:r>
              <a:rPr kumimoji="1" lang="en-US" altLang="zh-TW" dirty="0">
                <a:solidFill>
                  <a:srgbClr val="00B050"/>
                </a:solidFill>
              </a:rPr>
              <a:t>erase</a:t>
            </a:r>
            <a:r>
              <a:rPr kumimoji="1" lang="en-US" altLang="zh-TW" dirty="0"/>
              <a:t>();</a:t>
            </a:r>
            <a:br>
              <a:rPr kumimoji="1" lang="en-US" altLang="zh-TW" dirty="0"/>
            </a:b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center</a:t>
            </a:r>
            <a:r>
              <a:rPr kumimoji="1" lang="en-US" altLang="zh-TW" dirty="0"/>
              <a:t>();  </a:t>
            </a:r>
            <a:r>
              <a:rPr kumimoji="1" lang="en-US" altLang="zh-TW" dirty="0">
                <a:solidFill>
                  <a:srgbClr val="C00000"/>
                </a:solidFill>
              </a:rPr>
              <a:t>// erase the figure and call draw(); </a:t>
            </a:r>
            <a:r>
              <a:rPr kumimoji="1" lang="en-US" altLang="zh-TW" dirty="0"/>
              <a:t>}</a:t>
            </a:r>
          </a:p>
          <a:p>
            <a:r>
              <a:rPr kumimoji="1" lang="en-US" altLang="zh-TW" dirty="0"/>
              <a:t>Derived class</a:t>
            </a:r>
            <a:br>
              <a:rPr kumimoji="1" lang="en-US" altLang="zh-TW" dirty="0"/>
            </a:br>
            <a:r>
              <a:rPr kumimoji="1" lang="en-US" altLang="zh-TW" dirty="0"/>
              <a:t>class </a:t>
            </a:r>
            <a:r>
              <a:rPr kumimoji="1" lang="en-US" altLang="zh-TW" dirty="0">
                <a:solidFill>
                  <a:srgbClr val="0070C0"/>
                </a:solidFill>
              </a:rPr>
              <a:t>Circle</a:t>
            </a:r>
            <a:r>
              <a:rPr kumimoji="1" lang="en-US" altLang="zh-TW" dirty="0"/>
              <a:t>{</a:t>
            </a:r>
            <a:br>
              <a:rPr kumimoji="1" lang="en-US" altLang="zh-TW" dirty="0"/>
            </a:br>
            <a:r>
              <a:rPr kumimoji="1" lang="en-US" altLang="zh-TW" dirty="0"/>
              <a:t>  </a:t>
            </a:r>
            <a:r>
              <a:rPr kumimoji="1" lang="en-US" altLang="zh-TW" dirty="0" err="1">
                <a:solidFill>
                  <a:schemeClr val="accent6"/>
                </a:solidFill>
              </a:rPr>
              <a:t>centerPoint</a:t>
            </a:r>
            <a:r>
              <a:rPr kumimoji="1" lang="en-US" altLang="zh-TW" dirty="0"/>
              <a:t>, </a:t>
            </a:r>
            <a:r>
              <a:rPr kumimoji="1" lang="en-US" altLang="zh-TW" dirty="0">
                <a:solidFill>
                  <a:schemeClr val="accent6"/>
                </a:solidFill>
              </a:rPr>
              <a:t>radius</a:t>
            </a:r>
            <a:r>
              <a:rPr kumimoji="1" lang="en-US" altLang="zh-TW" dirty="0"/>
              <a:t>;</a:t>
            </a:r>
            <a:br>
              <a:rPr kumimoji="1" lang="en-US" altLang="zh-TW" dirty="0"/>
            </a:b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draw</a:t>
            </a:r>
            <a:r>
              <a:rPr kumimoji="1" lang="en-US" altLang="zh-TW" dirty="0"/>
              <a:t>(); </a:t>
            </a:r>
            <a:r>
              <a:rPr kumimoji="1" lang="en-US" altLang="zh-TW" dirty="0">
                <a:solidFill>
                  <a:srgbClr val="00B050"/>
                </a:solidFill>
              </a:rPr>
              <a:t>erase</a:t>
            </a:r>
            <a:r>
              <a:rPr kumimoji="1" lang="en-US" altLang="zh-TW" dirty="0"/>
              <a:t>(); }</a:t>
            </a:r>
          </a:p>
          <a:p>
            <a:r>
              <a:rPr kumimoji="1" lang="en-US" altLang="zh-TW" dirty="0" err="1"/>
              <a:t>pFig</a:t>
            </a:r>
            <a:r>
              <a:rPr kumimoji="1" lang="en-US" altLang="zh-TW" dirty="0"/>
              <a:t>-&gt;draw() ???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CD3EE-644F-7542-90BE-58A3C846A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1B6F111-BE4F-48A1-9BC0-20976881E9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6EDA8-DCF0-0F47-817B-2E2DB95377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C691A-9281-DD4E-8EB7-562B052B7DB8}"/>
              </a:ext>
            </a:extLst>
          </p:cNvPr>
          <p:cNvSpPr/>
          <p:nvPr/>
        </p:nvSpPr>
        <p:spPr>
          <a:xfrm>
            <a:off x="4396379" y="4114800"/>
            <a:ext cx="48238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kumimoji="1" lang="en-US" altLang="zh-TW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altLang="zh-TW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zh-TW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zh-TW" sz="3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centerPoint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altLang="zh-TW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kumimoji="1" lang="en-US" altLang="zh-TW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erase</a:t>
            </a:r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(); }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82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Slicing Problem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Must use virtual member function: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ppet</a:t>
            </a:r>
            <a:r>
              <a:rPr lang="en-US" dirty="0">
                <a:solidFill>
                  <a:srgbClr val="C00000"/>
                </a:solidFill>
              </a:rPr>
              <a:t>-&gt;print();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Calls print member function in Dog class!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Because it’s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C++ </a:t>
            </a:r>
            <a:r>
              <a:rPr lang="en-US" dirty="0">
                <a:solidFill>
                  <a:srgbClr val="00B050"/>
                </a:solidFill>
              </a:rPr>
              <a:t>"waits" to see </a:t>
            </a:r>
            <a:r>
              <a:rPr lang="en-US" dirty="0"/>
              <a:t>what object pointer </a:t>
            </a:r>
            <a:r>
              <a:rPr lang="en-US" dirty="0" err="1"/>
              <a:t>ppet</a:t>
            </a:r>
            <a:r>
              <a:rPr lang="en-US" dirty="0"/>
              <a:t> is </a:t>
            </a:r>
            <a:r>
              <a:rPr lang="en-US" dirty="0">
                <a:solidFill>
                  <a:srgbClr val="00B050"/>
                </a:solidFill>
              </a:rPr>
              <a:t>actually pointing </a:t>
            </a:r>
            <a:r>
              <a:rPr lang="en-US" dirty="0"/>
              <a:t>to before "</a:t>
            </a:r>
            <a:r>
              <a:rPr lang="en-US" dirty="0">
                <a:solidFill>
                  <a:srgbClr val="00B050"/>
                </a:solidFill>
              </a:rPr>
              <a:t>binding</a:t>
            </a:r>
            <a:r>
              <a:rPr lang="en-US" dirty="0"/>
              <a:t>" call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dirty="0"/>
              <a:t>Obtain the breed field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A97FDB1-200F-4974-A50E-D42DA695ACD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7F399-B816-994A-A28B-DF71E704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5BF7F-7216-6D41-9B92-1447C23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A4E4-7E3F-7545-8410-A65246525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7B86D-98DA-2143-A168-339B2A70B8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66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 Destructors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Recall: </a:t>
            </a:r>
            <a:r>
              <a:rPr lang="en-US" sz="2800" dirty="0">
                <a:solidFill>
                  <a:srgbClr val="00B050"/>
                </a:solidFill>
              </a:rPr>
              <a:t>destructors</a:t>
            </a:r>
            <a:r>
              <a:rPr lang="en-US" sz="2800" dirty="0"/>
              <a:t> needed to </a:t>
            </a:r>
            <a:r>
              <a:rPr lang="en-US" sz="2800" dirty="0">
                <a:solidFill>
                  <a:srgbClr val="00B050"/>
                </a:solidFill>
              </a:rPr>
              <a:t>de-allocate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dynamically allocated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Base *</a:t>
            </a:r>
            <a:r>
              <a:rPr lang="en-US" sz="2400" dirty="0" err="1">
                <a:solidFill>
                  <a:srgbClr val="0070C0"/>
                </a:solidFill>
              </a:rPr>
              <a:t>pBase</a:t>
            </a:r>
            <a:r>
              <a:rPr lang="en-US" sz="2400" dirty="0">
                <a:solidFill>
                  <a:srgbClr val="0070C0"/>
                </a:solidFill>
              </a:rPr>
              <a:t> = new Derived;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…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delete </a:t>
            </a:r>
            <a:r>
              <a:rPr lang="en-US" sz="2400" dirty="0" err="1">
                <a:solidFill>
                  <a:srgbClr val="0070C0"/>
                </a:solidFill>
              </a:rPr>
              <a:t>pBase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Would call base class destructor </a:t>
            </a:r>
            <a:r>
              <a:rPr lang="en-US" sz="2400" dirty="0"/>
              <a:t>even though</a:t>
            </a:r>
            <a:br>
              <a:rPr lang="en-US" sz="2400" dirty="0"/>
            </a:br>
            <a:r>
              <a:rPr lang="en-US" sz="2400" dirty="0"/>
              <a:t>pointing to Derived class object!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Making destructor </a:t>
            </a:r>
            <a:r>
              <a:rPr lang="en-US" sz="2400" b="1" i="1" dirty="0">
                <a:solidFill>
                  <a:srgbClr val="C00000"/>
                </a:solidFill>
              </a:rPr>
              <a:t>virtual</a:t>
            </a:r>
            <a:r>
              <a:rPr lang="en-US" sz="2400" dirty="0">
                <a:solidFill>
                  <a:srgbClr val="C00000"/>
                </a:solidFill>
              </a:rPr>
              <a:t> fixes this!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Good policy for </a:t>
            </a:r>
            <a:r>
              <a:rPr lang="en-US" sz="2800" dirty="0">
                <a:solidFill>
                  <a:srgbClr val="7030A0"/>
                </a:solidFill>
              </a:rPr>
              <a:t>all destructors to be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B5ADC8A-CACE-43F5-95AF-F757D334781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 Destructors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Good policy for </a:t>
            </a:r>
            <a:r>
              <a:rPr lang="en-US" sz="2800" dirty="0">
                <a:solidFill>
                  <a:srgbClr val="7030A0"/>
                </a:solidFill>
              </a:rPr>
              <a:t>all destructors to be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B5ADC8A-CACE-43F5-95AF-F757D334781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5690-65E4-6843-AAD0-3179D186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2129"/>
            <a:ext cx="5562600" cy="3994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9B7524-F168-D045-9CF0-DE4467B4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919663"/>
            <a:ext cx="3352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0342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Pet </a:t>
            </a:r>
            <a:r>
              <a:rPr lang="en-US" sz="2400" dirty="0" err="1">
                <a:solidFill>
                  <a:srgbClr val="0070C0"/>
                </a:solidFill>
              </a:rPr>
              <a:t>vpet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Dog </a:t>
            </a:r>
            <a:r>
              <a:rPr lang="en-US" sz="2400" dirty="0" err="1">
                <a:solidFill>
                  <a:srgbClr val="0070C0"/>
                </a:solidFill>
              </a:rPr>
              <a:t>vdog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br>
              <a:rPr lang="en-US" sz="2400" dirty="0"/>
            </a:br>
            <a:r>
              <a:rPr lang="en-US" sz="2400" dirty="0"/>
              <a:t>…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</a:rPr>
              <a:t>vdog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static_cast</a:t>
            </a:r>
            <a:r>
              <a:rPr lang="en-US" sz="2400" dirty="0">
                <a:solidFill>
                  <a:srgbClr val="0070C0"/>
                </a:solidFill>
              </a:rPr>
              <a:t>&lt;Dog&gt;(</a:t>
            </a:r>
            <a:r>
              <a:rPr lang="en-US" sz="2400" dirty="0" err="1">
                <a:solidFill>
                  <a:srgbClr val="0070C0"/>
                </a:solidFill>
              </a:rPr>
              <a:t>vpet</a:t>
            </a:r>
            <a:r>
              <a:rPr lang="en-US" sz="2400" dirty="0">
                <a:solidFill>
                  <a:srgbClr val="0070C0"/>
                </a:solidFill>
              </a:rPr>
              <a:t>);  </a:t>
            </a:r>
            <a:r>
              <a:rPr lang="en-US" sz="2400" dirty="0">
                <a:solidFill>
                  <a:srgbClr val="C00000"/>
                </a:solidFill>
              </a:rPr>
              <a:t>//ILLEGAL!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Can’t cast a pet to be a dog, but: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vpet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vdog</a:t>
            </a:r>
            <a:r>
              <a:rPr lang="en-US" sz="2400" dirty="0">
                <a:solidFill>
                  <a:srgbClr val="0070C0"/>
                </a:solidFill>
              </a:rPr>
              <a:t>;	</a:t>
            </a:r>
            <a:r>
              <a:rPr lang="en-US" sz="2400" dirty="0">
                <a:solidFill>
                  <a:srgbClr val="00B050"/>
                </a:solidFill>
              </a:rPr>
              <a:t>// Legal!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vpet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static_cast</a:t>
            </a:r>
            <a:r>
              <a:rPr lang="en-US" sz="2400" dirty="0">
                <a:solidFill>
                  <a:srgbClr val="0070C0"/>
                </a:solidFill>
              </a:rPr>
              <a:t>&lt;Pet&gt;(</a:t>
            </a:r>
            <a:r>
              <a:rPr lang="en-US" sz="2400" dirty="0" err="1">
                <a:solidFill>
                  <a:srgbClr val="0070C0"/>
                </a:solidFill>
              </a:rPr>
              <a:t>vdog</a:t>
            </a:r>
            <a:r>
              <a:rPr lang="en-US" sz="2400" dirty="0">
                <a:solidFill>
                  <a:srgbClr val="0070C0"/>
                </a:solidFill>
              </a:rPr>
              <a:t>);  </a:t>
            </a:r>
            <a:r>
              <a:rPr lang="en-US" sz="2400" dirty="0">
                <a:solidFill>
                  <a:srgbClr val="00B050"/>
                </a:solidFill>
              </a:rPr>
              <a:t>//Also legal!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Upcasting is 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From descendant type to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D150787-0C97-4910-8935-C3A068BE9E9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Downcasting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>
                <a:solidFill>
                  <a:srgbClr val="C00000"/>
                </a:solidFill>
              </a:rPr>
              <a:t>Downcasting</a:t>
            </a:r>
            <a:r>
              <a:rPr lang="en-US" sz="2800" dirty="0">
                <a:solidFill>
                  <a:srgbClr val="C00000"/>
                </a:solidFill>
              </a:rPr>
              <a:t> dangerous!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Casting from ancestor type to descended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Assumes information is "added"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be done with </a:t>
            </a:r>
            <a:r>
              <a:rPr lang="en-US" sz="2400" dirty="0" err="1"/>
              <a:t>dynamic_cast</a:t>
            </a:r>
            <a:r>
              <a:rPr lang="en-US" sz="2400" dirty="0"/>
              <a:t>: (Only for </a:t>
            </a:r>
            <a:r>
              <a:rPr lang="en-US" sz="2400" b="1" dirty="0"/>
              <a:t>pointers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Pet *</a:t>
            </a:r>
            <a:r>
              <a:rPr lang="en-US" sz="2400" dirty="0" err="1">
                <a:solidFill>
                  <a:srgbClr val="0070C0"/>
                </a:solidFill>
              </a:rPr>
              <a:t>ppet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ppet</a:t>
            </a:r>
            <a:r>
              <a:rPr lang="en-US" sz="2400" dirty="0">
                <a:solidFill>
                  <a:srgbClr val="0070C0"/>
                </a:solidFill>
              </a:rPr>
              <a:t> = new Dog;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Dog *</a:t>
            </a:r>
            <a:r>
              <a:rPr lang="en-US" sz="2400" b="1" dirty="0" err="1">
                <a:solidFill>
                  <a:srgbClr val="0070C0"/>
                </a:solidFill>
              </a:rPr>
              <a:t>pdog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dynamic_cast</a:t>
            </a:r>
            <a:r>
              <a:rPr lang="en-US" sz="2400" b="1" dirty="0">
                <a:solidFill>
                  <a:srgbClr val="0070C0"/>
                </a:solidFill>
              </a:rPr>
              <a:t>&lt;Dog*&gt;(</a:t>
            </a:r>
            <a:r>
              <a:rPr lang="en-US" sz="2400" b="1" dirty="0" err="1">
                <a:solidFill>
                  <a:srgbClr val="0070C0"/>
                </a:solidFill>
              </a:rPr>
              <a:t>ppet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Legal, but dangerous!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Downcasting</a:t>
            </a:r>
            <a:r>
              <a:rPr lang="en-US" sz="2800" dirty="0"/>
              <a:t> rarely done due to pitfalls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Must track </a:t>
            </a:r>
            <a:r>
              <a:rPr lang="en-US" sz="2400" dirty="0">
                <a:solidFill>
                  <a:srgbClr val="00B050"/>
                </a:solidFill>
              </a:rPr>
              <a:t>all information to be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The member functions must be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A179AD1-87A4-4339-ADA6-597F0A64C21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A179AD1-87A4-4339-ADA6-597F0A64C21E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1E533-EC4C-F34F-8B8A-4AA9590DA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58000" y="4419600"/>
            <a:ext cx="2051050" cy="1819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0571B-ECDC-4447-A97B-506BFBF4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12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639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Inner Workings of Virtual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Don’t need to know how to use it!</a:t>
            </a:r>
          </a:p>
          <a:p>
            <a:pPr lvl="1" eaLnBrk="1" hangingPunct="1"/>
            <a:r>
              <a:rPr lang="en-US" sz="2400" dirty="0"/>
              <a:t>Principle of </a:t>
            </a:r>
            <a:r>
              <a:rPr lang="en-US" sz="2400" dirty="0">
                <a:solidFill>
                  <a:srgbClr val="0070C0"/>
                </a:solidFill>
              </a:rPr>
              <a:t>information hiding</a:t>
            </a:r>
          </a:p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Virtual function table</a:t>
            </a:r>
          </a:p>
          <a:p>
            <a:pPr lvl="1" eaLnBrk="1" hangingPunct="1"/>
            <a:r>
              <a:rPr lang="en-US" sz="2400" dirty="0"/>
              <a:t>Compiler creates it</a:t>
            </a:r>
          </a:p>
          <a:p>
            <a:pPr lvl="1" eaLnBrk="1" hangingPunct="1"/>
            <a:r>
              <a:rPr lang="en-US" sz="2400" dirty="0"/>
              <a:t>Has </a:t>
            </a:r>
            <a:r>
              <a:rPr lang="en-US" sz="2400" dirty="0">
                <a:solidFill>
                  <a:srgbClr val="00B050"/>
                </a:solidFill>
              </a:rPr>
              <a:t>pointers for each virtual member function</a:t>
            </a:r>
          </a:p>
          <a:p>
            <a:pPr lvl="1" eaLnBrk="1" hangingPunct="1"/>
            <a:r>
              <a:rPr lang="en-US" sz="2400" dirty="0"/>
              <a:t>Points to location of correct code for that function</a:t>
            </a:r>
          </a:p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Objects of such classes </a:t>
            </a:r>
            <a:r>
              <a:rPr lang="en-US" sz="2800" dirty="0"/>
              <a:t>also have pointer</a:t>
            </a:r>
          </a:p>
          <a:p>
            <a:pPr lvl="1" eaLnBrk="1" hangingPunct="1"/>
            <a:r>
              <a:rPr lang="en-US" sz="2400" dirty="0">
                <a:solidFill>
                  <a:srgbClr val="7030A0"/>
                </a:solidFill>
              </a:rPr>
              <a:t>Points to virtual function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166EB00-03DD-4EF1-AAD8-DAF07142B36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E0D2869-3918-6248-A760-C42E3071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Let’s see the VTABLE</a:t>
            </a:r>
          </a:p>
          <a:p>
            <a:pPr eaLnBrk="1" hangingPunct="1"/>
            <a:r>
              <a:rPr lang="en-US" sz="2800" dirty="0"/>
              <a:t>Example: Dog is derived from Pet </a:t>
            </a:r>
            <a:endParaRPr 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A5F359-7023-CC40-B789-51D5270A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Inner Workings of Virtual Functions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C621B-6A80-4F40-BE7C-529C0D643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44C86B-5161-814C-8F7B-FE2234C4C5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From Thinking in C++</a:t>
            </a:r>
            <a:endParaRPr lang="en-CA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141DE4-3E44-5E48-9B33-7981F2AB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" y="2776289"/>
            <a:ext cx="3071949" cy="18968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729079-81F5-A349-8DF5-3D60E5A26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270"/>
          <a:stretch/>
        </p:blipFill>
        <p:spPr>
          <a:xfrm>
            <a:off x="965563" y="4654936"/>
            <a:ext cx="6654437" cy="12939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3DB4F28-3C6B-C84F-84AA-D175B716DB7D}"/>
              </a:ext>
            </a:extLst>
          </p:cNvPr>
          <p:cNvSpPr/>
          <p:nvPr/>
        </p:nvSpPr>
        <p:spPr>
          <a:xfrm>
            <a:off x="1219200" y="5029200"/>
            <a:ext cx="63246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469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359-7023-CC40-B789-51D5270A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Inner Workings of Virtual Functions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C621B-6A80-4F40-BE7C-529C0D643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44C86B-5161-814C-8F7B-FE2234C4C5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From Thinking in C++</a:t>
            </a:r>
            <a:endParaRPr lang="en-CA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729079-81F5-A349-8DF5-3D60E5A26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07"/>
          <a:stretch/>
        </p:blipFill>
        <p:spPr>
          <a:xfrm>
            <a:off x="609600" y="1404575"/>
            <a:ext cx="6654437" cy="33408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90C5DE-47D7-944B-A2CF-7B70DED8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200" y="4888980"/>
            <a:ext cx="4318000" cy="1763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B04ECB-0452-9E4E-A382-21ACC5B6FDF9}"/>
              </a:ext>
            </a:extLst>
          </p:cNvPr>
          <p:cNvSpPr/>
          <p:nvPr/>
        </p:nvSpPr>
        <p:spPr>
          <a:xfrm>
            <a:off x="953951" y="3640018"/>
            <a:ext cx="5370649" cy="8427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3827F8-7579-5C46-A5E4-2604EFC4EF0E}"/>
              </a:ext>
            </a:extLst>
          </p:cNvPr>
          <p:cNvSpPr txBox="1"/>
          <p:nvPr/>
        </p:nvSpPr>
        <p:spPr>
          <a:xfrm>
            <a:off x="4953000" y="4427315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</a:rPr>
              <a:t>Note we only override speak()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04EF4B-2E8C-BC4B-AB2A-EDAD9ABB97A5}"/>
              </a:ext>
            </a:extLst>
          </p:cNvPr>
          <p:cNvSpPr txBox="1"/>
          <p:nvPr/>
        </p:nvSpPr>
        <p:spPr>
          <a:xfrm>
            <a:off x="6363887" y="2885008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</a:rPr>
              <a:t>Note we add sit()</a:t>
            </a:r>
            <a:endParaRPr kumimoji="1"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38A7FE-5B11-2240-BC62-BCF662289028}"/>
              </a:ext>
            </a:extLst>
          </p:cNvPr>
          <p:cNvSpPr/>
          <p:nvPr/>
        </p:nvSpPr>
        <p:spPr>
          <a:xfrm>
            <a:off x="953951" y="2832241"/>
            <a:ext cx="5370649" cy="780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31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Virtual Function Basics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Associating </a:t>
            </a:r>
            <a:r>
              <a:rPr lang="en-US" sz="2400" dirty="0">
                <a:solidFill>
                  <a:srgbClr val="00B050"/>
                </a:solidFill>
              </a:rPr>
              <a:t>many meanings to one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Virtual function</a:t>
            </a:r>
            <a:r>
              <a:rPr lang="en-US" sz="2400" dirty="0"/>
              <a:t>s provide this capability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Fundamental principle of object-oriented</a:t>
            </a:r>
            <a:br>
              <a:rPr lang="en-US" sz="2400" dirty="0"/>
            </a:br>
            <a:r>
              <a:rPr lang="en-US" sz="2400" dirty="0"/>
              <a:t>programming!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Virtual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Existing in "essence" though not in fact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Virtual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be "used" before it’s "defined”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8984AA0-ADDE-479D-BD7C-5704842B5AB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Inner Workings of Virtual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Inheritance relation</a:t>
            </a:r>
          </a:p>
          <a:p>
            <a:pPr lvl="1" eaLnBrk="1" hangingPunct="1"/>
            <a:r>
              <a:rPr lang="en-US" sz="2400" dirty="0"/>
              <a:t>Base class: Instrument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dirty="0"/>
              <a:t>樂器</a:t>
            </a:r>
            <a:r>
              <a:rPr lang="en-US" altLang="zh-TW" sz="2400" dirty="0"/>
              <a:t>)</a:t>
            </a:r>
            <a:endParaRPr lang="en-US" sz="2400" dirty="0"/>
          </a:p>
          <a:p>
            <a:pPr lvl="1" eaLnBrk="1" hangingPunct="1"/>
            <a:r>
              <a:rPr lang="en-US" sz="2400" dirty="0"/>
              <a:t>Derived class: </a:t>
            </a:r>
            <a:br>
              <a:rPr lang="en-US" sz="2400" dirty="0"/>
            </a:br>
            <a:r>
              <a:rPr lang="en-US" sz="2400" dirty="0"/>
              <a:t>Wind (</a:t>
            </a:r>
            <a:r>
              <a:rPr lang="zh-CN" altLang="en-US" sz="2400" dirty="0"/>
              <a:t>管</a:t>
            </a:r>
            <a:r>
              <a:rPr lang="en-US" altLang="zh-CN" sz="2400" dirty="0"/>
              <a:t>)</a:t>
            </a:r>
            <a:r>
              <a:rPr lang="en-US" sz="2400" dirty="0"/>
              <a:t>, Percussion (</a:t>
            </a:r>
            <a:r>
              <a:rPr lang="zh-CN" altLang="en-US" sz="2400" dirty="0"/>
              <a:t>打擊</a:t>
            </a:r>
            <a:r>
              <a:rPr lang="en-US" sz="2400" dirty="0"/>
              <a:t>), Stringed (</a:t>
            </a:r>
            <a:r>
              <a:rPr lang="zh-CN" altLang="en-US" sz="2400" dirty="0"/>
              <a:t>弦</a:t>
            </a:r>
            <a:r>
              <a:rPr lang="en-US" sz="2400" dirty="0"/>
              <a:t>), Brass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dirty="0"/>
              <a:t>銅管</a:t>
            </a:r>
            <a:r>
              <a:rPr lang="en-US" altLang="zh-TW" sz="2400" dirty="0"/>
              <a:t>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166EB00-03DD-4EF1-AAD8-DAF07142B36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</a:p>
        </p:txBody>
      </p:sp>
    </p:spTree>
    <p:extLst>
      <p:ext uri="{BB962C8B-B14F-4D97-AF65-F5344CB8AC3E}">
        <p14:creationId xmlns:p14="http://schemas.microsoft.com/office/powerpoint/2010/main" val="3708369206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Inner Workings of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166EB00-03DD-4EF1-AAD8-DAF07142B36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B42159-41C1-844E-BB2D-9DBC9913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37475"/>
            <a:ext cx="5331101" cy="5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933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Inner Workings of Virtual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Inheritance relation</a:t>
            </a:r>
          </a:p>
          <a:p>
            <a:pPr lvl="1" eaLnBrk="1" hangingPunct="1"/>
            <a:r>
              <a:rPr lang="en-US" sz="2400" dirty="0"/>
              <a:t>Base class: Instrument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dirty="0"/>
              <a:t>樂器</a:t>
            </a:r>
            <a:r>
              <a:rPr lang="en-US" altLang="zh-TW" sz="2400" dirty="0"/>
              <a:t>)</a:t>
            </a:r>
            <a:endParaRPr lang="en-US" sz="2400" dirty="0"/>
          </a:p>
          <a:p>
            <a:pPr lvl="1" eaLnBrk="1" hangingPunct="1"/>
            <a:r>
              <a:rPr lang="en-US" sz="2400" dirty="0"/>
              <a:t>Derived class: </a:t>
            </a:r>
            <a:br>
              <a:rPr lang="en-US" sz="2400" dirty="0"/>
            </a:br>
            <a:r>
              <a:rPr lang="en-US" sz="2400" dirty="0"/>
              <a:t>Wind (</a:t>
            </a:r>
            <a:r>
              <a:rPr lang="zh-CN" altLang="en-US" sz="2400" dirty="0"/>
              <a:t>管</a:t>
            </a:r>
            <a:r>
              <a:rPr lang="en-US" altLang="zh-CN" sz="2400" dirty="0"/>
              <a:t>)</a:t>
            </a:r>
            <a:r>
              <a:rPr lang="en-US" sz="2400" dirty="0"/>
              <a:t>, Percussion (</a:t>
            </a:r>
            <a:r>
              <a:rPr lang="zh-CN" altLang="en-US" sz="2400" dirty="0"/>
              <a:t>打擊</a:t>
            </a:r>
            <a:r>
              <a:rPr lang="en-US" sz="2400" dirty="0"/>
              <a:t>), Stringed (</a:t>
            </a:r>
            <a:r>
              <a:rPr lang="zh-CN" altLang="en-US" sz="2400" dirty="0"/>
              <a:t>弦</a:t>
            </a:r>
            <a:r>
              <a:rPr lang="en-US" sz="2400" dirty="0"/>
              <a:t>), Brass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CN" altLang="en-US" sz="2400" dirty="0"/>
              <a:t>銅管</a:t>
            </a:r>
            <a:r>
              <a:rPr lang="en-US" altLang="zh-TW" sz="2400" dirty="0"/>
              <a:t>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166EB00-03DD-4EF1-AAD8-DAF07142B36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9A80ED-9B33-A044-B4C7-C8B0CB08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390497"/>
            <a:ext cx="5826211" cy="34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587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Late binding delays decision of which</a:t>
            </a:r>
            <a:br>
              <a:rPr lang="en-US"/>
            </a:br>
            <a:r>
              <a:rPr lang="en-US"/>
              <a:t>member function is called until runtime</a:t>
            </a:r>
          </a:p>
          <a:p>
            <a:pPr lvl="1" eaLnBrk="1" hangingPunct="1"/>
            <a:r>
              <a:rPr lang="en-US"/>
              <a:t>In C++, virtual functions use late binding</a:t>
            </a:r>
          </a:p>
          <a:p>
            <a:pPr eaLnBrk="1" hangingPunct="1"/>
            <a:r>
              <a:rPr lang="en-US"/>
              <a:t>Pure virtual functions have no definition</a:t>
            </a:r>
          </a:p>
          <a:p>
            <a:pPr lvl="1" eaLnBrk="1" hangingPunct="1"/>
            <a:r>
              <a:rPr lang="en-US"/>
              <a:t>Classes with at least one are abstract</a:t>
            </a:r>
          </a:p>
          <a:p>
            <a:pPr lvl="1" eaLnBrk="1" hangingPunct="1"/>
            <a:r>
              <a:rPr lang="en-US"/>
              <a:t>No objects can be created from </a:t>
            </a:r>
            <a:br>
              <a:rPr lang="en-US"/>
            </a:br>
            <a:r>
              <a:rPr lang="en-US"/>
              <a:t>abstract class</a:t>
            </a:r>
          </a:p>
          <a:p>
            <a:pPr lvl="1" eaLnBrk="1" hangingPunct="1"/>
            <a:r>
              <a:rPr lang="en-US"/>
              <a:t>Used strictly as base for others to derive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3EDC718-C145-413A-BFA4-3FB62329C143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Derived class objects can be assigned to</a:t>
            </a:r>
            <a:br>
              <a:rPr lang="en-US" sz="2800"/>
            </a:br>
            <a:r>
              <a:rPr lang="en-US" sz="2800"/>
              <a:t>base class objects</a:t>
            </a:r>
          </a:p>
          <a:p>
            <a:pPr lvl="1" eaLnBrk="1" hangingPunct="1"/>
            <a:r>
              <a:rPr lang="en-US" sz="2400"/>
              <a:t>Base class members are lost; slicing problem</a:t>
            </a:r>
          </a:p>
          <a:p>
            <a:pPr eaLnBrk="1" hangingPunct="1"/>
            <a:r>
              <a:rPr lang="en-US" sz="2800"/>
              <a:t>Pointer assignments and dynamic objects</a:t>
            </a:r>
          </a:p>
          <a:p>
            <a:pPr lvl="1" eaLnBrk="1" hangingPunct="1"/>
            <a:r>
              <a:rPr lang="en-US" sz="2400"/>
              <a:t>Allow "fix" to slicing problem</a:t>
            </a:r>
          </a:p>
          <a:p>
            <a:pPr eaLnBrk="1" hangingPunct="1"/>
            <a:r>
              <a:rPr lang="en-US" sz="2800"/>
              <a:t>Make all destructors virtual</a:t>
            </a:r>
          </a:p>
          <a:p>
            <a:pPr lvl="1" eaLnBrk="1" hangingPunct="1"/>
            <a:r>
              <a:rPr lang="en-US" sz="2400"/>
              <a:t>Good programming practice</a:t>
            </a:r>
          </a:p>
          <a:p>
            <a:pPr lvl="1" eaLnBrk="1" hangingPunct="1"/>
            <a:r>
              <a:rPr lang="en-US" sz="2400"/>
              <a:t>Ensures memory correctly de-allocated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885A655-C495-4B9B-8C4F-8FDD9A777C99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Figures Example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Best explained by example: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Classes for several kinds of figures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Rectangles, circles, ovals</a:t>
            </a:r>
            <a:r>
              <a:rPr lang="en-US" sz="2400" dirty="0"/>
              <a:t>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Each figure an object of different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Rectangle data: height, width, center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Circle data: center point, radius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All derived </a:t>
            </a:r>
            <a:r>
              <a:rPr lang="en-US" sz="2800" dirty="0"/>
              <a:t>from </a:t>
            </a:r>
            <a:r>
              <a:rPr lang="en-US" sz="2800" dirty="0">
                <a:solidFill>
                  <a:srgbClr val="0070C0"/>
                </a:solidFill>
              </a:rPr>
              <a:t>one parent-class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Figure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Require function: </a:t>
            </a:r>
            <a:r>
              <a:rPr lang="en-US" sz="2800" dirty="0">
                <a:solidFill>
                  <a:schemeClr val="accent6"/>
                </a:solidFill>
              </a:rPr>
              <a:t>draw()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instructions for each figure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ECF7F9E-1E54-43BB-B846-E5968E411FA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Figures 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class needs different </a:t>
            </a:r>
            <a:r>
              <a:rPr lang="en-US" i="1" dirty="0">
                <a:solidFill>
                  <a:schemeClr val="accent6"/>
                </a:solidFill>
              </a:rPr>
              <a:t>draw</a:t>
            </a:r>
            <a:r>
              <a:rPr lang="en-US" dirty="0"/>
              <a:t> function</a:t>
            </a:r>
          </a:p>
          <a:p>
            <a:pPr eaLnBrk="1" hangingPunct="1"/>
            <a:r>
              <a:rPr lang="en-US" dirty="0"/>
              <a:t>Can be called "draw" in each class, so: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Rectangle r;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Circle c;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 err="1">
                <a:solidFill>
                  <a:srgbClr val="0070C0"/>
                </a:solidFill>
              </a:rPr>
              <a:t>r.draw</a:t>
            </a:r>
            <a:r>
              <a:rPr lang="en-US" sz="2800" dirty="0">
                <a:solidFill>
                  <a:srgbClr val="0070C0"/>
                </a:solidFill>
              </a:rPr>
              <a:t>();</a:t>
            </a:r>
            <a:r>
              <a:rPr lang="en-US" sz="2800" dirty="0"/>
              <a:t>  //Calls Rectangle class’s draw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c.draw</a:t>
            </a:r>
            <a:r>
              <a:rPr lang="en-US" sz="2800" dirty="0">
                <a:solidFill>
                  <a:srgbClr val="0070C0"/>
                </a:solidFill>
              </a:rPr>
              <a:t>(); </a:t>
            </a:r>
            <a:r>
              <a:rPr lang="en-US" sz="2800" dirty="0"/>
              <a:t>//Calls Circle class’s draw</a:t>
            </a:r>
          </a:p>
          <a:p>
            <a:pPr eaLnBrk="1" hangingPunct="1"/>
            <a:r>
              <a:rPr lang="en-US" dirty="0"/>
              <a:t>Nothing new here yet…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A2642DD9-37A4-448D-9CEB-A0E5A3634A0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Figures Example: center()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dirty="0"/>
              <a:t>Parent class </a:t>
            </a:r>
            <a:r>
              <a:rPr lang="en-US" sz="2800" dirty="0">
                <a:solidFill>
                  <a:srgbClr val="00B050"/>
                </a:solidFill>
              </a:rPr>
              <a:t>Figure</a:t>
            </a:r>
            <a:r>
              <a:rPr lang="en-US" sz="2800" dirty="0"/>
              <a:t> contains functions</a:t>
            </a:r>
            <a:br>
              <a:rPr lang="en-US" sz="2800" dirty="0"/>
            </a:br>
            <a:r>
              <a:rPr lang="en-US" sz="2800" dirty="0"/>
              <a:t>that </a:t>
            </a:r>
            <a:r>
              <a:rPr lang="en-US" sz="2800" dirty="0">
                <a:solidFill>
                  <a:srgbClr val="00B050"/>
                </a:solidFill>
              </a:rPr>
              <a:t>apply to "all" figures</a:t>
            </a:r>
            <a:r>
              <a:rPr lang="en-US" sz="2800" dirty="0"/>
              <a:t>; consider: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center()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7030A0"/>
                </a:solidFill>
              </a:rPr>
              <a:t>moves a figure to center of screen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Erases 1</a:t>
            </a:r>
            <a:r>
              <a:rPr lang="en-US" sz="2400" baseline="30000" dirty="0"/>
              <a:t>st</a:t>
            </a:r>
            <a:r>
              <a:rPr lang="en-US" sz="2400" dirty="0"/>
              <a:t>, then re-draws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Figure::center() would use function draw()</a:t>
            </a:r>
            <a:br>
              <a:rPr lang="en-US" sz="2400" dirty="0"/>
            </a:br>
            <a:r>
              <a:rPr lang="en-US" sz="2400" dirty="0"/>
              <a:t>to re-draw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>
                <a:solidFill>
                  <a:schemeClr val="accent6"/>
                </a:solidFill>
              </a:rPr>
              <a:t>Complications!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dirty="0"/>
              <a:t>Which draw() function? From which class?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TW" sz="2000" dirty="0"/>
              <a:t>You </a:t>
            </a:r>
            <a:r>
              <a:rPr lang="en-US" altLang="zh-TW" sz="2000" b="1" dirty="0"/>
              <a:t>actually</a:t>
            </a:r>
            <a:r>
              <a:rPr lang="en-US" altLang="zh-TW" sz="2000" dirty="0"/>
              <a:t> want to use the derived one’s draw()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0FB7C40-35E4-42E4-848F-FF44E4C2260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Figures Example: center()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11186"/>
            <a:ext cx="9067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center() {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”Fig center"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draw();}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draw  () {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”Fig draw"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Circle: public Figure 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draw  () {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”Cir draw" &lt;&lt;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fun(Figure *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-&gt;center(); }</a:t>
            </a:r>
          </a:p>
          <a:p>
            <a:pPr marL="0" indent="0">
              <a:buNone/>
            </a:pP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Circle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obj.center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0FB7C40-35E4-42E4-848F-FF44E4C2260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A1DBAD-E2D8-D945-93FD-0703A55119B1}"/>
              </a:ext>
            </a:extLst>
          </p:cNvPr>
          <p:cNvSpPr/>
          <p:nvPr/>
        </p:nvSpPr>
        <p:spPr>
          <a:xfrm>
            <a:off x="2743200" y="5087211"/>
            <a:ext cx="525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Circle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fun(&amp;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will happen?</a:t>
            </a:r>
            <a:b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447632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4000</Words>
  <Application>Microsoft Macintosh PowerPoint</Application>
  <PresentationFormat>On-screen Show (4:3)</PresentationFormat>
  <Paragraphs>503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Giovanni</vt:lpstr>
      <vt:lpstr>Arial</vt:lpstr>
      <vt:lpstr>Calibri</vt:lpstr>
      <vt:lpstr>Courier</vt:lpstr>
      <vt:lpstr>Courier New</vt:lpstr>
      <vt:lpstr>Office Theme</vt:lpstr>
      <vt:lpstr>Chapter 15</vt:lpstr>
      <vt:lpstr>Learning Objectives</vt:lpstr>
      <vt:lpstr>Recall: Pointer Upcasting</vt:lpstr>
      <vt:lpstr>Figures Example</vt:lpstr>
      <vt:lpstr>Virtual Function Basics</vt:lpstr>
      <vt:lpstr>Figures Example (Cont’d)</vt:lpstr>
      <vt:lpstr>Figures Example 2</vt:lpstr>
      <vt:lpstr>Figures Example: center()</vt:lpstr>
      <vt:lpstr>Figures Example: center()</vt:lpstr>
      <vt:lpstr>Figures Example: New Figure</vt:lpstr>
      <vt:lpstr>Figures Example: Virtual!</vt:lpstr>
      <vt:lpstr>Figures Example: center() (Cont’d)</vt:lpstr>
      <vt:lpstr>PowerPoint Presentation</vt:lpstr>
      <vt:lpstr>Virtual Functions: Another Example</vt:lpstr>
      <vt:lpstr>Virtual Functions: Auto Parts</vt:lpstr>
      <vt:lpstr>Class Sale Definition</vt:lpstr>
      <vt:lpstr>Member Functions  savings and operator &lt;</vt:lpstr>
      <vt:lpstr>Class Sale</vt:lpstr>
      <vt:lpstr>Derived Class DiscountSale Defined</vt:lpstr>
      <vt:lpstr>DiscountSale’s Implementation  of bill()</vt:lpstr>
      <vt:lpstr>DiscountSale’s Implementation  of bill()</vt:lpstr>
      <vt:lpstr>Derived Class DiscountSale</vt:lpstr>
      <vt:lpstr>Virtual: Wow!</vt:lpstr>
      <vt:lpstr>Virtual: How?</vt:lpstr>
      <vt:lpstr>PowerPoint Presentation</vt:lpstr>
      <vt:lpstr>Overriding</vt:lpstr>
      <vt:lpstr>C++11 override keyword</vt:lpstr>
      <vt:lpstr>C++11 final keyword</vt:lpstr>
      <vt:lpstr>Virtual Functions: Why Not All?</vt:lpstr>
      <vt:lpstr>Pure Virtual Functions</vt:lpstr>
      <vt:lpstr>Abstract Base Classes</vt:lpstr>
      <vt:lpstr>PowerPoint Presentation</vt:lpstr>
      <vt:lpstr>Extended Type Compatibility</vt:lpstr>
      <vt:lpstr>Extended Type  Compatibility Example</vt:lpstr>
      <vt:lpstr>Classes Pet and Dog</vt:lpstr>
      <vt:lpstr>Using Classes Pet and Dog</vt:lpstr>
      <vt:lpstr>Slicing Problem</vt:lpstr>
      <vt:lpstr>Slicing Problem Fix</vt:lpstr>
      <vt:lpstr>Slicing Problem Example</vt:lpstr>
      <vt:lpstr>Slicing Problem Example</vt:lpstr>
      <vt:lpstr>PowerPoint Presentation</vt:lpstr>
      <vt:lpstr>Virtual Destructors</vt:lpstr>
      <vt:lpstr>Virtual Destructors</vt:lpstr>
      <vt:lpstr>Casting</vt:lpstr>
      <vt:lpstr>Downcasting</vt:lpstr>
      <vt:lpstr>PowerPoint Presentation</vt:lpstr>
      <vt:lpstr>Inner Workings of Virtual Functions</vt:lpstr>
      <vt:lpstr>Inner Workings of Virtual Functions</vt:lpstr>
      <vt:lpstr>Inner Workings of Virtual Functions</vt:lpstr>
      <vt:lpstr>Inner Workings of Virtual Functions</vt:lpstr>
      <vt:lpstr>Inner Workings of Virtual Functions</vt:lpstr>
      <vt:lpstr>Inner Workings of Virtual Functions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305</cp:revision>
  <dcterms:created xsi:type="dcterms:W3CDTF">2006-08-16T00:00:00Z</dcterms:created>
  <dcterms:modified xsi:type="dcterms:W3CDTF">2020-05-12T04:20:14Z</dcterms:modified>
</cp:coreProperties>
</file>