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92" r:id="rId5"/>
    <p:sldId id="291" r:id="rId6"/>
    <p:sldId id="290" r:id="rId7"/>
    <p:sldId id="302" r:id="rId8"/>
    <p:sldId id="303" r:id="rId9"/>
    <p:sldId id="297" r:id="rId10"/>
    <p:sldId id="296" r:id="rId11"/>
    <p:sldId id="288" r:id="rId12"/>
    <p:sldId id="259" r:id="rId13"/>
    <p:sldId id="260" r:id="rId14"/>
    <p:sldId id="261" r:id="rId15"/>
    <p:sldId id="262" r:id="rId16"/>
    <p:sldId id="263" r:id="rId17"/>
    <p:sldId id="264" r:id="rId18"/>
    <p:sldId id="294" r:id="rId19"/>
    <p:sldId id="265" r:id="rId20"/>
    <p:sldId id="266" r:id="rId21"/>
    <p:sldId id="267" r:id="rId22"/>
    <p:sldId id="295" r:id="rId23"/>
    <p:sldId id="268" r:id="rId24"/>
    <p:sldId id="269" r:id="rId25"/>
    <p:sldId id="299" r:id="rId26"/>
    <p:sldId id="298" r:id="rId27"/>
    <p:sldId id="270" r:id="rId28"/>
    <p:sldId id="271" r:id="rId29"/>
    <p:sldId id="272" r:id="rId30"/>
    <p:sldId id="273" r:id="rId31"/>
    <p:sldId id="300" r:id="rId32"/>
    <p:sldId id="274" r:id="rId33"/>
    <p:sldId id="275" r:id="rId34"/>
    <p:sldId id="276" r:id="rId35"/>
    <p:sldId id="277" r:id="rId36"/>
    <p:sldId id="278" r:id="rId37"/>
    <p:sldId id="279" r:id="rId38"/>
    <p:sldId id="280" r:id="rId39"/>
    <p:sldId id="281" r:id="rId40"/>
    <p:sldId id="282" r:id="rId41"/>
    <p:sldId id="283" r:id="rId42"/>
    <p:sldId id="301" r:id="rId43"/>
    <p:sldId id="284" r:id="rId44"/>
    <p:sldId id="285" r:id="rId45"/>
    <p:sldId id="286" r:id="rId46"/>
    <p:sldId id="289" r:id="rId47"/>
    <p:sldId id="304" r:id="rId48"/>
    <p:sldId id="306" r:id="rId49"/>
    <p:sldId id="308" r:id="rId50"/>
    <p:sldId id="287" r:id="rId5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49"/>
    <p:restoredTop sz="94544"/>
  </p:normalViewPr>
  <p:slideViewPr>
    <p:cSldViewPr>
      <p:cViewPr varScale="1">
        <p:scale>
          <a:sx n="198" d="100"/>
          <a:sy n="198" d="100"/>
        </p:scale>
        <p:origin x="219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0D4CF80-12E5-47EC-B0D2-E4614116AC08}" type="datetimeFigureOut">
              <a:rPr lang="en-US"/>
              <a:pPr>
                <a:defRPr/>
              </a:pPr>
              <a:t>5/14/20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8AAFF47-4DA1-455D-B9DB-A17B92110E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495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9C66A2-A2D8-43F2-B22F-DC940AF3906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64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ADE118-AD1C-4A28-817C-43E35B4CA47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2145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78231A8-396D-42CF-9AA1-CEFBFD71C9F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2333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36C4AD-93E5-4DDA-A6F3-F81AE7B3F75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3842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F7AF57D-D816-489E-B834-8793803C40C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66972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你可以用</a:t>
            </a:r>
            <a:r>
              <a:rPr lang="en-US" altLang="zh-CN" dirty="0"/>
              <a:t> </a:t>
            </a:r>
            <a:r>
              <a:rPr lang="en-US" altLang="zh-CN" dirty="0" err="1"/>
              <a:t>typename</a:t>
            </a:r>
            <a:r>
              <a:rPr lang="en-US" altLang="zh-CN" dirty="0"/>
              <a:t> or class </a:t>
            </a:r>
            <a:r>
              <a:rPr lang="zh-CN" altLang="en-US" dirty="0"/>
              <a:t>來當作</a:t>
            </a:r>
            <a:r>
              <a:rPr lang="zh-TW" altLang="en-US" dirty="0"/>
              <a:t> </a:t>
            </a:r>
            <a:r>
              <a:rPr lang="en-US" altLang="zh-TW" dirty="0"/>
              <a:t>T </a:t>
            </a:r>
            <a:r>
              <a:rPr lang="zh-CN" altLang="en-US" dirty="0"/>
              <a:t>的前行字</a:t>
            </a:r>
            <a:endParaRPr lang="en-US" dirty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5CD4609-4E6B-45F6-99FE-90A3DBDDAC0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0218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1082F24-DCEB-435B-8C89-E5EF833EE0A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53490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6883704-E192-4550-85AE-154882D39697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9320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C10C84-056A-439C-929A-85834C2A419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09525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60C757F-95EB-42E1-B480-11494DFB0E9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23073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A465A87-4009-4EBD-9E2C-23FACE2724B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68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D89E933-8292-4CF2-8713-2C926DC5DF8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2607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他在很多</a:t>
            </a:r>
            <a:r>
              <a:rPr lang="en-US" altLang="zh-CN" dirty="0"/>
              <a:t> compiler </a:t>
            </a:r>
            <a:r>
              <a:rPr lang="zh-CN" altLang="en-US" dirty="0"/>
              <a:t>底下是不能分開成兩個檔案，然後編譯，要用這個</a:t>
            </a:r>
            <a:r>
              <a:rPr lang="en-US" altLang="zh-CN" dirty="0"/>
              <a:t> template </a:t>
            </a:r>
            <a:r>
              <a:rPr lang="zh-CN" altLang="en-US" dirty="0"/>
              <a:t>的</a:t>
            </a:r>
            <a:r>
              <a:rPr lang="en-US" altLang="zh-CN" dirty="0"/>
              <a:t> file </a:t>
            </a:r>
            <a:r>
              <a:rPr lang="zh-CN" altLang="en-US" dirty="0"/>
              <a:t>要跟他一起編</a:t>
            </a:r>
            <a:endParaRPr lang="en-US" dirty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12A96D-7196-4BD5-AB80-9CB599CA0EC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98132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4A703C-E56E-442E-95DA-3946D2FEF8C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95493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4A703C-E56E-442E-95DA-3946D2FEF8C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97128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有寫就要用，不能只用</a:t>
            </a:r>
            <a:r>
              <a:rPr lang="en-US" altLang="zh-CN" dirty="0"/>
              <a:t>T1</a:t>
            </a:r>
            <a:endParaRPr lang="en-US" dirty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8666A7-2639-4909-9FE6-C6D2EA1BEF2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26245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在寫</a:t>
            </a:r>
            <a:r>
              <a:rPr lang="en-US" altLang="zh-CN" dirty="0"/>
              <a:t> template </a:t>
            </a:r>
            <a:r>
              <a:rPr lang="zh-CN" altLang="en-US" dirty="0"/>
              <a:t>的時候會更注重</a:t>
            </a:r>
            <a:r>
              <a:rPr lang="zh-TW" altLang="en-US" dirty="0"/>
              <a:t> </a:t>
            </a:r>
            <a:r>
              <a:rPr lang="en-US" altLang="zh-TW" dirty="0"/>
              <a:t>algorithm</a:t>
            </a:r>
            <a:r>
              <a:rPr lang="zh-TW" altLang="en-US" dirty="0"/>
              <a:t> 本身，而非</a:t>
            </a:r>
            <a:r>
              <a:rPr lang="en-US" altLang="zh-TW" dirty="0"/>
              <a:t> data </a:t>
            </a:r>
            <a:r>
              <a:rPr lang="zh-CN" altLang="en-US" dirty="0"/>
              <a:t>的儲存方式等等細節</a:t>
            </a:r>
            <a:endParaRPr lang="en-US" dirty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194E16-2A77-4231-871B-028F604A5C2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50901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E725AE0-EBBE-427A-89EA-21C907D2391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24251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6289966-7444-4E32-9DC0-08D84A6E8DA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18285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AE6F37-0393-4B7C-AE7A-A36EC096AD43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75793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A9E60BE-B7AC-4753-AC8C-F419E3822DC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00641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9879A7-CB66-47CF-91DC-E29519D8A03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7123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ADE118-AD1C-4A28-817C-43E35B4CA47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99057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C29E463-FABB-48EE-B3AB-4F85C6F7215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6946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A374FE-E212-482C-98EB-D6A4CF3CFB2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98795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Pair&lt;</a:t>
            </a:r>
            <a:r>
              <a:rPr lang="en-US" dirty="0" err="1"/>
              <a:t>int</a:t>
            </a:r>
            <a:r>
              <a:rPr lang="en-US" dirty="0"/>
              <a:t>&gt; </a:t>
            </a:r>
            <a:r>
              <a:rPr lang="zh-CN" altLang="en-US" dirty="0"/>
              <a:t>可視為一個</a:t>
            </a:r>
            <a:r>
              <a:rPr lang="en-US" altLang="zh-CN" dirty="0"/>
              <a:t> type</a:t>
            </a:r>
            <a:endParaRPr lang="en-US" dirty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90FC22-8D20-4923-9182-F3166742F4B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62936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Operator + </a:t>
            </a:r>
            <a:r>
              <a:rPr lang="zh-CN" altLang="en-US" dirty="0"/>
              <a:t>有定義清楚的</a:t>
            </a:r>
            <a:r>
              <a:rPr lang="zh-TW" altLang="en-US" dirty="0"/>
              <a:t> </a:t>
            </a:r>
            <a:r>
              <a:rPr lang="en-US" altLang="zh-TW" dirty="0"/>
              <a:t>data type </a:t>
            </a:r>
            <a:r>
              <a:rPr lang="zh-CN" altLang="en-US" dirty="0"/>
              <a:t>就能使用</a:t>
            </a:r>
            <a:r>
              <a:rPr lang="en-US" altLang="zh-CN" dirty="0"/>
              <a:t> </a:t>
            </a:r>
            <a:r>
              <a:rPr lang="en-US" altLang="zh-CN" dirty="0" err="1"/>
              <a:t>addUp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舉例來說：</a:t>
            </a:r>
            <a:r>
              <a:rPr lang="en-US" altLang="zh-CN" dirty="0" err="1"/>
              <a:t>int</a:t>
            </a:r>
            <a:r>
              <a:rPr lang="en-US" altLang="zh-CN" dirty="0"/>
              <a:t>, double </a:t>
            </a:r>
            <a:r>
              <a:rPr lang="en-US" altLang="zh-CN" dirty="0">
                <a:sym typeface="Wingdings" pitchFamily="2" charset="2"/>
              </a:rPr>
              <a:t> ok, </a:t>
            </a:r>
            <a:r>
              <a:rPr lang="zh-CN" altLang="en-US" dirty="0">
                <a:sym typeface="Wingdings" pitchFamily="2" charset="2"/>
              </a:rPr>
              <a:t>但是你可能自己設定了</a:t>
            </a:r>
            <a:r>
              <a:rPr lang="en-US" altLang="zh-CN" dirty="0">
                <a:sym typeface="Wingdings" pitchFamily="2" charset="2"/>
              </a:rPr>
              <a:t> IP </a:t>
            </a:r>
            <a:r>
              <a:rPr lang="zh-CN" altLang="en-US" dirty="0">
                <a:sym typeface="Wingdings" pitchFamily="2" charset="2"/>
              </a:rPr>
              <a:t>這個形態，對於網路來說，</a:t>
            </a:r>
            <a:r>
              <a:rPr lang="en-US" altLang="zh-CN" dirty="0">
                <a:sym typeface="Wingdings" pitchFamily="2" charset="2"/>
              </a:rPr>
              <a:t>IP </a:t>
            </a:r>
            <a:r>
              <a:rPr lang="zh-CN" altLang="en-US" dirty="0">
                <a:sym typeface="Wingdings" pitchFamily="2" charset="2"/>
              </a:rPr>
              <a:t>相加就沒意義了</a:t>
            </a:r>
            <a:endParaRPr lang="en-US" dirty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69A61A9-BFF1-4BC0-813F-2183F6CC55E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25137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EAEFB7-C5EE-42CC-AED2-CFF670F0FE5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4694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可以把某個</a:t>
            </a:r>
            <a:r>
              <a:rPr lang="en-US" altLang="zh-CN" dirty="0"/>
              <a:t> template type </a:t>
            </a:r>
            <a:r>
              <a:rPr lang="zh-CN" altLang="en-US"/>
              <a:t>重新命名</a:t>
            </a:r>
            <a:endParaRPr lang="en-US" dirty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A83773F-8129-4036-86E3-80D00187010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51469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2203DC-AED0-482E-BA49-42D88D44381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0061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A69015-0385-4776-B431-6E04F00F8FA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70190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172836-F337-438A-9865-CDAA2A0E71F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39707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724FA10-5BB8-46F9-A872-5850DD44EC3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0828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ADE118-AD1C-4A28-817C-43E35B4CA47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17740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ADE118-AD1C-4A28-817C-43E35B4CA47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1590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ADE118-AD1C-4A28-817C-43E35B4CA47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04881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ADE118-AD1C-4A28-817C-43E35B4CA47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53085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ADE118-AD1C-4A28-817C-43E35B4CA47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859355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C65659-F98C-4D00-93F4-687B798697E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506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ADE118-AD1C-4A28-817C-43E35B4CA47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4974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ADE118-AD1C-4A28-817C-43E35B4CA47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7384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ADE118-AD1C-4A28-817C-43E35B4CA47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0232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ADE118-AD1C-4A28-817C-43E35B4CA47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7783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ADE118-AD1C-4A28-817C-43E35B4CA47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5629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FDC844-A92E-4B49-B430-F29FC3FCF771}" type="datetime1">
              <a:rPr lang="en-US"/>
              <a:pPr>
                <a:defRPr/>
              </a:pPr>
              <a:t>5/14/20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AD643429-1D5B-4033-8D5C-1EDE8E2830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54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DD37D-BCE0-4EAB-8F6A-08F3CE41B033}" type="datetime1">
              <a:rPr lang="en-US"/>
              <a:pPr>
                <a:defRPr/>
              </a:pPr>
              <a:t>5/14/20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4BA269D6-5A2D-4CCC-85DC-987BBA083B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50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1FDB5-C156-4A75-B01B-73B4C2D450C3}" type="datetime1">
              <a:rPr lang="en-US"/>
              <a:pPr>
                <a:defRPr/>
              </a:pPr>
              <a:t>5/14/20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564F6DDB-ADD8-48BB-A2EF-3AFD57DB6F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40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BCCBAC-6822-4AC0-A191-BF844DC2AA8C}" type="datetime1">
              <a:rPr lang="en-US"/>
              <a:pPr>
                <a:defRPr/>
              </a:pPr>
              <a:t>5/14/20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5000AC4E-5B1E-440E-A331-A184AA4F58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340475"/>
            <a:ext cx="4343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6769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F67A4-2541-491B-AFD2-3D78DEFA82ED}" type="datetime1">
              <a:rPr lang="en-US"/>
              <a:pPr>
                <a:defRPr/>
              </a:pPr>
              <a:t>5/14/20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507479B5-B8F8-4AB7-970F-03D4AF7579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20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29179-9E7A-411E-8E2F-A8472B89141A}" type="datetime1">
              <a:rPr lang="en-US"/>
              <a:pPr>
                <a:defRPr/>
              </a:pPr>
              <a:t>5/14/20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B5236EA1-F153-44F7-B8FF-E091D4A11F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24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217A1-B66F-4E32-A676-A642B9BB61D9}" type="datetime1">
              <a:rPr lang="en-US"/>
              <a:pPr>
                <a:defRPr/>
              </a:pPr>
              <a:t>5/14/20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D0CA7FCE-62D4-435A-A2CF-DD86D63E5D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66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540AFA-1AE8-41BB-BC87-809812291B0A}" type="datetime1">
              <a:rPr lang="en-US"/>
              <a:pPr>
                <a:defRPr/>
              </a:pPr>
              <a:t>5/14/20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AF2C1664-EA65-44EF-8775-96E788FFE5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9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5DF62-BF06-4B3C-91B5-9989956A021E}" type="datetime1">
              <a:rPr lang="en-US"/>
              <a:pPr>
                <a:defRPr/>
              </a:pPr>
              <a:t>5/14/20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7CBE8274-BB28-4736-A6F2-47EFBB348D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06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5CE00C-1268-4EEB-B575-156E8232475A}" type="datetime1">
              <a:rPr lang="en-US"/>
              <a:pPr>
                <a:defRPr/>
              </a:pPr>
              <a:t>5/14/20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3F8E9633-7E45-4CB3-8352-954C010385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59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986209-1096-4C77-91D3-BA1D3B2D8DE2}" type="datetime1">
              <a:rPr lang="en-US"/>
              <a:pPr>
                <a:defRPr/>
              </a:pPr>
              <a:t>5/14/20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412B97AB-5DE8-45C2-B49F-7E886F2B3F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4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EA55585-17A0-4013-BB53-B4463C122318}" type="datetime1">
              <a:rPr lang="en-US"/>
              <a:pPr>
                <a:defRPr/>
              </a:pPr>
              <a:t>5/14/20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8B47C1F0-8F08-44DE-B4FE-8C18C140A8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98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5638800" y="457200"/>
            <a:ext cx="3276600" cy="1470025"/>
          </a:xfrm>
        </p:spPr>
        <p:txBody>
          <a:bodyPr/>
          <a:lstStyle/>
          <a:p>
            <a:pPr eaLnBrk="1" hangingPunct="1"/>
            <a:r>
              <a:rPr lang="en-US"/>
              <a:t>Chapter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1905000"/>
            <a:ext cx="3352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Templates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715000" y="6427788"/>
            <a:ext cx="25908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100" dirty="0">
                <a:latin typeface="Calibri" pitchFamily="34" charset="0"/>
              </a:rPr>
              <a:t>Copyright © 2017 Pearson Education, Ltd. All rights reserved. </a:t>
            </a:r>
            <a:endParaRPr lang="en-CA" sz="1100" dirty="0">
              <a:latin typeface="Calibr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253"/>
            <a:ext cx="5562600" cy="687643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420F31-2FC5-5247-9C34-EC99F8B60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DB637F-E137-F340-9D31-C4AC4F433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A8A608-A89C-604C-8535-C0F4E3B53B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5000AC4E-5B1E-440E-A331-A184AA4F584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FA4B7D-1523-8342-9AB0-138611293FE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90572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Introduction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C++ templates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dirty="0"/>
              <a:t>Allow very "</a:t>
            </a:r>
            <a:r>
              <a:rPr lang="en-US" dirty="0">
                <a:solidFill>
                  <a:srgbClr val="C00000"/>
                </a:solidFill>
              </a:rPr>
              <a:t>general</a:t>
            </a:r>
            <a:r>
              <a:rPr lang="en-US" dirty="0"/>
              <a:t>" definitions for functions and classes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dirty="0">
                <a:solidFill>
                  <a:srgbClr val="00B050"/>
                </a:solidFill>
              </a:rPr>
              <a:t>Type names </a:t>
            </a:r>
            <a:r>
              <a:rPr lang="en-US" dirty="0"/>
              <a:t>are "</a:t>
            </a:r>
            <a:r>
              <a:rPr lang="en-US" dirty="0">
                <a:solidFill>
                  <a:srgbClr val="00B050"/>
                </a:solidFill>
              </a:rPr>
              <a:t>parameters</a:t>
            </a:r>
            <a:r>
              <a:rPr lang="en-US" dirty="0"/>
              <a:t>" instead of</a:t>
            </a:r>
            <a:br>
              <a:rPr lang="en-US" dirty="0"/>
            </a:br>
            <a:r>
              <a:rPr lang="en-US" dirty="0"/>
              <a:t>actual types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dirty="0"/>
              <a:t>Precise definition determined </a:t>
            </a:r>
            <a:r>
              <a:rPr lang="en-US" dirty="0">
                <a:solidFill>
                  <a:srgbClr val="0070C0"/>
                </a:solidFill>
              </a:rPr>
              <a:t>at compile time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B44B3857-67C6-4E9B-97A4-AFAE0037884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29116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Function Templates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800" dirty="0"/>
              <a:t>Recall function </a:t>
            </a:r>
            <a:r>
              <a:rPr lang="en-US" sz="2800" dirty="0" err="1"/>
              <a:t>swapValues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sz="2400" dirty="0"/>
              <a:t>void </a:t>
            </a:r>
            <a:r>
              <a:rPr lang="en-US" sz="2400" dirty="0" err="1"/>
              <a:t>swapValues</a:t>
            </a:r>
            <a:r>
              <a:rPr lang="en-US" sz="2400" dirty="0"/>
              <a:t>(</a:t>
            </a:r>
            <a:r>
              <a:rPr lang="en-US" sz="2400" dirty="0" err="1">
                <a:solidFill>
                  <a:srgbClr val="0070C0"/>
                </a:solidFill>
              </a:rPr>
              <a:t>int</a:t>
            </a:r>
            <a:r>
              <a:rPr lang="en-US" sz="2400" dirty="0">
                <a:solidFill>
                  <a:srgbClr val="0070C0"/>
                </a:solidFill>
              </a:rPr>
              <a:t>&amp; var1, </a:t>
            </a:r>
            <a:r>
              <a:rPr lang="en-US" sz="2400" dirty="0" err="1">
                <a:solidFill>
                  <a:srgbClr val="0070C0"/>
                </a:solidFill>
              </a:rPr>
              <a:t>int</a:t>
            </a:r>
            <a:r>
              <a:rPr lang="en-US" sz="2400" dirty="0">
                <a:solidFill>
                  <a:srgbClr val="0070C0"/>
                </a:solidFill>
              </a:rPr>
              <a:t>&amp; var2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dirty="0"/>
              <a:t>{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temp;</a:t>
            </a:r>
            <a:br>
              <a:rPr lang="en-US" sz="2400" dirty="0"/>
            </a:br>
            <a:r>
              <a:rPr lang="en-US" sz="2400" dirty="0"/>
              <a:t>	temp = var1;</a:t>
            </a:r>
            <a:br>
              <a:rPr lang="en-US" sz="2400" dirty="0"/>
            </a:br>
            <a:r>
              <a:rPr lang="en-US" sz="2400" dirty="0"/>
              <a:t>	var1 = var2;</a:t>
            </a:r>
            <a:br>
              <a:rPr lang="en-US" sz="2400" dirty="0"/>
            </a:br>
            <a:r>
              <a:rPr lang="en-US" sz="2400" dirty="0"/>
              <a:t>	var2 = temp;</a:t>
            </a:r>
            <a:br>
              <a:rPr lang="en-US" sz="2400" dirty="0"/>
            </a:br>
            <a:r>
              <a:rPr lang="en-US" sz="2400" dirty="0"/>
              <a:t>}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800" dirty="0">
                <a:solidFill>
                  <a:srgbClr val="C00000"/>
                </a:solidFill>
              </a:rPr>
              <a:t>Applies only to variables of type </a:t>
            </a:r>
            <a:r>
              <a:rPr lang="en-US" sz="2800" dirty="0" err="1">
                <a:solidFill>
                  <a:srgbClr val="C00000"/>
                </a:solidFill>
              </a:rPr>
              <a:t>int</a:t>
            </a:r>
            <a:endParaRPr lang="en-US" sz="2800" dirty="0">
              <a:solidFill>
                <a:srgbClr val="C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800" dirty="0">
                <a:solidFill>
                  <a:srgbClr val="0070C0"/>
                </a:solidFill>
              </a:rPr>
              <a:t>But users may want code to work for any types!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701ED0BF-3A69-43BF-8595-6306D40A3C52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Function Templates vs. </a:t>
            </a:r>
            <a:r>
              <a:rPr lang="en-US" sz="3600" dirty="0">
                <a:solidFill>
                  <a:srgbClr val="0070C0"/>
                </a:solidFill>
              </a:rPr>
              <a:t>Overloading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Could overload function for chars:</a:t>
            </a:r>
            <a:br>
              <a:rPr lang="en-US" dirty="0"/>
            </a:br>
            <a:r>
              <a:rPr lang="en-US" sz="2800" dirty="0"/>
              <a:t>void </a:t>
            </a:r>
            <a:r>
              <a:rPr lang="en-US" sz="2800" dirty="0" err="1"/>
              <a:t>swapValues</a:t>
            </a:r>
            <a:r>
              <a:rPr lang="en-US" sz="2800" dirty="0"/>
              <a:t>(</a:t>
            </a:r>
            <a:r>
              <a:rPr lang="en-US" sz="2800" dirty="0">
                <a:solidFill>
                  <a:srgbClr val="0070C0"/>
                </a:solidFill>
              </a:rPr>
              <a:t>char&amp; var1, char&amp; var2</a:t>
            </a:r>
            <a:r>
              <a:rPr lang="en-US" sz="2800" dirty="0"/>
              <a:t>)</a:t>
            </a:r>
            <a:br>
              <a:rPr lang="en-US" sz="2800" dirty="0"/>
            </a:br>
            <a:r>
              <a:rPr lang="en-US" sz="2800" dirty="0"/>
              <a:t>{</a:t>
            </a:r>
            <a:br>
              <a:rPr lang="en-US" sz="2800" dirty="0"/>
            </a:br>
            <a:r>
              <a:rPr lang="en-US" sz="2800" dirty="0"/>
              <a:t>	char temp;</a:t>
            </a:r>
            <a:br>
              <a:rPr lang="en-US" sz="2800" dirty="0"/>
            </a:br>
            <a:r>
              <a:rPr lang="en-US" sz="2800" dirty="0"/>
              <a:t>	temp = var1;</a:t>
            </a:r>
            <a:br>
              <a:rPr lang="en-US" sz="2800" dirty="0"/>
            </a:br>
            <a:r>
              <a:rPr lang="en-US" sz="2800" dirty="0"/>
              <a:t>	var1 = var2;</a:t>
            </a:r>
            <a:br>
              <a:rPr lang="en-US" sz="2800" dirty="0"/>
            </a:br>
            <a:r>
              <a:rPr lang="en-US" sz="2800" dirty="0"/>
              <a:t>	var2 = temp;</a:t>
            </a:r>
            <a:br>
              <a:rPr lang="en-US" sz="2800" dirty="0"/>
            </a:br>
            <a:r>
              <a:rPr lang="en-US" sz="2800" dirty="0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But notice: </a:t>
            </a:r>
            <a:r>
              <a:rPr lang="en-US" dirty="0">
                <a:solidFill>
                  <a:srgbClr val="C00000"/>
                </a:solidFill>
              </a:rPr>
              <a:t>code is nearly identical!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Only difference is type used in 3 places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i.e., temp, var1, var2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43143BB1-D2A5-4043-8FF0-6CE3DC3259B0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Function Template Syntax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Allow "swap values" of any type variables:</a:t>
            </a:r>
            <a:br>
              <a:rPr lang="en-US" sz="2800" dirty="0"/>
            </a:br>
            <a:r>
              <a:rPr lang="en-US" sz="2400" dirty="0">
                <a:solidFill>
                  <a:srgbClr val="0070C0"/>
                </a:solidFill>
              </a:rPr>
              <a:t>template&lt;class T&gt;</a:t>
            </a:r>
            <a:br>
              <a:rPr lang="en-US" sz="2400" dirty="0"/>
            </a:br>
            <a:r>
              <a:rPr lang="en-US" sz="2400" dirty="0"/>
              <a:t>void </a:t>
            </a:r>
            <a:r>
              <a:rPr lang="en-US" sz="2400" dirty="0" err="1"/>
              <a:t>swapValues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70C0"/>
                </a:solidFill>
              </a:rPr>
              <a:t>T&amp; var1, T&amp; var2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dirty="0"/>
              <a:t>{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dirty="0">
                <a:solidFill>
                  <a:srgbClr val="0070C0"/>
                </a:solidFill>
              </a:rPr>
              <a:t>T</a:t>
            </a:r>
            <a:r>
              <a:rPr lang="en-US" sz="2400" dirty="0"/>
              <a:t> temp;</a:t>
            </a:r>
            <a:br>
              <a:rPr lang="en-US" sz="2400" dirty="0"/>
            </a:br>
            <a:r>
              <a:rPr lang="en-US" sz="2400" dirty="0"/>
              <a:t>	temp = var1;</a:t>
            </a:r>
            <a:br>
              <a:rPr lang="en-US" sz="2400" dirty="0"/>
            </a:br>
            <a:r>
              <a:rPr lang="en-US" sz="2400" dirty="0"/>
              <a:t>	var1 = var2;</a:t>
            </a:r>
            <a:br>
              <a:rPr lang="en-US" sz="2400" dirty="0"/>
            </a:br>
            <a:r>
              <a:rPr lang="en-US" sz="2400" dirty="0"/>
              <a:t>	var2 = temp;</a:t>
            </a:r>
            <a:br>
              <a:rPr lang="en-US" sz="2400" dirty="0"/>
            </a:br>
            <a:r>
              <a:rPr lang="en-US" sz="2400" dirty="0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First line called "</a:t>
            </a:r>
            <a:r>
              <a:rPr lang="en-US" sz="2800" dirty="0">
                <a:solidFill>
                  <a:srgbClr val="C00000"/>
                </a:solidFill>
              </a:rPr>
              <a:t>template prefix</a:t>
            </a:r>
            <a:r>
              <a:rPr lang="en-US" sz="2800" dirty="0"/>
              <a:t>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rgbClr val="00B050"/>
                </a:solidFill>
              </a:rPr>
              <a:t>Tells compiler what’s coming is "template"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And that </a:t>
            </a:r>
            <a:r>
              <a:rPr lang="en-US" sz="2400" dirty="0">
                <a:solidFill>
                  <a:srgbClr val="00B050"/>
                </a:solidFill>
              </a:rPr>
              <a:t>T</a:t>
            </a:r>
            <a:r>
              <a:rPr lang="en-US" sz="2400" dirty="0"/>
              <a:t> is a </a:t>
            </a:r>
            <a:r>
              <a:rPr lang="en-US" sz="2400" dirty="0">
                <a:solidFill>
                  <a:srgbClr val="00B050"/>
                </a:solidFill>
              </a:rPr>
              <a:t>type parameter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283C99EC-DDA4-46A1-930B-2DFFACC87979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Template Prefix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Recall:</a:t>
            </a:r>
            <a:br>
              <a:rPr lang="en-US" sz="2800" dirty="0"/>
            </a:br>
            <a:r>
              <a:rPr lang="en-US" sz="2800" dirty="0"/>
              <a:t>template&lt;class T&gt;</a:t>
            </a:r>
          </a:p>
          <a:p>
            <a:pPr eaLnBrk="1" hangingPunct="1"/>
            <a:r>
              <a:rPr lang="en-US" sz="2800" dirty="0"/>
              <a:t>In this usage, </a:t>
            </a:r>
            <a:r>
              <a:rPr lang="en-US" sz="2800" dirty="0">
                <a:solidFill>
                  <a:srgbClr val="C00000"/>
                </a:solidFill>
              </a:rPr>
              <a:t>"class" means "type"</a:t>
            </a:r>
            <a:r>
              <a:rPr lang="en-US" sz="2800" dirty="0"/>
              <a:t>, or</a:t>
            </a:r>
            <a:br>
              <a:rPr lang="en-US" sz="2800" dirty="0"/>
            </a:br>
            <a:r>
              <a:rPr lang="en-US" sz="2800" dirty="0"/>
              <a:t>"classification”</a:t>
            </a:r>
          </a:p>
          <a:p>
            <a:pPr lvl="1" eaLnBrk="1" hangingPunct="1"/>
            <a:r>
              <a:rPr lang="en-US" sz="2400" dirty="0">
                <a:solidFill>
                  <a:srgbClr val="0070C0"/>
                </a:solidFill>
              </a:rPr>
              <a:t>T can be replaced by any type </a:t>
            </a:r>
            <a:r>
              <a:rPr lang="en-US" sz="2400" dirty="0"/>
              <a:t>(class or not class)</a:t>
            </a:r>
          </a:p>
          <a:p>
            <a:pPr eaLnBrk="1" hangingPunct="1"/>
            <a:r>
              <a:rPr lang="en-US" sz="2800" dirty="0"/>
              <a:t>Can be confused with other "known" use</a:t>
            </a:r>
            <a:br>
              <a:rPr lang="en-US" sz="2800" dirty="0"/>
            </a:br>
            <a:r>
              <a:rPr lang="en-US" sz="2800" dirty="0"/>
              <a:t>of word "class"!</a:t>
            </a:r>
          </a:p>
          <a:p>
            <a:pPr lvl="1" eaLnBrk="1" hangingPunct="1"/>
            <a:r>
              <a:rPr lang="en-US" sz="2400" dirty="0"/>
              <a:t>C++ allows keyword "</a:t>
            </a:r>
            <a:r>
              <a:rPr lang="en-US" sz="2400" dirty="0" err="1">
                <a:solidFill>
                  <a:srgbClr val="C00000"/>
                </a:solidFill>
              </a:rPr>
              <a:t>typename</a:t>
            </a:r>
            <a:r>
              <a:rPr lang="en-US" sz="2400" dirty="0"/>
              <a:t>" in place of</a:t>
            </a:r>
            <a:br>
              <a:rPr lang="en-US" sz="2400" dirty="0"/>
            </a:br>
            <a:r>
              <a:rPr lang="en-US" sz="2400" dirty="0"/>
              <a:t>keyword "class" here</a:t>
            </a:r>
          </a:p>
          <a:p>
            <a:pPr lvl="1" eaLnBrk="1" hangingPunct="1"/>
            <a:r>
              <a:rPr lang="en-US" sz="2400" dirty="0"/>
              <a:t>But most use "class" anyway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BA385498-CBB9-4A24-955E-5AF6D0B3D611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Template Prefix 2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Again:</a:t>
            </a:r>
            <a:br>
              <a:rPr lang="en-US" sz="2800" dirty="0"/>
            </a:br>
            <a:r>
              <a:rPr lang="en-US" sz="2800" dirty="0"/>
              <a:t>template&lt;class T&gt;</a:t>
            </a:r>
          </a:p>
          <a:p>
            <a:pPr eaLnBrk="1" hangingPunct="1"/>
            <a:r>
              <a:rPr lang="en-US" sz="2800" dirty="0">
                <a:solidFill>
                  <a:srgbClr val="0070C0"/>
                </a:solidFill>
              </a:rPr>
              <a:t>T can be replaced by any type</a:t>
            </a:r>
          </a:p>
          <a:p>
            <a:pPr lvl="1" eaLnBrk="1" hangingPunct="1"/>
            <a:r>
              <a:rPr lang="en-US" sz="2400" dirty="0">
                <a:solidFill>
                  <a:srgbClr val="00B050"/>
                </a:solidFill>
              </a:rPr>
              <a:t>Predefined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00B050"/>
                </a:solidFill>
              </a:rPr>
              <a:t>user-defined </a:t>
            </a:r>
            <a:r>
              <a:rPr lang="en-US" sz="2400" dirty="0"/>
              <a:t>(like a C++ class type)</a:t>
            </a:r>
          </a:p>
          <a:p>
            <a:pPr eaLnBrk="1" hangingPunct="1"/>
            <a:r>
              <a:rPr lang="en-US" sz="2800" dirty="0"/>
              <a:t>In function definition body:</a:t>
            </a:r>
          </a:p>
          <a:p>
            <a:pPr lvl="1" eaLnBrk="1" hangingPunct="1"/>
            <a:r>
              <a:rPr lang="en-US" sz="2400" dirty="0">
                <a:solidFill>
                  <a:srgbClr val="0070C0"/>
                </a:solidFill>
              </a:rPr>
              <a:t>T used like any other type</a:t>
            </a:r>
          </a:p>
          <a:p>
            <a:pPr eaLnBrk="1" hangingPunct="1"/>
            <a:r>
              <a:rPr lang="en-US" sz="2800" dirty="0"/>
              <a:t>Note: can use other than "T", but T is</a:t>
            </a:r>
            <a:br>
              <a:rPr lang="en-US" sz="2800" dirty="0"/>
            </a:br>
            <a:r>
              <a:rPr lang="en-US" sz="2800" dirty="0"/>
              <a:t>"traditional" usage</a:t>
            </a:r>
          </a:p>
          <a:p>
            <a:pPr lvl="1" eaLnBrk="1" hangingPunct="1"/>
            <a:r>
              <a:rPr lang="en-US" sz="2400" dirty="0"/>
              <a:t>e.g., T1, T2, 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E89D16E4-8A1C-4CE7-BD64-B3F959BFEBBE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Function Template Definition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err="1"/>
              <a:t>swapValues</a:t>
            </a:r>
            <a:r>
              <a:rPr lang="en-US" sz="2800" dirty="0"/>
              <a:t>() function template is actually</a:t>
            </a:r>
            <a:br>
              <a:rPr lang="en-US" sz="2800" dirty="0"/>
            </a:br>
            <a:r>
              <a:rPr lang="en-US" sz="2800" dirty="0">
                <a:solidFill>
                  <a:srgbClr val="C00000"/>
                </a:solidFill>
              </a:rPr>
              <a:t>large "collection" of definitions!</a:t>
            </a:r>
          </a:p>
          <a:p>
            <a:pPr lvl="1" eaLnBrk="1" hangingPunct="1"/>
            <a:r>
              <a:rPr lang="en-US" sz="2400" dirty="0"/>
              <a:t>A definition for </a:t>
            </a:r>
            <a:r>
              <a:rPr lang="en-US" sz="2400" dirty="0">
                <a:solidFill>
                  <a:srgbClr val="0070C0"/>
                </a:solidFill>
              </a:rPr>
              <a:t>each possible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type</a:t>
            </a:r>
            <a:r>
              <a:rPr lang="en-US" sz="2400" dirty="0"/>
              <a:t>!</a:t>
            </a:r>
          </a:p>
          <a:p>
            <a:pPr eaLnBrk="1" hangingPunct="1"/>
            <a:r>
              <a:rPr lang="en-US" sz="2800" dirty="0"/>
              <a:t>Compiler only </a:t>
            </a:r>
            <a:r>
              <a:rPr lang="en-US" sz="2800" dirty="0">
                <a:solidFill>
                  <a:srgbClr val="0070C0"/>
                </a:solidFill>
              </a:rPr>
              <a:t>generates definitions when</a:t>
            </a:r>
            <a:br>
              <a:rPr lang="en-US" sz="28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>required</a:t>
            </a:r>
          </a:p>
          <a:p>
            <a:pPr lvl="1" eaLnBrk="1" hangingPunct="1"/>
            <a:r>
              <a:rPr lang="en-US" sz="2400" dirty="0"/>
              <a:t>But it’s "as if" you’d defined for all types</a:t>
            </a:r>
          </a:p>
          <a:p>
            <a:pPr eaLnBrk="1" hangingPunct="1"/>
            <a:r>
              <a:rPr lang="en-US" sz="2800" dirty="0">
                <a:solidFill>
                  <a:srgbClr val="7030A0"/>
                </a:solidFill>
              </a:rPr>
              <a:t>Write one definition </a:t>
            </a:r>
            <a:r>
              <a:rPr lang="en-US" sz="2800" dirty="0">
                <a:solidFill>
                  <a:srgbClr val="7030A0"/>
                </a:solidFill>
                <a:sym typeface="Wingdings" pitchFamily="2" charset="2"/>
              </a:rPr>
              <a:t></a:t>
            </a:r>
            <a:r>
              <a:rPr lang="en-US" sz="2800" dirty="0">
                <a:solidFill>
                  <a:srgbClr val="7030A0"/>
                </a:solidFill>
              </a:rPr>
              <a:t> works for all types</a:t>
            </a:r>
            <a:br>
              <a:rPr lang="en-US" sz="2800" dirty="0">
                <a:solidFill>
                  <a:srgbClr val="7030A0"/>
                </a:solidFill>
              </a:rPr>
            </a:br>
            <a:r>
              <a:rPr lang="en-US" sz="2800" dirty="0">
                <a:solidFill>
                  <a:srgbClr val="7030A0"/>
                </a:solidFill>
              </a:rPr>
              <a:t>that might be needed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D983869F-C38A-435B-8CED-93C26936B16E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52B60B-96E3-C444-9EEB-2F98B455E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Example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19B543-94EC-BF4E-9701-FA5EBED97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template&lt;class T&gt;</a:t>
            </a:r>
            <a:b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swapValues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T&amp; var1, T&amp; var2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temp;</a:t>
            </a:r>
            <a:b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temp = var1;</a:t>
            </a:r>
            <a:b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var1 = var2;</a:t>
            </a:r>
            <a:b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var2 = temp;</a:t>
            </a:r>
            <a:b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kumimoji="1"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kumimoji="1"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1"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integer1 = 1, integer2 = 2;</a:t>
            </a:r>
          </a:p>
          <a:p>
            <a:pPr marL="0" indent="0">
              <a:buNone/>
            </a:pPr>
            <a:r>
              <a:rPr kumimoji="1"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1"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swapValues</a:t>
            </a:r>
            <a:r>
              <a:rPr kumimoji="1"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(integer1, integer2);</a:t>
            </a:r>
          </a:p>
          <a:p>
            <a:pPr marL="0" indent="0">
              <a:buNone/>
            </a:pPr>
            <a:r>
              <a:rPr kumimoji="1"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char symbol1 = 'A', symbol2 = 'B’;</a:t>
            </a:r>
          </a:p>
          <a:p>
            <a:pPr marL="0" indent="0">
              <a:buNone/>
            </a:pPr>
            <a:r>
              <a:rPr kumimoji="1"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1"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swapValues</a:t>
            </a:r>
            <a:r>
              <a:rPr kumimoji="1"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(symbol1, symbol2);</a:t>
            </a:r>
          </a:p>
          <a:p>
            <a:pPr marL="0" indent="0">
              <a:buNone/>
            </a:pPr>
            <a:r>
              <a:rPr kumimoji="1"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58B7DB-9A6A-A74C-9DE1-3D6FB8C9A9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5000AC4E-5B1E-440E-A331-A184AA4F584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0DF476-6CC4-BC4C-80B7-A0FF977100A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84850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Calling a Function Template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Consider following call:</a:t>
            </a:r>
            <a:br>
              <a:rPr lang="en-US" dirty="0"/>
            </a:br>
            <a:r>
              <a:rPr lang="en-US" dirty="0" err="1"/>
              <a:t>swapValues</a:t>
            </a:r>
            <a:r>
              <a:rPr lang="en-US" dirty="0"/>
              <a:t>(int1, int2);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C++ compiler "generates" function definition for two </a:t>
            </a:r>
            <a:r>
              <a:rPr lang="en-US" dirty="0" err="1"/>
              <a:t>int</a:t>
            </a:r>
            <a:r>
              <a:rPr lang="en-US" dirty="0"/>
              <a:t> parameters </a:t>
            </a:r>
            <a:br>
              <a:rPr lang="en-US" dirty="0"/>
            </a:br>
            <a:r>
              <a:rPr lang="en-US" dirty="0"/>
              <a:t>using template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Likewise for all other types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0070C0"/>
                </a:solidFill>
              </a:rPr>
              <a:t>Needn’t do anything "special" in call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Required definition automatically generated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1365513B-8D85-407B-B453-38CC024D2E87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Learning Objectives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solidFill>
                  <a:srgbClr val="C00000"/>
                </a:solidFill>
              </a:rPr>
              <a:t>Function Templates</a:t>
            </a:r>
          </a:p>
          <a:p>
            <a:pPr lvl="1" eaLnBrk="1" hangingPunct="1"/>
            <a:r>
              <a:rPr lang="en-US" sz="2400" dirty="0"/>
              <a:t>Syntax, defining</a:t>
            </a:r>
          </a:p>
          <a:p>
            <a:pPr lvl="1" eaLnBrk="1" hangingPunct="1"/>
            <a:r>
              <a:rPr lang="en-US" sz="2400" dirty="0"/>
              <a:t>Compiler complications</a:t>
            </a:r>
          </a:p>
          <a:p>
            <a:pPr eaLnBrk="1" hangingPunct="1"/>
            <a:r>
              <a:rPr lang="en-US" sz="2800" dirty="0">
                <a:solidFill>
                  <a:srgbClr val="C00000"/>
                </a:solidFill>
              </a:rPr>
              <a:t>Class Templates</a:t>
            </a:r>
          </a:p>
          <a:p>
            <a:pPr lvl="1" eaLnBrk="1" hangingPunct="1"/>
            <a:r>
              <a:rPr lang="en-US" sz="2400" dirty="0"/>
              <a:t>Syntax</a:t>
            </a:r>
          </a:p>
          <a:p>
            <a:pPr lvl="1" eaLnBrk="1" hangingPunct="1"/>
            <a:r>
              <a:rPr lang="en-US" sz="2400" dirty="0"/>
              <a:t>Example: array template class</a:t>
            </a:r>
          </a:p>
          <a:p>
            <a:pPr eaLnBrk="1" hangingPunct="1"/>
            <a:r>
              <a:rPr lang="en-US" sz="2800" dirty="0"/>
              <a:t>Templates and </a:t>
            </a:r>
            <a:r>
              <a:rPr lang="en-US" sz="2800" dirty="0">
                <a:solidFill>
                  <a:srgbClr val="C00000"/>
                </a:solidFill>
              </a:rPr>
              <a:t>Inheritance</a:t>
            </a:r>
          </a:p>
          <a:p>
            <a:pPr lvl="1" eaLnBrk="1" hangingPunct="1"/>
            <a:r>
              <a:rPr lang="en-US" sz="2400" dirty="0"/>
              <a:t>Example: partially-filled array template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1358AF6F-26EC-4DDD-82B5-06D5C04A2EA7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Another Function Template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Declaration/prototype:</a:t>
            </a:r>
            <a:br>
              <a:rPr lang="en-US" sz="2800" dirty="0"/>
            </a:br>
            <a:r>
              <a:rPr lang="en-US" sz="2400" dirty="0"/>
              <a:t>Template&lt;class T&gt;</a:t>
            </a:r>
            <a:br>
              <a:rPr lang="en-US" sz="2400" dirty="0"/>
            </a:br>
            <a:r>
              <a:rPr lang="en-US" sz="2400" dirty="0"/>
              <a:t>void </a:t>
            </a:r>
            <a:r>
              <a:rPr lang="en-US" sz="2400" dirty="0" err="1"/>
              <a:t>showStuff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v1, T v2, T v3);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Definition:</a:t>
            </a:r>
            <a:br>
              <a:rPr lang="en-US" sz="2800" dirty="0"/>
            </a:br>
            <a:r>
              <a:rPr lang="en-US" sz="2400" dirty="0"/>
              <a:t>template&lt;class T&gt;</a:t>
            </a:r>
            <a:br>
              <a:rPr lang="en-US" sz="2400" dirty="0"/>
            </a:br>
            <a:r>
              <a:rPr lang="en-US" sz="2400" dirty="0"/>
              <a:t>void </a:t>
            </a:r>
            <a:r>
              <a:rPr lang="en-US" sz="2400" dirty="0" err="1"/>
              <a:t>showStuff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v1, T v2, T v3)</a:t>
            </a:r>
            <a:br>
              <a:rPr lang="en-US" sz="2400" dirty="0"/>
            </a:br>
            <a:r>
              <a:rPr lang="en-US" sz="2400" dirty="0"/>
              <a:t>{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dirty="0" err="1"/>
              <a:t>cout</a:t>
            </a:r>
            <a:r>
              <a:rPr lang="en-US" sz="2400" dirty="0"/>
              <a:t>	&lt;&lt; v1 &lt;&lt; </a:t>
            </a:r>
            <a:r>
              <a:rPr lang="en-US" sz="2400" dirty="0" err="1"/>
              <a:t>endl</a:t>
            </a:r>
            <a:br>
              <a:rPr lang="en-US" sz="2400" dirty="0"/>
            </a:br>
            <a:r>
              <a:rPr lang="en-US" sz="2400" dirty="0"/>
              <a:t>		&lt;&lt; v2 &lt;&lt; </a:t>
            </a:r>
            <a:r>
              <a:rPr lang="en-US" sz="2400" dirty="0" err="1"/>
              <a:t>endl</a:t>
            </a:r>
            <a:br>
              <a:rPr lang="en-US" sz="2400" dirty="0"/>
            </a:br>
            <a:r>
              <a:rPr lang="en-US" sz="2400" dirty="0"/>
              <a:t>		&lt;&lt; v3 &lt;&lt; 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/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B76AC28D-00F5-4756-A820-C30BB6A198EB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showStuff Call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sz="2800" dirty="0"/>
              <a:t>Consider function call:</a:t>
            </a:r>
            <a:br>
              <a:rPr lang="en-US" sz="2800" dirty="0"/>
            </a:br>
            <a:r>
              <a:rPr lang="en-US" sz="2800" dirty="0" err="1"/>
              <a:t>showStuff</a:t>
            </a:r>
            <a:r>
              <a:rPr lang="en-US" sz="2800" dirty="0"/>
              <a:t>(2, 3.3, 4.4);</a:t>
            </a:r>
          </a:p>
          <a:p>
            <a:pPr eaLnBrk="1" hangingPunct="1"/>
            <a:r>
              <a:rPr lang="en-US" sz="2800" dirty="0"/>
              <a:t>Compiler generates function definition</a:t>
            </a:r>
          </a:p>
          <a:p>
            <a:pPr lvl="1" eaLnBrk="1" hangingPunct="1"/>
            <a:r>
              <a:rPr lang="en-US" sz="2400" dirty="0"/>
              <a:t>Replaces T with double</a:t>
            </a:r>
          </a:p>
          <a:p>
            <a:pPr lvl="2" eaLnBrk="1" hangingPunct="1"/>
            <a:r>
              <a:rPr lang="en-US" sz="2000" dirty="0"/>
              <a:t>Since second parameter is type double</a:t>
            </a:r>
          </a:p>
          <a:p>
            <a:pPr eaLnBrk="1" hangingPunct="1"/>
            <a:r>
              <a:rPr lang="en-US" sz="2800" dirty="0"/>
              <a:t>Displays:</a:t>
            </a:r>
            <a:br>
              <a:rPr lang="en-US" sz="2800" dirty="0"/>
            </a:br>
            <a:r>
              <a:rPr lang="en-US" sz="2800" dirty="0"/>
              <a:t>2</a:t>
            </a:r>
            <a:br>
              <a:rPr lang="en-US" sz="2800" dirty="0"/>
            </a:br>
            <a:r>
              <a:rPr lang="en-US" sz="2800" dirty="0"/>
              <a:t>3.3</a:t>
            </a:r>
            <a:br>
              <a:rPr lang="en-US" sz="2800" dirty="0"/>
            </a:br>
            <a:r>
              <a:rPr lang="en-US" sz="2800" dirty="0"/>
              <a:t>4.4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87A14FB3-6B75-4FF5-BBEC-D4CA1AB9F5EA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9682BC3-35A2-1641-955C-5FD976647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4114800"/>
            <a:ext cx="4648200" cy="1816100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58A911-33B6-254A-8970-01D958DCE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801A95-721B-424E-A6E7-25998B4AF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55968A7-2B54-5F44-B3D2-D65FCC4621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5000AC4E-5B1E-440E-A331-A184AA4F584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6BCB3D-4928-1843-9707-FAA291A311C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88020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Compiler Complications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Function </a:t>
            </a:r>
            <a:r>
              <a:rPr lang="en-US" dirty="0">
                <a:solidFill>
                  <a:srgbClr val="00B050"/>
                </a:solidFill>
              </a:rPr>
              <a:t>declarations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definitions</a:t>
            </a:r>
          </a:p>
          <a:p>
            <a:pPr lvl="1" eaLnBrk="1" hangingPunct="1"/>
            <a:r>
              <a:rPr lang="en-US" dirty="0"/>
              <a:t>Typically we have them </a:t>
            </a:r>
            <a:r>
              <a:rPr lang="en-US" dirty="0">
                <a:solidFill>
                  <a:srgbClr val="C00000"/>
                </a:solidFill>
              </a:rPr>
              <a:t>separately</a:t>
            </a:r>
          </a:p>
          <a:p>
            <a:pPr lvl="1" eaLnBrk="1" hangingPunct="1"/>
            <a:r>
              <a:rPr lang="en-US" dirty="0"/>
              <a:t>For templates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not supported on </a:t>
            </a:r>
            <a:br>
              <a:rPr lang="en-US" dirty="0"/>
            </a:br>
            <a:r>
              <a:rPr lang="en-US" dirty="0"/>
              <a:t>most compilers!</a:t>
            </a:r>
          </a:p>
          <a:p>
            <a:pPr eaLnBrk="1" hangingPunct="1"/>
            <a:r>
              <a:rPr lang="en-US" dirty="0"/>
              <a:t>Safest to </a:t>
            </a:r>
            <a:r>
              <a:rPr lang="en-US" dirty="0">
                <a:solidFill>
                  <a:srgbClr val="0070C0"/>
                </a:solidFill>
              </a:rPr>
              <a:t>place template function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definition in file where invoked</a:t>
            </a:r>
          </a:p>
          <a:p>
            <a:pPr lvl="1" eaLnBrk="1" hangingPunct="1"/>
            <a:r>
              <a:rPr lang="en-US" dirty="0"/>
              <a:t>Many compilers require it appear before using it</a:t>
            </a:r>
          </a:p>
          <a:p>
            <a:pPr lvl="1" eaLnBrk="1" hangingPunct="1"/>
            <a:r>
              <a:rPr lang="en-US" dirty="0"/>
              <a:t>Often we </a:t>
            </a:r>
            <a:r>
              <a:rPr lang="en-US" dirty="0">
                <a:solidFill>
                  <a:srgbClr val="C00000"/>
                </a:solidFill>
              </a:rPr>
              <a:t>#include </a:t>
            </a:r>
            <a:r>
              <a:rPr lang="en-US" dirty="0"/>
              <a:t>all template definitions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1CF7CA9A-E5F8-4A3E-9B09-64DD175DA5AB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More Compiler Complications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Check your compiler’s specific requirements</a:t>
            </a:r>
          </a:p>
          <a:p>
            <a:pPr lvl="1" eaLnBrk="1" hangingPunct="1"/>
            <a:r>
              <a:rPr lang="en-US" sz="2400" dirty="0"/>
              <a:t>Some need to set special options</a:t>
            </a:r>
          </a:p>
          <a:p>
            <a:pPr lvl="1" eaLnBrk="1" hangingPunct="1"/>
            <a:r>
              <a:rPr lang="en-US" sz="2400" dirty="0"/>
              <a:t>Some require special order of arrangement</a:t>
            </a:r>
            <a:br>
              <a:rPr lang="en-US" sz="2400" dirty="0"/>
            </a:br>
            <a:r>
              <a:rPr lang="en-US" sz="2400" dirty="0"/>
              <a:t>of template definitions vs. other file items</a:t>
            </a:r>
          </a:p>
          <a:p>
            <a:pPr eaLnBrk="1" hangingPunct="1"/>
            <a:r>
              <a:rPr lang="en-US" sz="2800" dirty="0"/>
              <a:t>Most usable template program layout:</a:t>
            </a:r>
          </a:p>
          <a:p>
            <a:pPr lvl="1" eaLnBrk="1" hangingPunct="1"/>
            <a:r>
              <a:rPr lang="en-US" sz="2400" dirty="0">
                <a:solidFill>
                  <a:srgbClr val="C00000"/>
                </a:solidFill>
              </a:rPr>
              <a:t>Template definition in same file it’s used</a:t>
            </a:r>
          </a:p>
          <a:p>
            <a:pPr lvl="1" eaLnBrk="1" hangingPunct="1"/>
            <a:r>
              <a:rPr lang="en-US" sz="2400" dirty="0"/>
              <a:t>Ensure template definition precedes all uses</a:t>
            </a:r>
          </a:p>
          <a:p>
            <a:pPr lvl="2" eaLnBrk="1" hangingPunct="1"/>
            <a:r>
              <a:rPr lang="en-US" sz="2000" dirty="0">
                <a:solidFill>
                  <a:srgbClr val="C00000"/>
                </a:solidFill>
              </a:rPr>
              <a:t>Can #include 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C5A32E64-F6BD-44ED-9153-DBAD5F4B663C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1A52B88-530A-2042-BBB9-D6B9B557B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768227"/>
              </p:ext>
            </p:extLst>
          </p:nvPr>
        </p:nvGraphicFramePr>
        <p:xfrm>
          <a:off x="228600" y="1705324"/>
          <a:ext cx="8915400" cy="51050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933059567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1561905671"/>
                    </a:ext>
                  </a:extLst>
                </a:gridCol>
                <a:gridCol w="3172326">
                  <a:extLst>
                    <a:ext uri="{9D8B030D-6E8A-4147-A177-3AD203B41FA5}">
                      <a16:colId xmlns:a16="http://schemas.microsoft.com/office/drawing/2014/main" val="546362986"/>
                    </a:ext>
                  </a:extLst>
                </a:gridCol>
                <a:gridCol w="1094874">
                  <a:extLst>
                    <a:ext uri="{9D8B030D-6E8A-4147-A177-3AD203B41FA5}">
                      <a16:colId xmlns:a16="http://schemas.microsoft.com/office/drawing/2014/main" val="3512138078"/>
                    </a:ext>
                  </a:extLst>
                </a:gridCol>
              </a:tblGrid>
              <a:tr h="649303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header.h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header.cpp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main.cpp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compile success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375839"/>
                  </a:ext>
                </a:extLst>
              </a:tr>
              <a:tr h="798168">
                <a:tc>
                  <a:txBody>
                    <a:bodyPr/>
                    <a:lstStyle/>
                    <a:p>
                      <a:r>
                        <a:rPr lang="en-US" altLang="zh-TW" dirty="0"/>
                        <a:t>template declaration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include </a:t>
                      </a:r>
                      <a:r>
                        <a:rPr lang="en-US" altLang="zh-TW" dirty="0" err="1"/>
                        <a:t>header.h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template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include </a:t>
                      </a:r>
                      <a:r>
                        <a:rPr lang="en-US" altLang="zh-TW" dirty="0" err="1"/>
                        <a:t>header.h</a:t>
                      </a:r>
                      <a:endParaRPr lang="en-US" altLang="zh-TW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Use </a:t>
                      </a:r>
                      <a:r>
                        <a:rPr lang="en-US" altLang="zh-TW" dirty="0" err="1"/>
                        <a:t>showStuff</a:t>
                      </a:r>
                      <a:r>
                        <a:rPr lang="en-US" altLang="zh-TW" dirty="0"/>
                        <a:t> (</a:t>
                      </a:r>
                      <a:r>
                        <a:rPr lang="en-US" altLang="zh-TW" dirty="0" err="1"/>
                        <a:t>int</a:t>
                      </a:r>
                      <a:r>
                        <a:rPr lang="en-US" altLang="zh-TW" dirty="0"/>
                        <a:t>, char, char)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416901"/>
                  </a:ext>
                </a:extLst>
              </a:tr>
              <a:tr h="8607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template declaration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include </a:t>
                      </a:r>
                      <a:r>
                        <a:rPr lang="en-US" altLang="zh-TW" dirty="0" err="1"/>
                        <a:t>header.h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template definition</a:t>
                      </a:r>
                    </a:p>
                    <a:p>
                      <a:r>
                        <a:rPr lang="en-US" altLang="zh-TW" dirty="0"/>
                        <a:t>Use </a:t>
                      </a:r>
                      <a:r>
                        <a:rPr lang="en-US" altLang="zh-TW" dirty="0" err="1"/>
                        <a:t>showStuff</a:t>
                      </a:r>
                      <a:r>
                        <a:rPr lang="en-US" altLang="zh-TW" dirty="0"/>
                        <a:t> (</a:t>
                      </a:r>
                      <a:r>
                        <a:rPr lang="en-US" altLang="zh-TW" dirty="0" err="1"/>
                        <a:t>int</a:t>
                      </a:r>
                      <a:r>
                        <a:rPr lang="en-US" altLang="zh-TW" dirty="0"/>
                        <a:t>, char, char)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include </a:t>
                      </a:r>
                      <a:r>
                        <a:rPr lang="en-US" altLang="zh-TW" dirty="0" err="1"/>
                        <a:t>header.h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Use </a:t>
                      </a:r>
                      <a:r>
                        <a:rPr lang="en-US" altLang="zh-TW" dirty="0" err="1"/>
                        <a:t>showStuff</a:t>
                      </a:r>
                      <a:r>
                        <a:rPr lang="en-US" altLang="zh-TW" dirty="0"/>
                        <a:t> (</a:t>
                      </a:r>
                      <a:r>
                        <a:rPr lang="en-US" altLang="zh-TW" dirty="0" err="1"/>
                        <a:t>int</a:t>
                      </a:r>
                      <a:r>
                        <a:rPr lang="en-US" altLang="zh-TW" dirty="0"/>
                        <a:t>, char, char)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096080"/>
                  </a:ext>
                </a:extLst>
              </a:tr>
              <a:tr h="8607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template declaration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include </a:t>
                      </a:r>
                      <a:r>
                        <a:rPr lang="en-US" altLang="zh-TW" dirty="0" err="1"/>
                        <a:t>header.h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template definition</a:t>
                      </a:r>
                    </a:p>
                    <a:p>
                      <a:r>
                        <a:rPr lang="en-US" altLang="zh-TW" dirty="0"/>
                        <a:t>Use </a:t>
                      </a:r>
                      <a:r>
                        <a:rPr lang="en-US" altLang="zh-TW" dirty="0" err="1"/>
                        <a:t>showStuff</a:t>
                      </a:r>
                      <a:r>
                        <a:rPr lang="en-US" altLang="zh-TW" dirty="0"/>
                        <a:t> (</a:t>
                      </a:r>
                      <a:r>
                        <a:rPr lang="en-US" altLang="zh-TW" dirty="0" err="1"/>
                        <a:t>int</a:t>
                      </a:r>
                      <a:r>
                        <a:rPr lang="en-US" altLang="zh-TW" dirty="0"/>
                        <a:t>, char, char)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include </a:t>
                      </a:r>
                      <a:r>
                        <a:rPr lang="en-US" altLang="zh-TW" dirty="0" err="1"/>
                        <a:t>header.h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Use </a:t>
                      </a:r>
                      <a:r>
                        <a:rPr lang="en-US" altLang="zh-TW" dirty="0" err="1"/>
                        <a:t>showStuff</a:t>
                      </a:r>
                      <a:r>
                        <a:rPr lang="en-US" altLang="zh-TW" dirty="0"/>
                        <a:t> (</a:t>
                      </a:r>
                      <a:r>
                        <a:rPr lang="en-US" altLang="zh-TW" dirty="0" err="1"/>
                        <a:t>int</a:t>
                      </a:r>
                      <a:r>
                        <a:rPr lang="en-US" altLang="zh-TW" dirty="0"/>
                        <a:t>, </a:t>
                      </a:r>
                      <a:r>
                        <a:rPr lang="en-US" altLang="zh-TW" dirty="0" err="1"/>
                        <a:t>int</a:t>
                      </a:r>
                      <a:r>
                        <a:rPr lang="en-US" altLang="zh-TW" dirty="0"/>
                        <a:t>, </a:t>
                      </a:r>
                      <a:r>
                        <a:rPr lang="en-US" altLang="zh-TW" dirty="0" err="1"/>
                        <a:t>int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796679"/>
                  </a:ext>
                </a:extLst>
              </a:tr>
              <a:tr h="8607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template declaration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include </a:t>
                      </a:r>
                      <a:r>
                        <a:rPr lang="en-US" altLang="zh-TW" dirty="0" err="1"/>
                        <a:t>header.h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template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include </a:t>
                      </a:r>
                      <a:r>
                        <a:rPr lang="en-US" altLang="zh-TW" dirty="0" err="1"/>
                        <a:t>header.h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include </a:t>
                      </a:r>
                      <a:r>
                        <a:rPr lang="en-US" altLang="zh-TW" dirty="0" err="1"/>
                        <a:t>header.cpp</a:t>
                      </a:r>
                      <a:r>
                        <a:rPr lang="en-US" altLang="zh-TW" dirty="0"/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Use </a:t>
                      </a:r>
                      <a:r>
                        <a:rPr lang="en-US" altLang="zh-TW" dirty="0" err="1"/>
                        <a:t>showStuff</a:t>
                      </a:r>
                      <a:r>
                        <a:rPr lang="en-US" altLang="zh-TW" dirty="0"/>
                        <a:t> (</a:t>
                      </a:r>
                      <a:r>
                        <a:rPr lang="en-US" altLang="zh-TW" dirty="0" err="1"/>
                        <a:t>int</a:t>
                      </a:r>
                      <a:r>
                        <a:rPr lang="en-US" altLang="zh-TW" dirty="0"/>
                        <a:t>, </a:t>
                      </a:r>
                      <a:r>
                        <a:rPr lang="en-US" altLang="zh-TW" dirty="0" err="1"/>
                        <a:t>int</a:t>
                      </a:r>
                      <a:r>
                        <a:rPr lang="en-US" altLang="zh-TW" dirty="0"/>
                        <a:t>, </a:t>
                      </a:r>
                      <a:r>
                        <a:rPr lang="en-US" altLang="zh-TW" dirty="0" err="1"/>
                        <a:t>int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751478"/>
                  </a:ext>
                </a:extLst>
              </a:tr>
              <a:tr h="860753">
                <a:tc>
                  <a:txBody>
                    <a:bodyPr/>
                    <a:lstStyle/>
                    <a:p>
                      <a:r>
                        <a:rPr lang="en-US" altLang="zh-TW" dirty="0"/>
                        <a:t>template declaration and definition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include </a:t>
                      </a:r>
                      <a:r>
                        <a:rPr lang="en-US" altLang="zh-TW" dirty="0" err="1"/>
                        <a:t>header.h</a:t>
                      </a:r>
                      <a:endParaRPr lang="en-US" altLang="zh-TW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Use </a:t>
                      </a:r>
                      <a:r>
                        <a:rPr lang="en-US" altLang="zh-TW" dirty="0" err="1"/>
                        <a:t>showStuff</a:t>
                      </a:r>
                      <a:r>
                        <a:rPr lang="en-US" altLang="zh-TW" dirty="0"/>
                        <a:t> (</a:t>
                      </a:r>
                      <a:r>
                        <a:rPr lang="en-US" altLang="zh-TW" dirty="0" err="1"/>
                        <a:t>int</a:t>
                      </a:r>
                      <a:r>
                        <a:rPr lang="en-US" altLang="zh-TW" dirty="0"/>
                        <a:t>, char, char)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840359"/>
                  </a:ext>
                </a:extLst>
              </a:tr>
            </a:tbl>
          </a:graphicData>
        </a:graphic>
      </p:graphicFrame>
      <p:pic>
        <p:nvPicPr>
          <p:cNvPr id="11" name="圖片 10">
            <a:extLst>
              <a:ext uri="{FF2B5EF4-FFF2-40B4-BE49-F238E27FC236}">
                <a16:creationId xmlns:a16="http://schemas.microsoft.com/office/drawing/2014/main" id="{2BC67363-BDB1-1F4D-82E3-4BB2D1684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32657"/>
            <a:ext cx="3810000" cy="148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424653"/>
      </p:ext>
    </p:extLst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25A11E-5EC7-1C41-860E-FFBD7CDF9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3A877F-89C9-C543-9C19-00BFC3DB8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12370C-0BC4-8F44-9C6B-23092BBC29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5000AC4E-5B1E-440E-A331-A184AA4F584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5397F1-C9C0-6148-8008-186E1D32FE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368104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Multiple Type Parameters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Can have:</a:t>
            </a:r>
            <a:br>
              <a:rPr lang="en-US" dirty="0"/>
            </a:br>
            <a:r>
              <a:rPr lang="en-US" dirty="0"/>
              <a:t>template&lt;</a:t>
            </a:r>
            <a:r>
              <a:rPr lang="en-US" dirty="0">
                <a:solidFill>
                  <a:srgbClr val="0070C0"/>
                </a:solidFill>
              </a:rPr>
              <a:t>class T1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class T2</a:t>
            </a:r>
            <a:r>
              <a:rPr lang="en-US" dirty="0"/>
              <a:t>&gt;</a:t>
            </a:r>
          </a:p>
          <a:p>
            <a:pPr eaLnBrk="1" hangingPunct="1"/>
            <a:r>
              <a:rPr lang="en-US" dirty="0"/>
              <a:t>Not typical</a:t>
            </a:r>
          </a:p>
          <a:p>
            <a:pPr lvl="1" eaLnBrk="1" hangingPunct="1"/>
            <a:r>
              <a:rPr lang="en-US" dirty="0"/>
              <a:t>Usually only need one "replaceable" type</a:t>
            </a:r>
          </a:p>
          <a:p>
            <a:pPr lvl="1" eaLnBrk="1" hangingPunct="1"/>
            <a:r>
              <a:rPr lang="en-US" dirty="0"/>
              <a:t>Cannot have "unused" template parameters</a:t>
            </a:r>
          </a:p>
          <a:p>
            <a:pPr lvl="2" eaLnBrk="1" hangingPunct="1"/>
            <a:r>
              <a:rPr lang="en-US" dirty="0">
                <a:solidFill>
                  <a:srgbClr val="C00000"/>
                </a:solidFill>
              </a:rPr>
              <a:t>Each must be "used" in definition</a:t>
            </a:r>
          </a:p>
          <a:p>
            <a:pPr lvl="2" eaLnBrk="1" hangingPunct="1"/>
            <a:r>
              <a:rPr lang="en-US" dirty="0"/>
              <a:t>Error otherwise!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DB5C8DF7-17FC-43D1-9555-CEE05364B016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Algorithm Abstraction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Refers to implementing templates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Express algorithms in "general" way</a:t>
            </a:r>
            <a:r>
              <a:rPr lang="en-US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Algorithm </a:t>
            </a:r>
            <a:r>
              <a:rPr lang="en-US" dirty="0">
                <a:solidFill>
                  <a:srgbClr val="0070C0"/>
                </a:solidFill>
              </a:rPr>
              <a:t>applies to variables of any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B050"/>
                </a:solidFill>
              </a:rPr>
              <a:t>Ignore</a:t>
            </a:r>
            <a:r>
              <a:rPr lang="en-US" dirty="0"/>
              <a:t> incidental </a:t>
            </a:r>
            <a:r>
              <a:rPr lang="en-US" dirty="0">
                <a:solidFill>
                  <a:srgbClr val="00B050"/>
                </a:solidFill>
              </a:rPr>
              <a:t>detail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B050"/>
                </a:solidFill>
              </a:rPr>
              <a:t>Concentrate</a:t>
            </a:r>
            <a:r>
              <a:rPr lang="en-US" dirty="0"/>
              <a:t> on </a:t>
            </a:r>
            <a:r>
              <a:rPr lang="en-US" dirty="0">
                <a:solidFill>
                  <a:srgbClr val="00B050"/>
                </a:solidFill>
              </a:rPr>
              <a:t>substantive parts </a:t>
            </a:r>
            <a:br>
              <a:rPr lang="en-US" dirty="0"/>
            </a:br>
            <a:r>
              <a:rPr lang="en-US" dirty="0"/>
              <a:t>of algorithm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Function templates are one way C++</a:t>
            </a:r>
            <a:br>
              <a:rPr lang="en-US" dirty="0"/>
            </a:br>
            <a:r>
              <a:rPr lang="en-US" dirty="0"/>
              <a:t>supports algorithm abstraction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B64D0FCE-BCB4-4ECB-AC0E-FB555B243D7E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Defining Templates Strategies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Develop function normally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rgbClr val="C00000"/>
                </a:solidFill>
              </a:rPr>
              <a:t>Using actual data types (base types such as </a:t>
            </a:r>
            <a:r>
              <a:rPr lang="en-US" sz="2400" dirty="0" err="1">
                <a:solidFill>
                  <a:srgbClr val="C00000"/>
                </a:solidFill>
              </a:rPr>
              <a:t>int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C00000"/>
                </a:solidFill>
              </a:rPr>
              <a:t>Completely debug </a:t>
            </a:r>
            <a:r>
              <a:rPr lang="en-US" sz="2800" dirty="0"/>
              <a:t>"ordinary" function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Then</a:t>
            </a:r>
            <a:r>
              <a:rPr lang="en-US" sz="2800" dirty="0">
                <a:solidFill>
                  <a:srgbClr val="C00000"/>
                </a:solidFill>
              </a:rPr>
              <a:t> convert to template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Replace type names with type parameter </a:t>
            </a:r>
            <a:br>
              <a:rPr lang="en-US" sz="2400" dirty="0"/>
            </a:br>
            <a:r>
              <a:rPr lang="en-US" sz="2400" dirty="0"/>
              <a:t>as needed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Advantages: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rgbClr val="0070C0"/>
                </a:solidFill>
              </a:rPr>
              <a:t>Easier to solve "concrete" case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Deal with algorithm, </a:t>
            </a:r>
            <a:r>
              <a:rPr lang="en-US" sz="2400" dirty="0">
                <a:solidFill>
                  <a:srgbClr val="0070C0"/>
                </a:solidFill>
              </a:rPr>
              <a:t>not template syntax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452C2A5E-522F-418B-A514-9B220A870093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ACFA6677-A5D6-3D4F-BA42-8CB666400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800" dirty="0"/>
              <a:t>We want to write code that </a:t>
            </a:r>
          </a:p>
          <a:p>
            <a:pPr lvl="1"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400" dirty="0">
                <a:solidFill>
                  <a:srgbClr val="0070C0"/>
                </a:solidFill>
              </a:rPr>
              <a:t>Does not know the type of object</a:t>
            </a:r>
            <a:r>
              <a:rPr lang="en-US" sz="2400" dirty="0"/>
              <a:t>, and </a:t>
            </a:r>
          </a:p>
          <a:p>
            <a:pPr lvl="1"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400" dirty="0">
                <a:solidFill>
                  <a:srgbClr val="0070C0"/>
                </a:solidFill>
              </a:rPr>
              <a:t>Easily instantiate a new version for every type</a:t>
            </a:r>
            <a:r>
              <a:rPr lang="en-US" sz="2400" dirty="0"/>
              <a:t> that we want to contain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800" dirty="0"/>
              <a:t>We use </a:t>
            </a:r>
            <a:r>
              <a:rPr lang="en-US" sz="2800" dirty="0">
                <a:solidFill>
                  <a:srgbClr val="C00000"/>
                </a:solidFill>
              </a:rPr>
              <a:t>unsigned character</a:t>
            </a:r>
            <a:r>
              <a:rPr lang="en-US" sz="2800" dirty="0"/>
              <a:t> array to store data of any type </a:t>
            </a:r>
            <a:r>
              <a:rPr lang="en-US" sz="2800" dirty="0">
                <a:sym typeface="Wingdings" pitchFamily="2" charset="2"/>
              </a:rPr>
              <a:t>to implement </a:t>
            </a:r>
            <a:r>
              <a:rPr lang="en-US" sz="2800" dirty="0">
                <a:solidFill>
                  <a:srgbClr val="C00000"/>
                </a:solidFill>
                <a:sym typeface="Wingdings" pitchFamily="2" charset="2"/>
              </a:rPr>
              <a:t>Stash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Recall the Stash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B44B3857-67C6-4E9B-97A4-AFAE00378847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Thinking in C++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566480"/>
      </p:ext>
    </p:extLst>
  </p:cSld>
  <p:clrMapOvr>
    <a:masterClrMapping/>
  </p:clrMapOvr>
  <p:transition spd="med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Inappropriate Types in Templates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Can use any </a:t>
            </a:r>
            <a:r>
              <a:rPr lang="en-US" sz="2800" dirty="0">
                <a:solidFill>
                  <a:srgbClr val="C00000"/>
                </a:solidFill>
              </a:rPr>
              <a:t>type</a:t>
            </a:r>
            <a:r>
              <a:rPr lang="en-US" sz="2800" dirty="0"/>
              <a:t> in template for which</a:t>
            </a:r>
            <a:br>
              <a:rPr lang="en-US" sz="2800" dirty="0"/>
            </a:br>
            <a:r>
              <a:rPr lang="en-US" sz="2800" dirty="0"/>
              <a:t>code </a:t>
            </a:r>
            <a:r>
              <a:rPr lang="en-US" sz="2800" dirty="0">
                <a:solidFill>
                  <a:srgbClr val="C00000"/>
                </a:solidFill>
              </a:rPr>
              <a:t>makes "sense"</a:t>
            </a:r>
          </a:p>
          <a:p>
            <a:pPr lvl="1" eaLnBrk="1" hangingPunct="1"/>
            <a:r>
              <a:rPr lang="en-US" sz="2400" dirty="0"/>
              <a:t>Code must </a:t>
            </a:r>
            <a:r>
              <a:rPr lang="en-US" sz="2400" dirty="0">
                <a:solidFill>
                  <a:srgbClr val="00B050"/>
                </a:solidFill>
              </a:rPr>
              <a:t>behave in appropriate way</a:t>
            </a:r>
          </a:p>
          <a:p>
            <a:pPr eaLnBrk="1" hangingPunct="1"/>
            <a:r>
              <a:rPr lang="en-US" sz="2800" dirty="0"/>
              <a:t>e.g., </a:t>
            </a:r>
            <a:r>
              <a:rPr lang="en-US" sz="2800" dirty="0" err="1">
                <a:solidFill>
                  <a:srgbClr val="0070C0"/>
                </a:solidFill>
              </a:rPr>
              <a:t>swapValues</a:t>
            </a:r>
            <a:r>
              <a:rPr lang="en-US" sz="2800" dirty="0"/>
              <a:t>() template function</a:t>
            </a:r>
          </a:p>
          <a:p>
            <a:pPr lvl="1" eaLnBrk="1" hangingPunct="1"/>
            <a:r>
              <a:rPr lang="en-US" sz="2400" dirty="0"/>
              <a:t>Cannot use type for which </a:t>
            </a:r>
            <a:r>
              <a:rPr lang="en-US" sz="2400" dirty="0">
                <a:solidFill>
                  <a:srgbClr val="0070C0"/>
                </a:solidFill>
              </a:rPr>
              <a:t>assignment operator</a:t>
            </a:r>
            <a:r>
              <a:rPr lang="en-US" sz="2400" dirty="0"/>
              <a:t> isn’t defined</a:t>
            </a:r>
          </a:p>
          <a:p>
            <a:pPr lvl="1" eaLnBrk="1" hangingPunct="1"/>
            <a:r>
              <a:rPr lang="en-US" sz="2400" dirty="0"/>
              <a:t>Example: an array:</a:t>
            </a:r>
            <a:br>
              <a:rPr lang="en-US" sz="2400" dirty="0"/>
            </a:br>
            <a:r>
              <a:rPr lang="en-US" sz="2400" dirty="0" err="1"/>
              <a:t>int</a:t>
            </a:r>
            <a:r>
              <a:rPr lang="en-US" sz="2400" dirty="0"/>
              <a:t> a[10], b[10];</a:t>
            </a:r>
            <a:br>
              <a:rPr lang="en-US" sz="2400" dirty="0"/>
            </a:br>
            <a:r>
              <a:rPr lang="en-US" sz="2400" dirty="0" err="1"/>
              <a:t>swapValues</a:t>
            </a:r>
            <a:r>
              <a:rPr lang="en-US" sz="2400" dirty="0"/>
              <a:t>(a, b);</a:t>
            </a:r>
          </a:p>
          <a:p>
            <a:pPr lvl="2" eaLnBrk="1" hangingPunct="1"/>
            <a:r>
              <a:rPr lang="en-US" sz="2000" dirty="0"/>
              <a:t>Arrays cannot be "assigned"!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F28D1A10-1D2B-4DA9-B926-BB656803E683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8E78CF-3393-CC44-8521-099626982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091F23-6494-1346-A6C3-864375B18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B66A77-8DE5-334E-941F-28C0448BAD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5000AC4E-5B1E-440E-A331-A184AA4F5845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33AC0D-3CF9-CB45-8960-895C64810B6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18459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Class Templates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Can also </a:t>
            </a:r>
            <a:r>
              <a:rPr lang="en-US" dirty="0">
                <a:solidFill>
                  <a:srgbClr val="C00000"/>
                </a:solidFill>
              </a:rPr>
              <a:t>"generalize" classes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template&lt;class T&gt;</a:t>
            </a:r>
          </a:p>
          <a:p>
            <a:pPr lvl="1" eaLnBrk="1" hangingPunct="1"/>
            <a:r>
              <a:rPr lang="en-US" dirty="0"/>
              <a:t>Can also apply to class definition</a:t>
            </a:r>
          </a:p>
          <a:p>
            <a:pPr lvl="1" eaLnBrk="1" hangingPunct="1"/>
            <a:r>
              <a:rPr lang="en-US" dirty="0"/>
              <a:t>All instances of "T" in class definition replaced by </a:t>
            </a:r>
            <a:r>
              <a:rPr lang="en-US" dirty="0">
                <a:solidFill>
                  <a:srgbClr val="00B050"/>
                </a:solidFill>
              </a:rPr>
              <a:t>type parameter</a:t>
            </a:r>
          </a:p>
          <a:p>
            <a:pPr lvl="1" eaLnBrk="1" hangingPunct="1"/>
            <a:r>
              <a:rPr lang="en-US" dirty="0"/>
              <a:t>Just like for function templates!</a:t>
            </a:r>
          </a:p>
          <a:p>
            <a:pPr eaLnBrk="1" hangingPunct="1"/>
            <a:r>
              <a:rPr lang="en-US" dirty="0"/>
              <a:t>Once template defined, can declare</a:t>
            </a:r>
            <a:br>
              <a:rPr lang="en-US" dirty="0"/>
            </a:br>
            <a:r>
              <a:rPr lang="en-US" dirty="0"/>
              <a:t>objects of the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E2D3FB25-7864-4CCA-A507-1A9CF6F7616C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Class Template Definition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en-US" sz="2400" dirty="0">
                <a:solidFill>
                  <a:srgbClr val="0070C0"/>
                </a:solidFill>
              </a:rPr>
              <a:t>template&lt;class T&gt;</a:t>
            </a:r>
            <a:br>
              <a:rPr lang="en-US" sz="2400" dirty="0"/>
            </a:br>
            <a:r>
              <a:rPr lang="en-US" sz="2400" dirty="0"/>
              <a:t>class Pair</a:t>
            </a:r>
            <a:br>
              <a:rPr lang="en-US" sz="2400" dirty="0"/>
            </a:br>
            <a:r>
              <a:rPr lang="en-US" sz="2400" dirty="0"/>
              <a:t>{</a:t>
            </a:r>
            <a:br>
              <a:rPr lang="en-US" sz="2400" dirty="0"/>
            </a:br>
            <a:r>
              <a:rPr lang="en-US" sz="2400" dirty="0"/>
              <a:t>public:</a:t>
            </a:r>
            <a:br>
              <a:rPr lang="en-US" sz="2400" dirty="0"/>
            </a:br>
            <a:r>
              <a:rPr lang="en-US" sz="2400" dirty="0"/>
              <a:t>	Pair();</a:t>
            </a:r>
            <a:br>
              <a:rPr lang="en-US" sz="2400" dirty="0"/>
            </a:br>
            <a:r>
              <a:rPr lang="en-US" sz="2400" dirty="0"/>
              <a:t>	Pair(</a:t>
            </a:r>
            <a:r>
              <a:rPr lang="en-US" sz="2400" dirty="0">
                <a:solidFill>
                  <a:srgbClr val="0070C0"/>
                </a:solidFill>
              </a:rPr>
              <a:t>T</a:t>
            </a:r>
            <a:r>
              <a:rPr lang="en-US" sz="2400" dirty="0"/>
              <a:t> </a:t>
            </a:r>
            <a:r>
              <a:rPr lang="en-US" sz="2400" dirty="0" err="1"/>
              <a:t>firstVal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70C0"/>
                </a:solidFill>
              </a:rPr>
              <a:t>T</a:t>
            </a:r>
            <a:r>
              <a:rPr lang="en-US" sz="2400" dirty="0"/>
              <a:t> </a:t>
            </a:r>
            <a:r>
              <a:rPr lang="en-US" sz="2400" dirty="0" err="1"/>
              <a:t>secondVal</a:t>
            </a:r>
            <a:r>
              <a:rPr lang="en-US" sz="2400" dirty="0"/>
              <a:t>);</a:t>
            </a:r>
            <a:br>
              <a:rPr lang="en-US" sz="2400" dirty="0"/>
            </a:br>
            <a:r>
              <a:rPr lang="en-US" sz="2400" dirty="0"/>
              <a:t>	void </a:t>
            </a:r>
            <a:r>
              <a:rPr lang="en-US" sz="2400" dirty="0" err="1"/>
              <a:t>setFirst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70C0"/>
                </a:solidFill>
              </a:rPr>
              <a:t>T</a:t>
            </a:r>
            <a:r>
              <a:rPr lang="en-US" sz="2400" dirty="0"/>
              <a:t> </a:t>
            </a:r>
            <a:r>
              <a:rPr lang="en-US" sz="2400" dirty="0" err="1"/>
              <a:t>newVal</a:t>
            </a:r>
            <a:r>
              <a:rPr lang="en-US" sz="2400" dirty="0"/>
              <a:t>);</a:t>
            </a:r>
            <a:br>
              <a:rPr lang="en-US" sz="2400" dirty="0"/>
            </a:br>
            <a:r>
              <a:rPr lang="en-US" sz="2400" dirty="0"/>
              <a:t>	void </a:t>
            </a:r>
            <a:r>
              <a:rPr lang="en-US" sz="2400" dirty="0" err="1"/>
              <a:t>setSecond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70C0"/>
                </a:solidFill>
              </a:rPr>
              <a:t>T</a:t>
            </a:r>
            <a:r>
              <a:rPr lang="en-US" sz="2400" dirty="0"/>
              <a:t> </a:t>
            </a:r>
            <a:r>
              <a:rPr lang="en-US" sz="2400" dirty="0" err="1"/>
              <a:t>newVal</a:t>
            </a:r>
            <a:r>
              <a:rPr lang="en-US" sz="2400" dirty="0"/>
              <a:t>);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dirty="0">
                <a:solidFill>
                  <a:srgbClr val="0070C0"/>
                </a:solidFill>
              </a:rPr>
              <a:t>T</a:t>
            </a:r>
            <a:r>
              <a:rPr lang="en-US" sz="2400" dirty="0"/>
              <a:t> </a:t>
            </a:r>
            <a:r>
              <a:rPr lang="en-US" sz="2400" dirty="0" err="1"/>
              <a:t>getFirst</a:t>
            </a:r>
            <a:r>
              <a:rPr lang="en-US" sz="2400" dirty="0"/>
              <a:t>() </a:t>
            </a:r>
            <a:r>
              <a:rPr lang="en-US" sz="2400" dirty="0" err="1"/>
              <a:t>const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dirty="0">
                <a:solidFill>
                  <a:srgbClr val="0070C0"/>
                </a:solidFill>
              </a:rPr>
              <a:t>T</a:t>
            </a:r>
            <a:r>
              <a:rPr lang="en-US" sz="2400" dirty="0"/>
              <a:t> </a:t>
            </a:r>
            <a:r>
              <a:rPr lang="en-US" sz="2400" dirty="0" err="1"/>
              <a:t>getSecond</a:t>
            </a:r>
            <a:r>
              <a:rPr lang="en-US" sz="2400" dirty="0"/>
              <a:t>() </a:t>
            </a:r>
            <a:r>
              <a:rPr lang="en-US" sz="2400" dirty="0" err="1"/>
              <a:t>const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/>
              <a:t>private: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dirty="0">
                <a:solidFill>
                  <a:srgbClr val="0070C0"/>
                </a:solidFill>
              </a:rPr>
              <a:t>T</a:t>
            </a:r>
            <a:r>
              <a:rPr lang="en-US" sz="2400" dirty="0"/>
              <a:t> first; </a:t>
            </a:r>
            <a:r>
              <a:rPr lang="en-US" sz="2400" dirty="0">
                <a:solidFill>
                  <a:srgbClr val="0070C0"/>
                </a:solidFill>
              </a:rPr>
              <a:t>T</a:t>
            </a:r>
            <a:r>
              <a:rPr lang="en-US" sz="2400" dirty="0"/>
              <a:t> second;</a:t>
            </a:r>
            <a:br>
              <a:rPr lang="en-US" sz="2400" dirty="0"/>
            </a:br>
            <a:r>
              <a:rPr lang="en-US" sz="2400" dirty="0"/>
              <a:t>};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AE8A8185-E3C0-44C3-8828-736E19BE0DE6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Template Class Pair Members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en-US" sz="2800" dirty="0">
                <a:solidFill>
                  <a:srgbClr val="0070C0"/>
                </a:solidFill>
              </a:rPr>
              <a:t>template&lt;class T&gt;</a:t>
            </a:r>
            <a:br>
              <a:rPr lang="en-US" sz="2800" dirty="0"/>
            </a:br>
            <a:r>
              <a:rPr lang="en-US" sz="2800" dirty="0"/>
              <a:t>Pair&lt;</a:t>
            </a:r>
            <a:r>
              <a:rPr lang="en-US" sz="2800" dirty="0">
                <a:solidFill>
                  <a:srgbClr val="0070C0"/>
                </a:solidFill>
              </a:rPr>
              <a:t>T</a:t>
            </a:r>
            <a:r>
              <a:rPr lang="en-US" sz="2800" dirty="0"/>
              <a:t>&gt;::Pair(</a:t>
            </a:r>
            <a:r>
              <a:rPr lang="en-US" sz="2800" dirty="0">
                <a:solidFill>
                  <a:srgbClr val="0070C0"/>
                </a:solidFill>
              </a:rPr>
              <a:t>T</a:t>
            </a:r>
            <a:r>
              <a:rPr lang="en-US" sz="2800" dirty="0"/>
              <a:t> </a:t>
            </a:r>
            <a:r>
              <a:rPr lang="en-US" sz="2800" dirty="0" err="1"/>
              <a:t>firstVal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0070C0"/>
                </a:solidFill>
              </a:rPr>
              <a:t>T</a:t>
            </a:r>
            <a:r>
              <a:rPr lang="en-US" sz="2800" dirty="0"/>
              <a:t> </a:t>
            </a:r>
            <a:r>
              <a:rPr lang="en-US" sz="2800" dirty="0" err="1"/>
              <a:t>secondVal</a:t>
            </a:r>
            <a:r>
              <a:rPr lang="en-US" sz="2800" dirty="0"/>
              <a:t>)</a:t>
            </a:r>
            <a:br>
              <a:rPr lang="en-US" sz="2800" dirty="0"/>
            </a:br>
            <a:r>
              <a:rPr lang="en-US" sz="2800" dirty="0"/>
              <a:t>{</a:t>
            </a:r>
            <a:br>
              <a:rPr lang="en-US" sz="2800" dirty="0"/>
            </a:br>
            <a:r>
              <a:rPr lang="en-US" sz="2800" dirty="0"/>
              <a:t>	first = </a:t>
            </a:r>
            <a:r>
              <a:rPr lang="en-US" sz="2800" dirty="0" err="1"/>
              <a:t>firstVal</a:t>
            </a:r>
            <a:r>
              <a:rPr lang="en-US" sz="2800" dirty="0"/>
              <a:t>;</a:t>
            </a:r>
            <a:br>
              <a:rPr lang="en-US" sz="2800" dirty="0"/>
            </a:br>
            <a:r>
              <a:rPr lang="en-US" sz="2800" dirty="0"/>
              <a:t>	second = </a:t>
            </a:r>
            <a:r>
              <a:rPr lang="en-US" sz="2800" dirty="0" err="1"/>
              <a:t>secondVal</a:t>
            </a:r>
            <a:r>
              <a:rPr lang="en-US" sz="2800" dirty="0"/>
              <a:t>;</a:t>
            </a:r>
            <a:br>
              <a:rPr lang="en-US" sz="2800" dirty="0"/>
            </a:br>
            <a:r>
              <a:rPr lang="en-US" sz="2800" dirty="0"/>
              <a:t>}</a:t>
            </a:r>
            <a:br>
              <a:rPr lang="en-US" sz="2800" dirty="0"/>
            </a:br>
            <a:r>
              <a:rPr lang="en-US" sz="2800" dirty="0">
                <a:solidFill>
                  <a:srgbClr val="0070C0"/>
                </a:solidFill>
              </a:rPr>
              <a:t>template&lt;class T&gt;</a:t>
            </a:r>
            <a:br>
              <a:rPr lang="en-US" sz="2800" dirty="0"/>
            </a:br>
            <a:r>
              <a:rPr lang="en-US" sz="2800" dirty="0"/>
              <a:t>void Pair&lt;</a:t>
            </a:r>
            <a:r>
              <a:rPr lang="en-US" sz="2800" dirty="0">
                <a:solidFill>
                  <a:srgbClr val="0070C0"/>
                </a:solidFill>
              </a:rPr>
              <a:t>T</a:t>
            </a:r>
            <a:r>
              <a:rPr lang="en-US" sz="2800" dirty="0"/>
              <a:t>&gt;::</a:t>
            </a:r>
            <a:r>
              <a:rPr lang="en-US" sz="2800" dirty="0" err="1"/>
              <a:t>setFirst</a:t>
            </a:r>
            <a:r>
              <a:rPr lang="en-US" sz="2800" dirty="0"/>
              <a:t>(</a:t>
            </a:r>
            <a:r>
              <a:rPr lang="en-US" sz="2800" dirty="0">
                <a:solidFill>
                  <a:srgbClr val="0070C0"/>
                </a:solidFill>
              </a:rPr>
              <a:t>T </a:t>
            </a:r>
            <a:r>
              <a:rPr lang="en-US" sz="2800" dirty="0" err="1"/>
              <a:t>newVal</a:t>
            </a:r>
            <a:r>
              <a:rPr lang="en-US" sz="2800" dirty="0"/>
              <a:t>)</a:t>
            </a:r>
            <a:br>
              <a:rPr lang="en-US" sz="2800" dirty="0"/>
            </a:br>
            <a:r>
              <a:rPr lang="en-US" sz="2800" dirty="0"/>
              <a:t>{</a:t>
            </a:r>
            <a:br>
              <a:rPr lang="en-US" sz="2800" dirty="0"/>
            </a:br>
            <a:r>
              <a:rPr lang="en-US" sz="2800" dirty="0"/>
              <a:t>	first = </a:t>
            </a:r>
            <a:r>
              <a:rPr lang="en-US" sz="2800" dirty="0" err="1"/>
              <a:t>newVal</a:t>
            </a:r>
            <a:r>
              <a:rPr lang="en-US" sz="2800" dirty="0"/>
              <a:t>;</a:t>
            </a:r>
            <a:br>
              <a:rPr lang="en-US" sz="2800" dirty="0"/>
            </a:br>
            <a:r>
              <a:rPr lang="en-US" sz="2800" dirty="0"/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854F8547-80D4-4C33-8A9D-D3D1EC3B0B28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Template Class Pair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Objects of class have "pair" of values of </a:t>
            </a:r>
            <a:br>
              <a:rPr lang="en-US" sz="2800" dirty="0"/>
            </a:br>
            <a:r>
              <a:rPr lang="en-US" sz="2800" dirty="0"/>
              <a:t>type T</a:t>
            </a:r>
          </a:p>
          <a:p>
            <a:pPr eaLnBrk="1" hangingPunct="1"/>
            <a:r>
              <a:rPr lang="en-US" sz="2800" dirty="0"/>
              <a:t>Can then declare objects:</a:t>
            </a:r>
            <a:br>
              <a:rPr lang="en-US" sz="2800" dirty="0"/>
            </a:br>
            <a:r>
              <a:rPr lang="en-US" sz="2800" dirty="0">
                <a:solidFill>
                  <a:srgbClr val="0070C0"/>
                </a:solidFill>
              </a:rPr>
              <a:t>Pair&lt;</a:t>
            </a:r>
            <a:r>
              <a:rPr lang="en-US" sz="2800" dirty="0" err="1">
                <a:solidFill>
                  <a:srgbClr val="00B050"/>
                </a:solidFill>
              </a:rPr>
              <a:t>int</a:t>
            </a:r>
            <a:r>
              <a:rPr lang="en-US" sz="2800" dirty="0">
                <a:solidFill>
                  <a:srgbClr val="0070C0"/>
                </a:solidFill>
              </a:rPr>
              <a:t>&gt; score;</a:t>
            </a:r>
            <a:br>
              <a:rPr lang="en-US" sz="28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>Pair&lt;</a:t>
            </a:r>
            <a:r>
              <a:rPr lang="en-US" sz="2800" dirty="0">
                <a:solidFill>
                  <a:srgbClr val="00B050"/>
                </a:solidFill>
              </a:rPr>
              <a:t>char</a:t>
            </a:r>
            <a:r>
              <a:rPr lang="en-US" sz="2800" dirty="0">
                <a:solidFill>
                  <a:srgbClr val="0070C0"/>
                </a:solidFill>
              </a:rPr>
              <a:t>&gt; seats;</a:t>
            </a:r>
          </a:p>
          <a:p>
            <a:pPr lvl="1" eaLnBrk="1" hangingPunct="1"/>
            <a:r>
              <a:rPr lang="en-US" sz="2400" dirty="0"/>
              <a:t>Objects then used like any other objects</a:t>
            </a:r>
          </a:p>
          <a:p>
            <a:pPr eaLnBrk="1" hangingPunct="1"/>
            <a:r>
              <a:rPr lang="en-US" sz="2800" dirty="0"/>
              <a:t>Example uses:</a:t>
            </a:r>
            <a:br>
              <a:rPr lang="en-US" sz="2800" dirty="0"/>
            </a:br>
            <a:r>
              <a:rPr lang="en-US" sz="2800" dirty="0" err="1">
                <a:solidFill>
                  <a:srgbClr val="0070C0"/>
                </a:solidFill>
              </a:rPr>
              <a:t>score.setFirst</a:t>
            </a:r>
            <a:r>
              <a:rPr lang="en-US" sz="2800" dirty="0">
                <a:solidFill>
                  <a:srgbClr val="0070C0"/>
                </a:solidFill>
              </a:rPr>
              <a:t>(3);</a:t>
            </a:r>
            <a:br>
              <a:rPr lang="en-US" sz="2800" dirty="0">
                <a:solidFill>
                  <a:srgbClr val="0070C0"/>
                </a:solidFill>
              </a:rPr>
            </a:br>
            <a:r>
              <a:rPr lang="en-US" sz="2800" dirty="0" err="1">
                <a:solidFill>
                  <a:srgbClr val="0070C0"/>
                </a:solidFill>
              </a:rPr>
              <a:t>score.setSecond</a:t>
            </a:r>
            <a:r>
              <a:rPr lang="en-US" sz="2800" dirty="0">
                <a:solidFill>
                  <a:srgbClr val="0070C0"/>
                </a:solidFill>
              </a:rPr>
              <a:t>(0);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B57C6F70-6EFB-4C2A-8FD9-0CC5592E6CDC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Pair Member Function Definitions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Notice in </a:t>
            </a:r>
            <a:r>
              <a:rPr lang="en-US" dirty="0">
                <a:solidFill>
                  <a:srgbClr val="00B050"/>
                </a:solidFill>
              </a:rPr>
              <a:t>member function definitions</a:t>
            </a:r>
            <a:r>
              <a:rPr lang="en-US" dirty="0"/>
              <a:t>:</a:t>
            </a:r>
          </a:p>
          <a:p>
            <a:pPr lvl="1" eaLnBrk="1" hangingPunct="1"/>
            <a:r>
              <a:rPr lang="en-US" dirty="0"/>
              <a:t>Each definition is itself a "template"</a:t>
            </a:r>
          </a:p>
          <a:p>
            <a:pPr lvl="1" eaLnBrk="1" hangingPunct="1"/>
            <a:r>
              <a:rPr lang="en-US" dirty="0"/>
              <a:t>Requires template prefix before </a:t>
            </a:r>
            <a:br>
              <a:rPr lang="en-US" dirty="0"/>
            </a:br>
            <a:r>
              <a:rPr lang="en-US" dirty="0"/>
              <a:t>each definition</a:t>
            </a:r>
          </a:p>
          <a:p>
            <a:pPr lvl="1" eaLnBrk="1" hangingPunct="1"/>
            <a:r>
              <a:rPr lang="en-US" dirty="0"/>
              <a:t>Class name before :: is "</a:t>
            </a:r>
            <a:r>
              <a:rPr lang="en-US" dirty="0">
                <a:solidFill>
                  <a:srgbClr val="0070C0"/>
                </a:solidFill>
              </a:rPr>
              <a:t>Pair&lt;T&gt;</a:t>
            </a:r>
            <a:r>
              <a:rPr lang="en-US" dirty="0"/>
              <a:t>"</a:t>
            </a:r>
          </a:p>
          <a:p>
            <a:pPr lvl="2" eaLnBrk="1" hangingPunct="1"/>
            <a:r>
              <a:rPr lang="en-US" dirty="0">
                <a:solidFill>
                  <a:srgbClr val="C00000"/>
                </a:solidFill>
              </a:rPr>
              <a:t>Not just "Pair”</a:t>
            </a:r>
          </a:p>
          <a:p>
            <a:pPr lvl="2" eaLnBrk="1" hangingPunct="1"/>
            <a:r>
              <a:rPr lang="en-US" dirty="0">
                <a:solidFill>
                  <a:srgbClr val="0070C0"/>
                </a:solidFill>
              </a:rPr>
              <a:t>Pair&lt;T&gt;</a:t>
            </a:r>
            <a:r>
              <a:rPr lang="en-US" dirty="0"/>
              <a:t>::Pair (T </a:t>
            </a:r>
            <a:r>
              <a:rPr lang="en-US" dirty="0" err="1"/>
              <a:t>firstVal</a:t>
            </a:r>
            <a:r>
              <a:rPr lang="en-US" dirty="0"/>
              <a:t>, T </a:t>
            </a:r>
            <a:r>
              <a:rPr lang="en-US" dirty="0" err="1"/>
              <a:t>secondVal</a:t>
            </a:r>
            <a:r>
              <a:rPr lang="en-US" dirty="0"/>
              <a:t>)</a:t>
            </a:r>
          </a:p>
          <a:p>
            <a:pPr lvl="2" eaLnBrk="1" hangingPunct="1"/>
            <a:r>
              <a:rPr lang="en-US" dirty="0"/>
              <a:t>void </a:t>
            </a:r>
            <a:r>
              <a:rPr lang="en-US" dirty="0">
                <a:solidFill>
                  <a:srgbClr val="0070C0"/>
                </a:solidFill>
              </a:rPr>
              <a:t>Pair&lt;T&gt;</a:t>
            </a:r>
            <a:r>
              <a:rPr lang="en-US" dirty="0"/>
              <a:t>::</a:t>
            </a:r>
            <a:r>
              <a:rPr lang="en-US" dirty="0" err="1"/>
              <a:t>setFirst</a:t>
            </a:r>
            <a:r>
              <a:rPr lang="en-US" dirty="0"/>
              <a:t> (T </a:t>
            </a:r>
            <a:r>
              <a:rPr lang="en-US" dirty="0" err="1"/>
              <a:t>newVal</a:t>
            </a:r>
            <a:r>
              <a:rPr lang="en-US" dirty="0"/>
              <a:t>)</a:t>
            </a:r>
          </a:p>
          <a:p>
            <a:pPr lvl="1" eaLnBrk="1" hangingPunct="1"/>
            <a:r>
              <a:rPr lang="en-US" dirty="0"/>
              <a:t>But function names are just </a:t>
            </a:r>
          </a:p>
          <a:p>
            <a:pPr lvl="2" eaLnBrk="1" hangingPunct="1"/>
            <a:r>
              <a:rPr lang="en-US" dirty="0"/>
              <a:t>"Pair”, "~Pair”, “</a:t>
            </a:r>
            <a:r>
              <a:rPr lang="en-US" dirty="0" err="1"/>
              <a:t>setFirst</a:t>
            </a:r>
            <a:r>
              <a:rPr lang="en-US" dirty="0"/>
              <a:t>”, “</a:t>
            </a:r>
            <a:r>
              <a:rPr lang="en-US" dirty="0" err="1"/>
              <a:t>setSecond</a:t>
            </a:r>
            <a:r>
              <a:rPr lang="en-US" dirty="0"/>
              <a:t>”, 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2B2486E4-339D-4F86-8CFE-3705A8122C35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Class Templates as Parameters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Consider:</a:t>
            </a:r>
            <a:br>
              <a:rPr lang="en-US" dirty="0"/>
            </a:b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addUP</a:t>
            </a:r>
            <a:r>
              <a:rPr lang="en-US" dirty="0"/>
              <a:t>(</a:t>
            </a:r>
            <a:r>
              <a:rPr lang="en-US" dirty="0" err="1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Pair&lt;</a:t>
            </a:r>
            <a:r>
              <a:rPr lang="en-US" dirty="0" err="1">
                <a:solidFill>
                  <a:srgbClr val="C00000"/>
                </a:solidFill>
              </a:rPr>
              <a:t>int</a:t>
            </a:r>
            <a:r>
              <a:rPr lang="en-US" dirty="0">
                <a:solidFill>
                  <a:srgbClr val="C00000"/>
                </a:solidFill>
              </a:rPr>
              <a:t>&gt;&amp; </a:t>
            </a:r>
            <a:r>
              <a:rPr lang="en-US" dirty="0" err="1">
                <a:solidFill>
                  <a:srgbClr val="0070C0"/>
                </a:solidFill>
              </a:rPr>
              <a:t>thePair</a:t>
            </a:r>
            <a:r>
              <a:rPr lang="en-US" dirty="0"/>
              <a:t>);</a:t>
            </a:r>
          </a:p>
          <a:p>
            <a:pPr lvl="1" eaLnBrk="1" hangingPunct="1"/>
            <a:r>
              <a:rPr lang="en-US" dirty="0"/>
              <a:t>The type (</a:t>
            </a:r>
            <a:r>
              <a:rPr lang="en-US" dirty="0" err="1">
                <a:solidFill>
                  <a:srgbClr val="00B050"/>
                </a:solidFill>
              </a:rPr>
              <a:t>int</a:t>
            </a:r>
            <a:r>
              <a:rPr lang="en-US" dirty="0"/>
              <a:t>) is supplied to </a:t>
            </a:r>
            <a:r>
              <a:rPr lang="en-US" dirty="0">
                <a:solidFill>
                  <a:srgbClr val="00B050"/>
                </a:solidFill>
              </a:rPr>
              <a:t>be used for T</a:t>
            </a:r>
            <a:br>
              <a:rPr lang="en-US" dirty="0"/>
            </a:br>
            <a:r>
              <a:rPr lang="en-US" dirty="0"/>
              <a:t>in defining this class type parameter</a:t>
            </a:r>
          </a:p>
          <a:p>
            <a:pPr lvl="1" eaLnBrk="1" hangingPunct="1"/>
            <a:r>
              <a:rPr lang="en-US" dirty="0"/>
              <a:t>It "happens" to be call-by-reference here</a:t>
            </a:r>
          </a:p>
          <a:p>
            <a:pPr eaLnBrk="1" hangingPunct="1"/>
            <a:r>
              <a:rPr lang="en-US" dirty="0"/>
              <a:t>Again: template types can be used</a:t>
            </a:r>
            <a:br>
              <a:rPr lang="en-US" dirty="0"/>
            </a:br>
            <a:r>
              <a:rPr lang="en-US" dirty="0"/>
              <a:t>anywhere standard types can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72334AEB-3134-4958-A234-7573A02AE037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Class Templates </a:t>
            </a:r>
            <a:br>
              <a:rPr lang="en-US" sz="3600"/>
            </a:br>
            <a:r>
              <a:rPr lang="en-US" sz="3600"/>
              <a:t>Within Function Templates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Rather than defining new overload:</a:t>
            </a:r>
            <a:br>
              <a:rPr lang="en-US" dirty="0"/>
            </a:br>
            <a:r>
              <a:rPr lang="en-US" sz="2800" dirty="0">
                <a:solidFill>
                  <a:srgbClr val="0070C0"/>
                </a:solidFill>
              </a:rPr>
              <a:t>template&lt;class T&gt;</a:t>
            </a:r>
            <a:br>
              <a:rPr lang="en-US" sz="2800" dirty="0"/>
            </a:br>
            <a:r>
              <a:rPr lang="en-US" sz="2800" dirty="0">
                <a:solidFill>
                  <a:srgbClr val="0070C0"/>
                </a:solidFill>
              </a:rPr>
              <a:t>T </a:t>
            </a:r>
            <a:r>
              <a:rPr lang="en-US" sz="2800" dirty="0" err="1">
                <a:solidFill>
                  <a:srgbClr val="0070C0"/>
                </a:solidFill>
              </a:rPr>
              <a:t>addUp</a:t>
            </a:r>
            <a:r>
              <a:rPr lang="en-US" sz="2800" dirty="0">
                <a:solidFill>
                  <a:srgbClr val="0070C0"/>
                </a:solidFill>
              </a:rPr>
              <a:t>(</a:t>
            </a:r>
            <a:r>
              <a:rPr lang="en-US" sz="2800" dirty="0" err="1">
                <a:solidFill>
                  <a:srgbClr val="0070C0"/>
                </a:solidFill>
              </a:rPr>
              <a:t>const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</a:rPr>
              <a:t>Pair&lt;T&gt;&amp; </a:t>
            </a:r>
            <a:r>
              <a:rPr lang="en-US" sz="2800" dirty="0">
                <a:solidFill>
                  <a:srgbClr val="0070C0"/>
                </a:solidFill>
              </a:rPr>
              <a:t>the Pair);</a:t>
            </a:r>
            <a:br>
              <a:rPr lang="en-US" sz="2800" dirty="0"/>
            </a:br>
            <a:r>
              <a:rPr lang="en-US" sz="2800" dirty="0"/>
              <a:t>//Precondition: </a:t>
            </a:r>
            <a:r>
              <a:rPr lang="en-US" sz="2800" dirty="0">
                <a:solidFill>
                  <a:srgbClr val="00B050"/>
                </a:solidFill>
              </a:rPr>
              <a:t>Operator + is defined for values</a:t>
            </a:r>
            <a:br>
              <a:rPr lang="en-US" sz="2800" dirty="0">
                <a:solidFill>
                  <a:srgbClr val="00B050"/>
                </a:solidFill>
              </a:rPr>
            </a:br>
            <a:r>
              <a:rPr lang="en-US" sz="2800" dirty="0">
                <a:solidFill>
                  <a:srgbClr val="00B050"/>
                </a:solidFill>
              </a:rPr>
              <a:t>			of type T</a:t>
            </a:r>
            <a:br>
              <a:rPr lang="en-US" sz="2800" dirty="0">
                <a:solidFill>
                  <a:srgbClr val="00B050"/>
                </a:solidFill>
              </a:rPr>
            </a:br>
            <a:r>
              <a:rPr lang="en-US" sz="2800" dirty="0"/>
              <a:t>//Returns sum of two values in </a:t>
            </a:r>
            <a:r>
              <a:rPr lang="en-US" sz="2800" dirty="0" err="1"/>
              <a:t>thePair</a:t>
            </a:r>
            <a:endParaRPr lang="en-US" dirty="0"/>
          </a:p>
          <a:p>
            <a:pPr eaLnBrk="1" hangingPunct="1"/>
            <a:r>
              <a:rPr lang="en-US" dirty="0"/>
              <a:t>Function now applies to all kinds </a:t>
            </a:r>
            <a:br>
              <a:rPr lang="en-US" dirty="0"/>
            </a:br>
            <a:r>
              <a:rPr lang="en-US" dirty="0"/>
              <a:t>of numbers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F4F71C7A-FBAB-4DD8-86A9-9794D8A145CB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Restrictions on Type Parameter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Only </a:t>
            </a:r>
            <a:r>
              <a:rPr lang="en-US" sz="2800" dirty="0">
                <a:solidFill>
                  <a:srgbClr val="C00000"/>
                </a:solidFill>
              </a:rPr>
              <a:t>"reasonable" types </a:t>
            </a:r>
            <a:r>
              <a:rPr lang="en-US" sz="2800" dirty="0"/>
              <a:t>can be substituted</a:t>
            </a:r>
            <a:br>
              <a:rPr lang="en-US" sz="2800" dirty="0"/>
            </a:br>
            <a:r>
              <a:rPr lang="en-US" sz="2800" dirty="0"/>
              <a:t>for T</a:t>
            </a:r>
          </a:p>
          <a:p>
            <a:pPr eaLnBrk="1" hangingPunct="1"/>
            <a:r>
              <a:rPr lang="en-US" sz="2800" dirty="0"/>
              <a:t>Consider:</a:t>
            </a:r>
          </a:p>
          <a:p>
            <a:pPr lvl="1" eaLnBrk="1" hangingPunct="1"/>
            <a:r>
              <a:rPr lang="en-US" sz="2400" dirty="0">
                <a:solidFill>
                  <a:srgbClr val="0070C0"/>
                </a:solidFill>
              </a:rPr>
              <a:t>Assignment operator </a:t>
            </a:r>
            <a:r>
              <a:rPr lang="en-US" sz="2400" dirty="0"/>
              <a:t>must be "well-behaved"</a:t>
            </a:r>
          </a:p>
          <a:p>
            <a:pPr lvl="1" eaLnBrk="1" hangingPunct="1"/>
            <a:r>
              <a:rPr lang="en-US" sz="2400" dirty="0">
                <a:solidFill>
                  <a:srgbClr val="0070C0"/>
                </a:solidFill>
              </a:rPr>
              <a:t>Copy constructor</a:t>
            </a:r>
            <a:r>
              <a:rPr lang="en-US" sz="2400" dirty="0"/>
              <a:t> must also work</a:t>
            </a:r>
          </a:p>
          <a:p>
            <a:pPr lvl="1" eaLnBrk="1" hangingPunct="1"/>
            <a:r>
              <a:rPr lang="en-US" sz="2400" dirty="0"/>
              <a:t>If T involves pointers, then </a:t>
            </a:r>
            <a:r>
              <a:rPr lang="en-US" sz="2400" dirty="0">
                <a:solidFill>
                  <a:srgbClr val="0070C0"/>
                </a:solidFill>
              </a:rPr>
              <a:t>destructor</a:t>
            </a:r>
            <a:r>
              <a:rPr lang="en-US" sz="2400" dirty="0"/>
              <a:t> must</a:t>
            </a:r>
            <a:br>
              <a:rPr lang="en-US" sz="2400" dirty="0"/>
            </a:br>
            <a:r>
              <a:rPr lang="en-US" sz="2400" dirty="0"/>
              <a:t>be suitable!</a:t>
            </a:r>
          </a:p>
          <a:p>
            <a:pPr eaLnBrk="1" hangingPunct="1"/>
            <a:r>
              <a:rPr lang="en-US" sz="2800" dirty="0"/>
              <a:t>Similar issues as function templates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777188DC-C8BF-4135-8D43-74D9475438C0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ACFA6677-A5D6-3D4F-BA42-8CB666400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800" dirty="0"/>
              <a:t>We use </a:t>
            </a:r>
            <a:r>
              <a:rPr lang="en-US" sz="2800" dirty="0">
                <a:solidFill>
                  <a:srgbClr val="C00000"/>
                </a:solidFill>
              </a:rPr>
              <a:t>unsigned character</a:t>
            </a:r>
            <a:r>
              <a:rPr lang="en-US" sz="2800" dirty="0"/>
              <a:t> array to store data of any type </a:t>
            </a:r>
            <a:r>
              <a:rPr lang="en-US" sz="2800" dirty="0">
                <a:sym typeface="Wingdings" pitchFamily="2" charset="2"/>
              </a:rPr>
              <a:t>to implement </a:t>
            </a:r>
            <a:r>
              <a:rPr lang="en-US" sz="2800" dirty="0">
                <a:solidFill>
                  <a:srgbClr val="C00000"/>
                </a:solidFill>
                <a:sym typeface="Wingdings" pitchFamily="2" charset="2"/>
              </a:rPr>
              <a:t>Stash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Recall the Stash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B44B3857-67C6-4E9B-97A4-AFAE0037884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Thinking in C++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ABE4EA0-D3C6-6F47-8B48-FBACBAE40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906" y="2424647"/>
            <a:ext cx="6218187" cy="3942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5F529BE-83F7-DB4B-AF2E-8B83FC93ACF9}"/>
              </a:ext>
            </a:extLst>
          </p:cNvPr>
          <p:cNvSpPr/>
          <p:nvPr/>
        </p:nvSpPr>
        <p:spPr>
          <a:xfrm>
            <a:off x="1752600" y="3863181"/>
            <a:ext cx="3429000" cy="32781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F672F4A-2F77-6845-AB0E-4463FDF72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581325"/>
      </p:ext>
    </p:extLst>
  </p:cSld>
  <p:clrMapOvr>
    <a:masterClrMapping/>
  </p:clrMapOvr>
  <p:transition spd="med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Type Definitions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Can </a:t>
            </a:r>
            <a:r>
              <a:rPr lang="en-US" sz="2800" dirty="0">
                <a:solidFill>
                  <a:srgbClr val="C00000"/>
                </a:solidFill>
              </a:rPr>
              <a:t>define new "class type name"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To represent specialized class template name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Example:</a:t>
            </a:r>
            <a:br>
              <a:rPr lang="en-US" sz="2800" dirty="0"/>
            </a:br>
            <a:r>
              <a:rPr lang="en-US" sz="2400" dirty="0">
                <a:solidFill>
                  <a:srgbClr val="0070C0"/>
                </a:solidFill>
              </a:rPr>
              <a:t>typedef Pair&lt;</a:t>
            </a:r>
            <a:r>
              <a:rPr lang="en-US" sz="2400" dirty="0" err="1">
                <a:solidFill>
                  <a:srgbClr val="0070C0"/>
                </a:solidFill>
              </a:rPr>
              <a:t>int</a:t>
            </a:r>
            <a:r>
              <a:rPr lang="en-US" sz="2400" dirty="0">
                <a:solidFill>
                  <a:srgbClr val="0070C0"/>
                </a:solidFill>
              </a:rPr>
              <a:t>&gt; </a:t>
            </a:r>
            <a:r>
              <a:rPr lang="en-US" sz="2400" dirty="0" err="1">
                <a:solidFill>
                  <a:srgbClr val="0070C0"/>
                </a:solidFill>
              </a:rPr>
              <a:t>PairOfInt</a:t>
            </a:r>
            <a:r>
              <a:rPr lang="en-US" sz="2400" dirty="0">
                <a:solidFill>
                  <a:srgbClr val="0070C0"/>
                </a:solidFill>
              </a:rPr>
              <a:t>;</a:t>
            </a:r>
            <a:endParaRPr lang="en-US" sz="2800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Name "</a:t>
            </a:r>
            <a:r>
              <a:rPr lang="en-US" sz="2800" dirty="0" err="1"/>
              <a:t>PairOfInt</a:t>
            </a:r>
            <a:r>
              <a:rPr lang="en-US" sz="2800" dirty="0"/>
              <a:t>" now used to declare</a:t>
            </a:r>
            <a:br>
              <a:rPr lang="en-US" sz="2800" dirty="0"/>
            </a:br>
            <a:r>
              <a:rPr lang="en-US" sz="2800" dirty="0"/>
              <a:t>objects of type Pair&lt;</a:t>
            </a:r>
            <a:r>
              <a:rPr lang="en-US" sz="2800" dirty="0" err="1"/>
              <a:t>int</a:t>
            </a:r>
            <a:r>
              <a:rPr lang="en-US" sz="2800" dirty="0"/>
              <a:t>&gt;:</a:t>
            </a:r>
            <a:br>
              <a:rPr lang="en-US" sz="2800" dirty="0"/>
            </a:br>
            <a:r>
              <a:rPr lang="en-US" sz="2400" dirty="0" err="1">
                <a:solidFill>
                  <a:srgbClr val="0070C0"/>
                </a:solidFill>
              </a:rPr>
              <a:t>PairOfInt</a:t>
            </a:r>
            <a:r>
              <a:rPr lang="en-US" sz="2400" dirty="0">
                <a:solidFill>
                  <a:srgbClr val="0070C0"/>
                </a:solidFill>
              </a:rPr>
              <a:t> pair1, pair2;</a:t>
            </a:r>
            <a:endParaRPr lang="en-US" sz="2800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Name can also be used as parameter,</a:t>
            </a:r>
            <a:br>
              <a:rPr lang="en-US" sz="2800" dirty="0"/>
            </a:br>
            <a:r>
              <a:rPr lang="en-US" sz="2800" dirty="0"/>
              <a:t>or anywhere else type name allowed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E061E8BE-C7CE-4035-9ACD-14159D69D185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5451F9-C923-C44E-A5DD-07740018400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26358" y="5281411"/>
            <a:ext cx="3713468" cy="1055193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Friends and Templates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Friend functions </a:t>
            </a:r>
            <a:r>
              <a:rPr lang="en-US" dirty="0"/>
              <a:t>can be used with</a:t>
            </a:r>
            <a:br>
              <a:rPr lang="en-US" dirty="0"/>
            </a:br>
            <a:r>
              <a:rPr lang="en-US" dirty="0">
                <a:solidFill>
                  <a:srgbClr val="00B050"/>
                </a:solidFill>
              </a:rPr>
              <a:t>template classes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Same as with ordinary classes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Simply requires type parameter </a:t>
            </a:r>
            <a:br>
              <a:rPr lang="en-US" dirty="0"/>
            </a:br>
            <a:r>
              <a:rPr lang="en-US" dirty="0"/>
              <a:t>where appropriate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Very common to have friends of</a:t>
            </a:r>
            <a:br>
              <a:rPr lang="en-US" dirty="0"/>
            </a:br>
            <a:r>
              <a:rPr lang="en-US" dirty="0"/>
              <a:t>template classes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Especially for operator overloads (as </a:t>
            </a:r>
            <a:br>
              <a:rPr lang="en-US" dirty="0"/>
            </a:br>
            <a:r>
              <a:rPr lang="en-US" dirty="0"/>
              <a:t>we’ve seen)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60CC4F73-56FA-40CD-9C85-471847359E30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FAE3D7-5413-274E-BF8C-3A2A0DD8E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4F1D16-904C-1F4B-9598-1E460C623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7B7597-53D4-4646-B378-BA51B9A0B8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5000AC4E-5B1E-440E-A331-A184AA4F5845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599EF8-5922-854C-9FED-234DEC6C8C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389446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Predefined Template Classes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Recall </a:t>
            </a:r>
            <a:r>
              <a:rPr lang="en-US" sz="2800" dirty="0">
                <a:solidFill>
                  <a:srgbClr val="C00000"/>
                </a:solidFill>
              </a:rPr>
              <a:t>vector</a:t>
            </a:r>
            <a:r>
              <a:rPr lang="en-US" sz="2800" dirty="0"/>
              <a:t>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It’s a </a:t>
            </a:r>
            <a:r>
              <a:rPr lang="en-US" sz="2400" dirty="0">
                <a:solidFill>
                  <a:srgbClr val="0070C0"/>
                </a:solidFill>
              </a:rPr>
              <a:t>template class</a:t>
            </a:r>
            <a:r>
              <a:rPr lang="en-US" sz="2400" dirty="0"/>
              <a:t>!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Another: </a:t>
            </a:r>
            <a:r>
              <a:rPr lang="en-US" sz="2800" dirty="0" err="1"/>
              <a:t>basic_string</a:t>
            </a:r>
            <a:r>
              <a:rPr lang="en-US" sz="2800" dirty="0"/>
              <a:t> template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Deals with strings of "any-type" elements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e.g.,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sz="2800" dirty="0"/>
              <a:t>	</a:t>
            </a:r>
            <a:r>
              <a:rPr lang="en-US" sz="2800" dirty="0" err="1">
                <a:solidFill>
                  <a:srgbClr val="0070C0"/>
                </a:solidFill>
              </a:rPr>
              <a:t>basic_string</a:t>
            </a:r>
            <a:r>
              <a:rPr lang="en-US" sz="2800" dirty="0">
                <a:solidFill>
                  <a:srgbClr val="0070C0"/>
                </a:solidFill>
              </a:rPr>
              <a:t>&lt;char&gt;</a:t>
            </a:r>
            <a:r>
              <a:rPr lang="en-US" sz="2800" dirty="0"/>
              <a:t>		works for char’s</a:t>
            </a:r>
            <a:br>
              <a:rPr lang="en-US" sz="2800" dirty="0"/>
            </a:br>
            <a:r>
              <a:rPr lang="en-US" sz="2800" dirty="0" err="1">
                <a:solidFill>
                  <a:srgbClr val="0070C0"/>
                </a:solidFill>
              </a:rPr>
              <a:t>basic_string</a:t>
            </a:r>
            <a:r>
              <a:rPr lang="en-US" sz="2800" dirty="0">
                <a:solidFill>
                  <a:srgbClr val="0070C0"/>
                </a:solidFill>
              </a:rPr>
              <a:t>&lt;double&gt;</a:t>
            </a:r>
            <a:r>
              <a:rPr lang="en-US" sz="2800" dirty="0"/>
              <a:t>		works for doubles</a:t>
            </a:r>
            <a:br>
              <a:rPr lang="en-US" sz="2800" dirty="0"/>
            </a:br>
            <a:r>
              <a:rPr lang="en-US" sz="2800" dirty="0" err="1">
                <a:solidFill>
                  <a:srgbClr val="0070C0"/>
                </a:solidFill>
              </a:rPr>
              <a:t>basic_string</a:t>
            </a:r>
            <a:r>
              <a:rPr lang="en-US" sz="2800" dirty="0">
                <a:solidFill>
                  <a:srgbClr val="0070C0"/>
                </a:solidFill>
              </a:rPr>
              <a:t>&lt;</a:t>
            </a:r>
            <a:r>
              <a:rPr lang="en-US" sz="2800" dirty="0" err="1">
                <a:solidFill>
                  <a:srgbClr val="0070C0"/>
                </a:solidFill>
              </a:rPr>
              <a:t>YourClass</a:t>
            </a:r>
            <a:r>
              <a:rPr lang="en-US" sz="2800" dirty="0">
                <a:solidFill>
                  <a:srgbClr val="0070C0"/>
                </a:solidFill>
              </a:rPr>
              <a:t>&gt;</a:t>
            </a:r>
            <a:r>
              <a:rPr lang="en-US" sz="2800" dirty="0"/>
              <a:t>	works for</a:t>
            </a:r>
            <a:br>
              <a:rPr lang="en-US" sz="2800" dirty="0"/>
            </a:br>
            <a:r>
              <a:rPr lang="en-US" sz="2800" dirty="0"/>
              <a:t>					</a:t>
            </a:r>
            <a:r>
              <a:rPr lang="en-US" sz="2800" dirty="0" err="1"/>
              <a:t>YourClass</a:t>
            </a:r>
            <a:r>
              <a:rPr lang="en-US" sz="2800" dirty="0"/>
              <a:t> objects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B33EB85A-4E47-493A-89D0-C62392CD24F6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basic_string Template Class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Already used it!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Recall "</a:t>
            </a:r>
            <a:r>
              <a:rPr lang="en-US" dirty="0">
                <a:solidFill>
                  <a:srgbClr val="C00000"/>
                </a:solidFill>
              </a:rPr>
              <a:t>string</a:t>
            </a:r>
            <a:r>
              <a:rPr lang="en-US" dirty="0"/>
              <a:t>"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It’s an </a:t>
            </a:r>
            <a:r>
              <a:rPr lang="en-US" dirty="0">
                <a:solidFill>
                  <a:srgbClr val="0070C0"/>
                </a:solidFill>
              </a:rPr>
              <a:t>alternate name for </a:t>
            </a:r>
            <a:r>
              <a:rPr lang="en-US" dirty="0" err="1">
                <a:solidFill>
                  <a:srgbClr val="0070C0"/>
                </a:solidFill>
              </a:rPr>
              <a:t>basic_string</a:t>
            </a:r>
            <a:r>
              <a:rPr lang="en-US" dirty="0">
                <a:solidFill>
                  <a:srgbClr val="0070C0"/>
                </a:solidFill>
              </a:rPr>
              <a:t>&lt;char&gt;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All member functions behave similarly for</a:t>
            </a:r>
            <a:br>
              <a:rPr lang="en-US" dirty="0"/>
            </a:br>
            <a:r>
              <a:rPr lang="en-US" dirty="0" err="1"/>
              <a:t>basic_string</a:t>
            </a:r>
            <a:r>
              <a:rPr lang="en-US" dirty="0"/>
              <a:t>&lt;T&gt;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err="1"/>
              <a:t>basic_string</a:t>
            </a:r>
            <a:r>
              <a:rPr lang="en-US" dirty="0"/>
              <a:t> defined in library &lt;string&gt;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Definition is in </a:t>
            </a:r>
            <a:r>
              <a:rPr lang="en-US" dirty="0" err="1"/>
              <a:t>std</a:t>
            </a:r>
            <a:r>
              <a:rPr lang="en-US" dirty="0"/>
              <a:t> namespace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38E53C0A-70E7-4E21-A1FF-C3E2666C2DBB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Templates and Inheritance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Nothing new here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Derived template classes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Can </a:t>
            </a:r>
            <a:r>
              <a:rPr lang="en-US" dirty="0">
                <a:solidFill>
                  <a:srgbClr val="C00000"/>
                </a:solidFill>
              </a:rPr>
              <a:t>derive from template </a:t>
            </a:r>
            <a:r>
              <a:rPr lang="en-US" dirty="0"/>
              <a:t>or </a:t>
            </a:r>
            <a:br>
              <a:rPr lang="en-US" dirty="0"/>
            </a:br>
            <a:r>
              <a:rPr lang="en-US" dirty="0" err="1"/>
              <a:t>nontemplate</a:t>
            </a:r>
            <a:r>
              <a:rPr lang="en-US" dirty="0"/>
              <a:t>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70C0"/>
                </a:solidFill>
              </a:rPr>
              <a:t>Derived class is then naturally a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template class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Syntax same as ordinary class derived</a:t>
            </a:r>
            <a:br>
              <a:rPr lang="en-US" dirty="0"/>
            </a:br>
            <a:r>
              <a:rPr lang="en-US" dirty="0"/>
              <a:t>from ordinary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7746F918-986E-4FF7-AA83-D81D1DEF3867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Use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B44B3857-67C6-4E9B-97A4-AFAE00378847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Thinking in C++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F7F34EE3-9E3D-0F4E-9173-A6307393EDF9}"/>
              </a:ext>
            </a:extLst>
          </p:cNvPr>
          <p:cNvGrpSpPr/>
          <p:nvPr/>
        </p:nvGrpSpPr>
        <p:grpSpPr>
          <a:xfrm>
            <a:off x="1371600" y="2108200"/>
            <a:ext cx="6781800" cy="3149600"/>
            <a:chOff x="1181100" y="1791901"/>
            <a:chExt cx="6781800" cy="3149600"/>
          </a:xfrm>
        </p:grpSpPr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DE4254A8-3DF4-7344-AA61-D9B05CD3E4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31492"/>
            <a:stretch/>
          </p:blipFill>
          <p:spPr>
            <a:xfrm>
              <a:off x="1181100" y="1791901"/>
              <a:ext cx="6781800" cy="3149600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3AA438D-E3A7-964D-A9A2-84064CDB9DF0}"/>
                </a:ext>
              </a:extLst>
            </p:cNvPr>
            <p:cNvSpPr/>
            <p:nvPr/>
          </p:nvSpPr>
          <p:spPr>
            <a:xfrm>
              <a:off x="1181100" y="1905000"/>
              <a:ext cx="4533900" cy="32781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B11091F-8D2A-9A41-94F1-DEA1F75AFDE9}"/>
                </a:ext>
              </a:extLst>
            </p:cNvPr>
            <p:cNvSpPr/>
            <p:nvPr/>
          </p:nvSpPr>
          <p:spPr>
            <a:xfrm>
              <a:off x="1371600" y="2979737"/>
              <a:ext cx="1905000" cy="32781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12" name="Rectangle 3">
            <a:extLst>
              <a:ext uri="{FF2B5EF4-FFF2-40B4-BE49-F238E27FC236}">
                <a16:creationId xmlns:a16="http://schemas.microsoft.com/office/drawing/2014/main" id="{58C1E0CA-48FF-DE43-B2DC-ABDD225BA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dirty="0">
                <a:sym typeface="Wingdings" pitchFamily="2" charset="2"/>
              </a:rPr>
              <a:t>Parameterized type</a:t>
            </a:r>
            <a:endParaRPr lang="en-US" dirty="0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92977A06-673A-FD42-AC0D-7E52EC244F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79031" b="-1"/>
          <a:stretch/>
        </p:blipFill>
        <p:spPr>
          <a:xfrm>
            <a:off x="1371600" y="5244623"/>
            <a:ext cx="6781800" cy="96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304933"/>
      </p:ext>
    </p:extLst>
  </p:cSld>
  <p:clrMapOvr>
    <a:masterClrMapping/>
  </p:clrMapOvr>
  <p:transition spd="med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Use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B44B3857-67C6-4E9B-97A4-AFAE00378847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Thinking in C++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58C1E0CA-48FF-DE43-B2DC-ABDD225BA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altLang="zh-TW" sz="2800" dirty="0">
                <a:sym typeface="Wingdings" pitchFamily="2" charset="2"/>
              </a:rPr>
              <a:t>Parameterized type</a:t>
            </a:r>
            <a:endParaRPr lang="en-US" altLang="zh-TW" sz="2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C275240-8E36-6E4D-A1AD-EAB0CF4BB5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9110"/>
          <a:stretch/>
        </p:blipFill>
        <p:spPr>
          <a:xfrm>
            <a:off x="1149350" y="2066925"/>
            <a:ext cx="6845300" cy="465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94336"/>
      </p:ext>
    </p:extLst>
  </p:cSld>
  <p:clrMapOvr>
    <a:masterClrMapping/>
  </p:clrMapOvr>
  <p:transition spd="med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Use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B44B3857-67C6-4E9B-97A4-AFAE00378847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Thinking in C++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58C1E0CA-48FF-DE43-B2DC-ABDD225BA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altLang="zh-TW" sz="2800" dirty="0">
                <a:sym typeface="Wingdings" pitchFamily="2" charset="2"/>
              </a:rPr>
              <a:t>Parameterized type</a:t>
            </a:r>
            <a:endParaRPr lang="en-US" altLang="zh-TW" sz="28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E03088E-0FAF-1A42-9065-45BBDB550F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371"/>
          <a:stretch/>
        </p:blipFill>
        <p:spPr>
          <a:xfrm>
            <a:off x="1295400" y="2133600"/>
            <a:ext cx="6845300" cy="168275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872DAD3-2871-0140-8DF2-C5E1DF6577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1165"/>
          <a:stretch/>
        </p:blipFill>
        <p:spPr>
          <a:xfrm>
            <a:off x="1295400" y="3733800"/>
            <a:ext cx="67056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956906"/>
      </p:ext>
    </p:extLst>
  </p:cSld>
  <p:clrMapOvr>
    <a:masterClrMapping/>
  </p:clrMapOvr>
  <p:transition spd="med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Use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B44B3857-67C6-4E9B-97A4-AFAE00378847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Thinking in C++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58C1E0CA-48FF-DE43-B2DC-ABDD225BA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altLang="zh-TW" sz="2800" dirty="0">
                <a:sym typeface="Wingdings" pitchFamily="2" charset="2"/>
              </a:rPr>
              <a:t>Parameterized type</a:t>
            </a:r>
            <a:endParaRPr lang="en-US" altLang="zh-TW" sz="28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0ECBB9B-7613-9E48-9E8A-78446E119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362200"/>
            <a:ext cx="62357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09439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ACFA6677-A5D6-3D4F-BA42-8CB666400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800" dirty="0"/>
              <a:t>We use </a:t>
            </a:r>
            <a:r>
              <a:rPr lang="en-US" sz="2800" dirty="0">
                <a:solidFill>
                  <a:srgbClr val="C00000"/>
                </a:solidFill>
              </a:rPr>
              <a:t>unsigned character</a:t>
            </a:r>
            <a:r>
              <a:rPr lang="en-US" sz="2800" dirty="0"/>
              <a:t> array to </a:t>
            </a:r>
            <a:r>
              <a:rPr lang="en-US" sz="2800" dirty="0">
                <a:solidFill>
                  <a:srgbClr val="0070C0"/>
                </a:solidFill>
              </a:rPr>
              <a:t>store data of any type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to implement Stash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800" dirty="0">
                <a:sym typeface="Wingdings" pitchFamily="2" charset="2"/>
              </a:rPr>
              <a:t>The users have to exactly know the data type</a:t>
            </a:r>
          </a:p>
          <a:p>
            <a:pPr lvl="1"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400" dirty="0">
                <a:sym typeface="Wingdings" pitchFamily="2" charset="2"/>
              </a:rPr>
              <a:t>Otherwise, users may convert the data to the wrong type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800" dirty="0">
                <a:sym typeface="Wingdings" pitchFamily="2" charset="2"/>
              </a:rPr>
              <a:t>The class has to know the type of the object to remove the data</a:t>
            </a:r>
          </a:p>
          <a:p>
            <a:pPr lvl="1"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400" dirty="0">
                <a:sym typeface="Wingdings" pitchFamily="2" charset="2"/>
              </a:rPr>
              <a:t>Hard to support various classes; the objects may be created or removed incompletely</a:t>
            </a:r>
          </a:p>
          <a:p>
            <a:pPr lvl="1"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400" dirty="0">
                <a:sym typeface="Wingdings" pitchFamily="2" charset="2"/>
              </a:rPr>
              <a:t>e.g., class consisting of a dynamic array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Recall the Stash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B44B3857-67C6-4E9B-97A4-AFAE0037884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Thinking in C++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93495"/>
      </p:ext>
    </p:extLst>
  </p:cSld>
  <p:clrMapOvr>
    <a:masterClrMapping/>
  </p:clrMapOvr>
  <p:transition spd="med"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Summary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Function templates</a:t>
            </a:r>
          </a:p>
          <a:p>
            <a:pPr lvl="1" eaLnBrk="1" hangingPunct="1"/>
            <a:r>
              <a:rPr lang="en-US" sz="2400" dirty="0"/>
              <a:t>Define functions with parameter for a type</a:t>
            </a:r>
          </a:p>
          <a:p>
            <a:pPr eaLnBrk="1" hangingPunct="1"/>
            <a:r>
              <a:rPr lang="en-US" sz="2800" dirty="0"/>
              <a:t>Class templates</a:t>
            </a:r>
          </a:p>
          <a:p>
            <a:pPr lvl="1" eaLnBrk="1" hangingPunct="1"/>
            <a:r>
              <a:rPr lang="en-US" sz="2400" dirty="0"/>
              <a:t>Define class with parameter for subparts of class</a:t>
            </a:r>
          </a:p>
          <a:p>
            <a:pPr eaLnBrk="1" hangingPunct="1"/>
            <a:r>
              <a:rPr lang="en-US" sz="2800" dirty="0"/>
              <a:t>Predefined vector and </a:t>
            </a:r>
            <a:r>
              <a:rPr lang="en-US" sz="2800" dirty="0" err="1"/>
              <a:t>basic_string</a:t>
            </a:r>
            <a:br>
              <a:rPr lang="en-US" sz="2800" dirty="0"/>
            </a:br>
            <a:r>
              <a:rPr lang="en-US" sz="2800" dirty="0"/>
              <a:t>classes are template classes</a:t>
            </a:r>
          </a:p>
          <a:p>
            <a:pPr eaLnBrk="1" hangingPunct="1"/>
            <a:r>
              <a:rPr lang="en-US" sz="2800" dirty="0"/>
              <a:t>Can define template class derived from</a:t>
            </a:r>
            <a:br>
              <a:rPr lang="en-US" sz="2800" dirty="0"/>
            </a:br>
            <a:r>
              <a:rPr lang="en-US" sz="2800" dirty="0"/>
              <a:t>a template base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79D28B80-C0F3-4F78-B56F-AA007C156904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ACFA6677-A5D6-3D4F-BA42-8CB666400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800" dirty="0"/>
              <a:t>Can we make the type name as an parameter?</a:t>
            </a:r>
            <a:br>
              <a:rPr lang="en-US" sz="2800" dirty="0"/>
            </a:br>
            <a:r>
              <a:rPr lang="en-US" sz="2800" dirty="0">
                <a:solidFill>
                  <a:srgbClr val="0070C0"/>
                </a:solidFill>
              </a:rPr>
              <a:t>unsigned character </a:t>
            </a:r>
            <a:r>
              <a:rPr lang="en-US" sz="2800" dirty="0">
                <a:solidFill>
                  <a:srgbClr val="0070C0"/>
                </a:solidFill>
                <a:sym typeface="Wingdings" pitchFamily="2" charset="2"/>
              </a:rPr>
              <a:t></a:t>
            </a:r>
            <a:r>
              <a:rPr lang="en-US" sz="2800" dirty="0">
                <a:solidFill>
                  <a:srgbClr val="0070C0"/>
                </a:solidFill>
              </a:rPr>
              <a:t> any type that we want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Recall the Stash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B44B3857-67C6-4E9B-97A4-AFAE0037884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Thinking in C++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ABE4EA0-D3C6-6F47-8B48-FBACBAE40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906" y="2424647"/>
            <a:ext cx="6218187" cy="3942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5F529BE-83F7-DB4B-AF2E-8B83FC93ACF9}"/>
              </a:ext>
            </a:extLst>
          </p:cNvPr>
          <p:cNvSpPr/>
          <p:nvPr/>
        </p:nvSpPr>
        <p:spPr>
          <a:xfrm>
            <a:off x="1752600" y="3863181"/>
            <a:ext cx="3429000" cy="32781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69044023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ACFA6677-A5D6-3D4F-BA42-8CB666400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4582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800" dirty="0"/>
              <a:t>Can we make the type name as an parameter?</a:t>
            </a:r>
            <a:br>
              <a:rPr lang="en-US" sz="2800" dirty="0"/>
            </a:br>
            <a:r>
              <a:rPr lang="en-US" sz="2800" dirty="0">
                <a:solidFill>
                  <a:srgbClr val="0070C0"/>
                </a:solidFill>
              </a:rPr>
              <a:t>unsigned character </a:t>
            </a:r>
            <a:r>
              <a:rPr lang="en-US" sz="2800" dirty="0">
                <a:solidFill>
                  <a:srgbClr val="0070C0"/>
                </a:solidFill>
                <a:sym typeface="Wingdings" pitchFamily="2" charset="2"/>
              </a:rPr>
              <a:t></a:t>
            </a:r>
            <a:r>
              <a:rPr lang="en-US" sz="2800" dirty="0">
                <a:solidFill>
                  <a:srgbClr val="0070C0"/>
                </a:solidFill>
              </a:rPr>
              <a:t> any type that we want</a:t>
            </a:r>
            <a:br>
              <a:rPr lang="en-US" sz="2800" dirty="0">
                <a:solidFill>
                  <a:srgbClr val="0070C0"/>
                </a:solidFill>
              </a:rPr>
            </a:br>
            <a:endParaRPr lang="en-US" sz="2800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800" dirty="0"/>
              <a:t>But, how?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800" dirty="0"/>
              <a:t>The first answer is </a:t>
            </a:r>
            <a:r>
              <a:rPr lang="en-US" sz="2800" dirty="0">
                <a:solidFill>
                  <a:srgbClr val="C00000"/>
                </a:solidFill>
              </a:rPr>
              <a:t>polymorphism</a:t>
            </a:r>
          </a:p>
          <a:p>
            <a:pPr lvl="1"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400" dirty="0"/>
              <a:t>All classes are derived from a base class for some languages</a:t>
            </a:r>
          </a:p>
          <a:p>
            <a:pPr lvl="1"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400" dirty="0"/>
              <a:t>e.g., Smalltalk has only one inheritance tree rooted at </a:t>
            </a:r>
            <a:r>
              <a:rPr lang="en-US" sz="2400" dirty="0">
                <a:solidFill>
                  <a:srgbClr val="0070C0"/>
                </a:solidFill>
              </a:rPr>
              <a:t>Object</a:t>
            </a:r>
          </a:p>
          <a:p>
            <a:pPr lvl="1"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400" dirty="0"/>
              <a:t>But C++ allows multiple inheritance tree roots</a:t>
            </a:r>
            <a:endParaRPr lang="en-US" sz="2000" dirty="0"/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800" dirty="0"/>
              <a:t>See the example of class </a:t>
            </a:r>
            <a:r>
              <a:rPr lang="en-US" sz="2800" dirty="0">
                <a:solidFill>
                  <a:srgbClr val="C00000"/>
                </a:solidFill>
              </a:rPr>
              <a:t>Stash</a:t>
            </a:r>
            <a:r>
              <a:rPr lang="en-US" sz="2800" dirty="0"/>
              <a:t> with data type </a:t>
            </a:r>
            <a:r>
              <a:rPr lang="en-US" sz="2800" dirty="0">
                <a:solidFill>
                  <a:srgbClr val="00B050"/>
                </a:solidFill>
              </a:rPr>
              <a:t>string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Recall the Stash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B44B3857-67C6-4E9B-97A4-AFAE0037884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Thinking in C++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7376C2C4-3824-084F-9701-54AEDB0F7391}"/>
              </a:ext>
            </a:extLst>
          </p:cNvPr>
          <p:cNvGrpSpPr/>
          <p:nvPr/>
        </p:nvGrpSpPr>
        <p:grpSpPr>
          <a:xfrm>
            <a:off x="7427112" y="2514600"/>
            <a:ext cx="1265475" cy="1496718"/>
            <a:chOff x="6796762" y="2518863"/>
            <a:chExt cx="1265475" cy="149671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D9D4BC9-110F-144E-A3C9-943A7E83A65A}"/>
                </a:ext>
              </a:extLst>
            </p:cNvPr>
            <p:cNvSpPr/>
            <p:nvPr/>
          </p:nvSpPr>
          <p:spPr>
            <a:xfrm>
              <a:off x="7010400" y="3710781"/>
              <a:ext cx="838200" cy="3048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string</a:t>
              </a:r>
              <a:endParaRPr kumimoji="1" lang="zh-TW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7EB8033-FEF4-0345-A90C-9258107A8C92}"/>
                </a:ext>
              </a:extLst>
            </p:cNvPr>
            <p:cNvSpPr/>
            <p:nvPr/>
          </p:nvSpPr>
          <p:spPr>
            <a:xfrm>
              <a:off x="7010400" y="2971800"/>
              <a:ext cx="838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object</a:t>
              </a:r>
              <a:endParaRPr kumimoji="1" lang="zh-TW" altLang="en-US" dirty="0"/>
            </a:p>
          </p:txBody>
        </p:sp>
        <p:cxnSp>
          <p:nvCxnSpPr>
            <p:cNvPr id="11" name="直線箭頭接點 10">
              <a:extLst>
                <a:ext uri="{FF2B5EF4-FFF2-40B4-BE49-F238E27FC236}">
                  <a16:creationId xmlns:a16="http://schemas.microsoft.com/office/drawing/2014/main" id="{92771540-0C9A-AE4C-BB68-FDFBA8B51046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7429500" y="3276600"/>
              <a:ext cx="0" cy="43418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F445DC9-2663-3E42-95B9-5AB605DA38D2}"/>
                </a:ext>
              </a:extLst>
            </p:cNvPr>
            <p:cNvSpPr/>
            <p:nvPr/>
          </p:nvSpPr>
          <p:spPr>
            <a:xfrm rot="2740305">
              <a:off x="7325866" y="3332404"/>
              <a:ext cx="207268" cy="2072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F857E412-7D1C-7B4F-81AA-EA3D5BE8AD58}"/>
                </a:ext>
              </a:extLst>
            </p:cNvPr>
            <p:cNvSpPr txBox="1"/>
            <p:nvPr/>
          </p:nvSpPr>
          <p:spPr>
            <a:xfrm>
              <a:off x="6796762" y="2518863"/>
              <a:ext cx="1265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Calibri" panose="020F0502020204030204" pitchFamily="34" charset="0"/>
                  <a:cs typeface="Calibri" panose="020F0502020204030204" pitchFamily="34" charset="0"/>
                </a:rPr>
                <a:t>In Smalltalk</a:t>
              </a:r>
              <a:endParaRPr kumimoji="1" lang="zh-TW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9379768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ACFA6677-A5D6-3D4F-BA42-8CB666400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1500" y="3400455"/>
            <a:ext cx="4275612" cy="1857345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spcBef>
                <a:spcPct val="600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lnSpc>
                <a:spcPct val="90000"/>
              </a:lnSpc>
              <a:spcBef>
                <a:spcPct val="600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~object() = 0;</a:t>
            </a:r>
          </a:p>
          <a:p>
            <a:pPr marL="0" indent="0" eaLnBrk="1" hangingPunct="1">
              <a:lnSpc>
                <a:spcPct val="90000"/>
              </a:lnSpc>
              <a:spcBef>
                <a:spcPct val="600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 eaLnBrk="1" hangingPunct="1">
              <a:lnSpc>
                <a:spcPct val="90000"/>
              </a:lnSpc>
              <a:spcBef>
                <a:spcPct val="600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inline object::object() {}</a:t>
            </a:r>
          </a:p>
          <a:p>
            <a:pPr marL="0" indent="0" eaLnBrk="1" hangingPunct="1">
              <a:lnSpc>
                <a:spcPct val="90000"/>
              </a:lnSpc>
              <a:spcBef>
                <a:spcPct val="600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Use Polymorphism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B44B3857-67C6-4E9B-97A4-AFAE0037884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Thinking in C++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AAEBEBF-2BD2-C749-8F91-0641D7CB6E4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8600" y="1219200"/>
            <a:ext cx="6218187" cy="3942000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C23E8ADD-D3D8-074D-8019-FE3B2E62E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35305"/>
            <a:ext cx="2918593" cy="44962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spcBef>
                <a:spcPct val="60000"/>
              </a:spcBef>
              <a:buNone/>
            </a:pP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**storage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cxnSp>
        <p:nvCxnSpPr>
          <p:cNvPr id="4" name="直線箭頭接點 3">
            <a:extLst>
              <a:ext uri="{FF2B5EF4-FFF2-40B4-BE49-F238E27FC236}">
                <a16:creationId xmlns:a16="http://schemas.microsoft.com/office/drawing/2014/main" id="{83FEA7BC-B223-3D42-9597-6483041C3245}"/>
              </a:ext>
            </a:extLst>
          </p:cNvPr>
          <p:cNvCxnSpPr>
            <a:cxnSpLocks/>
          </p:cNvCxnSpPr>
          <p:nvPr/>
        </p:nvCxnSpPr>
        <p:spPr>
          <a:xfrm>
            <a:off x="3886200" y="2819400"/>
            <a:ext cx="990600" cy="1403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3">
            <a:extLst>
              <a:ext uri="{FF2B5EF4-FFF2-40B4-BE49-F238E27FC236}">
                <a16:creationId xmlns:a16="http://schemas.microsoft.com/office/drawing/2014/main" id="{E39B8339-937E-CC42-8227-C2B493B72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486400"/>
            <a:ext cx="7620000" cy="1235075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spcBef>
                <a:spcPct val="600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public 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public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eaLnBrk="1" hangingPunct="1">
              <a:lnSpc>
                <a:spcPct val="90000"/>
              </a:lnSpc>
              <a:spcBef>
                <a:spcPct val="600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s): string(s){}</a:t>
            </a:r>
          </a:p>
          <a:p>
            <a:pPr marL="0" indent="0" eaLnBrk="1" hangingPunct="1">
              <a:lnSpc>
                <a:spcPct val="90000"/>
              </a:lnSpc>
              <a:spcBef>
                <a:spcPct val="600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570F9AF-106E-3E4B-B8CC-3EDB73D1D5B4}"/>
              </a:ext>
            </a:extLst>
          </p:cNvPr>
          <p:cNvSpPr/>
          <p:nvPr/>
        </p:nvSpPr>
        <p:spPr>
          <a:xfrm>
            <a:off x="6957193" y="1066800"/>
            <a:ext cx="838200" cy="304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string</a:t>
            </a:r>
            <a:endParaRPr kumimoji="1"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C7D1316-E29D-B242-8072-6527FDE04A0B}"/>
              </a:ext>
            </a:extLst>
          </p:cNvPr>
          <p:cNvSpPr/>
          <p:nvPr/>
        </p:nvSpPr>
        <p:spPr>
          <a:xfrm>
            <a:off x="8238012" y="10668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object</a:t>
            </a:r>
            <a:endParaRPr kumimoji="1"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ABDF455-9A0C-D04A-ABEF-D083146C0E89}"/>
              </a:ext>
            </a:extLst>
          </p:cNvPr>
          <p:cNvSpPr/>
          <p:nvPr/>
        </p:nvSpPr>
        <p:spPr>
          <a:xfrm>
            <a:off x="7475518" y="2286000"/>
            <a:ext cx="1181594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/>
              <a:t>myString</a:t>
            </a:r>
            <a:endParaRPr kumimoji="1" lang="zh-TW" altLang="en-US" dirty="0"/>
          </a:p>
        </p:txBody>
      </p:sp>
      <p:cxnSp>
        <p:nvCxnSpPr>
          <p:cNvPr id="23" name="肘形接點 22">
            <a:extLst>
              <a:ext uri="{FF2B5EF4-FFF2-40B4-BE49-F238E27FC236}">
                <a16:creationId xmlns:a16="http://schemas.microsoft.com/office/drawing/2014/main" id="{6CCA1357-02BD-A343-A8E0-8FA248CCED33}"/>
              </a:ext>
            </a:extLst>
          </p:cNvPr>
          <p:cNvCxnSpPr>
            <a:stCxn id="16" idx="0"/>
            <a:endCxn id="15" idx="2"/>
          </p:cNvCxnSpPr>
          <p:nvPr/>
        </p:nvCxnSpPr>
        <p:spPr>
          <a:xfrm rot="5400000" flipH="1" flipV="1">
            <a:off x="7904513" y="1533402"/>
            <a:ext cx="914400" cy="590797"/>
          </a:xfrm>
          <a:prstGeom prst="bentConnector3">
            <a:avLst/>
          </a:prstGeom>
          <a:ln w="762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A383D591-0531-3248-AA21-3E287B962FEE}"/>
              </a:ext>
            </a:extLst>
          </p:cNvPr>
          <p:cNvSpPr/>
          <p:nvPr/>
        </p:nvSpPr>
        <p:spPr>
          <a:xfrm rot="2740305">
            <a:off x="8553479" y="1414517"/>
            <a:ext cx="207268" cy="2072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26" name="肘形接點 25">
            <a:extLst>
              <a:ext uri="{FF2B5EF4-FFF2-40B4-BE49-F238E27FC236}">
                <a16:creationId xmlns:a16="http://schemas.microsoft.com/office/drawing/2014/main" id="{4B101AC1-6CFB-F74D-9070-F966A758C38B}"/>
              </a:ext>
            </a:extLst>
          </p:cNvPr>
          <p:cNvCxnSpPr>
            <a:cxnSpLocks/>
            <a:stCxn id="16" idx="0"/>
            <a:endCxn id="12" idx="2"/>
          </p:cNvCxnSpPr>
          <p:nvPr/>
        </p:nvCxnSpPr>
        <p:spPr>
          <a:xfrm rot="16200000" flipV="1">
            <a:off x="7264104" y="1483789"/>
            <a:ext cx="914400" cy="690022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CEA81629-ECAD-1D43-952D-A797C2F97BFC}"/>
              </a:ext>
            </a:extLst>
          </p:cNvPr>
          <p:cNvSpPr/>
          <p:nvPr/>
        </p:nvSpPr>
        <p:spPr>
          <a:xfrm rot="2740305">
            <a:off x="7272659" y="1417124"/>
            <a:ext cx="207268" cy="2072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33" name="直線箭頭接點 32">
            <a:extLst>
              <a:ext uri="{FF2B5EF4-FFF2-40B4-BE49-F238E27FC236}">
                <a16:creationId xmlns:a16="http://schemas.microsoft.com/office/drawing/2014/main" id="{AF3D5A8D-F373-764B-9C94-3FED588E9877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7376293" y="610904"/>
            <a:ext cx="0" cy="455896"/>
          </a:xfrm>
          <a:prstGeom prst="straightConnector1">
            <a:avLst/>
          </a:prstGeom>
          <a:ln w="762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D4F7774E-5EA8-DC41-B15F-D887904E2581}"/>
              </a:ext>
            </a:extLst>
          </p:cNvPr>
          <p:cNvSpPr/>
          <p:nvPr/>
        </p:nvSpPr>
        <p:spPr>
          <a:xfrm rot="2740305">
            <a:off x="7281917" y="652517"/>
            <a:ext cx="207268" cy="2072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9F1A477-B67A-B84F-A302-FE369C730898}"/>
              </a:ext>
            </a:extLst>
          </p:cNvPr>
          <p:cNvSpPr/>
          <p:nvPr/>
        </p:nvSpPr>
        <p:spPr>
          <a:xfrm>
            <a:off x="6957193" y="158455"/>
            <a:ext cx="8382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…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438857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ACFA6677-A5D6-3D4F-BA42-8CB666400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800" dirty="0"/>
              <a:t>Can we make the type name as an parameter?</a:t>
            </a:r>
            <a:br>
              <a:rPr lang="en-US" sz="2800" dirty="0"/>
            </a:br>
            <a:r>
              <a:rPr lang="en-US" sz="2800" dirty="0">
                <a:solidFill>
                  <a:srgbClr val="0070C0"/>
                </a:solidFill>
              </a:rPr>
              <a:t>unsigned character </a:t>
            </a:r>
            <a:r>
              <a:rPr lang="en-US" sz="2800" dirty="0">
                <a:solidFill>
                  <a:srgbClr val="0070C0"/>
                </a:solidFill>
                <a:sym typeface="Wingdings" pitchFamily="2" charset="2"/>
              </a:rPr>
              <a:t></a:t>
            </a:r>
            <a:r>
              <a:rPr lang="en-US" sz="2800" dirty="0">
                <a:solidFill>
                  <a:srgbClr val="0070C0"/>
                </a:solidFill>
              </a:rPr>
              <a:t> any type that we want</a:t>
            </a:r>
            <a:br>
              <a:rPr lang="en-US" sz="2800" dirty="0">
                <a:solidFill>
                  <a:srgbClr val="0070C0"/>
                </a:solidFill>
              </a:rPr>
            </a:br>
            <a:endParaRPr lang="en-US" sz="2800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800" dirty="0"/>
              <a:t>However,</a:t>
            </a:r>
          </a:p>
          <a:p>
            <a:pPr lvl="1"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400" dirty="0"/>
              <a:t>We only store </a:t>
            </a:r>
            <a:r>
              <a:rPr lang="en-US" sz="2400" dirty="0">
                <a:solidFill>
                  <a:srgbClr val="00B050"/>
                </a:solidFill>
              </a:rPr>
              <a:t>uniform-type</a:t>
            </a:r>
            <a:r>
              <a:rPr lang="en-US" sz="2400" dirty="0"/>
              <a:t> in the Stash </a:t>
            </a:r>
            <a:r>
              <a:rPr lang="en-US" altLang="zh-TW" sz="2400" dirty="0"/>
              <a:t>in most cases</a:t>
            </a:r>
            <a:endParaRPr lang="en-US" sz="2400" dirty="0"/>
          </a:p>
          <a:p>
            <a:pPr lvl="1"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400" dirty="0"/>
              <a:t>Polymorphism requires </a:t>
            </a:r>
            <a:r>
              <a:rPr lang="en-US" sz="2400" dirty="0">
                <a:solidFill>
                  <a:srgbClr val="00B050"/>
                </a:solidFill>
              </a:rPr>
              <a:t>additional overhead</a:t>
            </a:r>
          </a:p>
          <a:p>
            <a:pPr lvl="1"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400" dirty="0">
                <a:solidFill>
                  <a:srgbClr val="00B050"/>
                </a:solidFill>
              </a:rPr>
              <a:t>Multiple-inheritance</a:t>
            </a:r>
            <a:r>
              <a:rPr lang="en-US" sz="2400" dirty="0"/>
              <a:t> is </a:t>
            </a:r>
            <a:r>
              <a:rPr lang="en-US" sz="2400" dirty="0">
                <a:solidFill>
                  <a:srgbClr val="00B050"/>
                </a:solidFill>
              </a:rPr>
              <a:t>dangerous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800" dirty="0"/>
              <a:t>Another answer is </a:t>
            </a:r>
            <a:r>
              <a:rPr lang="en-US" sz="2800" dirty="0">
                <a:solidFill>
                  <a:srgbClr val="C00000"/>
                </a:solidFill>
              </a:rPr>
              <a:t>Template: type is a parameter</a:t>
            </a:r>
          </a:p>
          <a:p>
            <a:pPr lvl="1"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400" dirty="0"/>
              <a:t>Reuse source code; More elegant and simpler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Recall the Stash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B44B3857-67C6-4E9B-97A4-AFAE0037884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Thinking in C++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296851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1640</TotalTime>
  <Words>3045</Words>
  <Application>Microsoft Macintosh PowerPoint</Application>
  <PresentationFormat>On-screen Show (4:3)</PresentationFormat>
  <Paragraphs>439</Paragraphs>
  <Slides>50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Courier New</vt:lpstr>
      <vt:lpstr>Symbol</vt:lpstr>
      <vt:lpstr>Office Theme</vt:lpstr>
      <vt:lpstr>Chapter 16</vt:lpstr>
      <vt:lpstr>Learning Objectives</vt:lpstr>
      <vt:lpstr>Recall the Stash</vt:lpstr>
      <vt:lpstr>Recall the Stash</vt:lpstr>
      <vt:lpstr>Recall the Stash</vt:lpstr>
      <vt:lpstr>Recall the Stash</vt:lpstr>
      <vt:lpstr>Recall the Stash</vt:lpstr>
      <vt:lpstr>Use Polymorphism</vt:lpstr>
      <vt:lpstr>Recall the Stash</vt:lpstr>
      <vt:lpstr>PowerPoint Presentation</vt:lpstr>
      <vt:lpstr>Introduction</vt:lpstr>
      <vt:lpstr>Function Templates</vt:lpstr>
      <vt:lpstr>Function Templates vs. Overloading</vt:lpstr>
      <vt:lpstr>Function Template Syntax</vt:lpstr>
      <vt:lpstr>Template Prefix</vt:lpstr>
      <vt:lpstr>Template Prefix 2</vt:lpstr>
      <vt:lpstr>Function Template Definition</vt:lpstr>
      <vt:lpstr>Example</vt:lpstr>
      <vt:lpstr>Calling a Function Template</vt:lpstr>
      <vt:lpstr>Another Function Template</vt:lpstr>
      <vt:lpstr>showStuff Call</vt:lpstr>
      <vt:lpstr>PowerPoint Presentation</vt:lpstr>
      <vt:lpstr>Compiler Complications</vt:lpstr>
      <vt:lpstr>More Compiler Complications</vt:lpstr>
      <vt:lpstr>PowerPoint Presentation</vt:lpstr>
      <vt:lpstr>PowerPoint Presentation</vt:lpstr>
      <vt:lpstr>Multiple Type Parameters</vt:lpstr>
      <vt:lpstr>Algorithm Abstraction</vt:lpstr>
      <vt:lpstr>Defining Templates Strategies</vt:lpstr>
      <vt:lpstr>Inappropriate Types in Templates</vt:lpstr>
      <vt:lpstr>PowerPoint Presentation</vt:lpstr>
      <vt:lpstr>Class Templates</vt:lpstr>
      <vt:lpstr>Class Template Definition</vt:lpstr>
      <vt:lpstr>Template Class Pair Members</vt:lpstr>
      <vt:lpstr>Template Class Pair</vt:lpstr>
      <vt:lpstr>Pair Member Function Definitions</vt:lpstr>
      <vt:lpstr>Class Templates as Parameters</vt:lpstr>
      <vt:lpstr>Class Templates  Within Function Templates</vt:lpstr>
      <vt:lpstr>Restrictions on Type Parameter</vt:lpstr>
      <vt:lpstr>Type Definitions</vt:lpstr>
      <vt:lpstr>Friends and Templates</vt:lpstr>
      <vt:lpstr>PowerPoint Presentation</vt:lpstr>
      <vt:lpstr>Predefined Template Classes</vt:lpstr>
      <vt:lpstr>basic_string Template Class</vt:lpstr>
      <vt:lpstr>Templates and Inheritance</vt:lpstr>
      <vt:lpstr>Use Template</vt:lpstr>
      <vt:lpstr>Use Template</vt:lpstr>
      <vt:lpstr>Use Template</vt:lpstr>
      <vt:lpstr>Use Template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Kenrick</dc:creator>
  <cp:lastModifiedBy>Microsoft Office User</cp:lastModifiedBy>
  <cp:revision>270</cp:revision>
  <dcterms:created xsi:type="dcterms:W3CDTF">2006-08-16T00:00:00Z</dcterms:created>
  <dcterms:modified xsi:type="dcterms:W3CDTF">2020-05-14T04:23:58Z</dcterms:modified>
</cp:coreProperties>
</file>