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tags/tag4.xml" ContentType="application/vnd.openxmlformats-officedocument.presentationml.tags+xml"/>
  <Override PartName="/ppt/notesSlides/notesSlide18.xml" ContentType="application/vnd.openxmlformats-officedocument.presentationml.notesSlid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tags/tag6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tags/tag7.xml" ContentType="application/vnd.openxmlformats-officedocument.presentationml.tags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tags/tag8.xml" ContentType="application/vnd.openxmlformats-officedocument.presentationml.tags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tags/tag9.xml" ContentType="application/vnd.openxmlformats-officedocument.presentationml.tags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314" r:id="rId45"/>
    <p:sldId id="315" r:id="rId46"/>
    <p:sldId id="324" r:id="rId47"/>
    <p:sldId id="316" r:id="rId48"/>
    <p:sldId id="317" r:id="rId49"/>
    <p:sldId id="318" r:id="rId50"/>
    <p:sldId id="319" r:id="rId51"/>
    <p:sldId id="320" r:id="rId52"/>
    <p:sldId id="321" r:id="rId53"/>
    <p:sldId id="322" r:id="rId54"/>
    <p:sldId id="323" r:id="rId55"/>
    <p:sldId id="325" r:id="rId56"/>
    <p:sldId id="326" r:id="rId57"/>
    <p:sldId id="327" r:id="rId58"/>
    <p:sldId id="328" r:id="rId59"/>
    <p:sldId id="329" r:id="rId60"/>
    <p:sldId id="330" r:id="rId61"/>
    <p:sldId id="331" r:id="rId62"/>
    <p:sldId id="332" r:id="rId63"/>
    <p:sldId id="333" r:id="rId64"/>
    <p:sldId id="334" r:id="rId65"/>
    <p:sldId id="292" r:id="rId66"/>
    <p:sldId id="293" r:id="rId67"/>
    <p:sldId id="335" r:id="rId68"/>
    <p:sldId id="294" r:id="rId69"/>
    <p:sldId id="295" r:id="rId70"/>
    <p:sldId id="344" r:id="rId71"/>
    <p:sldId id="337" r:id="rId72"/>
    <p:sldId id="343" r:id="rId73"/>
    <p:sldId id="296" r:id="rId74"/>
    <p:sldId id="338" r:id="rId75"/>
    <p:sldId id="297" r:id="rId76"/>
    <p:sldId id="339" r:id="rId77"/>
    <p:sldId id="340" r:id="rId78"/>
    <p:sldId id="342" r:id="rId79"/>
    <p:sldId id="341" r:id="rId80"/>
    <p:sldId id="336" r:id="rId81"/>
    <p:sldId id="298" r:id="rId82"/>
    <p:sldId id="299" r:id="rId83"/>
    <p:sldId id="300" r:id="rId84"/>
    <p:sldId id="301" r:id="rId85"/>
    <p:sldId id="302" r:id="rId86"/>
    <p:sldId id="303" r:id="rId87"/>
    <p:sldId id="304" r:id="rId88"/>
    <p:sldId id="305" r:id="rId89"/>
    <p:sldId id="306" r:id="rId9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0"/>
    <p:restoredTop sz="94674"/>
  </p:normalViewPr>
  <p:slideViewPr>
    <p:cSldViewPr>
      <p:cViewPr varScale="1">
        <p:scale>
          <a:sx n="202" d="100"/>
          <a:sy n="202" d="100"/>
        </p:scale>
        <p:origin x="176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14296F7-4D57-4DE0-A6FE-41CC2E68C711}" type="datetimeFigureOut">
              <a:rPr lang="en-US"/>
              <a:pPr>
                <a:defRPr/>
              </a:pPr>
              <a:t>5/26/20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BD46CEB-E584-4522-8E7C-F0F3236EAD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740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297DB61-C335-4548-A977-474DD6620C5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11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0C195D-26D8-468F-8C2D-A8BB60E23E8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5595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3184554-365B-40A7-843C-5B8D31FC5DE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34166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899C94-5E63-45E0-B582-9CB0C74C8C0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3795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E05823-DEEF-4787-81FA-A753A9A8DEED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1047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3BEFBA-A76C-40BD-8FF9-E4C8D2F96AC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730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6041408-0835-44A5-A269-BB76967FA2F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21532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60B357-A66A-48B1-93B8-8CA20357252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02476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616E27-FEBA-4790-8D4B-40A90F74E79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33346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9CA454-6526-4240-9910-4F6854A6AEC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32449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BA89C5-93E2-4C75-BBF6-C0E4D728BB97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6099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9DCA02-8E0A-4735-8636-B88B7A67360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31906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3EE502-4A0C-4362-AE7D-F527268D0947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21445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D3188F5-84E5-4A60-AF6A-D745008A415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65716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0FFCCC7-AC01-4812-B7D2-692BACC7AAA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97925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F981705-4C9F-47CE-AFCD-7E9E97B81CE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99778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CB98A4-C17C-4875-A0D5-3741AD2A2AF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292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CA7FA1F-59EB-4FAA-8AAD-F2566647C30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313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F735DC-66C9-4F84-91F1-2EE1E96A369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210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DEC24-0366-43AF-9B55-402F423A963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234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40EA18-09F8-41FB-BCB2-EBEF61C95BC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800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4DEC5-5D51-402B-80F2-6E7F84EF071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50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1F6B3C2-BD88-4396-AA94-4E6B4228CE9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2785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EE2DAE-626E-496B-90D6-422ED577FB2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265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00812F-EDD6-4FD4-B1F3-089DEE3A237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80148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64477AF-6898-4BDB-9FEA-D15727541577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16774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716D238-A974-4430-AC2C-F4CD4AE3C4E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56173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FD07340-380A-4576-946A-D6864C07E3B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82931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8902265-ACD5-4610-994C-8E08153A22E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52123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C4AC5C8-B74D-4174-A281-FB94D700D80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7797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DFAFF1-EA4D-488E-A072-A31E0ED2246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10206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276BCE-AC4B-45B5-9C5E-4AAD538C06BD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89913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D47BEB5-0EF4-412D-9AFE-9C7BB268C8D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9187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35855E8-7A02-484E-A9B0-D5B918A0F45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717946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3A825E6-400B-4322-BBF0-52DB41BFE5A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925706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0C7537E-F42A-4B4F-ABC5-043E7E49CC4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69689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EF5D987-F751-40F6-9691-1DF1F0356B4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712596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9D1A3F-D939-41BD-A474-B845AFC966A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465311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5F46A1-A5AD-4CEA-9078-6F321CCC8215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1174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5180DE-4044-4A8A-8D11-BEC3C15E2B42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908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DCB295-DADA-4DB4-94ED-34288F0B554D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8241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B84387-EAFA-4EF9-8F97-126E4A7F3139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5551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AE0C61-C797-49F4-A2A0-52F2E2B013D5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8037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E3D49E-14AC-4F81-9512-D9E2C3642B86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26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800B7C-0EA3-4A31-A810-BE82D6A358B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60204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C577E2-00A3-4EB7-8F18-0C29E3037DA5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672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3A5F09-2FAC-4E8B-84EE-8E0AC26D403E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1471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69D977E-8B95-4037-90CB-38E98EDD68A3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3916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D94C13-C837-47ED-9676-15BEEB022C7B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0935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ABD097-857F-4D47-853D-B22A2EF75085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0544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0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1C7C5C-A3B1-4540-9585-2561957A2F76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3641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1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7C5B64-9D1F-4DEA-ACCA-0BC24E95FB9E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8569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69FE7A-615E-4C97-BD5C-CED1649E4D41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3835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1D14BF-E9F3-44E9-B30B-A91F6C52C446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3340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4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260042-A162-40D9-AB29-4B01DDDAC5C8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47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64CD116-9AEF-470D-AF62-937A5A76895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125656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5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E8F2E8-9648-4D7F-BCE5-5BC9A6F87383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0856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6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170F39-E13D-4166-9FE4-FDC3042F785D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6282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7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8B8D0F-27AC-4E87-BBAE-7E84C67249F0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20918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CF8118-EF22-4377-B848-0D9943AB995F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4273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9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09A0AE-7E7E-4A48-A530-E7CF8B41154B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9348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0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357E13-6E8B-42E2-8B18-35EDF740D4A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299184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D4C6452-7063-42DE-AE7D-01008162BEC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260220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8C1DF60-E57C-460E-A8DB-7027C47F8947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372444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92DAE3-93B1-4E8B-BCAA-2F503E69B12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330161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92DAE3-93B1-4E8B-BCAA-2F503E69B12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4682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973BE5-40E5-46C8-A5CD-0573441A7CB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790949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5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CD4E58-F729-4E69-A4BD-33A975A90FA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634576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5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CD4E58-F729-4E69-A4BD-33A975A90FA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973324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4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KK[ˋ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vɝsət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!]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C13E37C-715F-479F-B743-70DA3C0ADD9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97212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5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CD4E58-F729-4E69-A4BD-33A975A90FA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333818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5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CD4E58-F729-4E69-A4BD-33A975A90FA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105901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5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CD4E58-F729-4E69-A4BD-33A975A90FA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56354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5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CD4E58-F729-4E69-A4BD-33A975A90FA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469297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5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CD4E58-F729-4E69-A4BD-33A975A90FA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559914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5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CD4E58-F729-4E69-A4BD-33A975A90FA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160205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6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C1BE4A5-EB3F-4115-BD7E-7870456EFDA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0936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B9433F8-3CE4-49B5-BDCD-9ECEB0C39A6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573091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7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8679CD8-6AA9-4036-8F5B-3554BA814AE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676530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8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BCBD9A5-4AEB-4A9A-949B-494C0436170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272818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9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F8003E7-FD10-40E3-951B-3B825708FEA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266729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1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BD6B27-B82D-4B6F-9093-15466C1E9C7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056228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2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C7B5CC-C9B9-445A-B0F4-F19A5ADE7753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17562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3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33815DA-5898-4545-B4DC-9869F8B8BE07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555856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96D5DAF-5211-45E8-BD59-A3CC9712E54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953841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5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D953313-926D-4F33-A47C-EBA1D2D134A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8478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9D59ED-7C80-45F4-BC57-9C3B6CCECA9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464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67A31-C0F9-4FE8-A475-5AAB9D3B2ACE}" type="datetime1">
              <a:rPr lang="en-US"/>
              <a:pPr>
                <a:defRPr/>
              </a:pPr>
              <a:t>5/26/20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17-</a:t>
            </a:r>
            <a:fld id="{AAD3BFE6-BC25-4561-93C5-8FFED8E0D2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31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37AE3-2EBC-4589-A64A-93B17BBAF2D3}" type="datetime1">
              <a:rPr lang="en-US"/>
              <a:pPr>
                <a:defRPr/>
              </a:pPr>
              <a:t>5/26/20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17-</a:t>
            </a:r>
            <a:fld id="{9FE08341-0F7C-4C44-80B4-6D32251421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52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9CF52B-036A-40C1-AFB2-E45B3BEDFCCF}" type="datetime1">
              <a:rPr lang="en-US"/>
              <a:pPr>
                <a:defRPr/>
              </a:pPr>
              <a:t>5/26/20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17-</a:t>
            </a:r>
            <a:fld id="{73A15D8F-950A-48F6-A4AD-0FB25B5D79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88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7D6C5B-B36A-45B7-9CC1-35BA582FD1E5}" type="datetime1">
              <a:rPr lang="en-US"/>
              <a:pPr>
                <a:defRPr/>
              </a:pPr>
              <a:t>5/26/20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17-</a:t>
            </a:r>
            <a:fld id="{4C495010-71B5-42DA-B53C-9B78ABCC39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340475"/>
            <a:ext cx="4343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4689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3EF149-AD59-4170-9134-2A97D1000861}" type="datetime1">
              <a:rPr lang="en-US"/>
              <a:pPr>
                <a:defRPr/>
              </a:pPr>
              <a:t>5/26/20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17-</a:t>
            </a:r>
            <a:fld id="{2C204C2B-6238-4B74-8F1B-97BBD3260A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24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4A221-53B3-4459-A438-5FED046B2F48}" type="datetime1">
              <a:rPr lang="en-US"/>
              <a:pPr>
                <a:defRPr/>
              </a:pPr>
              <a:t>5/26/20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17-</a:t>
            </a:r>
            <a:fld id="{211EAF06-384C-4D5D-BB30-4D8B6A5BDD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60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58907-2821-41BB-9152-42635256572D}" type="datetime1">
              <a:rPr lang="en-US"/>
              <a:pPr>
                <a:defRPr/>
              </a:pPr>
              <a:t>5/26/20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17-</a:t>
            </a:r>
            <a:fld id="{E87D5C6B-D2E9-4BCD-A10C-7768363472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54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DA3AA4-CEC8-4DE4-AC25-DB639F07F2C2}" type="datetime1">
              <a:rPr lang="en-US"/>
              <a:pPr>
                <a:defRPr/>
              </a:pPr>
              <a:t>5/26/20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17-</a:t>
            </a:r>
            <a:fld id="{75E13338-AE25-4E76-B478-E74BFFD60E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96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8CA11-F05C-441F-834E-CF798775ACCA}" type="datetime1">
              <a:rPr lang="en-US"/>
              <a:pPr>
                <a:defRPr/>
              </a:pPr>
              <a:t>5/26/20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17-</a:t>
            </a:r>
            <a:fld id="{F7D21EE4-E7EF-401C-85FE-4C164A98ED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17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15B5DF-6AD0-4A2B-943D-CE4B0E3E38D7}" type="datetime1">
              <a:rPr lang="en-US"/>
              <a:pPr>
                <a:defRPr/>
              </a:pPr>
              <a:t>5/26/20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17-</a:t>
            </a:r>
            <a:fld id="{E24A4BCF-8BB6-4A63-92FA-CEE1F4C813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37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34058-82B8-411A-A3F1-5836361A2E31}" type="datetime1">
              <a:rPr lang="en-US"/>
              <a:pPr>
                <a:defRPr/>
              </a:pPr>
              <a:t>5/26/20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17-</a:t>
            </a:r>
            <a:fld id="{0E363E63-F42C-40F9-9959-FB6FCD1564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9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E210ED7-FF4C-4090-92A9-489B6C78DA5F}" type="datetime1">
              <a:rPr lang="en-US"/>
              <a:pPr>
                <a:defRPr/>
              </a:pPr>
              <a:t>5/26/20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1041154D-FBF7-43E3-AE12-E0459746FF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98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Relationship Id="rId4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Relationship Id="rId4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Relationship Id="rId4" Type="http://schemas.openxmlformats.org/officeDocument/2006/relationships/image" Target="../media/image28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5638800" y="457200"/>
            <a:ext cx="3276600" cy="1470025"/>
          </a:xfrm>
        </p:spPr>
        <p:txBody>
          <a:bodyPr/>
          <a:lstStyle/>
          <a:p>
            <a:pPr eaLnBrk="1" hangingPunct="1"/>
            <a:r>
              <a:rPr lang="en-US"/>
              <a:t>Chapter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1905000"/>
            <a:ext cx="3352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Linked </a:t>
            </a:r>
            <a:r>
              <a:rPr lang="en-US"/>
              <a:t>Data Structures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715000" y="6400800"/>
            <a:ext cx="25908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100" dirty="0">
                <a:latin typeface="Calibri" pitchFamily="34" charset="0"/>
              </a:rPr>
              <a:t>Copyright © 2017 Pearson Education, Ltd. All rights reserved. </a:t>
            </a:r>
            <a:endParaRPr lang="en-CA" sz="1100" dirty="0">
              <a:latin typeface="Calibr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253"/>
            <a:ext cx="5562600" cy="687643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End Markers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Use NULL or </a:t>
            </a:r>
            <a:r>
              <a:rPr lang="en-US" dirty="0" err="1"/>
              <a:t>nullptr</a:t>
            </a:r>
            <a:r>
              <a:rPr lang="en-US" dirty="0"/>
              <a:t> (in C++11) for node pointer</a:t>
            </a:r>
          </a:p>
          <a:p>
            <a:pPr lvl="1" eaLnBrk="1" hangingPunct="1"/>
            <a:r>
              <a:rPr lang="en-US" dirty="0"/>
              <a:t>Considered "sentinel" for nodes</a:t>
            </a:r>
          </a:p>
          <a:p>
            <a:pPr lvl="1" eaLnBrk="1" hangingPunct="1"/>
            <a:r>
              <a:rPr lang="en-US" dirty="0"/>
              <a:t>Indicates no further "links" after this node</a:t>
            </a:r>
          </a:p>
          <a:p>
            <a:pPr eaLnBrk="1" hangingPunct="1"/>
            <a:r>
              <a:rPr lang="en-US" dirty="0"/>
              <a:t>Provides end marker similar to how we</a:t>
            </a:r>
            <a:br>
              <a:rPr lang="en-US" dirty="0"/>
            </a:br>
            <a:r>
              <a:rPr lang="en-US" dirty="0"/>
              <a:t>use partially-filled arrays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CB8A37A9-341B-4988-9F72-501F1F2D1EE8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/>
              <a:t>Display 17.2  </a:t>
            </a:r>
            <a:r>
              <a:rPr lang="en-US" sz="3600"/>
              <a:t>Accessing Node Data</a:t>
            </a:r>
          </a:p>
        </p:txBody>
      </p:sp>
      <p:pic>
        <p:nvPicPr>
          <p:cNvPr id="23555" name="Picture 4" descr="C:\WINDOWS\Desktop\Oh_type\sacitch_C++_ppt\gif\savitchc17d0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1381125"/>
            <a:ext cx="7080250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39FF6491-1D40-4B9F-B06B-F8E6E155F2E0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Linked List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Lists as illustrated called linked lists</a:t>
            </a:r>
          </a:p>
          <a:p>
            <a:pPr eaLnBrk="1" hangingPunct="1"/>
            <a:r>
              <a:rPr lang="en-US" dirty="0"/>
              <a:t>First node called </a:t>
            </a:r>
            <a:r>
              <a:rPr lang="en-US" i="1" dirty="0"/>
              <a:t>head</a:t>
            </a:r>
            <a:endParaRPr lang="en-US" dirty="0"/>
          </a:p>
          <a:p>
            <a:pPr lvl="1" eaLnBrk="1" hangingPunct="1"/>
            <a:r>
              <a:rPr lang="en-US" dirty="0"/>
              <a:t>Pointed to by pointer named </a:t>
            </a:r>
            <a:r>
              <a:rPr lang="en-US" i="1" dirty="0"/>
              <a:t>head</a:t>
            </a:r>
            <a:endParaRPr lang="en-US" dirty="0"/>
          </a:p>
          <a:p>
            <a:pPr eaLnBrk="1" hangingPunct="1"/>
            <a:r>
              <a:rPr lang="en-US" dirty="0"/>
              <a:t>Last node special also</a:t>
            </a:r>
          </a:p>
          <a:p>
            <a:pPr lvl="1" eaLnBrk="1" hangingPunct="1"/>
            <a:r>
              <a:rPr lang="en-US" dirty="0"/>
              <a:t>It’s member pointer variable is NULL (or </a:t>
            </a:r>
            <a:r>
              <a:rPr lang="en-US" dirty="0" err="1"/>
              <a:t>nullptr</a:t>
            </a:r>
            <a:r>
              <a:rPr lang="en-US" dirty="0"/>
              <a:t> in C++11)</a:t>
            </a:r>
          </a:p>
          <a:p>
            <a:pPr lvl="1" eaLnBrk="1" hangingPunct="1"/>
            <a:r>
              <a:rPr lang="en-US" dirty="0"/>
              <a:t>Easy test for "end" of linked list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027B92A2-728C-4ED5-8534-4C46EFC96D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Linked List Class Definition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888" y="1485900"/>
            <a:ext cx="7815262" cy="4686300"/>
          </a:xfrm>
        </p:spPr>
        <p:txBody>
          <a:bodyPr/>
          <a:lstStyle/>
          <a:p>
            <a:pPr eaLnBrk="1" hangingPunct="1"/>
            <a:r>
              <a:rPr lang="en-US" sz="2000" dirty="0"/>
              <a:t>class </a:t>
            </a:r>
            <a:r>
              <a:rPr lang="en-US" sz="2000" dirty="0" err="1"/>
              <a:t>IntNode</a:t>
            </a:r>
            <a:br>
              <a:rPr lang="en-US" sz="2000" dirty="0"/>
            </a:br>
            <a:r>
              <a:rPr lang="en-US" sz="2000" dirty="0"/>
              <a:t>{</a:t>
            </a:r>
            <a:br>
              <a:rPr lang="en-US" sz="2000" dirty="0"/>
            </a:br>
            <a:r>
              <a:rPr lang="en-US" sz="2000" dirty="0"/>
              <a:t>public: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 err="1"/>
              <a:t>IntNode</a:t>
            </a:r>
            <a:r>
              <a:rPr lang="en-US" sz="2000" dirty="0"/>
              <a:t>() { }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 err="1"/>
              <a:t>IntNode</a:t>
            </a:r>
            <a:r>
              <a:rPr lang="en-US" sz="2000" dirty="0"/>
              <a:t>(int </a:t>
            </a:r>
            <a:r>
              <a:rPr lang="en-US" sz="2000" dirty="0" err="1"/>
              <a:t>theData</a:t>
            </a:r>
            <a:r>
              <a:rPr lang="en-US" sz="2000" dirty="0"/>
              <a:t>, </a:t>
            </a:r>
            <a:r>
              <a:rPr lang="en-US" sz="2000" dirty="0" err="1"/>
              <a:t>IntNode</a:t>
            </a:r>
            <a:r>
              <a:rPr lang="en-US" sz="2000" dirty="0"/>
              <a:t>* </a:t>
            </a:r>
            <a:r>
              <a:rPr lang="en-US" sz="2000" dirty="0" err="1"/>
              <a:t>theLink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/>
              <a:t>		: data(</a:t>
            </a:r>
            <a:r>
              <a:rPr lang="en-US" sz="2000" dirty="0" err="1"/>
              <a:t>theData</a:t>
            </a:r>
            <a:r>
              <a:rPr lang="en-US" sz="2000" dirty="0"/>
              <a:t>), link(</a:t>
            </a:r>
            <a:r>
              <a:rPr lang="en-US" sz="2000" dirty="0" err="1"/>
              <a:t>theLink</a:t>
            </a:r>
            <a:r>
              <a:rPr lang="en-US" sz="2000" dirty="0"/>
              <a:t>) { }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 err="1"/>
              <a:t>IntNode</a:t>
            </a:r>
            <a:r>
              <a:rPr lang="en-US" sz="2000" dirty="0"/>
              <a:t>* </a:t>
            </a:r>
            <a:r>
              <a:rPr lang="en-US" sz="2000" dirty="0" err="1"/>
              <a:t>getLink</a:t>
            </a:r>
            <a:r>
              <a:rPr lang="en-US" sz="2000" dirty="0"/>
              <a:t>() 	</a:t>
            </a:r>
            <a:r>
              <a:rPr lang="en-US" sz="2000" dirty="0" err="1"/>
              <a:t>const</a:t>
            </a:r>
            <a:r>
              <a:rPr lang="en-US" sz="2000" dirty="0"/>
              <a:t> 		{return link;}</a:t>
            </a:r>
            <a:br>
              <a:rPr lang="en-US" sz="2000" dirty="0"/>
            </a:br>
            <a:r>
              <a:rPr lang="en-US" sz="2000" dirty="0"/>
              <a:t>	int </a:t>
            </a:r>
            <a:r>
              <a:rPr lang="en-US" sz="2000" dirty="0" err="1"/>
              <a:t>getData</a:t>
            </a:r>
            <a:r>
              <a:rPr lang="en-US" sz="2000" dirty="0"/>
              <a:t>() 		</a:t>
            </a:r>
            <a:r>
              <a:rPr lang="en-US" sz="2000" dirty="0" err="1"/>
              <a:t>const</a:t>
            </a:r>
            <a:r>
              <a:rPr lang="en-US" sz="2000" dirty="0"/>
              <a:t>		{return data;}</a:t>
            </a:r>
            <a:br>
              <a:rPr lang="en-US" sz="2000" dirty="0"/>
            </a:br>
            <a:r>
              <a:rPr lang="en-US" sz="2000" dirty="0"/>
              <a:t>	void </a:t>
            </a:r>
            <a:r>
              <a:rPr lang="en-US" sz="2000" dirty="0" err="1"/>
              <a:t>setData</a:t>
            </a:r>
            <a:r>
              <a:rPr lang="en-US" sz="2000" dirty="0"/>
              <a:t>(int </a:t>
            </a:r>
            <a:r>
              <a:rPr lang="en-US" sz="2000" dirty="0" err="1"/>
              <a:t>theData</a:t>
            </a:r>
            <a:r>
              <a:rPr lang="en-US" sz="2000" dirty="0"/>
              <a:t>) 		{data = </a:t>
            </a:r>
            <a:r>
              <a:rPr lang="en-US" sz="2000" dirty="0" err="1"/>
              <a:t>theData</a:t>
            </a:r>
            <a:r>
              <a:rPr lang="en-US" sz="2000" dirty="0"/>
              <a:t>;}</a:t>
            </a:r>
            <a:br>
              <a:rPr lang="en-US" sz="2000" dirty="0"/>
            </a:br>
            <a:r>
              <a:rPr lang="en-US" sz="2000" dirty="0"/>
              <a:t>	void </a:t>
            </a:r>
            <a:r>
              <a:rPr lang="en-US" sz="2000" dirty="0" err="1"/>
              <a:t>setLink</a:t>
            </a:r>
            <a:r>
              <a:rPr lang="en-US" sz="2000" dirty="0"/>
              <a:t>(</a:t>
            </a:r>
            <a:r>
              <a:rPr lang="en-US" sz="2000" dirty="0" err="1"/>
              <a:t>IntNode</a:t>
            </a:r>
            <a:r>
              <a:rPr lang="en-US" sz="2000" dirty="0"/>
              <a:t>* pointer) 	{link=pointer;}</a:t>
            </a:r>
            <a:br>
              <a:rPr lang="en-US" sz="2000" dirty="0"/>
            </a:br>
            <a:r>
              <a:rPr lang="en-US" sz="2000" dirty="0"/>
              <a:t>private:</a:t>
            </a:r>
            <a:br>
              <a:rPr lang="en-US" sz="2000" dirty="0"/>
            </a:br>
            <a:r>
              <a:rPr lang="en-US" sz="2000" dirty="0"/>
              <a:t>	int data;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 err="1"/>
              <a:t>IntNode</a:t>
            </a:r>
            <a:r>
              <a:rPr lang="en-US" sz="2000" dirty="0"/>
              <a:t> *link;</a:t>
            </a:r>
            <a:br>
              <a:rPr lang="en-US" sz="2000" dirty="0"/>
            </a:br>
            <a:r>
              <a:rPr lang="en-US" sz="2000" dirty="0"/>
              <a:t>};</a:t>
            </a:r>
            <a:br>
              <a:rPr lang="en-US" sz="2000" dirty="0"/>
            </a:br>
            <a:r>
              <a:rPr lang="en-US" sz="2000" dirty="0" err="1"/>
              <a:t>typedef</a:t>
            </a:r>
            <a:r>
              <a:rPr lang="en-US" sz="2000" dirty="0"/>
              <a:t> </a:t>
            </a:r>
            <a:r>
              <a:rPr lang="en-US" sz="2000" dirty="0" err="1"/>
              <a:t>IntNode</a:t>
            </a:r>
            <a:r>
              <a:rPr lang="en-US" sz="2000" dirty="0"/>
              <a:t>* </a:t>
            </a:r>
            <a:r>
              <a:rPr lang="en-US" sz="2000" dirty="0" err="1"/>
              <a:t>IntNodePtr</a:t>
            </a:r>
            <a:r>
              <a:rPr lang="en-US" sz="2000" dirty="0"/>
              <a:t>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D84E9355-648B-4018-85BD-06209897DD24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Linked List Class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Notice all member function definitions are inline</a:t>
            </a:r>
          </a:p>
          <a:p>
            <a:pPr lvl="1" eaLnBrk="1" hangingPunct="1"/>
            <a:r>
              <a:rPr lang="en-US"/>
              <a:t>Small and simple enough</a:t>
            </a:r>
          </a:p>
          <a:p>
            <a:pPr eaLnBrk="1" hangingPunct="1"/>
            <a:r>
              <a:rPr lang="en-US"/>
              <a:t>Notice two-parameter constructor</a:t>
            </a:r>
          </a:p>
          <a:p>
            <a:pPr lvl="1" eaLnBrk="1" hangingPunct="1"/>
            <a:r>
              <a:rPr lang="en-US"/>
              <a:t>Allows creation of nodes with specific data</a:t>
            </a:r>
            <a:br>
              <a:rPr lang="en-US"/>
            </a:br>
            <a:r>
              <a:rPr lang="en-US"/>
              <a:t>value and specified link member</a:t>
            </a:r>
          </a:p>
          <a:p>
            <a:pPr lvl="1" eaLnBrk="1" hangingPunct="1"/>
            <a:r>
              <a:rPr lang="en-US"/>
              <a:t>Example:</a:t>
            </a:r>
            <a:br>
              <a:rPr lang="en-US"/>
            </a:br>
            <a:r>
              <a:rPr lang="en-US"/>
              <a:t>IntNodePtr p2 = new IntNode(42, p1);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FB7BF605-513A-48C7-8F0E-DD9ED27BB9B0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Create 1</a:t>
            </a:r>
            <a:r>
              <a:rPr lang="en-US" baseline="30000"/>
              <a:t>st</a:t>
            </a:r>
            <a:r>
              <a:rPr lang="en-US"/>
              <a:t> Node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IntNodePtr head;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Declares pointer variable </a:t>
            </a:r>
            <a:r>
              <a:rPr lang="en-US" sz="2400" i="1"/>
              <a:t>head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head = new IntNode;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Dynamically allocates new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Our 1</a:t>
            </a:r>
            <a:r>
              <a:rPr lang="en-US" sz="2400" baseline="30000"/>
              <a:t>st</a:t>
            </a:r>
            <a:r>
              <a:rPr lang="en-US" sz="2400"/>
              <a:t> node in list, so assigned to head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head-&gt;setData(3);</a:t>
            </a:r>
            <a:br>
              <a:rPr lang="en-US" sz="2800"/>
            </a:br>
            <a:r>
              <a:rPr lang="en-US" sz="2800"/>
              <a:t>head-&gt;setLink(NULL);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Sets head node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Link set to NULL since it’s the only node!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E61E91D4-CE2A-40E3-A60B-6A0DAA6617E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38" y="152400"/>
            <a:ext cx="3109912" cy="2465388"/>
          </a:xfrm>
        </p:spPr>
        <p:txBody>
          <a:bodyPr/>
          <a:lstStyle/>
          <a:p>
            <a:pPr eaLnBrk="1" hangingPunct="1"/>
            <a:r>
              <a:rPr lang="en-US" sz="2800" b="1"/>
              <a:t>Display 17.3  </a:t>
            </a:r>
            <a:r>
              <a:rPr lang="en-US" sz="2800"/>
              <a:t>Adding a Node </a:t>
            </a:r>
            <a:br>
              <a:rPr lang="en-US" sz="2800"/>
            </a:br>
            <a:r>
              <a:rPr lang="en-US" sz="2800"/>
              <a:t>to the Head of </a:t>
            </a:r>
            <a:br>
              <a:rPr lang="en-US" sz="2800"/>
            </a:br>
            <a:r>
              <a:rPr lang="en-US" sz="2800"/>
              <a:t>a Linked List</a:t>
            </a:r>
          </a:p>
        </p:txBody>
      </p:sp>
      <p:pic>
        <p:nvPicPr>
          <p:cNvPr id="28675" name="Picture 7" descr="savitchc17d03_complete.gif                                     00005BE4mt_external                    BE5D1705: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325" y="304800"/>
            <a:ext cx="5334000" cy="621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AE59C194-EDB5-4EFC-A5E8-93D67755AD7F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Lost Nodes Pitfall: </a:t>
            </a:r>
            <a:br>
              <a:rPr lang="en-US" sz="3600"/>
            </a:br>
            <a:r>
              <a:rPr lang="en-US" sz="3600" b="1"/>
              <a:t>Display 17.5  </a:t>
            </a:r>
            <a:r>
              <a:rPr lang="en-US" sz="3600"/>
              <a:t>Lost Nodes</a:t>
            </a:r>
          </a:p>
        </p:txBody>
      </p:sp>
      <p:pic>
        <p:nvPicPr>
          <p:cNvPr id="29699" name="Picture 4" descr="C:\WINDOWS\Desktop\Oh_type\sacitch_C++_ppt\gif\savitchc17d05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3" y="1619250"/>
            <a:ext cx="738505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E8E88056-D3BF-46FA-AFEE-B0C2DB2021A3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/>
              <a:t>Display 17.6  </a:t>
            </a:r>
            <a:r>
              <a:rPr lang="en-US" sz="3600"/>
              <a:t>Inserting in the Middle of a Linked List (1 of 2)</a:t>
            </a:r>
          </a:p>
        </p:txBody>
      </p:sp>
      <p:pic>
        <p:nvPicPr>
          <p:cNvPr id="30723" name="Picture 4" descr="C:\WINDOWS\Desktop\Oh_type\sacitch_C++_ppt\gif\savitchc17d06_1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1752600"/>
            <a:ext cx="7772400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03E79768-84EB-497F-8BCA-B4281B308DB4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/>
              <a:t>Display 17.6  </a:t>
            </a:r>
            <a:r>
              <a:rPr lang="en-US" sz="3600"/>
              <a:t>Inserting in the Middle of a Linked List (2 of 2)</a:t>
            </a:r>
          </a:p>
        </p:txBody>
      </p:sp>
      <p:pic>
        <p:nvPicPr>
          <p:cNvPr id="31747" name="Picture 4" descr="C:\WINDOWS\Desktop\Oh_type\sacitch_C++_ppt\gif\savitchc17d06_2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25" y="1836738"/>
            <a:ext cx="7772400" cy="372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4BE91BAE-2BC2-4204-8E22-B152DE85A49F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Learning Objectives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Nodes and Linked Lists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Creating, searching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Linked List 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Stacks, queues, sets, hash tables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Friend classes, alternatives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Iterators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Pointers as iterators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Trees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FE92645A-2268-40B8-BE94-355600A096EE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158750"/>
            <a:ext cx="2933700" cy="1898650"/>
          </a:xfrm>
        </p:spPr>
        <p:txBody>
          <a:bodyPr/>
          <a:lstStyle/>
          <a:p>
            <a:pPr eaLnBrk="1" hangingPunct="1"/>
            <a:r>
              <a:rPr lang="en-US" sz="3000" b="1"/>
              <a:t>Display 17.7  </a:t>
            </a:r>
            <a:r>
              <a:rPr lang="en-US" sz="3000"/>
              <a:t>Removing </a:t>
            </a:r>
            <a:br>
              <a:rPr lang="en-US" sz="3000"/>
            </a:br>
            <a:r>
              <a:rPr lang="en-US" sz="3000"/>
              <a:t>a Node</a:t>
            </a:r>
          </a:p>
        </p:txBody>
      </p:sp>
      <p:pic>
        <p:nvPicPr>
          <p:cNvPr id="32771" name="Picture 4" descr="C:\WINDOWS\Desktop\Oh_type\sacitch_C++_ppt\gif\savitchc17d07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813" y="249238"/>
            <a:ext cx="5208587" cy="621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20D1A5D9-B776-4601-9816-98A08699BC52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Searching a Linked List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Function with two arguments:</a:t>
            </a:r>
            <a:br>
              <a:rPr lang="en-US" sz="2800"/>
            </a:br>
            <a:r>
              <a:rPr lang="en-US" sz="2400"/>
              <a:t>IntNodePtr search(IntNodePtr head, int target);</a:t>
            </a:r>
            <a:br>
              <a:rPr lang="en-US" sz="2400"/>
            </a:br>
            <a:r>
              <a:rPr lang="en-US" sz="2400" b="1"/>
              <a:t>//Precondition: pointer head points to head of</a:t>
            </a:r>
            <a:br>
              <a:rPr lang="en-US" sz="2400" b="1"/>
            </a:br>
            <a:r>
              <a:rPr lang="en-US" sz="2400" b="1"/>
              <a:t>//linked list.  Pointer in last node is NULL.</a:t>
            </a:r>
            <a:br>
              <a:rPr lang="en-US" sz="2400" b="1"/>
            </a:br>
            <a:r>
              <a:rPr lang="en-US" sz="2400" b="1"/>
              <a:t>//If list is empty, head is NULL</a:t>
            </a:r>
            <a:br>
              <a:rPr lang="en-US" sz="2400" b="1"/>
            </a:br>
            <a:r>
              <a:rPr lang="en-US" sz="2400" b="1"/>
              <a:t>//Returns pointer to 1</a:t>
            </a:r>
            <a:r>
              <a:rPr lang="en-US" sz="2400" b="1" baseline="30000"/>
              <a:t>st</a:t>
            </a:r>
            <a:r>
              <a:rPr lang="en-US" sz="2400" b="1"/>
              <a:t> node containing target</a:t>
            </a:r>
            <a:br>
              <a:rPr lang="en-US" sz="2400" b="1"/>
            </a:br>
            <a:r>
              <a:rPr lang="en-US" sz="2400" b="1"/>
              <a:t>//If not found, returns NULL</a:t>
            </a:r>
          </a:p>
          <a:p>
            <a:pPr eaLnBrk="1" hangingPunct="1"/>
            <a:r>
              <a:rPr lang="en-US" sz="2800"/>
              <a:t>Simple "traversal" of list</a:t>
            </a:r>
          </a:p>
          <a:p>
            <a:pPr lvl="1" eaLnBrk="1" hangingPunct="1"/>
            <a:r>
              <a:rPr lang="en-US" sz="2400"/>
              <a:t>Similar to array traversal</a:t>
            </a:r>
            <a:endParaRPr lang="en-US" sz="2400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175557EA-2867-4DC6-A5FA-3CC6D4B3ACCE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Pseudocode for search Function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while (here doesn’t point to target node or</a:t>
            </a:r>
            <a:br>
              <a:rPr lang="en-US" sz="2800"/>
            </a:br>
            <a:r>
              <a:rPr lang="en-US" sz="2800"/>
              <a:t>		last node)</a:t>
            </a:r>
            <a:br>
              <a:rPr lang="en-US" sz="2800"/>
            </a:br>
            <a:r>
              <a:rPr lang="en-US" sz="2800"/>
              <a:t>{</a:t>
            </a:r>
            <a:br>
              <a:rPr lang="en-US" sz="2800"/>
            </a:br>
            <a:r>
              <a:rPr lang="en-US" sz="2800"/>
              <a:t>	  Make here point to next node in list</a:t>
            </a:r>
            <a:br>
              <a:rPr lang="en-US" sz="2800"/>
            </a:br>
            <a:r>
              <a:rPr lang="en-US" sz="2800"/>
              <a:t>}</a:t>
            </a:r>
            <a:br>
              <a:rPr lang="en-US" sz="2800"/>
            </a:br>
            <a:r>
              <a:rPr lang="en-US" sz="2800"/>
              <a:t>if (here node points to target)</a:t>
            </a:r>
            <a:br>
              <a:rPr lang="en-US" sz="2800"/>
            </a:br>
            <a:r>
              <a:rPr lang="en-US" sz="2800"/>
              <a:t>	  return here;</a:t>
            </a:r>
            <a:br>
              <a:rPr lang="en-US" sz="2800"/>
            </a:br>
            <a:r>
              <a:rPr lang="en-US" sz="2800"/>
              <a:t>else</a:t>
            </a:r>
            <a:br>
              <a:rPr lang="en-US" sz="2800"/>
            </a:br>
            <a:r>
              <a:rPr lang="en-US" sz="2800"/>
              <a:t>	  return NULL;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820CF4A2-C5E9-4E4E-8EBE-BFD137E76070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Algorithm for search Function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while (here-&gt;</a:t>
            </a:r>
            <a:r>
              <a:rPr lang="en-US" sz="2800" dirty="0" err="1"/>
              <a:t>getData</a:t>
            </a:r>
            <a:r>
              <a:rPr lang="en-US" sz="2800" dirty="0"/>
              <a:t>() != target &amp;&amp;</a:t>
            </a:r>
            <a:br>
              <a:rPr lang="en-US" sz="2800" dirty="0"/>
            </a:br>
            <a:r>
              <a:rPr lang="en-US" sz="2800" dirty="0"/>
              <a:t>		here-&gt;</a:t>
            </a:r>
            <a:r>
              <a:rPr lang="en-US" sz="2800" dirty="0" err="1"/>
              <a:t>getLink</a:t>
            </a:r>
            <a:r>
              <a:rPr lang="en-US" sz="2800" dirty="0"/>
              <a:t>() != NULL)</a:t>
            </a:r>
            <a:br>
              <a:rPr lang="en-US" sz="2800" dirty="0"/>
            </a:br>
            <a:r>
              <a:rPr lang="en-US" sz="2800" dirty="0"/>
              <a:t>	  here = here-&gt;</a:t>
            </a:r>
            <a:r>
              <a:rPr lang="en-US" sz="2800" dirty="0" err="1"/>
              <a:t>getLink</a:t>
            </a:r>
            <a:r>
              <a:rPr lang="en-US" sz="2800" dirty="0"/>
              <a:t>();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if (here != NULL &amp;&amp; here-&gt;</a:t>
            </a:r>
            <a:r>
              <a:rPr lang="en-US" sz="2800" dirty="0" err="1"/>
              <a:t>getData</a:t>
            </a:r>
            <a:r>
              <a:rPr lang="en-US" sz="2800" dirty="0"/>
              <a:t>() == target)</a:t>
            </a:r>
            <a:br>
              <a:rPr lang="en-US" sz="2800" dirty="0"/>
            </a:br>
            <a:r>
              <a:rPr lang="en-US" sz="2800" dirty="0"/>
              <a:t>	  return here;</a:t>
            </a:r>
            <a:br>
              <a:rPr lang="en-US" sz="2800" dirty="0"/>
            </a:br>
            <a:r>
              <a:rPr lang="en-US" sz="2800" dirty="0"/>
              <a:t>else</a:t>
            </a:r>
            <a:br>
              <a:rPr lang="en-US" sz="2800" dirty="0"/>
            </a:br>
            <a:r>
              <a:rPr lang="en-US" sz="2800" dirty="0"/>
              <a:t>	  return NULL;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Must make "special" case for empty list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Not done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A08C3083-BB46-4667-BEA5-35319D7DD97A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Doubly Linked Lists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What we just described is a singly linked list</a:t>
            </a:r>
          </a:p>
          <a:p>
            <a:pPr lvl="1" eaLnBrk="1" hangingPunct="1"/>
            <a:r>
              <a:rPr lang="en-US" sz="2400"/>
              <a:t>Can only follow links in one direction</a:t>
            </a:r>
          </a:p>
          <a:p>
            <a:pPr eaLnBrk="1" hangingPunct="1"/>
            <a:r>
              <a:rPr lang="en-US" sz="2800"/>
              <a:t>Doubly Linked List</a:t>
            </a:r>
          </a:p>
          <a:p>
            <a:pPr lvl="1" eaLnBrk="1" hangingPunct="1"/>
            <a:r>
              <a:rPr lang="en-US" sz="2400"/>
              <a:t>Links to the next node and another link to the previous node</a:t>
            </a:r>
          </a:p>
          <a:p>
            <a:pPr lvl="1" eaLnBrk="1" hangingPunct="1"/>
            <a:r>
              <a:rPr lang="en-US" sz="2400"/>
              <a:t>Can follow links in either direction</a:t>
            </a:r>
          </a:p>
          <a:p>
            <a:pPr lvl="1" eaLnBrk="1" hangingPunct="1"/>
            <a:r>
              <a:rPr lang="en-US" sz="2400"/>
              <a:t>NULL signifies the beginning and end of the list</a:t>
            </a:r>
          </a:p>
          <a:p>
            <a:pPr lvl="1" eaLnBrk="1" hangingPunct="1"/>
            <a:r>
              <a:rPr lang="en-US" sz="2400"/>
              <a:t>Can make some operations easier, e.g. deletion since we don’t need to search the list to find the node before the one we want to remove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B8374602-0067-491E-87C2-A8B8C8775A4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143000"/>
            <a:ext cx="44577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Doubly Linked Lists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7003DAED-FBD6-4C87-8066-28CA99EDC5D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37894" name="TextBox 6"/>
          <p:cNvSpPr txBox="1">
            <a:spLocks noChangeArrowheads="1"/>
          </p:cNvSpPr>
          <p:nvPr/>
        </p:nvSpPr>
        <p:spPr bwMode="auto">
          <a:xfrm>
            <a:off x="685800" y="1981200"/>
            <a:ext cx="8054975" cy="455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class DoublyLinkedIntNode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    DoublyLinkedIntNode ( ){}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    DoublyLinkedIntNode (int theData, DoublyLinkedIntNode* previous,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		        DoublyLinkedIntNode* next)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            : data(theData), nextLink(next), previousLink(previous) {}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    DoublyLinkedIntNode* getNextLink( ) const { return nextLink; }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    DoublyLinkedIntNode* getPreviousLink( ) const { return previousLink; }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    int getData( ) const { return data; }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    void setData(int theData) { data = theData; }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    void setNextLink(DoublyLinkedIntNode* pointer) { nextLink = pointer; }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    void setPreviousLink(DoublyLinkedIntNode* pointer)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	{ previousLink = pointer; }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    int data;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    DoublyLinkedIntNode *nextLink;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    DoublyLinkedIntNode *previousLink;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typedef DoublyLinkedIntNode* DoublyLinkedIntNodePtr;</a:t>
            </a:r>
          </a:p>
          <a:p>
            <a:pPr eaLnBrk="1" hangingPunct="1"/>
            <a:endParaRPr lang="en-US" sz="1400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Adding a Node to the Front of a Doubly Linked List (1 of 2)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49956653-DC30-4C65-8621-E36A7B3C00B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3891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28800"/>
            <a:ext cx="511492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Adding a Node to the Front of a Doubly Linked List (2 of 2)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7DF46D3A-1187-4F0D-8AD3-0E1B7011942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D8EEF13-E8E9-9E42-95F9-E7A852078F3A}"/>
              </a:ext>
            </a:extLst>
          </p:cNvPr>
          <p:cNvGrpSpPr/>
          <p:nvPr/>
        </p:nvGrpSpPr>
        <p:grpSpPr>
          <a:xfrm>
            <a:off x="1600200" y="1677600"/>
            <a:ext cx="6010275" cy="4324350"/>
            <a:chOff x="1600200" y="1677600"/>
            <a:chExt cx="6010275" cy="4324350"/>
          </a:xfrm>
        </p:grpSpPr>
        <p:pic>
          <p:nvPicPr>
            <p:cNvPr id="39941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200" y="1677600"/>
              <a:ext cx="6010275" cy="4324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3">
              <a:extLst>
                <a:ext uri="{FF2B5EF4-FFF2-40B4-BE49-F238E27FC236}">
                  <a16:creationId xmlns:a16="http://schemas.microsoft.com/office/drawing/2014/main" id="{292D97B1-8E6E-F342-98E7-66A9B91580A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303" t="21146" r="40412" b="70411"/>
            <a:stretch/>
          </p:blipFill>
          <p:spPr bwMode="auto">
            <a:xfrm>
              <a:off x="3834000" y="4773600"/>
              <a:ext cx="121920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Deleting a Node from a Doubly Linked List</a:t>
            </a:r>
          </a:p>
        </p:txBody>
      </p:sp>
      <p:sp>
        <p:nvSpPr>
          <p:cNvPr id="40963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Removing a node requires updating references on both sides of the node we wish to delete</a:t>
            </a:r>
          </a:p>
          <a:p>
            <a:pPr eaLnBrk="1" hangingPunct="1"/>
            <a:r>
              <a:rPr lang="en-US"/>
              <a:t>Thanks to the backward link we do not need a separate variable to keep track of the previous node in the list like we did for the singly linked list</a:t>
            </a:r>
          </a:p>
          <a:p>
            <a:pPr lvl="1" eaLnBrk="1" hangingPunct="1"/>
            <a:r>
              <a:rPr lang="en-US"/>
              <a:t>Can access via  node-&gt;previous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CF0D04F7-F36B-4739-B28F-6CA8B743400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Deleting a Node from a Doubly Linked List (1 of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7BFBBEDD-32D8-4E92-985A-C6B537FFB102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4198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57338" y="1600200"/>
            <a:ext cx="6029325" cy="4525963"/>
          </a:xfr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Introduction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Linked list</a:t>
            </a:r>
          </a:p>
          <a:p>
            <a:pPr lvl="1" eaLnBrk="1" hangingPunct="1"/>
            <a:r>
              <a:rPr lang="en-US" sz="2400" dirty="0"/>
              <a:t>Constructed using pointers</a:t>
            </a:r>
          </a:p>
          <a:p>
            <a:pPr lvl="1" eaLnBrk="1" hangingPunct="1"/>
            <a:r>
              <a:rPr lang="en-US" sz="2400" dirty="0"/>
              <a:t>Grows and shrinks during run-time</a:t>
            </a:r>
          </a:p>
          <a:p>
            <a:pPr lvl="1" eaLnBrk="1" hangingPunct="1"/>
            <a:r>
              <a:rPr lang="en-US" sz="2400" dirty="0"/>
              <a:t>Doubly Linked List : A variation with pointers in both directions</a:t>
            </a:r>
          </a:p>
          <a:p>
            <a:pPr eaLnBrk="1" hangingPunct="1"/>
            <a:r>
              <a:rPr lang="en-US" sz="2800" dirty="0"/>
              <a:t>Trees also use pointers</a:t>
            </a:r>
          </a:p>
          <a:p>
            <a:pPr eaLnBrk="1" hangingPunct="1"/>
            <a:r>
              <a:rPr lang="en-US" sz="2800" dirty="0"/>
              <a:t>Pointers backbone of such structures</a:t>
            </a:r>
          </a:p>
          <a:p>
            <a:pPr lvl="1" eaLnBrk="1" hangingPunct="1"/>
            <a:r>
              <a:rPr lang="en-US" sz="2400" dirty="0"/>
              <a:t>Use dynamic variables</a:t>
            </a:r>
          </a:p>
          <a:p>
            <a:pPr eaLnBrk="1" hangingPunct="1"/>
            <a:r>
              <a:rPr lang="en-US" sz="2800" dirty="0"/>
              <a:t>Standard Template Library</a:t>
            </a:r>
          </a:p>
          <a:p>
            <a:pPr lvl="1" eaLnBrk="1" hangingPunct="1"/>
            <a:r>
              <a:rPr lang="en-US" sz="2400" dirty="0"/>
              <a:t>Has predefined versions of some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0DD56EA2-361A-40D3-B86D-6790A70AD81D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Deleting a Node from a Doubly Linked List (2 of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8CB76965-9E43-4F94-8E6C-41E94381D3A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4301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7363" y="1916113"/>
            <a:ext cx="5629275" cy="3894137"/>
          </a:xfr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Stacks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Stack data structure: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Retrieves data in reverse order of how stored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LIFO – last-in/first-out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Think of like "hole in ground"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Stacks used for many tasks: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Track C++ function calls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Memory management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Our use: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Use linked lists to implement stacks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6E3A1C1E-6690-4A23-B638-DC370D9B9D7F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A Stack—Graphic: </a:t>
            </a:r>
            <a:br>
              <a:rPr lang="en-US" sz="3600"/>
            </a:br>
            <a:r>
              <a:rPr lang="en-US" sz="3600" b="1"/>
              <a:t>Display 17.12  </a:t>
            </a:r>
            <a:r>
              <a:rPr lang="en-US" sz="3600"/>
              <a:t>A Stack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5E690BF8-4D05-4EED-A8FC-49A34B28D8CD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45061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7789863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/>
              <a:t>Display 17.17 </a:t>
            </a:r>
            <a:r>
              <a:rPr lang="en-US" sz="3600"/>
              <a:t> Interface File for a Stack Template Class (1 of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A0D3D98F-0842-4F86-A17F-E7103BE41C71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46085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400"/>
            <a:ext cx="7313613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/>
              <a:t>Display 17.17 </a:t>
            </a:r>
            <a:r>
              <a:rPr lang="en-US" sz="3600"/>
              <a:t> Interface File for a Stack Template Class (2 of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43FEBBC0-6DAD-42FA-87BE-B11907D16919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425BB63-9CB9-D642-9218-7991E26DB235}"/>
              </a:ext>
            </a:extLst>
          </p:cNvPr>
          <p:cNvGrpSpPr/>
          <p:nvPr/>
        </p:nvGrpSpPr>
        <p:grpSpPr>
          <a:xfrm>
            <a:off x="1905000" y="1600200"/>
            <a:ext cx="5410200" cy="4943475"/>
            <a:chOff x="1905000" y="1600200"/>
            <a:chExt cx="5410200" cy="4943475"/>
          </a:xfrm>
        </p:grpSpPr>
        <p:pic>
          <p:nvPicPr>
            <p:cNvPr id="47109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1600200"/>
              <a:ext cx="5410200" cy="4943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6">
              <a:extLst>
                <a:ext uri="{FF2B5EF4-FFF2-40B4-BE49-F238E27FC236}">
                  <a16:creationId xmlns:a16="http://schemas.microsoft.com/office/drawing/2014/main" id="{54C2BAC8-C1D4-C049-89CD-AE0359F0C7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69" t="10754" r="59145" b="83080"/>
            <a:stretch/>
          </p:blipFill>
          <p:spPr bwMode="auto">
            <a:xfrm>
              <a:off x="2134800" y="2133600"/>
              <a:ext cx="1676400" cy="304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6">
              <a:extLst>
                <a:ext uri="{FF2B5EF4-FFF2-40B4-BE49-F238E27FC236}">
                  <a16:creationId xmlns:a16="http://schemas.microsoft.com/office/drawing/2014/main" id="{B50B1A38-8EDE-F242-9399-7B6A4855173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72" t="7035" r="50717" b="89271"/>
            <a:stretch/>
          </p:blipFill>
          <p:spPr bwMode="auto">
            <a:xfrm>
              <a:off x="2160000" y="1951038"/>
              <a:ext cx="1905000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000"/>
              <a:t>Stack Template Class Driver: </a:t>
            </a:r>
            <a:br>
              <a:rPr lang="en-US" sz="3000"/>
            </a:br>
            <a:r>
              <a:rPr lang="en-US" sz="3000" b="1"/>
              <a:t>Display 17.18  </a:t>
            </a:r>
            <a:r>
              <a:rPr lang="en-US" sz="3000"/>
              <a:t>Program Using the Stack Template Class (1 of 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63FAC644-6FDD-4EDE-894B-C25B6F8B7E5F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48133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2085975"/>
            <a:ext cx="7789863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000"/>
              <a:t>Stack Template Class Driver: </a:t>
            </a:r>
            <a:br>
              <a:rPr lang="en-US" sz="3000"/>
            </a:br>
            <a:r>
              <a:rPr lang="en-US" sz="3000" b="1"/>
              <a:t>Display 17.18  </a:t>
            </a:r>
            <a:r>
              <a:rPr lang="en-US" sz="3000"/>
              <a:t>Program Using the Stack Template Class (2 of 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B1485AA4-1ACB-4E82-B31F-56B3F1823727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4915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7789863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3" descr="C:\WINDOWS\Desktop\Oh_type\sacitch_C++_ppt\gif\savitchc17d14_3of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838" y="1673225"/>
            <a:ext cx="6810375" cy="481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000"/>
              <a:t>Stack Template Class Driver: </a:t>
            </a:r>
            <a:br>
              <a:rPr lang="en-US" sz="3000"/>
            </a:br>
            <a:r>
              <a:rPr lang="en-US" sz="3000" b="1"/>
              <a:t>Display 17.18  </a:t>
            </a:r>
            <a:r>
              <a:rPr lang="en-US" sz="3000"/>
              <a:t>Program Using the Stack Template Class (3 of 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D298065A-8168-41E5-A4E2-7C7D3E9F177D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Stack Push and Pop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Adding data item to stack </a:t>
            </a:r>
            <a:r>
              <a:rPr lang="en-US">
                <a:sym typeface="Wingdings" pitchFamily="2" charset="2"/>
              </a:rPr>
              <a:t></a:t>
            </a:r>
            <a:r>
              <a:rPr lang="en-US"/>
              <a:t>  push</a:t>
            </a:r>
          </a:p>
          <a:p>
            <a:pPr lvl="1" eaLnBrk="1" hangingPunct="1"/>
            <a:r>
              <a:rPr lang="en-US"/>
              <a:t>Considered "pushing" data onto stack</a:t>
            </a:r>
          </a:p>
          <a:p>
            <a:pPr lvl="1" eaLnBrk="1" hangingPunct="1"/>
            <a:r>
              <a:rPr lang="en-US"/>
              <a:t>Recall: goes to "top" of stack</a:t>
            </a:r>
          </a:p>
          <a:p>
            <a:pPr eaLnBrk="1" hangingPunct="1"/>
            <a:r>
              <a:rPr lang="en-US"/>
              <a:t>Removing data item from stack </a:t>
            </a:r>
            <a:r>
              <a:rPr lang="en-US">
                <a:sym typeface="Wingdings" pitchFamily="2" charset="2"/>
              </a:rPr>
              <a:t></a:t>
            </a:r>
            <a:r>
              <a:rPr lang="en-US"/>
              <a:t> pop</a:t>
            </a:r>
          </a:p>
          <a:p>
            <a:pPr lvl="1" eaLnBrk="1" hangingPunct="1"/>
            <a:r>
              <a:rPr lang="en-US"/>
              <a:t>Considered "popping" item off stack</a:t>
            </a:r>
          </a:p>
          <a:p>
            <a:pPr lvl="1" eaLnBrk="1" hangingPunct="1"/>
            <a:r>
              <a:rPr lang="en-US"/>
              <a:t>Recall: removed from "top" of stack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8FE35A68-BA43-420E-A575-C8981A5AE055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Queues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Another common data structure:</a:t>
            </a:r>
          </a:p>
          <a:p>
            <a:pPr lvl="1" eaLnBrk="1" hangingPunct="1"/>
            <a:r>
              <a:rPr lang="en-US"/>
              <a:t>Handles data in first-in/first-out manner</a:t>
            </a:r>
            <a:br>
              <a:rPr lang="en-US"/>
            </a:br>
            <a:r>
              <a:rPr lang="en-US"/>
              <a:t>(FIFO)</a:t>
            </a:r>
          </a:p>
          <a:p>
            <a:pPr lvl="1" eaLnBrk="1" hangingPunct="1"/>
            <a:r>
              <a:rPr lang="en-US"/>
              <a:t>Items inserted to end of list</a:t>
            </a:r>
          </a:p>
          <a:p>
            <a:pPr lvl="1" eaLnBrk="1" hangingPunct="1"/>
            <a:r>
              <a:rPr lang="en-US"/>
              <a:t>Items removed from front</a:t>
            </a:r>
          </a:p>
          <a:p>
            <a:pPr eaLnBrk="1" hangingPunct="1"/>
            <a:r>
              <a:rPr lang="en-US"/>
              <a:t>Representation of typical "line" forming</a:t>
            </a:r>
          </a:p>
          <a:p>
            <a:pPr lvl="1" eaLnBrk="1" hangingPunct="1"/>
            <a:r>
              <a:rPr lang="en-US"/>
              <a:t>Like bank teller lines, movie theatre </a:t>
            </a:r>
            <a:br>
              <a:rPr lang="en-US"/>
            </a:br>
            <a:r>
              <a:rPr lang="en-US"/>
              <a:t>lines, etc.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3D6E3D35-4187-4DED-A286-580F4DDBDF2D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Approaches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1963" indent="-461963" eaLnBrk="1" hangingPunct="1">
              <a:lnSpc>
                <a:spcPct val="90000"/>
              </a:lnSpc>
            </a:pPr>
            <a:r>
              <a:rPr lang="en-US" sz="2800" dirty="0"/>
              <a:t>Three ways to handle such data structures:</a:t>
            </a:r>
          </a:p>
          <a:p>
            <a:pPr marL="947738" lvl="1" indent="-371475" eaLnBrk="1" hangingPunct="1">
              <a:lnSpc>
                <a:spcPct val="90000"/>
              </a:lnSpc>
              <a:buFont typeface="Times"/>
              <a:buAutoNum type="arabicPeriod"/>
            </a:pPr>
            <a:r>
              <a:rPr lang="en-US" sz="2400" dirty="0"/>
              <a:t>C-style approach: global functions and</a:t>
            </a:r>
            <a:br>
              <a:rPr lang="en-US" sz="2400" dirty="0"/>
            </a:br>
            <a:r>
              <a:rPr lang="en-US" sz="2400" dirty="0"/>
              <a:t>structs with everything public</a:t>
            </a:r>
          </a:p>
          <a:p>
            <a:pPr marL="947738" lvl="1" indent="-371475" eaLnBrk="1" hangingPunct="1">
              <a:lnSpc>
                <a:spcPct val="90000"/>
              </a:lnSpc>
              <a:buFont typeface="Times"/>
              <a:buAutoNum type="arabicPeriod"/>
            </a:pPr>
            <a:r>
              <a:rPr lang="en-US" sz="2400" dirty="0"/>
              <a:t>Classes with private member variables and</a:t>
            </a:r>
            <a:br>
              <a:rPr lang="en-US" sz="2400" dirty="0"/>
            </a:br>
            <a:r>
              <a:rPr lang="en-US" sz="2400" dirty="0"/>
              <a:t>accessor and mutator functions</a:t>
            </a:r>
          </a:p>
          <a:p>
            <a:pPr marL="947738" lvl="1" indent="-371475" eaLnBrk="1" hangingPunct="1">
              <a:lnSpc>
                <a:spcPct val="90000"/>
              </a:lnSpc>
              <a:buFont typeface="Times"/>
              <a:buAutoNum type="arabicPeriod"/>
            </a:pPr>
            <a:r>
              <a:rPr lang="en-US" sz="2400" dirty="0"/>
              <a:t>Friend classes</a:t>
            </a:r>
          </a:p>
          <a:p>
            <a:pPr marL="461963" indent="-461963" eaLnBrk="1" hangingPunct="1">
              <a:lnSpc>
                <a:spcPct val="90000"/>
              </a:lnSpc>
            </a:pPr>
            <a:r>
              <a:rPr lang="en-US" sz="2800" dirty="0"/>
              <a:t>Linked lists will use method 1</a:t>
            </a:r>
          </a:p>
          <a:p>
            <a:pPr marL="461963" indent="-461963" eaLnBrk="1" hangingPunct="1">
              <a:lnSpc>
                <a:spcPct val="90000"/>
              </a:lnSpc>
            </a:pPr>
            <a:r>
              <a:rPr lang="en-US" sz="2800" dirty="0"/>
              <a:t>Stacks, queues, sets, and hash tables will use method 2</a:t>
            </a:r>
          </a:p>
          <a:p>
            <a:pPr marL="461963" indent="-461963" eaLnBrk="1" hangingPunct="1">
              <a:lnSpc>
                <a:spcPct val="90000"/>
              </a:lnSpc>
            </a:pPr>
            <a:r>
              <a:rPr lang="en-US" sz="2800" dirty="0"/>
              <a:t>Trees will use method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196B66CA-02FE-4D71-8DF4-03D4BEF266EE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/>
              <a:t>Display 17.20</a:t>
            </a:r>
            <a:r>
              <a:rPr lang="en-US" sz="3600"/>
              <a:t>  Interface File for a Queue Template Class (1 of 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F334447D-CD30-454E-A537-EE4BC4584FC8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53253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0"/>
            <a:ext cx="7275513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/>
              <a:t>Display 17.20</a:t>
            </a:r>
            <a:r>
              <a:rPr lang="en-US" sz="3600"/>
              <a:t>  Interface File for a Queue Template Class (2 of 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C678CC3E-D596-426A-8F08-09A3774ED54C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5427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7666038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/>
              <a:t>Display 17.20</a:t>
            </a:r>
            <a:r>
              <a:rPr lang="en-US" sz="3600"/>
              <a:t>  Interface File for a Queue Template Class (3 of 3)</a:t>
            </a:r>
          </a:p>
        </p:txBody>
      </p:sp>
      <p:pic>
        <p:nvPicPr>
          <p:cNvPr id="55299" name="Picture 4" descr="C:\WINDOWS\Desktop\Oh_type\sacitch_C++_ppt\gif\savitchc17d16_3of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850" y="1582738"/>
            <a:ext cx="7118350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3614F3BC-9475-4ABA-B4F9-172DE61C88E0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257175"/>
            <a:ext cx="3094038" cy="3248025"/>
          </a:xfrm>
        </p:spPr>
        <p:txBody>
          <a:bodyPr/>
          <a:lstStyle/>
          <a:p>
            <a:pPr eaLnBrk="1" hangingPunct="1"/>
            <a:r>
              <a:rPr lang="en-US" sz="2800"/>
              <a:t>Queue Template Class Driver: </a:t>
            </a:r>
            <a:br>
              <a:rPr lang="en-US" sz="2800"/>
            </a:br>
            <a:r>
              <a:rPr lang="en-US" sz="2800" b="1"/>
              <a:t>Display 17.21  </a:t>
            </a:r>
            <a:r>
              <a:rPr lang="en-US" sz="2800"/>
              <a:t>Program Using </a:t>
            </a:r>
            <a:br>
              <a:rPr lang="en-US" sz="2800"/>
            </a:br>
            <a:r>
              <a:rPr lang="en-US" sz="2800"/>
              <a:t>the Queue Template Class</a:t>
            </a:r>
          </a:p>
        </p:txBody>
      </p:sp>
      <p:pic>
        <p:nvPicPr>
          <p:cNvPr id="56323" name="Picture 5" descr="savitchc17d17_driver.gif                                       00005BE4mt_external                    BE5D1705: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263" y="803275"/>
            <a:ext cx="4967287" cy="521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DAADEDD1-1A81-45EC-AFC3-A3BA547D43C3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Hash Tables</a:t>
            </a:r>
          </a:p>
        </p:txBody>
      </p:sp>
      <p:sp>
        <p:nvSpPr>
          <p:cNvPr id="5734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A hash table or hash map is a data structure that efficiently stores and retrieves data from memory</a:t>
            </a:r>
          </a:p>
          <a:p>
            <a:pPr eaLnBrk="1" hangingPunct="1"/>
            <a:r>
              <a:rPr lang="en-US"/>
              <a:t>Here we discuss a hash table that uses an array in combination with singly linked lists</a:t>
            </a:r>
          </a:p>
          <a:p>
            <a:pPr eaLnBrk="1" hangingPunct="1"/>
            <a:r>
              <a:rPr lang="en-US"/>
              <a:t>Uses a hash function</a:t>
            </a:r>
          </a:p>
          <a:p>
            <a:pPr lvl="1" eaLnBrk="1" hangingPunct="1"/>
            <a:r>
              <a:rPr lang="en-US"/>
              <a:t>Maps an object to a key</a:t>
            </a:r>
          </a:p>
          <a:p>
            <a:pPr lvl="1" eaLnBrk="1" hangingPunct="1"/>
            <a:r>
              <a:rPr lang="en-US"/>
              <a:t>In our example, a string to an integer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54A2757C-A865-4CD2-B4B0-9E81860950B8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Simple Hash Function for Strings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457200" y="1493838"/>
            <a:ext cx="8229600" cy="4525962"/>
          </a:xfrm>
        </p:spPr>
        <p:txBody>
          <a:bodyPr/>
          <a:lstStyle/>
          <a:p>
            <a:pPr eaLnBrk="1" hangingPunct="1"/>
            <a:r>
              <a:rPr lang="en-US"/>
              <a:t>Sum the ASCII value of every character in the string and then compute the modulus of the sum using the size of the fixed array.  </a:t>
            </a:r>
          </a:p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/>
              <a:t>17-</a:t>
            </a:r>
            <a:fld id="{073910D5-E760-4E34-91CC-CE0BD6A07879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58374" name="TextBox 5"/>
          <p:cNvSpPr txBox="1">
            <a:spLocks noChangeArrowheads="1"/>
          </p:cNvSpPr>
          <p:nvPr/>
        </p:nvSpPr>
        <p:spPr bwMode="auto">
          <a:xfrm>
            <a:off x="1600200" y="3278188"/>
            <a:ext cx="6019800" cy="302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computeHash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(string s)</a:t>
            </a:r>
          </a:p>
          <a:p>
            <a:pPr eaLnBrk="1" hangingPunct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int hash = 0;</a:t>
            </a:r>
          </a:p>
          <a:p>
            <a:pPr eaLnBrk="1" hangingPunct="1"/>
            <a:r>
              <a:rPr lang="nb-NO" sz="1600" b="1" dirty="0">
                <a:latin typeface="Courier New" pitchFamily="49" charset="0"/>
                <a:cs typeface="Courier New" pitchFamily="49" charset="0"/>
              </a:rPr>
              <a:t>  for (int i = 0; i &lt; s.length( ); i++) 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eaLnBrk="1" hangingPunct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hash = hash + s[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return hash % SIZE;	// SIZE = 10 in example</a:t>
            </a:r>
          </a:p>
          <a:p>
            <a:pPr eaLnBrk="1" hangingPunct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Example:  "dog" = ASCII 100, 111, 103</a:t>
            </a:r>
          </a:p>
          <a:p>
            <a:pPr eaLnBrk="1" hangingPunct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Hash = (100 + 111 + 103) % 10      =  4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Hash Table Idea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381000" y="1341438"/>
            <a:ext cx="8229600" cy="4525962"/>
          </a:xfrm>
        </p:spPr>
        <p:txBody>
          <a:bodyPr/>
          <a:lstStyle/>
          <a:p>
            <a:pPr eaLnBrk="1" hangingPunct="1"/>
            <a:r>
              <a:rPr lang="en-US"/>
              <a:t>Storage</a:t>
            </a:r>
          </a:p>
          <a:p>
            <a:pPr lvl="1" eaLnBrk="1" hangingPunct="1"/>
            <a:r>
              <a:rPr lang="en-US"/>
              <a:t>Make an array of fixed size, say 10</a:t>
            </a:r>
          </a:p>
          <a:p>
            <a:pPr lvl="1" eaLnBrk="1" hangingPunct="1"/>
            <a:r>
              <a:rPr lang="en-US"/>
              <a:t>In each array element store a linked list</a:t>
            </a:r>
          </a:p>
          <a:p>
            <a:pPr lvl="1" eaLnBrk="1" hangingPunct="1"/>
            <a:r>
              <a:rPr lang="en-US"/>
              <a:t>To add an item, map (i.e. hash) it to one of the 10 array elements, then add it to the linked list at that location</a:t>
            </a:r>
          </a:p>
          <a:p>
            <a:pPr eaLnBrk="1" hangingPunct="1"/>
            <a:r>
              <a:rPr lang="en-US"/>
              <a:t>Retrieval</a:t>
            </a:r>
          </a:p>
          <a:p>
            <a:pPr lvl="1" eaLnBrk="1" hangingPunct="1"/>
            <a:r>
              <a:rPr lang="en-US"/>
              <a:t>To look up an item, determine its hash code then search the linked list at the corresponding array slot for the item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EBD7179F-8B22-48F3-944E-AE40F907629E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Constructing a Hash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567E9D6E-CAE9-4351-A893-9968ED8BF717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6042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2600" y="906463"/>
            <a:ext cx="5486400" cy="5494337"/>
          </a:xfrm>
          <a:noFill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Interface File for a HashTable Class (1 of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70203A1C-0C1C-40D5-8D52-4AD947225689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61445" name="TextBox 5"/>
          <p:cNvSpPr txBox="1">
            <a:spLocks noChangeArrowheads="1"/>
          </p:cNvSpPr>
          <p:nvPr/>
        </p:nvSpPr>
        <p:spPr bwMode="auto">
          <a:xfrm>
            <a:off x="533400" y="1676400"/>
            <a:ext cx="7204075" cy="392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 1  // This is the header file hashtable.h.  This is the interface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 2  // for the class HashTable, which is a class for a hash table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 3  // of strings.  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 4  #ifndef HASHTABLE_H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 5  #define HASHTABLE_H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 6  #include &lt;string&gt;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 7  #include "listtools.h"</a:t>
            </a:r>
          </a:p>
          <a:p>
            <a:pPr eaLnBrk="1" hangingPunct="1"/>
            <a:r>
              <a:rPr lang="en-US" sz="1400" b="1" i="1">
                <a:latin typeface="Courier New" pitchFamily="49" charset="0"/>
                <a:cs typeface="Courier New" pitchFamily="49" charset="0"/>
              </a:rPr>
              <a:t> The library "listtools.h" is the linked list library</a:t>
            </a:r>
          </a:p>
          <a:p>
            <a:pPr eaLnBrk="1" hangingPunct="1"/>
            <a:r>
              <a:rPr lang="en-US" sz="1400" b="1" i="1">
                <a:latin typeface="Courier New" pitchFamily="49" charset="0"/>
                <a:cs typeface="Courier New" pitchFamily="49" charset="0"/>
              </a:rPr>
              <a:t> interface from Display 17.14.</a:t>
            </a:r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 8  using LinkedListSavitch::Node;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 9  using std::string;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10  namespace HashTableSavitch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11  {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12   const int SIZE = 10;  // Maximum size of the hash table array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 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Interface File for a HashTable Class (2 of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96181C1A-311A-411C-A089-F85822C189A7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62469" name="TextBox 5"/>
          <p:cNvSpPr txBox="1">
            <a:spLocks noChangeArrowheads="1"/>
          </p:cNvSpPr>
          <p:nvPr/>
        </p:nvSpPr>
        <p:spPr bwMode="auto">
          <a:xfrm>
            <a:off x="533400" y="1524000"/>
            <a:ext cx="7629525" cy="498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13   class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HashTable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14   {</a:t>
            </a:r>
          </a:p>
          <a:p>
            <a:pPr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15    public:</a:t>
            </a:r>
          </a:p>
          <a:p>
            <a:pPr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16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HashTable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(); // Initialize empty hash table</a:t>
            </a:r>
          </a:p>
          <a:p>
            <a:pPr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17        // Normally a copy constructor and overloaded assignment</a:t>
            </a:r>
          </a:p>
          <a:p>
            <a:pPr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18        // operator would be included.  They have been omitted</a:t>
            </a:r>
          </a:p>
          <a:p>
            <a:pPr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19        // to save space.</a:t>
            </a:r>
          </a:p>
          <a:p>
            <a:pPr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20        virtual ~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HashTable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();  // Destructor destroys hash table</a:t>
            </a:r>
          </a:p>
          <a:p>
            <a:pPr eaLnBrk="1" hangingPunct="1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21        bool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containsString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(string target) const;</a:t>
            </a:r>
          </a:p>
          <a:p>
            <a:pPr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22        // Returns true if target is in the hash table,</a:t>
            </a:r>
          </a:p>
          <a:p>
            <a:pPr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23        // false otherwise</a:t>
            </a:r>
          </a:p>
          <a:p>
            <a:pPr eaLnBrk="1" hangingPunct="1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24        void put(string s);</a:t>
            </a:r>
          </a:p>
          <a:p>
            <a:pPr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25        // Adds a new string to the hash table</a:t>
            </a:r>
          </a:p>
          <a:p>
            <a:pPr eaLnBrk="1" hangingPunct="1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26    private:</a:t>
            </a:r>
          </a:p>
          <a:p>
            <a:pPr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27        Node&lt;string&gt; *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hashArray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[SIZE];      // The actual hash table</a:t>
            </a:r>
          </a:p>
          <a:p>
            <a:pPr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28        static int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computeHash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(string s);   // Compute a hash value</a:t>
            </a:r>
          </a:p>
          <a:p>
            <a:pPr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29   }; //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HashTable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30  } //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HashTableSavitch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31  #endif // HASHTABLE_H</a:t>
            </a:r>
          </a:p>
          <a:p>
            <a:pPr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Nodes and Linked Lists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Linked list</a:t>
            </a:r>
          </a:p>
          <a:p>
            <a:pPr lvl="1" eaLnBrk="1" hangingPunct="1"/>
            <a:r>
              <a:rPr lang="en-US"/>
              <a:t>Simple example of "dynamic data structure"</a:t>
            </a:r>
          </a:p>
          <a:p>
            <a:pPr lvl="1" eaLnBrk="1" hangingPunct="1"/>
            <a:r>
              <a:rPr lang="en-US"/>
              <a:t>Composed of nodes</a:t>
            </a:r>
          </a:p>
          <a:p>
            <a:pPr eaLnBrk="1" hangingPunct="1"/>
            <a:r>
              <a:rPr lang="en-US"/>
              <a:t>Each "node" is variable of struct or class</a:t>
            </a:r>
            <a:br>
              <a:rPr lang="en-US"/>
            </a:br>
            <a:r>
              <a:rPr lang="en-US"/>
              <a:t>type that’s dynamically created with new</a:t>
            </a:r>
          </a:p>
          <a:p>
            <a:pPr lvl="1" eaLnBrk="1" hangingPunct="1"/>
            <a:r>
              <a:rPr lang="en-US"/>
              <a:t>Nodes also contain pointers to other nodes</a:t>
            </a:r>
          </a:p>
          <a:p>
            <a:pPr lvl="1" eaLnBrk="1" hangingPunct="1"/>
            <a:r>
              <a:rPr lang="en-US"/>
              <a:t>Provide "links"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D3CCD4A4-335C-4954-9707-BE0B7D714414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Implementation File for Hash Table Class (1 of 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6CE2C7B5-B422-4158-AC5D-CE2D31D8B42D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600200"/>
            <a:ext cx="6246813" cy="4772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1  // This is the implementation file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hashtable.cpp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2  // This is the implementation of the class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HashTable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>
              <a:defRPr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3  #include &lt;string&gt;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4  #include "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listtools.h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5  #include "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hashtable.h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defRPr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6  using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LinkedListSavitch::Node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7  using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LinkedListSavitch::search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8  using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LinkedListSavitch::headInsert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9  using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std::string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10  namespace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HashTableSavitch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11  {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12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HashTable::HashTable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13    {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14     for 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15     { 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16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hashArray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] = NULL;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17     }</a:t>
            </a:r>
          </a:p>
          <a:p>
            <a:pPr marL="342900" indent="-342900">
              <a:buFontTx/>
              <a:buAutoNum type="arabicPlain" startAt="18"/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buFontTx/>
              <a:buAutoNum type="arabicPlain" startAt="18"/>
              <a:defRPr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Implementation File for Hash Table Class (2 of 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11F23F60-E1B8-49D6-9572-36054CE5D053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447800"/>
            <a:ext cx="4864100" cy="51974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19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HashTable::~HashTable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20    {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21      for 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&lt;SIZE;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22      {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23        Node&lt;string&gt; *next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hashArray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24        while (next != NULL)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25        {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26          Node&lt;string&gt; *discard = next;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27          next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getLink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);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28          delete discard;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29        }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30      }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31    }</a:t>
            </a:r>
          </a:p>
          <a:p>
            <a:pPr>
              <a:defRPr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32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HashTable::computeHash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(string s)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33    {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34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hash = 0;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35     for 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s.length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);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36     {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37      hash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hash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+ s[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38     }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39     return hash % SIZE;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40    }</a:t>
            </a:r>
          </a:p>
          <a:p>
            <a:pPr marL="342900" indent="-342900">
              <a:buFontTx/>
              <a:buAutoNum type="arabicPlain" startAt="18"/>
              <a:defRPr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Implementation File for Hash Table Class (3 of 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D3679948-C908-4F90-9486-AFF0893ACACC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600200"/>
            <a:ext cx="6034088" cy="2432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41    void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HashTable::put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(string s)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42    {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43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hash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computeHash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44     if (search(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hashArray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[hash], s)==NULL)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45     {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46       // Only add the target if it's not in the list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47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headInsert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hashArray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[hash], s);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48     }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49    }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50 } //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HashTableSavitch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FontTx/>
              <a:buAutoNum type="arabicPlain" startAt="18"/>
              <a:defRPr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Hash Table Demonstration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48AF8E11-6731-4D30-8FB6-F1A78B561427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885825"/>
            <a:ext cx="7842250" cy="6048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1  // Program to demonstrate use of the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HashTable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class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2  #include &lt;string&gt;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3  #include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4  #include "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hashtable.h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5  #include "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listtools.cpp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6  #include "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hashtable.cpp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7  using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std::string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8  using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std::cout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9  using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std::endl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10  using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HashTableSavitch::HashTable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11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12  {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13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HashTable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h;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14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"Adding dog, cat, turtle, bird" &lt;&lt;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15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h.put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("dog");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16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h.put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("cat");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17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h.put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("turtle");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18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h.put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("bird");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19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"Contains dog? " &lt;&lt;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h.containsString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("dog") &lt;&lt;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20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"Contains cat? " &lt;&lt;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h.containsString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("cat") &lt;&lt;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21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"Contains turtle? " &lt;&lt;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h.containsString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("turtle") &lt;&lt;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22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"Contains bird? " &lt;&lt;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h.containsString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("bird") &lt;&lt;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23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"Contains fish? " &lt;&lt;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h.containsString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("fish") &lt;&lt;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24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"Contains cow? " &lt;&lt;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h.containsString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("cow") &lt;&lt;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25    return 0;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26  }</a:t>
            </a:r>
          </a:p>
          <a:p>
            <a:pPr marL="342900" indent="-342900">
              <a:buFontTx/>
              <a:buAutoNum type="arabicPlain" startAt="18"/>
              <a:defRPr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9800" y="1219200"/>
            <a:ext cx="2854325" cy="1919288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cap="all" dirty="0"/>
              <a:t>Sample Dialogue</a:t>
            </a:r>
          </a:p>
          <a:p>
            <a:pPr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Adding dog, cat, turtle, bird</a:t>
            </a:r>
          </a:p>
          <a:p>
            <a:pPr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Contains dog? 1</a:t>
            </a:r>
          </a:p>
          <a:p>
            <a:pPr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Contains cat? 1</a:t>
            </a:r>
          </a:p>
          <a:p>
            <a:pPr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Contains turtle? 1</a:t>
            </a:r>
          </a:p>
          <a:p>
            <a:pPr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Contains bird? 1</a:t>
            </a:r>
          </a:p>
          <a:p>
            <a:pPr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Contains fish? 0</a:t>
            </a:r>
          </a:p>
          <a:p>
            <a:pPr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Contains cow? 0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Hash Table Efficiency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eaLnBrk="1" hangingPunct="1"/>
            <a:r>
              <a:rPr lang="en-US" sz="2800"/>
              <a:t>Worst Case</a:t>
            </a:r>
          </a:p>
          <a:p>
            <a:pPr lvl="1" eaLnBrk="1" hangingPunct="1"/>
            <a:r>
              <a:rPr lang="en-US" sz="2400"/>
              <a:t>Every item inserted into the table has the same hash key, the find operation may have to search through all items every time (same performance as a linked list)</a:t>
            </a:r>
          </a:p>
          <a:p>
            <a:pPr eaLnBrk="1" hangingPunct="1"/>
            <a:r>
              <a:rPr lang="en-US" sz="2800"/>
              <a:t>Best Case</a:t>
            </a:r>
          </a:p>
          <a:p>
            <a:pPr lvl="1" eaLnBrk="1" hangingPunct="1"/>
            <a:r>
              <a:rPr lang="en-US" sz="2400"/>
              <a:t>Every item inserted into the table has a different hash key, the find operation will only have to search a list of size 1, very fast</a:t>
            </a:r>
          </a:p>
          <a:p>
            <a:pPr eaLnBrk="1" hangingPunct="1"/>
            <a:r>
              <a:rPr lang="en-US" sz="2800"/>
              <a:t>Can decrease the chance of collisions with a better hash function</a:t>
            </a:r>
          </a:p>
          <a:p>
            <a:pPr eaLnBrk="1" hangingPunct="1"/>
            <a:r>
              <a:rPr lang="en-US" sz="2800"/>
              <a:t>Tradeoff:  Lower chance of collision with bigger hash table, but more wasted memory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661FBFAF-E8F1-4E74-9CDD-F0541D8EC4EB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Set Template Class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set</a:t>
            </a:r>
            <a:r>
              <a:rPr lang="en-US" dirty="0"/>
              <a:t> is a collection of elements in </a:t>
            </a:r>
            <a:r>
              <a:rPr lang="en-US" dirty="0">
                <a:solidFill>
                  <a:srgbClr val="0070C0"/>
                </a:solidFill>
              </a:rPr>
              <a:t>which no element occurs more than once</a:t>
            </a:r>
          </a:p>
          <a:p>
            <a:pPr eaLnBrk="1" hangingPunct="1"/>
            <a:r>
              <a:rPr lang="en-US" dirty="0"/>
              <a:t>We can implement a simple set that uses a </a:t>
            </a:r>
            <a:r>
              <a:rPr lang="en-US" dirty="0">
                <a:solidFill>
                  <a:srgbClr val="C00000"/>
                </a:solidFill>
              </a:rPr>
              <a:t>linked list </a:t>
            </a:r>
            <a:r>
              <a:rPr lang="en-US" dirty="0"/>
              <a:t>to store the items in the set</a:t>
            </a:r>
          </a:p>
          <a:p>
            <a:pPr eaLnBrk="1" hangingPunct="1"/>
            <a:r>
              <a:rPr lang="en-US" dirty="0"/>
              <a:t>Fundamental set operations we will support:</a:t>
            </a:r>
          </a:p>
          <a:p>
            <a:pPr lvl="1" eaLnBrk="1" hangingPunct="1"/>
            <a:r>
              <a:rPr lang="en-US" dirty="0"/>
              <a:t>Add</a:t>
            </a:r>
          </a:p>
          <a:p>
            <a:pPr lvl="1" eaLnBrk="1" hangingPunct="1"/>
            <a:r>
              <a:rPr lang="en-US" dirty="0"/>
              <a:t>Contains</a:t>
            </a:r>
          </a:p>
          <a:p>
            <a:pPr lvl="1" eaLnBrk="1" hangingPunct="1"/>
            <a:r>
              <a:rPr lang="en-US" dirty="0"/>
              <a:t>Union</a:t>
            </a:r>
          </a:p>
          <a:p>
            <a:pPr lvl="1" eaLnBrk="1" hangingPunct="1"/>
            <a:r>
              <a:rPr lang="en-US" dirty="0"/>
              <a:t>Intersection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BBD560BB-F860-45F2-8613-5F86050FC1BB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686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5029200"/>
            <a:ext cx="5243513" cy="104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5" name="TextBox 6"/>
          <p:cNvSpPr txBox="1">
            <a:spLocks noChangeArrowheads="1"/>
          </p:cNvSpPr>
          <p:nvPr/>
        </p:nvSpPr>
        <p:spPr bwMode="auto">
          <a:xfrm>
            <a:off x="5943600" y="4648200"/>
            <a:ext cx="1073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/>
              <a:t>Example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Interface File for a Set Template Class (1 of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36B715F8-FDCC-449D-B446-B191F24D3553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524000"/>
            <a:ext cx="8054975" cy="4772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1  // This is the header file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set.h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.  This is the interface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2  // for the class Set, which is a class for a generic set.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3  #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ifndef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SET_H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4  #define SET_H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5  #include "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listtools.h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"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listtools.h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 is the linked list library interface from Display 17.14.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6  using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LinkedListSavitch::Node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7  namespace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SetSavitch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8  {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9    template&lt;class T&gt;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10    class Set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11    {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12     public: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13        Set() { head = NULL; } // Initialize empty set</a:t>
            </a:r>
          </a:p>
          <a:p>
            <a:pPr>
              <a:defRPr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14        // Normally a copy constructor and overloaded assignment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15        // operator would be included.  They have been omitted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16        // to save space.</a:t>
            </a:r>
          </a:p>
          <a:p>
            <a:pPr>
              <a:defRPr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17        virtual ~Set();  // Destructor destroys set</a:t>
            </a:r>
          </a:p>
          <a:p>
            <a:pPr marL="342900" indent="-342900">
              <a:buFontTx/>
              <a:buAutoNum type="arabicPlain" startAt="18"/>
              <a:defRPr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Interface File for a Set Template Class (2 of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ADDA0891-10F4-42AD-9A03-A22A67A64A4F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524000"/>
            <a:ext cx="7204075" cy="4772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18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contains(T target) const;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19        // Returns true if target is in the set, false otherwise</a:t>
            </a:r>
          </a:p>
          <a:p>
            <a:pPr>
              <a:defRPr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20        void add(T item);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21        // Adds a new element to the set</a:t>
            </a:r>
          </a:p>
          <a:p>
            <a:pPr>
              <a:defRPr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22        void output();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23        // Outputs the set to the console</a:t>
            </a:r>
          </a:p>
          <a:p>
            <a:pPr>
              <a:defRPr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24        Set&lt;T&gt;*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setUnion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(const Set&lt;T&gt;&amp;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otherSet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25        // Union calling object's set with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otherSet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26        // and return a pointer to the new set</a:t>
            </a:r>
          </a:p>
          <a:p>
            <a:pPr>
              <a:defRPr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27        Set&lt;T&gt;*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setIntersection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(const Set&lt;T&gt;&amp;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otherSet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28        // Intersect calling object's set with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otherSet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29        // and return a pointer to the new set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30    private: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31        Node&lt;T&gt; *head;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32   }; // Set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33  } //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SetSavitch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34  #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endif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// SET_H </a:t>
            </a:r>
          </a:p>
          <a:p>
            <a:pPr marL="342900" indent="-342900">
              <a:buFontTx/>
              <a:buAutoNum type="arabicPlain" startAt="18"/>
              <a:defRPr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Implementation File for a Set Template Class (1 of 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1CA400C7-C604-4228-8B59-2978D9F20D7A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519238"/>
            <a:ext cx="5608638" cy="51974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1  // This is the implementation file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set.cpp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2  // This is the implementation of the class Set.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3  #include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4  #include "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listtools.h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5  #include "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set.h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6  using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std::cout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7  using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std::endl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8  using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LinkedListSavitch::Node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9  using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LinkedListSavitch::search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10  using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LinkedListSavitch::headInsert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11  namespace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SetSavitch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12  {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13     template&lt;class T&gt;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14     Set&lt;T&gt;::~Set()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15     {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16         Node&lt;T&gt; *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toDelete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head;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17         while (head != NULL)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18         {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19           head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getLink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);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20           delete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toDelete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21   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toDelete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head;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22         }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23     }</a:t>
            </a:r>
          </a:p>
          <a:p>
            <a:pPr marL="342900" indent="-342900">
              <a:buFontTx/>
              <a:buAutoNum type="arabicPlain" startAt="18"/>
              <a:defRPr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Implementation File for a Set Template Class (2 of 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85F3728B-01B1-4DE1-AFD0-D5EEE728D081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524000"/>
            <a:ext cx="5447325" cy="4616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24     template&lt;class T&gt;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25    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Set&lt;T&gt;::contains(T target) const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26     {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27      Node&lt;T&gt;* result = search(head, target);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28      if (result == NULL)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29         return false;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30      else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31         return true;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32     } </a:t>
            </a:r>
          </a:p>
          <a:p>
            <a:pPr>
              <a:defRPr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33     void Set&lt;T&gt;::output()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34     {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35         Node&lt;T&gt; *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head;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36         while 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!= NULL)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37         {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38   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getData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) &lt;&lt; " ";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39   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getLink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);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40         }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41 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42     }</a:t>
            </a:r>
          </a:p>
          <a:p>
            <a:pPr marL="342900" indent="-342900">
              <a:buFontTx/>
              <a:buAutoNum type="arabicPlain" startAt="18"/>
              <a:defRPr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/>
              <a:t>Display 17.1  </a:t>
            </a:r>
            <a:r>
              <a:rPr lang="en-US" sz="3600"/>
              <a:t>Nodes and Pointers</a:t>
            </a:r>
          </a:p>
        </p:txBody>
      </p:sp>
      <p:pic>
        <p:nvPicPr>
          <p:cNvPr id="18435" name="Picture 4" descr="C:\WINDOWS\Desktop\Oh_type\sacitch_C++_ppt\gif\savitchc17d01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1631950"/>
            <a:ext cx="7772400" cy="433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131AEBF1-0E0B-487B-ABA3-F3E3FC7F9D59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Implementation File for a Set Template Class (3 of 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E1B597BE-E0AE-439D-AF7E-A8D1FEF29531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73733" name="TextBox 5"/>
          <p:cNvSpPr txBox="1">
            <a:spLocks noChangeArrowheads="1"/>
          </p:cNvSpPr>
          <p:nvPr/>
        </p:nvSpPr>
        <p:spPr bwMode="auto">
          <a:xfrm>
            <a:off x="381000" y="1752600"/>
            <a:ext cx="39624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43     template&lt;class T&gt;</a:t>
            </a:r>
          </a:p>
          <a:p>
            <a:pPr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44     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void Set&lt;T&gt;::add(T item)</a:t>
            </a:r>
          </a:p>
          <a:p>
            <a:pPr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45     {</a:t>
            </a:r>
          </a:p>
          <a:p>
            <a:pPr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46      if (search(head, item)</a:t>
            </a:r>
          </a:p>
          <a:p>
            <a:pPr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==NULL)</a:t>
            </a:r>
          </a:p>
          <a:p>
            <a:pPr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47      {</a:t>
            </a:r>
          </a:p>
          <a:p>
            <a:pPr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48        // Only add the target if</a:t>
            </a:r>
          </a:p>
          <a:p>
            <a:pPr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 it's not in the list</a:t>
            </a:r>
          </a:p>
          <a:p>
            <a:pPr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49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headInsert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(head, item);</a:t>
            </a:r>
          </a:p>
          <a:p>
            <a:pPr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50      }</a:t>
            </a:r>
          </a:p>
          <a:p>
            <a:pPr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51     }</a:t>
            </a:r>
          </a:p>
          <a:p>
            <a:pPr eaLnBrk="1" hangingPunct="1"/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19600" y="1676400"/>
            <a:ext cx="4572000" cy="4772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52     template&lt;class T&gt;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53     Set&lt;T&gt;* Set&lt;T&gt;::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setUnion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(const 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    Set&lt;T&gt;&amp;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otherSet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54     {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55      Set&lt;T&gt; *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unionSet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new Set&lt;T&gt;();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56      Node&lt;T&gt;*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head;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57      while 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!= NULL)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58      {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59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unionSet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-&gt;add(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getData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));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60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getLink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);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61      }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62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otherSet.head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63      while 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!= NULL)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64      {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65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unionSet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-&gt;add(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getData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));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66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getLink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);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67      }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68      return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unionSet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69     }</a:t>
            </a:r>
          </a:p>
          <a:p>
            <a:pPr marL="342900" indent="-342900">
              <a:buFontTx/>
              <a:buAutoNum type="arabicPlain" startAt="18"/>
              <a:defRPr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Implementation File for a Set Template Class (4 of 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EEDA00D1-2E88-4095-AEB9-F36C295730BA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828800"/>
            <a:ext cx="6778625" cy="3708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70     template&lt;class T&gt;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71     Set&lt;T&gt;* Set&lt;T&gt;::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setIntersection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(const Set&lt;T&gt;&amp;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otherSet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72     {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73      Set&lt;T&gt; *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interSet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new Set&lt;T&gt;();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74      Node&lt;T&gt;*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head;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75      while 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!= NULL)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76      {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77         if 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otherSet.contains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getData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)))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78         {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79  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interSet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-&gt;add(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getData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));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80         }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81 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getLink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);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82      }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83      return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interSet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84     }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85  } //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SetSavitch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FontTx/>
              <a:buAutoNum type="arabicPlain" startAt="18"/>
              <a:defRPr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Set Demonstration (1 of 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BFDA988C-E2D8-4292-9DC8-0CBB072761A6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163638"/>
            <a:ext cx="6459538" cy="51974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1  // Program to demonstrate use of the Set class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2  #include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3  #include &lt;string&gt;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4  #include "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set.h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5  #include "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listtools.cpp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6  #include "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set.cpp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7  using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std::cout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8  using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std::endl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9  using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std::string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10  using namespace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SetSavitch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11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12  {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13        Set&lt;string&gt; round;   // Round things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14        Set&lt;string&gt; green;   // Green things</a:t>
            </a:r>
          </a:p>
          <a:p>
            <a:pPr>
              <a:defRPr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15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round.add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("peas");   // Sample data for both sets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16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round.add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("ball");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17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round.add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("pie");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18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round.add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("grapes");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19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green.add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("peas");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20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green.add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("grapes");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21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green.add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("garden hose");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22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green.add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("grass");</a:t>
            </a:r>
          </a:p>
          <a:p>
            <a:pPr marL="342900" indent="-342900">
              <a:buFontTx/>
              <a:buAutoNum type="arabicPlain" startAt="18"/>
              <a:defRPr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Set Demonstration (2 of 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02B9B563-8FD0-4239-A15B-83EE7D77399C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163638"/>
            <a:ext cx="7310438" cy="51974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23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"Contents of set round: ";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24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round.output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25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"Contents of set green: ";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26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green.output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defRPr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27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"ball in set round? " &lt;&lt;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28        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round.contains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("ball") &lt;&lt;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29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"ball in set green? " &lt;&lt;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30        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green.contains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("ball") &lt;&lt;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31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"ball and peas in same set? ";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32        if ((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round.contains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("ball") &amp;&amp;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round.contains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("peas")) ||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33            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green.contains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("ball") &amp;&amp;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green.contains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("peas")))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34    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  true" &lt;&lt;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35        else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36    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  false" &lt;&lt;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37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"pie and grass in same set? ";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38        if ((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round.contains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("pie") &amp;&amp;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round.contains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("grass")) ||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39            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green.contains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("pie") &amp;&amp;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green.contains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("grass")))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40    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  true" &lt;&lt;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41        else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42    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  false" &lt;&lt;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 startAt="18"/>
              <a:defRPr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Set Demonstration (3 of 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FC76869B-F302-4267-B2A9-C99696A04879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889000"/>
            <a:ext cx="6884988" cy="3070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43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"Union of green and round: " &lt;&lt;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44        Set&lt;string&gt; *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unionset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round.setUnion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(green);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45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unionset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-&gt;output();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46        delete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unionset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47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"Intersection of green and round: " &lt;&lt;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48        Set&lt;string&gt; *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interset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round.setIntersection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(green);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49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interset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-&gt;output();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50        delete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interset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51        return 0;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52   }</a:t>
            </a:r>
          </a:p>
          <a:p>
            <a:pPr>
              <a:defRPr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FontTx/>
              <a:buAutoNum type="arabicPlain" startAt="18"/>
              <a:defRPr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457200" y="3657600"/>
            <a:ext cx="5867400" cy="246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>
                <a:latin typeface="Courier New" pitchFamily="49" charset="0"/>
                <a:cs typeface="Courier New" pitchFamily="49" charset="0"/>
              </a:rPr>
              <a:t>SAMPLE DIALOGUE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Contents of set round: grapes pie ball peas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Contents of set green: grass garden hose grapes peas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ball in set round? 1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ball in set green? 0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ball and peas in same set?   true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pie and grass in same set?   false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Union of green and round: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garden hose grass peas ball pie grapes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Intersection of green and round: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peas grapes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Friend Classes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Recall constant use of </a:t>
            </a:r>
            <a:r>
              <a:rPr lang="en-US" sz="2800" dirty="0" err="1"/>
              <a:t>getLink</a:t>
            </a:r>
            <a:r>
              <a:rPr lang="en-US" sz="2800" dirty="0"/>
              <a:t> and</a:t>
            </a:r>
            <a:br>
              <a:rPr lang="en-US" sz="2800" dirty="0"/>
            </a:br>
            <a:r>
              <a:rPr lang="en-US" sz="2800" dirty="0" err="1"/>
              <a:t>setlink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B050"/>
                </a:solidFill>
              </a:rPr>
              <a:t>accessor and mutator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Somewhat of a nuisance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Similar to making data public?!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Public makes available to ALL!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Use </a:t>
            </a:r>
            <a:r>
              <a:rPr lang="en-US" sz="2800" dirty="0">
                <a:solidFill>
                  <a:srgbClr val="C00000"/>
                </a:solidFill>
              </a:rPr>
              <a:t>friend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Make queue template class "friend" of node</a:t>
            </a:r>
            <a:br>
              <a:rPr lang="en-US" sz="2400" dirty="0"/>
            </a:br>
            <a:r>
              <a:rPr lang="en-US" sz="2400" dirty="0"/>
              <a:t>template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All private link members </a:t>
            </a:r>
            <a:r>
              <a:rPr lang="en-US" sz="2400" dirty="0">
                <a:solidFill>
                  <a:srgbClr val="0070C0"/>
                </a:solidFill>
              </a:rPr>
              <a:t>directly available </a:t>
            </a:r>
            <a:r>
              <a:rPr lang="en-US" sz="2400" dirty="0"/>
              <a:t>in</a:t>
            </a:r>
            <a:br>
              <a:rPr lang="en-US" sz="2400" dirty="0"/>
            </a:br>
            <a:r>
              <a:rPr lang="en-US" sz="2400" dirty="0"/>
              <a:t>member functions of queue class!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77D00A01-D96D-4233-8616-E87DBD128053}" type="slidenum">
              <a:rPr lang="en-US"/>
              <a:pPr>
                <a:defRPr/>
              </a:pPr>
              <a:t>65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Forward Declaration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Class friendships typically require classes reference each other</a:t>
            </a:r>
          </a:p>
          <a:p>
            <a:pPr lvl="1" eaLnBrk="1" hangingPunct="1"/>
            <a:r>
              <a:rPr lang="en-US" dirty="0"/>
              <a:t>Presents problem</a:t>
            </a:r>
          </a:p>
          <a:p>
            <a:pPr lvl="1" eaLnBrk="1" hangingPunct="1"/>
            <a:r>
              <a:rPr lang="en-US" dirty="0"/>
              <a:t>How can "both" be declared at same time?</a:t>
            </a:r>
          </a:p>
          <a:p>
            <a:pPr eaLnBrk="1" hangingPunct="1"/>
            <a:r>
              <a:rPr lang="en-US" dirty="0"/>
              <a:t>Requires </a:t>
            </a:r>
            <a:r>
              <a:rPr lang="en-US" dirty="0">
                <a:solidFill>
                  <a:srgbClr val="C00000"/>
                </a:solidFill>
              </a:rPr>
              <a:t>forward declaration</a:t>
            </a:r>
          </a:p>
          <a:p>
            <a:pPr lvl="1" eaLnBrk="1" hangingPunct="1"/>
            <a:r>
              <a:rPr lang="en-US" dirty="0"/>
              <a:t>Simple class heading given inside other:</a:t>
            </a:r>
            <a:br>
              <a:rPr lang="en-US" dirty="0"/>
            </a:br>
            <a:r>
              <a:rPr lang="en-US" dirty="0"/>
              <a:t>class Queue;    //Forward Dec.</a:t>
            </a:r>
          </a:p>
          <a:p>
            <a:pPr lvl="1" eaLnBrk="1" hangingPunct="1"/>
            <a:r>
              <a:rPr lang="en-US" dirty="0">
                <a:solidFill>
                  <a:srgbClr val="0070C0"/>
                </a:solidFill>
              </a:rPr>
              <a:t>Announces "class Queue will exist"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CD538FB1-55D3-4A6B-8758-531518BFA54F}" type="slidenum">
              <a:rPr lang="en-US"/>
              <a:pPr>
                <a:defRPr/>
              </a:pPr>
              <a:t>66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07A930-C6B7-8E4E-A548-7BBD25F57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419FC0-618F-2C44-B279-53E02F611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47554E8-C27A-4840-9BC8-6FB2A0DBD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4C495010-71B5-42DA-B53C-9B78ABCC395B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8BA59F-F659-C844-BAAB-7B74E3EC4B2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2665921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Concept of Iterators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Constructed for cycling through data</a:t>
            </a:r>
          </a:p>
          <a:p>
            <a:pPr lvl="1" eaLnBrk="1" hangingPunct="1"/>
            <a:r>
              <a:rPr lang="en-US" dirty="0"/>
              <a:t>Like a "</a:t>
            </a:r>
            <a:r>
              <a:rPr lang="en-US" dirty="0">
                <a:solidFill>
                  <a:srgbClr val="0070C0"/>
                </a:solidFill>
              </a:rPr>
              <a:t>traversal</a:t>
            </a:r>
            <a:r>
              <a:rPr lang="en-US" dirty="0"/>
              <a:t>"</a:t>
            </a:r>
          </a:p>
          <a:p>
            <a:pPr lvl="1" eaLnBrk="1" hangingPunct="1"/>
            <a:r>
              <a:rPr lang="en-US" dirty="0"/>
              <a:t>Allows "whatever" actions required on data</a:t>
            </a:r>
          </a:p>
          <a:p>
            <a:pPr eaLnBrk="1" hangingPunct="1"/>
            <a:r>
              <a:rPr lang="en-US" dirty="0">
                <a:solidFill>
                  <a:srgbClr val="C00000"/>
                </a:solidFill>
              </a:rPr>
              <a:t>Pointers</a:t>
            </a:r>
            <a:r>
              <a:rPr lang="en-US" dirty="0"/>
              <a:t> typically used as </a:t>
            </a:r>
            <a:r>
              <a:rPr lang="en-US" dirty="0">
                <a:solidFill>
                  <a:srgbClr val="00B050"/>
                </a:solidFill>
              </a:rPr>
              <a:t>iterators</a:t>
            </a:r>
          </a:p>
          <a:p>
            <a:pPr lvl="1" eaLnBrk="1" hangingPunct="1"/>
            <a:r>
              <a:rPr lang="en-US" dirty="0"/>
              <a:t>Seen in linked list implementation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6742FB06-1CFC-415A-B2B6-E2E049C2BA34}" type="slidenum">
              <a:rPr lang="en-US"/>
              <a:pPr>
                <a:defRPr/>
              </a:pPr>
              <a:t>68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Simplest Example: </a:t>
            </a:r>
            <a:br>
              <a:rPr lang="en-US" dirty="0"/>
            </a:br>
            <a:r>
              <a:rPr lang="en-US" dirty="0"/>
              <a:t>Pointers as Iterators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Recall: linked list: "prototypical" data structure</a:t>
            </a:r>
          </a:p>
          <a:p>
            <a:pPr eaLnBrk="1" hangingPunct="1"/>
            <a:r>
              <a:rPr lang="en-US" sz="2800" dirty="0">
                <a:solidFill>
                  <a:srgbClr val="C00000"/>
                </a:solidFill>
              </a:rPr>
              <a:t>Pointer</a:t>
            </a:r>
            <a:r>
              <a:rPr lang="en-US" sz="2800" dirty="0"/>
              <a:t>: "prototypical" </a:t>
            </a:r>
            <a:r>
              <a:rPr lang="en-US" sz="2800" dirty="0">
                <a:solidFill>
                  <a:srgbClr val="00B050"/>
                </a:solidFill>
              </a:rPr>
              <a:t>example of iterator</a:t>
            </a:r>
          </a:p>
          <a:p>
            <a:pPr lvl="1" eaLnBrk="1" hangingPunct="1"/>
            <a:r>
              <a:rPr lang="en-US" sz="2400" dirty="0"/>
              <a:t>Pointer used as iterator by moving thru</a:t>
            </a:r>
            <a:br>
              <a:rPr lang="en-US" sz="2400" dirty="0"/>
            </a:br>
            <a:r>
              <a:rPr lang="en-US" sz="2400" dirty="0"/>
              <a:t>linked list node by node starting at head:</a:t>
            </a:r>
          </a:p>
          <a:p>
            <a:pPr lvl="1" eaLnBrk="1" hangingPunct="1"/>
            <a:r>
              <a:rPr lang="en-US" sz="2400" dirty="0"/>
              <a:t>Example:</a:t>
            </a:r>
            <a:br>
              <a:rPr lang="en-US" sz="2400" dirty="0"/>
            </a:br>
            <a:r>
              <a:rPr lang="en-US" sz="2400" dirty="0" err="1">
                <a:solidFill>
                  <a:srgbClr val="0070C0"/>
                </a:solidFill>
              </a:rPr>
              <a:t>Node_Type</a:t>
            </a:r>
            <a:r>
              <a:rPr lang="en-US" sz="2400" dirty="0">
                <a:solidFill>
                  <a:srgbClr val="0070C0"/>
                </a:solidFill>
              </a:rPr>
              <a:t> *iterator;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for (iterator = Head; iterator != NULL;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				iterator=iterator-&gt;Link)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dirty="0" err="1">
                <a:solidFill>
                  <a:srgbClr val="0070C0"/>
                </a:solidFill>
              </a:rPr>
              <a:t>Do_Action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2B1A2A9D-4A6D-4EA8-A89B-CA4E56CB5322}" type="slidenum">
              <a:rPr lang="en-US"/>
              <a:pPr>
                <a:defRPr/>
              </a:pPr>
              <a:t>69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Node Definition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struct ListNode</a:t>
            </a:r>
            <a:br>
              <a:rPr lang="en-US" sz="2800"/>
            </a:br>
            <a:r>
              <a:rPr lang="en-US" sz="2800"/>
              <a:t>{</a:t>
            </a:r>
            <a:br>
              <a:rPr lang="en-US" sz="2800"/>
            </a:br>
            <a:r>
              <a:rPr lang="en-US" sz="2800"/>
              <a:t>	string item;</a:t>
            </a:r>
            <a:br>
              <a:rPr lang="en-US" sz="2800"/>
            </a:br>
            <a:r>
              <a:rPr lang="en-US" sz="2800"/>
              <a:t>	int count;</a:t>
            </a:r>
            <a:br>
              <a:rPr lang="en-US" sz="2800"/>
            </a:br>
            <a:r>
              <a:rPr lang="en-US" sz="2800"/>
              <a:t>	ListNode *link;</a:t>
            </a:r>
            <a:br>
              <a:rPr lang="en-US" sz="2800"/>
            </a:br>
            <a:r>
              <a:rPr lang="en-US" sz="2800"/>
              <a:t>};</a:t>
            </a:r>
            <a:br>
              <a:rPr lang="en-US" sz="2800"/>
            </a:br>
            <a:r>
              <a:rPr lang="en-US" sz="2800"/>
              <a:t>typedef ListNode* ListNodePtr;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Order here is important!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Listnode defined 1</a:t>
            </a:r>
            <a:r>
              <a:rPr lang="en-US" sz="2400" baseline="30000"/>
              <a:t>st</a:t>
            </a:r>
            <a:r>
              <a:rPr lang="en-US" sz="2400"/>
              <a:t>, since used in typedef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Also notice "circularity"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957A23FB-2F2C-4C71-804B-002D3DA79EAC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 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The Simplest One is Not General</a:t>
            </a:r>
            <a:endParaRPr lang="en-US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eaLnBrk="1" hangingPunct="1"/>
            <a:r>
              <a:rPr lang="en-US" sz="2800" dirty="0"/>
              <a:t>Pointers as iterators is common for the data structures based on linked lists</a:t>
            </a:r>
          </a:p>
          <a:p>
            <a:pPr eaLnBrk="1" hangingPunct="1"/>
            <a:r>
              <a:rPr lang="en-US" sz="2800" dirty="0"/>
              <a:t>But, how to enumerate the elements in a tree, a hash table, or </a:t>
            </a:r>
            <a:r>
              <a:rPr lang="en-US" sz="2800" dirty="0">
                <a:solidFill>
                  <a:srgbClr val="C00000"/>
                </a:solidFill>
              </a:rPr>
              <a:t>more complicated data structures</a:t>
            </a:r>
            <a:r>
              <a:rPr lang="en-US" sz="2800" dirty="0"/>
              <a:t>?</a:t>
            </a:r>
          </a:p>
          <a:p>
            <a:pPr eaLnBrk="1" hangingPunct="1"/>
            <a:r>
              <a:rPr lang="en-US" altLang="zh-TW" sz="2800" dirty="0"/>
              <a:t>Other data structures cannot be enumerated by</a:t>
            </a:r>
            <a:br>
              <a:rPr lang="en-US" altLang="zh-TW" sz="2800" dirty="0"/>
            </a:b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iterator = iterator-&gt;link </a:t>
            </a:r>
            <a:r>
              <a:rPr lang="en-US" altLang="zh-TW" sz="2800" dirty="0"/>
              <a:t>anymore</a:t>
            </a:r>
            <a:endParaRPr lang="en-US" sz="2800" dirty="0"/>
          </a:p>
          <a:p>
            <a:pPr eaLnBrk="1" hangingPunct="1"/>
            <a:r>
              <a:rPr lang="en-US" sz="2800" dirty="0"/>
              <a:t>If you have to enumerate the elements of different data structures, </a:t>
            </a:r>
            <a:r>
              <a:rPr lang="en-US" sz="2800" dirty="0">
                <a:solidFill>
                  <a:srgbClr val="00B050"/>
                </a:solidFill>
              </a:rPr>
              <a:t>you have to know the implementation </a:t>
            </a:r>
            <a:br>
              <a:rPr lang="en-US" sz="2800" dirty="0"/>
            </a:br>
            <a:r>
              <a:rPr lang="en-US" sz="2800" dirty="0">
                <a:sym typeface="Wingdings" pitchFamily="2" charset="2"/>
              </a:rPr>
              <a:t> </a:t>
            </a:r>
            <a:r>
              <a:rPr lang="en-US" sz="2800" dirty="0">
                <a:solidFill>
                  <a:srgbClr val="0070C0"/>
                </a:solidFill>
                <a:sym typeface="Wingdings" pitchFamily="2" charset="2"/>
              </a:rPr>
              <a:t>Violate hidden implementation</a:t>
            </a:r>
          </a:p>
          <a:p>
            <a:pPr lvl="1" eaLnBrk="1" hangingPunct="1"/>
            <a:r>
              <a:rPr lang="en-US" sz="2400" dirty="0">
                <a:sym typeface="Wingdings" pitchFamily="2" charset="2"/>
              </a:rPr>
              <a:t>e.g., </a:t>
            </a:r>
            <a:r>
              <a:rPr lang="en-US" sz="2400" dirty="0" err="1">
                <a:sym typeface="Wingdings" pitchFamily="2" charset="2"/>
              </a:rPr>
              <a:t>inorder</a:t>
            </a:r>
            <a:r>
              <a:rPr lang="en-US" sz="2400" dirty="0">
                <a:sym typeface="Wingdings" pitchFamily="2" charset="2"/>
              </a:rPr>
              <a:t> traversal of tree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2B1A2A9D-4A6D-4EA8-A89B-CA4E56CB5322}" type="slidenum">
              <a:rPr lang="en-US"/>
              <a:pPr>
                <a:defRPr/>
              </a:pPr>
              <a:t>70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155434"/>
      </p:ext>
    </p:extLst>
  </p:cSld>
  <p:clrMapOvr>
    <a:masterClrMapping/>
  </p:clrMapOvr>
  <p:transition spd="med">
    <p:wipe dir="r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Why generalized as Iterator?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eaLnBrk="1" hangingPunct="1"/>
            <a:r>
              <a:rPr lang="en-US" dirty="0"/>
              <a:t>Moreover, we want to design a general function for</a:t>
            </a:r>
            <a:r>
              <a:rPr lang="en-US" dirty="0">
                <a:solidFill>
                  <a:srgbClr val="0070C0"/>
                </a:solidFill>
              </a:rPr>
              <a:t> every different data structure</a:t>
            </a:r>
            <a:r>
              <a:rPr lang="en-US" dirty="0"/>
              <a:t> </a:t>
            </a:r>
            <a:r>
              <a:rPr lang="en-US" i="1" dirty="0"/>
              <a:t>ds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XXX_type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findMax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XXX_type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max := -infinity;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 enumerate all elements in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ds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if ( max 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element.data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max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element.data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 max;</a:t>
            </a:r>
          </a:p>
          <a:p>
            <a:pPr lvl="1" eaLnBrk="1" hangingPunct="1"/>
            <a:r>
              <a:rPr lang="en-US" dirty="0"/>
              <a:t>Every </a:t>
            </a:r>
            <a:r>
              <a:rPr lang="en-US" i="1" dirty="0"/>
              <a:t>ds</a:t>
            </a:r>
            <a:r>
              <a:rPr lang="en-US" dirty="0"/>
              <a:t> requires the similar implementation</a:t>
            </a:r>
          </a:p>
          <a:p>
            <a:pPr lvl="1" eaLnBrk="1" hangingPunct="1"/>
            <a:r>
              <a:rPr lang="en-US" dirty="0"/>
              <a:t>But different </a:t>
            </a:r>
            <a:r>
              <a:rPr lang="en-US" i="1" dirty="0"/>
              <a:t>ds</a:t>
            </a:r>
            <a:r>
              <a:rPr lang="en-US" dirty="0"/>
              <a:t> has different enumeration method</a:t>
            </a:r>
          </a:p>
        </p:txBody>
      </p:sp>
    </p:spTree>
    <p:extLst>
      <p:ext uri="{BB962C8B-B14F-4D97-AF65-F5344CB8AC3E}">
        <p14:creationId xmlns:p14="http://schemas.microsoft.com/office/powerpoint/2010/main" val="2052202465"/>
      </p:ext>
    </p:extLst>
  </p:cSld>
  <p:clrMapOvr>
    <a:masterClrMapping/>
  </p:clrMapOvr>
  <p:transition spd="med">
    <p:wipe dir="r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Why generalized as Iterator?</a:t>
            </a:r>
            <a:endParaRPr lang="en-US" dirty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eaLnBrk="1" hangingPunct="1"/>
            <a:r>
              <a:rPr lang="en-US" dirty="0"/>
              <a:t>How to reduce the implementation complexity</a:t>
            </a:r>
          </a:p>
          <a:p>
            <a:pPr lvl="1" eaLnBrk="1" hangingPunct="1"/>
            <a:r>
              <a:rPr lang="en-US" dirty="0"/>
              <a:t>Define the function once with </a:t>
            </a:r>
            <a:r>
              <a:rPr lang="en-US" dirty="0">
                <a:solidFill>
                  <a:srgbClr val="C00000"/>
                </a:solidFill>
              </a:rPr>
              <a:t>template</a:t>
            </a:r>
          </a:p>
          <a:p>
            <a:pPr lvl="1" eaLnBrk="1" hangingPunct="1"/>
            <a:r>
              <a:rPr lang="en-US" altLang="zh-TW" dirty="0"/>
              <a:t>Enumerate all elements</a:t>
            </a:r>
            <a:r>
              <a:rPr lang="zh-TW" altLang="en-US" dirty="0"/>
              <a:t> </a:t>
            </a:r>
            <a:r>
              <a:rPr lang="en-US" altLang="zh-TW" dirty="0"/>
              <a:t>by</a:t>
            </a:r>
            <a:r>
              <a:rPr lang="en-US" dirty="0"/>
              <a:t> the </a:t>
            </a:r>
            <a:r>
              <a:rPr lang="en-US" dirty="0">
                <a:solidFill>
                  <a:srgbClr val="C00000"/>
                </a:solidFill>
              </a:rPr>
              <a:t>same tool</a:t>
            </a:r>
            <a:r>
              <a:rPr lang="en-US" dirty="0"/>
              <a:t> (iterator)</a:t>
            </a:r>
          </a:p>
          <a:p>
            <a:pPr marL="0" indent="0" eaLnBrk="1" hangingPunct="1">
              <a:buNone/>
            </a:pPr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????&gt;</a:t>
            </a:r>
            <a:b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????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findMax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 ???? ) {...}</a:t>
            </a:r>
          </a:p>
          <a:p>
            <a:pPr marL="0" indent="0" eaLnBrk="1" hangingPunct="1">
              <a:buNone/>
            </a:pPr>
            <a:b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Queue&lt;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intQ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???? =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findMax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???? );</a:t>
            </a:r>
            <a:endParaRPr lang="zh-TW" altLang="en-US" sz="2000" dirty="0"/>
          </a:p>
          <a:p>
            <a:pPr marL="0" indent="0" eaLnBrk="1" hangingPunct="1">
              <a:buNone/>
            </a:pPr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eaLnBrk="1" hangingPunct="1"/>
            <a:r>
              <a:rPr lang="en-US" dirty="0"/>
              <a:t>This is a toy example; some data structure can directly access the maximum such as max heap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0035D0EC-4E49-45FD-B4F6-36188944CB41}" type="slidenum">
              <a:rPr lang="en-US"/>
              <a:pPr>
                <a:defRPr/>
              </a:pPr>
              <a:t>72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478129"/>
      </p:ext>
    </p:extLst>
  </p:cSld>
  <p:clrMapOvr>
    <a:masterClrMapping/>
  </p:clrMapOvr>
  <p:transition spd="med">
    <p:wipe dir="r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Iterator Classes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More </a:t>
            </a:r>
            <a:r>
              <a:rPr lang="en-US" sz="2800" dirty="0">
                <a:solidFill>
                  <a:srgbClr val="0070C0"/>
                </a:solidFill>
              </a:rPr>
              <a:t>versatile</a:t>
            </a:r>
            <a:r>
              <a:rPr lang="en-US" sz="2800" dirty="0"/>
              <a:t> than pointer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Typical overloaded operators:</a:t>
            </a:r>
            <a:br>
              <a:rPr lang="en-US" sz="2800" dirty="0"/>
            </a:br>
            <a:r>
              <a:rPr lang="en-US" sz="2800" dirty="0">
                <a:solidFill>
                  <a:srgbClr val="00B050"/>
                </a:solidFill>
              </a:rPr>
              <a:t>++</a:t>
            </a:r>
            <a:r>
              <a:rPr lang="en-US" sz="2800" dirty="0"/>
              <a:t>		advances iterator to next item</a:t>
            </a:r>
            <a:br>
              <a:rPr lang="en-US" sz="2800" dirty="0"/>
            </a:br>
            <a:r>
              <a:rPr lang="en-US" sz="2800" dirty="0">
                <a:solidFill>
                  <a:srgbClr val="00B050"/>
                </a:solidFill>
              </a:rPr>
              <a:t>--</a:t>
            </a:r>
            <a:r>
              <a:rPr lang="en-US" sz="2800" dirty="0"/>
              <a:t>		retreats iterator to previous item</a:t>
            </a:r>
            <a:br>
              <a:rPr lang="en-US" sz="2800" dirty="0"/>
            </a:br>
            <a:r>
              <a:rPr lang="en-US" sz="2800" dirty="0">
                <a:solidFill>
                  <a:srgbClr val="00B050"/>
                </a:solidFill>
              </a:rPr>
              <a:t>==</a:t>
            </a:r>
            <a:r>
              <a:rPr lang="en-US" sz="2800" dirty="0"/>
              <a:t>		Compares iterators</a:t>
            </a:r>
            <a:br>
              <a:rPr lang="en-US" sz="2800" dirty="0"/>
            </a:br>
            <a:r>
              <a:rPr lang="en-US" sz="2800" dirty="0">
                <a:solidFill>
                  <a:srgbClr val="00B050"/>
                </a:solidFill>
              </a:rPr>
              <a:t>!=</a:t>
            </a:r>
            <a:r>
              <a:rPr lang="en-US" sz="2800" dirty="0"/>
              <a:t>		Compare for not equal</a:t>
            </a:r>
            <a:br>
              <a:rPr lang="en-US" sz="2800" dirty="0"/>
            </a:br>
            <a:r>
              <a:rPr lang="en-US" sz="2800" dirty="0">
                <a:solidFill>
                  <a:srgbClr val="00B050"/>
                </a:solidFill>
              </a:rPr>
              <a:t>*</a:t>
            </a:r>
            <a:r>
              <a:rPr lang="en-US" sz="2800" dirty="0"/>
              <a:t>		Accesses one item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Data structure class would have members:</a:t>
            </a:r>
            <a:br>
              <a:rPr lang="en-US" sz="2800" dirty="0"/>
            </a:br>
            <a:r>
              <a:rPr lang="en-US" sz="2400" dirty="0">
                <a:solidFill>
                  <a:srgbClr val="7030A0"/>
                </a:solidFill>
              </a:rPr>
              <a:t>begin(): </a:t>
            </a:r>
            <a:r>
              <a:rPr lang="en-US" sz="2400" dirty="0"/>
              <a:t>returns iterator to 1</a:t>
            </a:r>
            <a:r>
              <a:rPr lang="en-US" sz="2400" baseline="30000" dirty="0"/>
              <a:t>st</a:t>
            </a:r>
            <a:r>
              <a:rPr lang="en-US" sz="2400" dirty="0"/>
              <a:t> item in structure</a:t>
            </a:r>
            <a:br>
              <a:rPr lang="en-US" sz="2400" dirty="0"/>
            </a:br>
            <a:r>
              <a:rPr lang="en-US" sz="2400" dirty="0">
                <a:solidFill>
                  <a:srgbClr val="7030A0"/>
                </a:solidFill>
              </a:rPr>
              <a:t>end()</a:t>
            </a:r>
            <a:r>
              <a:rPr lang="en-US" sz="2400" dirty="0"/>
              <a:t>: returns iterator to test if at end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B6F8DD51-FDBB-44DD-9B7B-470CBB823073}" type="slidenum">
              <a:rPr lang="en-US"/>
              <a:pPr>
                <a:defRPr/>
              </a:pPr>
              <a:t>73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Use of Iterator Class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Cycle through data structure named </a:t>
            </a:r>
            <a:r>
              <a:rPr lang="en-US" i="1" dirty="0"/>
              <a:t>ds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for (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=</a:t>
            </a:r>
            <a:r>
              <a:rPr lang="en-US" dirty="0" err="1">
                <a:solidFill>
                  <a:srgbClr val="0070C0"/>
                </a:solidFill>
              </a:rPr>
              <a:t>ds.begin</a:t>
            </a:r>
            <a:r>
              <a:rPr lang="en-US" dirty="0">
                <a:solidFill>
                  <a:srgbClr val="0070C0"/>
                </a:solidFill>
              </a:rPr>
              <a:t>();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!=</a:t>
            </a:r>
            <a:r>
              <a:rPr lang="en-US" dirty="0" err="1">
                <a:solidFill>
                  <a:srgbClr val="0070C0"/>
                </a:solidFill>
              </a:rPr>
              <a:t>ds.end</a:t>
            </a:r>
            <a:r>
              <a:rPr lang="en-US" dirty="0">
                <a:solidFill>
                  <a:srgbClr val="0070C0"/>
                </a:solidFill>
              </a:rPr>
              <a:t>();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++)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	process *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/>
              <a:t>  </a:t>
            </a:r>
            <a:r>
              <a:rPr lang="en-US" dirty="0">
                <a:solidFill>
                  <a:srgbClr val="00B050"/>
                </a:solidFill>
              </a:rPr>
              <a:t>//*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 is current data item</a:t>
            </a:r>
            <a:br>
              <a:rPr lang="en-US" dirty="0"/>
            </a:br>
            <a:endParaRPr lang="en-US" dirty="0"/>
          </a:p>
          <a:p>
            <a:pPr eaLnBrk="1" hangingPunct="1"/>
            <a:r>
              <a:rPr lang="en-US" dirty="0" err="1"/>
              <a:t>i</a:t>
            </a:r>
            <a:r>
              <a:rPr lang="en-US" dirty="0"/>
              <a:t> is a variable of the iterator type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0035D0EC-4E49-45FD-B4F6-36188944CB41}" type="slidenum">
              <a:rPr lang="en-US"/>
              <a:pPr>
                <a:defRPr/>
              </a:pPr>
              <a:t>74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585311"/>
      </p:ext>
    </p:extLst>
  </p:cSld>
  <p:clrMapOvr>
    <a:masterClrMapping/>
  </p:clrMapOvr>
  <p:transition spd="med">
    <p:wipe dir="r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Iterator Class Example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T&gt;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Node(T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Node&lt;T&gt;*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theLink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data(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 link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theLink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){}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Node&lt;T&gt; *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getLink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{return link;}</a:t>
            </a:r>
            <a:b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T&amp;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getData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{return data;}</a:t>
            </a:r>
            <a:b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setData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T&amp; </a:t>
            </a:r>
            <a:r>
              <a:rPr lang="en-US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theData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{data = </a:t>
            </a:r>
            <a:r>
              <a:rPr lang="en-US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theData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b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setLink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(Node&lt;T&gt;* pointer) {link = pointer;}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 data;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should define comparison operators</a:t>
            </a:r>
            <a:b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Node&lt;T&gt; *link;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0035D0EC-4E49-45FD-B4F6-36188944CB41}" type="slidenum">
              <a:rPr lang="en-US"/>
              <a:pPr>
                <a:defRPr/>
              </a:pPr>
              <a:t>75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Iterator Class Example (cont’d)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T&gt;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Iterator(): current(NULL) {}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Iterator(Node&lt;T&gt; *initial): current(initial) {}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T &amp; operator *() const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{return current-&gt;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();}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 &amp; operator ++ ()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current = current-&gt;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*this;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 operator ++(int)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 // postfix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Iterator temp(current);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current = current-&gt;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temp;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0035D0EC-4E49-45FD-B4F6-36188944CB41}" type="slidenum">
              <a:rPr lang="en-US"/>
              <a:pPr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83829"/>
      </p:ext>
    </p:extLst>
  </p:cSld>
  <p:clrMapOvr>
    <a:masterClrMapping/>
  </p:clrMapOvr>
  <p:transition spd="med">
    <p:wipe dir="r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Iterator Class Example (cont’d)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T&gt;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operator == (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Iterator &amp;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(current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rhs.current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operator != (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Iterator &amp;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(current !=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rhs.current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Node&lt;T&gt; *current;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0035D0EC-4E49-45FD-B4F6-36188944CB41}" type="slidenum">
              <a:rPr lang="en-US"/>
              <a:pPr>
                <a:defRPr/>
              </a:pPr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01710"/>
      </p:ext>
    </p:extLst>
  </p:cSld>
  <p:clrMapOvr>
    <a:masterClrMapping/>
  </p:clrMapOvr>
  <p:transition spd="med">
    <p:wipe dir="r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Iterator Class Example (cont’d)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T&gt;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typedef Iterator&lt;T&gt; It;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Queue();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Queue(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Queue&lt;T&gt; &amp;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aQueue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Queue&lt;T&gt; &amp;operator =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Queue&lt;T&gt; &amp;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~Queue();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void add (T item);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T remove();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bool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It begin()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{return It(front);}</a:t>
            </a:r>
            <a:b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It end()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{return It();}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Node&lt;T&gt; *front; Node&lt;T&gt; *back;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0035D0EC-4E49-45FD-B4F6-36188944CB41}" type="slidenum">
              <a:rPr lang="en-US"/>
              <a:pPr>
                <a:defRPr/>
              </a:pPr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4126"/>
      </p:ext>
    </p:extLst>
  </p:cSld>
  <p:clrMapOvr>
    <a:masterClrMapping/>
  </p:clrMapOvr>
  <p:transition spd="med">
    <p:wipe dir="r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Generalized Function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eaLnBrk="1" hangingPunct="1"/>
            <a:r>
              <a:rPr lang="en-US" dirty="0"/>
              <a:t>How to reduce the implementation complexity</a:t>
            </a:r>
          </a:p>
          <a:p>
            <a:pPr lvl="1" eaLnBrk="1" hangingPunct="1"/>
            <a:r>
              <a:rPr lang="en-US" dirty="0"/>
              <a:t>Define the function once with </a:t>
            </a:r>
            <a:r>
              <a:rPr lang="en-US" dirty="0">
                <a:solidFill>
                  <a:srgbClr val="C00000"/>
                </a:solidFill>
              </a:rPr>
              <a:t>template</a:t>
            </a:r>
          </a:p>
          <a:p>
            <a:pPr marL="0" indent="0" eaLnBrk="1" hangingPunct="1">
              <a:buNone/>
            </a:pP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findMax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start,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end ){</a:t>
            </a:r>
            <a:b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max = start;</a:t>
            </a:r>
            <a:b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while ( start != end ) {</a:t>
            </a:r>
            <a:b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 *max &lt; *start ) {</a:t>
            </a:r>
            <a:b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max = start;</a:t>
            </a:r>
            <a:b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start ++;</a:t>
            </a:r>
            <a:b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max;</a:t>
            </a:r>
          </a:p>
          <a:p>
            <a:pPr marL="0" indent="0" eaLnBrk="1" hangingPunct="1">
              <a:buNone/>
            </a:pP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C8F9C8F-F3B2-0D42-8ACC-FB393763521F}"/>
              </a:ext>
            </a:extLst>
          </p:cNvPr>
          <p:cNvSpPr/>
          <p:nvPr/>
        </p:nvSpPr>
        <p:spPr>
          <a:xfrm>
            <a:off x="4038600" y="4323566"/>
            <a:ext cx="48387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buNone/>
            </a:pP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Iterator&lt;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solIt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Queue&lt;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intQ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solIt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findMax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intQ.begin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intQ.end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zh-TW" altLang="en-US" sz="2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3020E5C-094F-6D46-88DC-212701B45AC8}"/>
              </a:ext>
            </a:extLst>
          </p:cNvPr>
          <p:cNvSpPr/>
          <p:nvPr/>
        </p:nvSpPr>
        <p:spPr>
          <a:xfrm>
            <a:off x="4043749" y="5550705"/>
            <a:ext cx="533297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buNone/>
            </a:pP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TreeIterator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solIt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Tree&lt;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intTree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solIt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findMax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intTree.begin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intTree.end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86725253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Head Pointer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Box labeled "head" not a node:</a:t>
            </a:r>
            <a:br>
              <a:rPr lang="en-US"/>
            </a:br>
            <a:r>
              <a:rPr lang="en-US"/>
              <a:t>ListNodePtr head;</a:t>
            </a:r>
          </a:p>
          <a:p>
            <a:pPr lvl="1" eaLnBrk="1" hangingPunct="1"/>
            <a:r>
              <a:rPr lang="en-US"/>
              <a:t>A simple pointer to a node</a:t>
            </a:r>
          </a:p>
          <a:p>
            <a:pPr lvl="1" eaLnBrk="1" hangingPunct="1"/>
            <a:r>
              <a:rPr lang="en-US"/>
              <a:t>Set to point to 1</a:t>
            </a:r>
            <a:r>
              <a:rPr lang="en-US" baseline="30000"/>
              <a:t>st</a:t>
            </a:r>
            <a:r>
              <a:rPr lang="en-US"/>
              <a:t> node in list</a:t>
            </a:r>
          </a:p>
          <a:p>
            <a:pPr eaLnBrk="1" hangingPunct="1"/>
            <a:r>
              <a:rPr lang="en-US"/>
              <a:t>Head used to "maintain" start of list</a:t>
            </a:r>
          </a:p>
          <a:p>
            <a:pPr eaLnBrk="1" hangingPunct="1"/>
            <a:r>
              <a:rPr lang="en-US"/>
              <a:t>Also used as argument to functions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260900D9-C4A2-4369-B1AD-AF5D767D3A83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A6500-6775-9B43-ADD2-FD3DA0B62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31C0DF-6AFF-874D-9F6D-2DC9F6E31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A26A485-F691-924C-85C1-9416539764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4C495010-71B5-42DA-B53C-9B78ABCC395B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22DB23-9202-A84F-A547-50349E24014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9099262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Trees Introduction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Trees can be complex data structures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Only basics here: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Constructing, manipulating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Using nodes and pointers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Recall linked list: nodes have only one</a:t>
            </a:r>
            <a:br>
              <a:rPr lang="en-US"/>
            </a:br>
            <a:r>
              <a:rPr lang="en-US"/>
              <a:t>pointer </a:t>
            </a:r>
            <a:r>
              <a:rPr lang="en-US">
                <a:sym typeface="Wingdings" pitchFamily="2" charset="2"/>
              </a:rPr>
              <a:t></a:t>
            </a:r>
            <a:r>
              <a:rPr lang="en-US"/>
              <a:t> next node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Trees have two, &amp; sometimes more,</a:t>
            </a:r>
            <a:br>
              <a:rPr lang="en-US"/>
            </a:br>
            <a:r>
              <a:rPr lang="en-US"/>
              <a:t>pointers to other nodes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E3EB96EB-18C3-4B00-8364-8BABFDFA6C24}" type="slidenum">
              <a:rPr lang="en-US"/>
              <a:pPr>
                <a:defRPr/>
              </a:pPr>
              <a:t>81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Tree Structure: </a:t>
            </a:r>
            <a:br>
              <a:rPr lang="en-US" sz="3600"/>
            </a:br>
            <a:r>
              <a:rPr lang="en-US" sz="3600" b="1"/>
              <a:t>Display 17.35  </a:t>
            </a:r>
            <a:r>
              <a:rPr lang="en-US" sz="3600"/>
              <a:t>A Binary Tree (1 of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3514C9CA-3DC9-4F92-90ED-18CB8DFAF46E}" type="slidenum">
              <a:rPr lang="en-US"/>
              <a:pPr>
                <a:defRPr/>
              </a:pPr>
              <a:t>82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86021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7685088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Tree Structure: </a:t>
            </a:r>
            <a:br>
              <a:rPr lang="en-US" sz="3600"/>
            </a:br>
            <a:r>
              <a:rPr lang="en-US" sz="3600" b="1"/>
              <a:t>Display 17.35  </a:t>
            </a:r>
            <a:r>
              <a:rPr lang="en-US" sz="3600"/>
              <a:t>A Binary Tree (2 of 2)</a:t>
            </a:r>
          </a:p>
        </p:txBody>
      </p:sp>
      <p:pic>
        <p:nvPicPr>
          <p:cNvPr id="87043" name="Picture 4" descr="C:\WINDOWS\Desktop\Oh_type\sacitch_C++_ppt\gif\savitchc17d23_2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963" y="2005013"/>
            <a:ext cx="7869237" cy="257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5592D050-92AA-450E-BE8A-9CD4F0E48A08}" type="slidenum">
              <a:rPr lang="en-US"/>
              <a:pPr>
                <a:defRPr/>
              </a:pPr>
              <a:t>83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Tree Properties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/>
              <a:t>Notice paths</a:t>
            </a:r>
          </a:p>
          <a:p>
            <a:pPr lvl="1" eaLnBrk="1" hangingPunct="1"/>
            <a:r>
              <a:rPr lang="en-US" sz="2000"/>
              <a:t>From top to any node</a:t>
            </a:r>
          </a:p>
          <a:p>
            <a:pPr lvl="1" eaLnBrk="1" hangingPunct="1"/>
            <a:r>
              <a:rPr lang="en-US" sz="2000"/>
              <a:t>No "cycles" – follow pointers, will reach "end"</a:t>
            </a:r>
          </a:p>
          <a:p>
            <a:pPr eaLnBrk="1" hangingPunct="1"/>
            <a:r>
              <a:rPr lang="en-US" sz="2400"/>
              <a:t>Notice here each node has two links</a:t>
            </a:r>
          </a:p>
          <a:p>
            <a:pPr lvl="1" eaLnBrk="1" hangingPunct="1"/>
            <a:r>
              <a:rPr lang="en-US" sz="2000"/>
              <a:t>Called </a:t>
            </a:r>
            <a:r>
              <a:rPr lang="en-US" sz="2000" b="1" i="1"/>
              <a:t>binary tree</a:t>
            </a:r>
          </a:p>
          <a:p>
            <a:pPr lvl="1" eaLnBrk="1" hangingPunct="1"/>
            <a:r>
              <a:rPr lang="en-US" sz="2000"/>
              <a:t>Most common type of tree</a:t>
            </a:r>
          </a:p>
          <a:p>
            <a:pPr eaLnBrk="1" hangingPunct="1"/>
            <a:r>
              <a:rPr lang="en-US" sz="2400"/>
              <a:t>Root node</a:t>
            </a:r>
          </a:p>
          <a:p>
            <a:pPr lvl="1" eaLnBrk="1" hangingPunct="1"/>
            <a:r>
              <a:rPr lang="en-US" sz="2000"/>
              <a:t>Similar to linked list’s head</a:t>
            </a:r>
          </a:p>
          <a:p>
            <a:pPr eaLnBrk="1" hangingPunct="1"/>
            <a:r>
              <a:rPr lang="en-US" sz="2400"/>
              <a:t>Leaf nodes</a:t>
            </a:r>
          </a:p>
          <a:p>
            <a:pPr lvl="1" eaLnBrk="1" hangingPunct="1"/>
            <a:r>
              <a:rPr lang="en-US" sz="2000"/>
              <a:t>Both link variables are NULL (no subtrees)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D9D2E285-8331-4843-BD13-8EF968AB61A2}" type="slidenum">
              <a:rPr lang="en-US"/>
              <a:pPr>
                <a:defRPr/>
              </a:pPr>
              <a:t>84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Trees and Recursion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Note tree’s "recursive structure"</a:t>
            </a:r>
          </a:p>
          <a:p>
            <a:pPr eaLnBrk="1" hangingPunct="1"/>
            <a:r>
              <a:rPr lang="en-US"/>
              <a:t>Each tree has two subtrees</a:t>
            </a:r>
          </a:p>
          <a:p>
            <a:pPr lvl="1" eaLnBrk="1" hangingPunct="1"/>
            <a:r>
              <a:rPr lang="en-US"/>
              <a:t>Each subtree has two subtrees</a:t>
            </a:r>
          </a:p>
          <a:p>
            <a:pPr lvl="2" eaLnBrk="1" hangingPunct="1"/>
            <a:r>
              <a:rPr lang="en-US"/>
              <a:t>Etc., etc.</a:t>
            </a:r>
          </a:p>
          <a:p>
            <a:pPr eaLnBrk="1" hangingPunct="1"/>
            <a:r>
              <a:rPr lang="en-US"/>
              <a:t>Makes trees amenable to recursive</a:t>
            </a:r>
            <a:br>
              <a:rPr lang="en-US"/>
            </a:br>
            <a:r>
              <a:rPr lang="en-US"/>
              <a:t>algorithms</a:t>
            </a:r>
          </a:p>
          <a:p>
            <a:pPr lvl="1" eaLnBrk="1" hangingPunct="1"/>
            <a:r>
              <a:rPr lang="en-US"/>
              <a:t>For searching especially!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93F4E146-59DF-41B4-AC73-B1E32C196943}" type="slidenum">
              <a:rPr lang="en-US"/>
              <a:pPr>
                <a:defRPr/>
              </a:pPr>
              <a:t>85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Tree Processing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1963" indent="-461963" eaLnBrk="1" hangingPunct="1">
              <a:lnSpc>
                <a:spcPct val="90000"/>
              </a:lnSpc>
            </a:pPr>
            <a:r>
              <a:rPr lang="en-US" sz="2400" b="1"/>
              <a:t>Preorder Processing:</a:t>
            </a:r>
          </a:p>
          <a:p>
            <a:pPr marL="962025" lvl="1" indent="-385763" eaLnBrk="1" hangingPunct="1">
              <a:lnSpc>
                <a:spcPct val="90000"/>
              </a:lnSpc>
              <a:buFont typeface="Times"/>
              <a:buAutoNum type="arabicPeriod"/>
            </a:pPr>
            <a:r>
              <a:rPr lang="en-US" sz="2000"/>
              <a:t>Process data in root node</a:t>
            </a:r>
          </a:p>
          <a:p>
            <a:pPr marL="962025" lvl="1" indent="-385763" eaLnBrk="1" hangingPunct="1">
              <a:lnSpc>
                <a:spcPct val="90000"/>
              </a:lnSpc>
              <a:buFont typeface="Times"/>
              <a:buAutoNum type="arabicPeriod"/>
            </a:pPr>
            <a:r>
              <a:rPr lang="en-US" sz="2000"/>
              <a:t>Process left subtree</a:t>
            </a:r>
          </a:p>
          <a:p>
            <a:pPr marL="962025" lvl="1" indent="-385763" eaLnBrk="1" hangingPunct="1">
              <a:lnSpc>
                <a:spcPct val="90000"/>
              </a:lnSpc>
              <a:buFont typeface="Times"/>
              <a:buAutoNum type="arabicPeriod"/>
            </a:pPr>
            <a:r>
              <a:rPr lang="en-US" sz="2000"/>
              <a:t>Process right subtree</a:t>
            </a:r>
          </a:p>
          <a:p>
            <a:pPr marL="461963" indent="-461963" eaLnBrk="1" hangingPunct="1">
              <a:lnSpc>
                <a:spcPct val="90000"/>
              </a:lnSpc>
            </a:pPr>
            <a:r>
              <a:rPr lang="en-US" sz="2400" b="1"/>
              <a:t>In-order Processing:</a:t>
            </a:r>
          </a:p>
          <a:p>
            <a:pPr marL="962025" lvl="1" indent="-385763" eaLnBrk="1" hangingPunct="1">
              <a:lnSpc>
                <a:spcPct val="90000"/>
              </a:lnSpc>
              <a:buFont typeface="Times"/>
              <a:buAutoNum type="arabicPeriod"/>
            </a:pPr>
            <a:r>
              <a:rPr lang="en-US" sz="2000"/>
              <a:t>Process left subtree</a:t>
            </a:r>
          </a:p>
          <a:p>
            <a:pPr marL="962025" lvl="1" indent="-385763" eaLnBrk="1" hangingPunct="1">
              <a:lnSpc>
                <a:spcPct val="90000"/>
              </a:lnSpc>
              <a:buFont typeface="Times"/>
              <a:buAutoNum type="arabicPeriod"/>
            </a:pPr>
            <a:r>
              <a:rPr lang="en-US" sz="2000"/>
              <a:t>Process data in root</a:t>
            </a:r>
          </a:p>
          <a:p>
            <a:pPr marL="962025" lvl="1" indent="-385763" eaLnBrk="1" hangingPunct="1">
              <a:lnSpc>
                <a:spcPct val="90000"/>
              </a:lnSpc>
              <a:buFont typeface="Times"/>
              <a:buAutoNum type="arabicPeriod"/>
            </a:pPr>
            <a:r>
              <a:rPr lang="en-US" sz="2000"/>
              <a:t>Process right subtree</a:t>
            </a:r>
          </a:p>
          <a:p>
            <a:pPr marL="461963" indent="-461963" eaLnBrk="1" hangingPunct="1">
              <a:lnSpc>
                <a:spcPct val="90000"/>
              </a:lnSpc>
            </a:pPr>
            <a:r>
              <a:rPr lang="en-US" sz="2400" b="1"/>
              <a:t>Postorder Processing:</a:t>
            </a:r>
          </a:p>
          <a:p>
            <a:pPr marL="962025" lvl="1" indent="-385763" eaLnBrk="1" hangingPunct="1">
              <a:lnSpc>
                <a:spcPct val="90000"/>
              </a:lnSpc>
              <a:buFont typeface="Times"/>
              <a:buAutoNum type="arabicPeriod"/>
            </a:pPr>
            <a:r>
              <a:rPr lang="en-US" sz="2000"/>
              <a:t>Process left subtree</a:t>
            </a:r>
          </a:p>
          <a:p>
            <a:pPr marL="962025" lvl="1" indent="-385763" eaLnBrk="1" hangingPunct="1">
              <a:lnSpc>
                <a:spcPct val="90000"/>
              </a:lnSpc>
              <a:buFont typeface="Times"/>
              <a:buAutoNum type="arabicPeriod"/>
            </a:pPr>
            <a:r>
              <a:rPr lang="en-US" sz="2000"/>
              <a:t>Process right subtree</a:t>
            </a:r>
          </a:p>
          <a:p>
            <a:pPr marL="962025" lvl="1" indent="-385763" eaLnBrk="1" hangingPunct="1">
              <a:lnSpc>
                <a:spcPct val="90000"/>
              </a:lnSpc>
              <a:buFont typeface="Times"/>
              <a:buAutoNum type="arabicPeriod"/>
            </a:pPr>
            <a:r>
              <a:rPr lang="en-US" sz="2000"/>
              <a:t>Process data in root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7220143F-4754-4C05-965C-243BDF58F687}" type="slidenum">
              <a:rPr lang="en-US"/>
              <a:pPr>
                <a:defRPr/>
              </a:pPr>
              <a:t>86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Tree Storage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sz="2800" dirty="0"/>
              <a:t>Our example stored values in special way: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400" dirty="0"/>
              <a:t>Called binary search tree storage rule:</a:t>
            </a:r>
          </a:p>
          <a:p>
            <a:pPr marL="1295400" lvl="2" indent="-381000" eaLnBrk="1" hangingPunct="1">
              <a:lnSpc>
                <a:spcPct val="90000"/>
              </a:lnSpc>
              <a:buFont typeface="Times"/>
              <a:buAutoNum type="arabicPeriod"/>
            </a:pPr>
            <a:r>
              <a:rPr lang="en-US" sz="2000" dirty="0"/>
              <a:t>values in left subtree less than root value</a:t>
            </a:r>
          </a:p>
          <a:p>
            <a:pPr marL="1295400" lvl="2" indent="-381000" eaLnBrk="1" hangingPunct="1">
              <a:lnSpc>
                <a:spcPct val="90000"/>
              </a:lnSpc>
              <a:buFont typeface="Times"/>
              <a:buAutoNum type="arabicPeriod"/>
            </a:pPr>
            <a:r>
              <a:rPr lang="en-US" sz="2000" dirty="0"/>
              <a:t>values in right subtree greater than root</a:t>
            </a:r>
          </a:p>
          <a:p>
            <a:pPr marL="1295400" lvl="2" indent="-381000" eaLnBrk="1" hangingPunct="1">
              <a:lnSpc>
                <a:spcPct val="90000"/>
              </a:lnSpc>
              <a:buFont typeface="Times"/>
              <a:buAutoNum type="arabicPeriod"/>
            </a:pPr>
            <a:r>
              <a:rPr lang="en-US" sz="2000" dirty="0"/>
              <a:t>rule applies recursively to each subtree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800" dirty="0"/>
              <a:t>Trees using this storage mechanism: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400" dirty="0"/>
              <a:t>Called binary search tree (BST)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400" dirty="0"/>
              <a:t>Traversals:</a:t>
            </a:r>
            <a:br>
              <a:rPr lang="en-US" sz="2400" dirty="0"/>
            </a:br>
            <a:r>
              <a:rPr lang="en-US" sz="2400" dirty="0" err="1"/>
              <a:t>Inorder</a:t>
            </a:r>
            <a:r>
              <a:rPr lang="en-US" sz="2400"/>
              <a:t>	</a:t>
            </a:r>
            <a:r>
              <a:rPr lang="en-US" sz="2400">
                <a:sym typeface="Wingdings" pitchFamily="2" charset="2"/>
              </a:rPr>
              <a:t></a:t>
            </a:r>
            <a:r>
              <a:rPr lang="en-US" sz="2400"/>
              <a:t> values "in order"</a:t>
            </a:r>
            <a:br>
              <a:rPr lang="en-US" sz="2400"/>
            </a:br>
            <a:r>
              <a:rPr lang="en-US" sz="2400"/>
              <a:t>Preorder 	</a:t>
            </a:r>
            <a:r>
              <a:rPr lang="en-US" sz="2400">
                <a:sym typeface="Wingdings" pitchFamily="2" charset="2"/>
              </a:rPr>
              <a:t></a:t>
            </a:r>
            <a:r>
              <a:rPr lang="en-US" sz="2400"/>
              <a:t> "prefix" notation</a:t>
            </a:r>
            <a:br>
              <a:rPr lang="en-US" sz="2400"/>
            </a:br>
            <a:r>
              <a:rPr lang="en-US" sz="2400" dirty="0" err="1"/>
              <a:t>Postorder</a:t>
            </a:r>
            <a:r>
              <a:rPr lang="en-US" sz="2400" dirty="0"/>
              <a:t> 	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"postfix" notation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1BEA2CD5-C084-49A3-9C3F-DB8C7CE6D288}" type="slidenum">
              <a:rPr lang="en-US"/>
              <a:pPr>
                <a:defRPr/>
              </a:pPr>
              <a:t>87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Summary 1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Node is struct or class object</a:t>
            </a:r>
          </a:p>
          <a:p>
            <a:pPr lvl="1" eaLnBrk="1" hangingPunct="1"/>
            <a:r>
              <a:rPr lang="en-US" sz="2400"/>
              <a:t>One or more members is pointer</a:t>
            </a:r>
          </a:p>
          <a:p>
            <a:pPr lvl="1" eaLnBrk="1" hangingPunct="1"/>
            <a:r>
              <a:rPr lang="en-US" sz="2400"/>
              <a:t>Nodes connected by member pointers</a:t>
            </a:r>
          </a:p>
          <a:p>
            <a:pPr lvl="2" eaLnBrk="1" hangingPunct="1"/>
            <a:r>
              <a:rPr lang="en-US" sz="2000"/>
              <a:t>Produce structures that grow and shrink at runtime</a:t>
            </a:r>
          </a:p>
          <a:p>
            <a:pPr eaLnBrk="1" hangingPunct="1"/>
            <a:r>
              <a:rPr lang="en-US" sz="2800"/>
              <a:t>Linked list</a:t>
            </a:r>
          </a:p>
          <a:p>
            <a:pPr lvl="1" eaLnBrk="1" hangingPunct="1"/>
            <a:r>
              <a:rPr lang="en-US" sz="2400"/>
              <a:t>List of nodes where each node points to next</a:t>
            </a:r>
          </a:p>
          <a:p>
            <a:pPr lvl="1" eaLnBrk="1" hangingPunct="1"/>
            <a:r>
              <a:rPr lang="en-US" sz="2400"/>
              <a:t>In a doubly linked lists there are pointers in both directions</a:t>
            </a:r>
          </a:p>
          <a:p>
            <a:pPr eaLnBrk="1" hangingPunct="1"/>
            <a:r>
              <a:rPr lang="en-US" sz="2800"/>
              <a:t>End of linked list marked with NULL pointer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5168C723-91B4-46B9-AD75-FE8A2862724A}" type="slidenum">
              <a:rPr lang="en-US"/>
              <a:pPr>
                <a:defRPr/>
              </a:pPr>
              <a:t>88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Summary 2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Stack is LIFO data structure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Queue is FIFO data structure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Hash Tables are data structures for quick storage and retrieval; can be implemented with a linked list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Sets can be implemented with linked lists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Iterator construct allows cycling through</a:t>
            </a:r>
            <a:br>
              <a:rPr lang="en-US" sz="2400"/>
            </a:br>
            <a:r>
              <a:rPr lang="en-US" sz="2400"/>
              <a:t>data items in given data structure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Tree data structures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Nodes have two member pointers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Each point to other nodes/subtrees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Binary search 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Special storage rules allow rapid searches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87064B1C-9E46-4A55-BAB0-667055F30AD7}" type="slidenum">
              <a:rPr lang="en-US"/>
              <a:pPr>
                <a:defRPr/>
              </a:pPr>
              <a:t>89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Node Access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(*head).count = 12;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Sets </a:t>
            </a:r>
            <a:r>
              <a:rPr lang="en-US" sz="2400" i="1"/>
              <a:t>count</a:t>
            </a:r>
            <a:r>
              <a:rPr lang="en-US" sz="2400"/>
              <a:t> member of node pointed to by</a:t>
            </a:r>
            <a:br>
              <a:rPr lang="en-US" sz="2400"/>
            </a:br>
            <a:r>
              <a:rPr lang="en-US" sz="2400" i="1"/>
              <a:t>head</a:t>
            </a:r>
            <a:r>
              <a:rPr lang="en-US" sz="2400"/>
              <a:t> equal to 12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Alternate operator, -&gt;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Called "arrow operator"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Shorthand notation that combines * and 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head-&gt;count = 12;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/>
              <a:t>Identical to above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cin &gt;&gt; head-&gt;item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Assigns entered string to </a:t>
            </a:r>
            <a:r>
              <a:rPr lang="en-US" sz="2400" i="1"/>
              <a:t>item</a:t>
            </a:r>
            <a:r>
              <a:rPr lang="en-US" sz="2400"/>
              <a:t> member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F949CE66-FD3B-44A0-A821-ED6AED536A34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3470</TotalTime>
  <Words>7058</Words>
  <Application>Microsoft Macintosh PowerPoint</Application>
  <PresentationFormat>On-screen Show (4:3)</PresentationFormat>
  <Paragraphs>962</Paragraphs>
  <Slides>89</Slides>
  <Notes>87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4" baseType="lpstr">
      <vt:lpstr>Arial</vt:lpstr>
      <vt:lpstr>Calibri</vt:lpstr>
      <vt:lpstr>Courier New</vt:lpstr>
      <vt:lpstr>Times</vt:lpstr>
      <vt:lpstr>Office Theme</vt:lpstr>
      <vt:lpstr>Chapter 17</vt:lpstr>
      <vt:lpstr>Learning Objectives</vt:lpstr>
      <vt:lpstr>Introduction</vt:lpstr>
      <vt:lpstr>Approaches</vt:lpstr>
      <vt:lpstr>Nodes and Linked Lists</vt:lpstr>
      <vt:lpstr>Display 17.1  Nodes and Pointers</vt:lpstr>
      <vt:lpstr>Node Definition</vt:lpstr>
      <vt:lpstr>Head Pointer</vt:lpstr>
      <vt:lpstr>Example Node Access</vt:lpstr>
      <vt:lpstr>End Markers</vt:lpstr>
      <vt:lpstr>Display 17.2  Accessing Node Data</vt:lpstr>
      <vt:lpstr>Linked List</vt:lpstr>
      <vt:lpstr>Linked List Class Definition</vt:lpstr>
      <vt:lpstr>Linked List Class</vt:lpstr>
      <vt:lpstr>Create 1st Node</vt:lpstr>
      <vt:lpstr>Display 17.3  Adding a Node  to the Head of  a Linked List</vt:lpstr>
      <vt:lpstr>Lost Nodes Pitfall:  Display 17.5  Lost Nodes</vt:lpstr>
      <vt:lpstr>Display 17.6  Inserting in the Middle of a Linked List (1 of 2)</vt:lpstr>
      <vt:lpstr>Display 17.6  Inserting in the Middle of a Linked List (2 of 2)</vt:lpstr>
      <vt:lpstr>Display 17.7  Removing  a Node</vt:lpstr>
      <vt:lpstr>Searching a Linked List</vt:lpstr>
      <vt:lpstr>Pseudocode for search Function</vt:lpstr>
      <vt:lpstr>Algorithm for search Function</vt:lpstr>
      <vt:lpstr>Doubly Linked Lists</vt:lpstr>
      <vt:lpstr>Doubly Linked Lists</vt:lpstr>
      <vt:lpstr>Adding a Node to the Front of a Doubly Linked List (1 of 2)</vt:lpstr>
      <vt:lpstr>Adding a Node to the Front of a Doubly Linked List (2 of 2)</vt:lpstr>
      <vt:lpstr>Deleting a Node from a Doubly Linked List</vt:lpstr>
      <vt:lpstr>Deleting a Node from a Doubly Linked List (1 of 2)</vt:lpstr>
      <vt:lpstr>Deleting a Node from a Doubly Linked List (2 of 2)</vt:lpstr>
      <vt:lpstr>Stacks</vt:lpstr>
      <vt:lpstr>A Stack—Graphic:  Display 17.12  A Stack</vt:lpstr>
      <vt:lpstr>Display 17.17  Interface File for a Stack Template Class (1 of 2)</vt:lpstr>
      <vt:lpstr>Display 17.17  Interface File for a Stack Template Class (2 of 2)</vt:lpstr>
      <vt:lpstr>Stack Template Class Driver:  Display 17.18  Program Using the Stack Template Class (1 of 3)</vt:lpstr>
      <vt:lpstr>Stack Template Class Driver:  Display 17.18  Program Using the Stack Template Class (2 of 3)</vt:lpstr>
      <vt:lpstr>Stack Template Class Driver:  Display 17.18  Program Using the Stack Template Class (3 of 3)</vt:lpstr>
      <vt:lpstr>Stack Push and Pop</vt:lpstr>
      <vt:lpstr>Queues</vt:lpstr>
      <vt:lpstr>Display 17.20  Interface File for a Queue Template Class (1 of 3)</vt:lpstr>
      <vt:lpstr>Display 17.20  Interface File for a Queue Template Class (2 of 3)</vt:lpstr>
      <vt:lpstr>Display 17.20  Interface File for a Queue Template Class (3 of 3)</vt:lpstr>
      <vt:lpstr>Queue Template Class Driver:  Display 17.21  Program Using  the Queue Template Class</vt:lpstr>
      <vt:lpstr>Hash Tables</vt:lpstr>
      <vt:lpstr>Simple Hash Function for Strings</vt:lpstr>
      <vt:lpstr>Hash Table Idea</vt:lpstr>
      <vt:lpstr>Constructing a Hash Table</vt:lpstr>
      <vt:lpstr>Interface File for a HashTable Class (1 of 2)</vt:lpstr>
      <vt:lpstr>Interface File for a HashTable Class (2 of 2)</vt:lpstr>
      <vt:lpstr>Implementation File for Hash Table Class (1 of 3)</vt:lpstr>
      <vt:lpstr>Implementation File for Hash Table Class (2 of 3)</vt:lpstr>
      <vt:lpstr>Implementation File for Hash Table Class (3 of 3)</vt:lpstr>
      <vt:lpstr>Hash Table Demonstration</vt:lpstr>
      <vt:lpstr>Hash Table Efficiency</vt:lpstr>
      <vt:lpstr>Set Template Class</vt:lpstr>
      <vt:lpstr>Interface File for a Set Template Class (1 of 2)</vt:lpstr>
      <vt:lpstr>Interface File for a Set Template Class (2 of 2)</vt:lpstr>
      <vt:lpstr>Implementation File for a Set Template Class (1 of 4)</vt:lpstr>
      <vt:lpstr>Implementation File for a Set Template Class (2 of 4)</vt:lpstr>
      <vt:lpstr>Implementation File for a Set Template Class (3 of 4)</vt:lpstr>
      <vt:lpstr>Implementation File for a Set Template Class (4 of 4)</vt:lpstr>
      <vt:lpstr>Set Demonstration (1 of 3)</vt:lpstr>
      <vt:lpstr>Set Demonstration (2 of 3)</vt:lpstr>
      <vt:lpstr>Set Demonstration (3 of 3)</vt:lpstr>
      <vt:lpstr>Friend Classes</vt:lpstr>
      <vt:lpstr>Forward Declaration</vt:lpstr>
      <vt:lpstr>PowerPoint Presentation</vt:lpstr>
      <vt:lpstr>Concept of Iterators</vt:lpstr>
      <vt:lpstr>The Simplest Example:  Pointers as Iterators</vt:lpstr>
      <vt:lpstr>The Simplest One is Not General</vt:lpstr>
      <vt:lpstr>Why generalized as Iterator?</vt:lpstr>
      <vt:lpstr>Why generalized as Iterator?</vt:lpstr>
      <vt:lpstr>Iterator Classes</vt:lpstr>
      <vt:lpstr>Use of Iterator Class</vt:lpstr>
      <vt:lpstr>Iterator Class Example</vt:lpstr>
      <vt:lpstr>Iterator Class Example (cont’d)</vt:lpstr>
      <vt:lpstr>Iterator Class Example (cont’d)</vt:lpstr>
      <vt:lpstr>Iterator Class Example (cont’d)</vt:lpstr>
      <vt:lpstr>The Generalized Function</vt:lpstr>
      <vt:lpstr>PowerPoint Presentation</vt:lpstr>
      <vt:lpstr>Trees Introduction</vt:lpstr>
      <vt:lpstr>Tree Structure:  Display 17.35  A Binary Tree (1 of 2)</vt:lpstr>
      <vt:lpstr>Tree Structure:  Display 17.35  A Binary Tree (2 of 2)</vt:lpstr>
      <vt:lpstr>Tree Properties</vt:lpstr>
      <vt:lpstr>Trees and Recursion</vt:lpstr>
      <vt:lpstr>Tree Processing</vt:lpstr>
      <vt:lpstr>Tree Storage</vt:lpstr>
      <vt:lpstr>Summary 1</vt:lpstr>
      <vt:lpstr>Summary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Kenrick</dc:creator>
  <cp:lastModifiedBy>Microsoft Office User</cp:lastModifiedBy>
  <cp:revision>186</cp:revision>
  <dcterms:created xsi:type="dcterms:W3CDTF">2006-08-16T00:00:00Z</dcterms:created>
  <dcterms:modified xsi:type="dcterms:W3CDTF">2020-05-26T02:52:23Z</dcterms:modified>
</cp:coreProperties>
</file>