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30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02" r:id="rId38"/>
    <p:sldId id="292" r:id="rId39"/>
    <p:sldId id="293" r:id="rId40"/>
    <p:sldId id="294" r:id="rId41"/>
    <p:sldId id="301" r:id="rId42"/>
    <p:sldId id="295" r:id="rId43"/>
    <p:sldId id="296" r:id="rId44"/>
    <p:sldId id="297" r:id="rId45"/>
    <p:sldId id="303" r:id="rId46"/>
    <p:sldId id="298" r:id="rId47"/>
    <p:sldId id="290" r:id="rId48"/>
    <p:sldId id="291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7"/>
    <p:restoredTop sz="90932"/>
  </p:normalViewPr>
  <p:slideViewPr>
    <p:cSldViewPr>
      <p:cViewPr varScale="1">
        <p:scale>
          <a:sx n="195" d="100"/>
          <a:sy n="195" d="100"/>
        </p:scale>
        <p:origin x="9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B82BD4-1110-436A-AFFC-7C62211DD782}" type="datetimeFigureOut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9323204-3759-4E8C-8EE2-800BFAAA3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3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1CFFAC-3CC9-4743-9E4B-6DFBBD1A32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9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You are not 100% sure that all will go without a hitch, but you want to give it a try.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FB5895-F88C-461B-8CB8-9D5744ABAC5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6654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You can throw a value of </a:t>
            </a:r>
            <a:r>
              <a:rPr lang="en-US" b="1" dirty="0"/>
              <a:t>any type</a:t>
            </a:r>
            <a:r>
              <a:rPr lang="en-US" dirty="0"/>
              <a:t>.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C0824-F856-42CC-9DA5-F17B7174E0D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443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5903E9-A581-4744-AC94-FBD20F1184E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097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F28B41-4EDB-4667-AE33-0112D27D921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442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告訴你這個</a:t>
            </a:r>
            <a:r>
              <a:rPr lang="en-US" altLang="zh-CN" dirty="0"/>
              <a:t> block </a:t>
            </a:r>
            <a:r>
              <a:rPr lang="zh-CN" altLang="en-US" dirty="0"/>
              <a:t>可以吃的</a:t>
            </a:r>
            <a:r>
              <a:rPr lang="zh-TW" altLang="en-US" dirty="0"/>
              <a:t> </a:t>
            </a:r>
            <a:r>
              <a:rPr lang="en-US" altLang="zh-TW" dirty="0"/>
              <a:t>parameter data type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提供你這個</a:t>
            </a:r>
            <a:r>
              <a:rPr lang="en-US" altLang="zh-CN" dirty="0"/>
              <a:t> block </a:t>
            </a:r>
            <a:r>
              <a:rPr lang="zh-CN" altLang="en-US" dirty="0"/>
              <a:t>的</a:t>
            </a:r>
            <a:r>
              <a:rPr lang="en-US" altLang="zh-CN" dirty="0"/>
              <a:t> parameter name</a:t>
            </a:r>
            <a:r>
              <a:rPr lang="zh-CN" altLang="en-US" dirty="0"/>
              <a:t>，以方便你在這個</a:t>
            </a:r>
            <a:r>
              <a:rPr lang="en-US" altLang="zh-CN" dirty="0"/>
              <a:t> block </a:t>
            </a:r>
            <a:r>
              <a:rPr lang="zh-CN" altLang="en-US" dirty="0"/>
              <a:t>裡面使用這個</a:t>
            </a:r>
            <a:r>
              <a:rPr lang="zh-TW" altLang="en-US" dirty="0"/>
              <a:t> </a:t>
            </a:r>
            <a:r>
              <a:rPr lang="en-US" altLang="zh-TW" dirty="0"/>
              <a:t>parameter</a:t>
            </a:r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3D5385-2D66-4385-A561-8A2E7DE7110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2603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9133F7-8DD2-461D-B30F-2B87E55C3BC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79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5B9D94-3AFA-46CC-AEE0-7A53B954F14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699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0D40C0-D979-44EC-8B4B-23A58F9B2C3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762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那點點點，是真的點點點，要寫在</a:t>
            </a:r>
            <a:r>
              <a:rPr lang="en-US" altLang="zh-CN" dirty="0"/>
              <a:t> code </a:t>
            </a:r>
            <a:r>
              <a:rPr lang="zh-CN" altLang="en-US" dirty="0"/>
              <a:t>裡面，代表</a:t>
            </a:r>
            <a:r>
              <a:rPr lang="zh-TW" altLang="en-US" dirty="0"/>
              <a:t> </a:t>
            </a:r>
            <a:r>
              <a:rPr lang="en-US" altLang="zh-TW" dirty="0"/>
              <a:t>default catch block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通常放在最後一個，就像是</a:t>
            </a:r>
            <a:r>
              <a:rPr lang="zh-TW" altLang="en-US" dirty="0"/>
              <a:t> </a:t>
            </a:r>
            <a:r>
              <a:rPr lang="en-US" altLang="zh-TW" dirty="0"/>
              <a:t>switch </a:t>
            </a:r>
            <a:r>
              <a:rPr lang="zh-CN" altLang="en-US" dirty="0"/>
              <a:t>裡面的</a:t>
            </a:r>
            <a:r>
              <a:rPr lang="en-US" altLang="zh-CN" dirty="0"/>
              <a:t> default:</a:t>
            </a:r>
            <a:endParaRPr lang="en-US" altLang="zh-TW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4A02B-FE35-4B61-A548-5586D926624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478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除以</a:t>
            </a:r>
            <a:r>
              <a:rPr lang="en-US" altLang="zh-CN" dirty="0"/>
              <a:t> 0 </a:t>
            </a:r>
            <a:r>
              <a:rPr lang="zh-CN" altLang="en-US" dirty="0"/>
              <a:t>的</a:t>
            </a:r>
            <a:r>
              <a:rPr lang="en-US" altLang="zh-CN" dirty="0"/>
              <a:t> exception </a:t>
            </a:r>
            <a:r>
              <a:rPr lang="zh-CN" altLang="en-US" dirty="0"/>
              <a:t>不需要給額外的</a:t>
            </a:r>
            <a:r>
              <a:rPr lang="en-US" altLang="zh-CN" dirty="0"/>
              <a:t> member variable </a:t>
            </a:r>
            <a:r>
              <a:rPr lang="zh-CN" altLang="en-US" dirty="0"/>
              <a:t>和</a:t>
            </a:r>
            <a:r>
              <a:rPr lang="zh-TW" altLang="en-US" dirty="0"/>
              <a:t> </a:t>
            </a:r>
            <a:r>
              <a:rPr lang="en-US" altLang="zh-TW" dirty="0"/>
              <a:t>member function</a:t>
            </a:r>
            <a:r>
              <a:rPr lang="zh-TW" altLang="en-US" dirty="0"/>
              <a:t>，因為</a:t>
            </a:r>
            <a:r>
              <a:rPr lang="en-US" altLang="zh-TW" dirty="0"/>
              <a:t> handler </a:t>
            </a:r>
            <a:r>
              <a:rPr lang="zh-CN" altLang="en-US" dirty="0"/>
              <a:t>通常</a:t>
            </a:r>
            <a:r>
              <a:rPr lang="zh-TW" altLang="en-US" dirty="0"/>
              <a:t>不需要這些資訊就能處理，比方說，只是需要印出「不得除以</a:t>
            </a:r>
            <a:r>
              <a:rPr lang="en-US" altLang="zh-TW" dirty="0"/>
              <a:t> 0</a:t>
            </a:r>
            <a:r>
              <a:rPr lang="zh-TW" altLang="en-US" dirty="0"/>
              <a:t>」的警語。</a:t>
            </a:r>
            <a:endParaRPr lang="en-US" altLang="zh-CN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873D5B-420D-431D-BCFD-BE7A9431C2C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28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62C5C5-94D6-4622-AD75-65CCAC3D7AB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787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AE7488-9ACC-451B-88C9-62AB1AE442F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184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18D361-BE3E-4A8A-B04B-674A1500CE9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169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40BD25-6EDF-434D-B02D-3F7D220AD29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2241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如果不在</a:t>
            </a:r>
            <a:r>
              <a:rPr lang="en-US" altLang="zh-CN" dirty="0"/>
              <a:t> exception list </a:t>
            </a:r>
            <a:r>
              <a:rPr lang="zh-CN" altLang="en-US" dirty="0"/>
              <a:t>上面，</a:t>
            </a:r>
            <a:r>
              <a:rPr lang="en-US" altLang="zh-CN" dirty="0"/>
              <a:t>compile </a:t>
            </a:r>
            <a:r>
              <a:rPr lang="zh-CN" altLang="en-US" dirty="0"/>
              <a:t>和</a:t>
            </a:r>
            <a:r>
              <a:rPr lang="en-US" altLang="zh-CN" dirty="0"/>
              <a:t> run-time </a:t>
            </a:r>
            <a:r>
              <a:rPr lang="zh-CN" altLang="en-US" dirty="0"/>
              <a:t>不會有錯，但是當發生</a:t>
            </a:r>
            <a:r>
              <a:rPr lang="en-US" altLang="zh-CN" dirty="0"/>
              <a:t> exception </a:t>
            </a:r>
            <a:r>
              <a:rPr lang="zh-CN" altLang="en-US" dirty="0"/>
              <a:t>時，它會直接使用</a:t>
            </a:r>
            <a:r>
              <a:rPr lang="en-US" altLang="zh-CN" dirty="0"/>
              <a:t> unexpected()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E3C19D-8129-4FD8-8412-B90346E67B3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6752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CF1B8-0EA7-481F-AF36-687DF12E803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F60B81-2460-4B4E-81EA-C274CB3862E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562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雖然允許</a:t>
            </a:r>
            <a:r>
              <a:rPr lang="en-US" altLang="zh-CN" dirty="0"/>
              <a:t> derived class </a:t>
            </a:r>
            <a:r>
              <a:rPr lang="zh-CN" altLang="en-US" dirty="0"/>
              <a:t>的</a:t>
            </a:r>
            <a:r>
              <a:rPr lang="en-US" altLang="zh-CN" dirty="0"/>
              <a:t> exception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但是</a:t>
            </a:r>
            <a:r>
              <a:rPr lang="zh-TW" altLang="en-US" dirty="0"/>
              <a:t> </a:t>
            </a:r>
            <a:r>
              <a:rPr lang="en-US" altLang="zh-CN" dirty="0"/>
              <a:t>exception </a:t>
            </a:r>
            <a:r>
              <a:rPr lang="zh-CN" altLang="en-US" dirty="0"/>
              <a:t>不會自動轉型，例如：丟出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沒辦法用</a:t>
            </a:r>
            <a:r>
              <a:rPr lang="en-US" altLang="zh-CN" dirty="0"/>
              <a:t> double</a:t>
            </a:r>
            <a:r>
              <a:rPr lang="zh-TW" altLang="en-US" dirty="0"/>
              <a:t> 去接</a:t>
            </a:r>
            <a:endParaRPr lang="en-US" altLang="zh-TW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213D56-1676-449F-ADA1-5FB56B76F0C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661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使用</a:t>
            </a:r>
            <a:r>
              <a:rPr lang="en-US" altLang="zh-CN" dirty="0"/>
              <a:t> exception </a:t>
            </a:r>
            <a:r>
              <a:rPr lang="zh-CN" altLang="en-US" dirty="0"/>
              <a:t>的合適時機是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當這個</a:t>
            </a:r>
            <a:r>
              <a:rPr lang="en-US" altLang="zh-CN" dirty="0"/>
              <a:t> condition </a:t>
            </a:r>
            <a:r>
              <a:rPr lang="zh-CN" altLang="en-US" dirty="0"/>
              <a:t>必須由外面的狀況而定，也就是，每個狀況會有不同處理方式的時候</a:t>
            </a:r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0D67D4-22FE-46D7-856B-7828EAAA40C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3287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z="1200" dirty="0"/>
              <a:t>Triad: </a:t>
            </a:r>
            <a:r>
              <a:rPr lang="zh-CN" altLang="en-US" sz="1200" dirty="0"/>
              <a:t>三人和弦，三件一組，三元素</a:t>
            </a:r>
            <a:endParaRPr 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5E38A9-F08F-4083-A004-AC2B97CD88A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484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06B462-67A8-44D0-A9D8-F001421803E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835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810627-0200-4806-8FA6-4B56575E38D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84349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沒被接到的</a:t>
            </a:r>
            <a:r>
              <a:rPr lang="en-US" altLang="zh-CN" dirty="0"/>
              <a:t>exception</a:t>
            </a:r>
            <a:r>
              <a:rPr lang="zh-CN" altLang="en-US" dirty="0"/>
              <a:t>，會造成</a:t>
            </a:r>
            <a:r>
              <a:rPr lang="en-US" altLang="zh-CN" dirty="0"/>
              <a:t>terminate()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而沒在</a:t>
            </a:r>
            <a:r>
              <a:rPr lang="en-US" altLang="zh-CN" dirty="0"/>
              <a:t>list</a:t>
            </a:r>
            <a:r>
              <a:rPr lang="zh-CN" altLang="en-US" dirty="0"/>
              <a:t>中的</a:t>
            </a:r>
            <a:r>
              <a:rPr lang="en-US" altLang="zh-CN" dirty="0"/>
              <a:t>exception</a:t>
            </a:r>
            <a:r>
              <a:rPr lang="zh-CN" altLang="en-US" dirty="0"/>
              <a:t>會造成</a:t>
            </a:r>
            <a:r>
              <a:rPr lang="en-US" altLang="zh-CN" dirty="0"/>
              <a:t>unexpected()</a:t>
            </a:r>
            <a:r>
              <a:rPr lang="zh-CN" altLang="en-US" dirty="0"/>
              <a:t>，不過因為</a:t>
            </a:r>
            <a:r>
              <a:rPr lang="en-US" altLang="zh-CN" dirty="0"/>
              <a:t>unexpected</a:t>
            </a:r>
            <a:r>
              <a:rPr lang="zh-CN" altLang="en-US" dirty="0"/>
              <a:t>通常</a:t>
            </a:r>
            <a:r>
              <a:rPr lang="en-US" altLang="zh-CN" dirty="0"/>
              <a:t>call terminate()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所以結果來說，是一樣的，就是離開程式</a:t>
            </a:r>
            <a:endParaRPr lang="en-US" altLang="zh-CN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0423C8-0598-4CA6-B32A-026623C65A2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178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Exception </a:t>
            </a:r>
            <a:r>
              <a:rPr lang="zh-CN" altLang="en-US" dirty="0"/>
              <a:t>造成程式的</a:t>
            </a:r>
            <a:r>
              <a:rPr lang="en-US" altLang="zh-CN" dirty="0"/>
              <a:t> flow </a:t>
            </a:r>
            <a:r>
              <a:rPr lang="zh-CN" altLang="en-US" dirty="0"/>
              <a:t>突然跳到其他地方，類似</a:t>
            </a:r>
            <a:r>
              <a:rPr lang="en-US" altLang="zh-CN" dirty="0"/>
              <a:t> </a:t>
            </a:r>
            <a:r>
              <a:rPr lang="en-US" altLang="zh-CN" dirty="0" err="1"/>
              <a:t>goto</a:t>
            </a:r>
            <a:r>
              <a:rPr lang="zh-CN" altLang="en-US" dirty="0"/>
              <a:t>，對</a:t>
            </a:r>
            <a:r>
              <a:rPr lang="en-US" altLang="zh-CN" dirty="0"/>
              <a:t>structure</a:t>
            </a:r>
            <a:r>
              <a:rPr lang="zh-CN" altLang="en-US" dirty="0"/>
              <a:t>來說不好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少用</a:t>
            </a:r>
            <a:endParaRPr lang="en-US" altLang="zh-CN" dirty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ym typeface="Wingdings" pitchFamily="2" charset="2"/>
              </a:rPr>
              <a:t>為了避免被濫用，如果你的程式架構可以被改變而且合理，那就不要用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exception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995A14-8F94-4E41-8ECB-0C6A4E876FF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4597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繼承的</a:t>
            </a:r>
            <a:r>
              <a:rPr lang="en-US" altLang="zh-CN" dirty="0"/>
              <a:t>class</a:t>
            </a:r>
            <a:r>
              <a:rPr lang="zh-CN" altLang="en-US" dirty="0"/>
              <a:t>可以視為自動被加入</a:t>
            </a:r>
            <a:r>
              <a:rPr lang="en-US" altLang="zh-CN" dirty="0"/>
              <a:t>exception list</a:t>
            </a:r>
            <a:endParaRPr 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ED684-5B43-4829-B78B-BA15DDA038C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6421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利用</a:t>
            </a:r>
            <a:r>
              <a:rPr lang="zh-TW" altLang="en-US" dirty="0"/>
              <a:t> </a:t>
            </a:r>
            <a:r>
              <a:rPr lang="en-US" altLang="zh-TW" dirty="0"/>
              <a:t>exception</a:t>
            </a:r>
            <a:r>
              <a:rPr lang="zh-TW" altLang="en-US" dirty="0"/>
              <a:t> 來處理</a:t>
            </a:r>
            <a:r>
              <a:rPr lang="en-US" altLang="zh-TW" dirty="0"/>
              <a:t> memory allocation </a:t>
            </a:r>
            <a:r>
              <a:rPr lang="zh-CN" altLang="en-US" dirty="0"/>
              <a:t>的失敗</a:t>
            </a:r>
            <a:endParaRPr 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3200CA-E4D2-45FC-89B5-21F14A0E179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4817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很少機會再一個</a:t>
            </a:r>
            <a:r>
              <a:rPr lang="zh-TW" altLang="en-US" dirty="0"/>
              <a:t> </a:t>
            </a:r>
            <a:r>
              <a:rPr lang="en-US" altLang="zh-TW" dirty="0"/>
              <a:t>catch </a:t>
            </a:r>
            <a:r>
              <a:rPr lang="zh-CN" altLang="en-US" dirty="0"/>
              <a:t>裡面再寫</a:t>
            </a:r>
            <a:r>
              <a:rPr lang="zh-TW" altLang="en-US" dirty="0"/>
              <a:t> </a:t>
            </a:r>
            <a:r>
              <a:rPr lang="en-US" altLang="zh-TW" dirty="0"/>
              <a:t>throw</a:t>
            </a:r>
            <a:r>
              <a:rPr lang="zh-TW" altLang="en-US" dirty="0"/>
              <a:t>，當然你可以在裡面寫，只要有 </a:t>
            </a:r>
            <a:r>
              <a:rPr lang="en-US" altLang="zh-TW" dirty="0"/>
              <a:t>catch </a:t>
            </a:r>
            <a:r>
              <a:rPr lang="zh-CN" altLang="en-US" dirty="0"/>
              <a:t>可以接，就不會</a:t>
            </a:r>
            <a:r>
              <a:rPr lang="en-US" altLang="zh-CN" dirty="0"/>
              <a:t> terminate</a:t>
            </a:r>
            <a:endParaRPr 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ADEF1A-0F92-4A95-8D5C-ABF1437FD7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5960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檔案開不起來，要怎麼</a:t>
            </a:r>
            <a:r>
              <a:rPr kumimoji="1" lang="zh-CN" altLang="en-US" dirty="0"/>
              <a:t>處理？</a:t>
            </a:r>
            <a:endParaRPr kumimoji="1" lang="en-US" altLang="zh-CN" dirty="0"/>
          </a:p>
          <a:p>
            <a:r>
              <a:rPr kumimoji="1" lang="zh-CN" altLang="en-US" dirty="0"/>
              <a:t>回傳的數字，會是？過去通常用</a:t>
            </a:r>
            <a:r>
              <a:rPr kumimoji="1" lang="en-US" altLang="zh-CN" dirty="0"/>
              <a:t> -1 </a:t>
            </a:r>
            <a:r>
              <a:rPr kumimoji="1" lang="zh-CN" altLang="en-US" dirty="0"/>
              <a:t>來表示還沒找到</a:t>
            </a:r>
            <a:r>
              <a:rPr kumimoji="1" lang="en-US" altLang="zh-CN" dirty="0"/>
              <a:t> max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323204-3759-4E8C-8EE2-800BFAAA33C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074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傳統做法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323204-3759-4E8C-8EE2-800BFAAA33C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69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特別定義了一個</a:t>
            </a:r>
            <a:r>
              <a:rPr kumimoji="1" lang="en-US" altLang="zh-TW" dirty="0"/>
              <a:t> exception class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323204-3759-4E8C-8EE2-800BFAAA33C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396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注意，當</a:t>
            </a:r>
            <a:r>
              <a:rPr kumimoji="1" lang="en-US" altLang="zh-TW" dirty="0"/>
              <a:t> fail </a:t>
            </a:r>
            <a:r>
              <a:rPr kumimoji="1" lang="zh-CN" altLang="en-US" dirty="0"/>
              <a:t>發生的時候，我們丟出</a:t>
            </a:r>
            <a:r>
              <a:rPr kumimoji="1" lang="zh-TW" altLang="en-US" dirty="0"/>
              <a:t> </a:t>
            </a:r>
            <a:r>
              <a:rPr kumimoji="1" lang="en-US" altLang="zh-TW" dirty="0"/>
              <a:t>exception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323204-3759-4E8C-8EE2-800BFAAA33C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404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和之前一樣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323204-3759-4E8C-8EE2-800BFAAA33C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Involved --&gt; complex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64601A-BCF1-46E4-8A04-3E142C8580B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317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Main </a:t>
            </a:r>
            <a:r>
              <a:rPr kumimoji="1" lang="zh-CN" altLang="en-US" dirty="0"/>
              <a:t>裡面就要</a:t>
            </a:r>
            <a:r>
              <a:rPr kumimoji="1" lang="en-US" altLang="zh-CN" dirty="0"/>
              <a:t> try </a:t>
            </a:r>
            <a:r>
              <a:rPr kumimoji="1" lang="zh-CN" altLang="en-US" dirty="0"/>
              <a:t>和</a:t>
            </a:r>
            <a:r>
              <a:rPr kumimoji="1" lang="zh-TW" altLang="en-US" dirty="0"/>
              <a:t> </a:t>
            </a:r>
            <a:r>
              <a:rPr kumimoji="1" lang="en-US" altLang="zh-CN" dirty="0"/>
              <a:t>catch</a:t>
            </a:r>
            <a:r>
              <a:rPr kumimoji="1" lang="zh-TW" altLang="en-US" dirty="0"/>
              <a:t> 來抓到 </a:t>
            </a:r>
            <a:r>
              <a:rPr kumimoji="1" lang="en-US" altLang="zh-TW"/>
              <a:t>error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323204-3759-4E8C-8EE2-800BFAAA33C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799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5D2E80-8561-4B74-A7AE-154982C2292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415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209EF5-87CE-400C-A6D9-CD29B44552F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22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F27EAB-1330-462C-ADDB-A85814D9B10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792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942A4B-0437-4CD8-A211-B14EABADC87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072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1DE081-C9B1-48D4-A3E4-7500AE88314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911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2A69BB-56F0-406F-8A86-83C3D7E7F44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412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566D89-1C25-443B-B8ED-90BE747D81A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03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6C3E1-6297-4BF5-89E6-F28C19AEAB88}" type="datetime1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AE603F56-A86F-4031-A3DE-1E107C7A3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3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BCA01-6919-47A8-810E-F46142BCE020}" type="datetime1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B18E18F9-C57D-4FA6-B8F6-DAE4526C0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94559-D0A7-4EF3-836B-F3EE8A3AA0EC}" type="datetime1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3DC56D9D-3993-43A8-85FE-3A0114B5C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229F3-A2B4-4B47-ACEC-D1604A88766F}" type="datetime1">
              <a:rPr lang="en-US"/>
              <a:pPr>
                <a:defRPr/>
              </a:pPr>
              <a:t>5/26/20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598C95CF-822C-4B5E-9F11-2A2C6BD5E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817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134F8-BF05-4D31-808A-944941C4BBF4}" type="datetime1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999583EA-37E7-4258-A220-2DCE6D00E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8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86DA3-2762-4ED5-A3B8-01F664173E74}" type="datetime1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5B8C60F8-8E24-44CC-963F-DC56C632D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06AE9-B2FD-4F66-83FE-58F09E2BA80E}" type="datetime1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F4881946-3282-42EB-B5D7-E0857BF3B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AADA4-555D-4050-806A-247D74CED9EC}" type="datetime1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9AAA4431-2FB3-4169-BDE6-7EA3CF1DB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4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323AD-A48B-40FA-B5DE-5909CFC914E5}" type="datetime1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634138C8-CB90-4A78-B2CB-AE63B7B43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1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5B11-2AFF-48EB-8AF8-DC59C32C61F0}" type="datetime1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12C374B2-A8DE-4DA4-BA2C-E3FBA2CA2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C233-BD4E-49C6-9B2E-2C28043A27C8}" type="datetime1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1ADECA95-AA59-4BC4-8139-8BB31CE25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8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ABCF7AA-D221-4A69-AF21-C9D4BBF87127}" type="datetime1">
              <a:rPr lang="en-US"/>
              <a:pPr>
                <a:defRPr/>
              </a:pPr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5703620-DC0F-4377-A2D0-903920F2B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Exception Handling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15000" y="6400800"/>
            <a:ext cx="2590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Copyright © 2017 Pearson Education, Ltd. 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53"/>
            <a:ext cx="5562600" cy="68764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try block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Basic method of exception-handling is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try-throw-catch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Try block: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try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{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>
                <a:solidFill>
                  <a:srgbClr val="0070C0"/>
                </a:solidFill>
              </a:rPr>
              <a:t>Some_Code</a:t>
            </a:r>
            <a:r>
              <a:rPr lang="en-US" sz="2800" dirty="0">
                <a:solidFill>
                  <a:srgbClr val="0070C0"/>
                </a:solidFill>
              </a:rPr>
              <a:t>;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Contains code for basic algorithm when all</a:t>
            </a:r>
            <a:br>
              <a:rPr lang="en-US" dirty="0"/>
            </a:br>
            <a:r>
              <a:rPr lang="en-US" dirty="0"/>
              <a:t>goes smoothly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3C0ACEBE-BA59-4300-97A8-A1FF106AA25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throw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Inside try-block, when something </a:t>
            </a:r>
            <a:br>
              <a:rPr lang="en-US" sz="2800" dirty="0"/>
            </a:br>
            <a:r>
              <a:rPr lang="en-US" sz="2800" dirty="0"/>
              <a:t>unusual happens:</a:t>
            </a:r>
            <a:br>
              <a:rPr lang="en-US" sz="2800" dirty="0"/>
            </a:br>
            <a:r>
              <a:rPr lang="en-US" sz="2400" dirty="0">
                <a:solidFill>
                  <a:srgbClr val="0070C0"/>
                </a:solidFill>
              </a:rPr>
              <a:t>try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{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Code_To_Try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if (</a:t>
            </a:r>
            <a:r>
              <a:rPr lang="en-US" sz="2400" dirty="0" err="1">
                <a:solidFill>
                  <a:srgbClr val="0070C0"/>
                </a:solidFill>
              </a:rPr>
              <a:t>exceptional_happened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	</a:t>
            </a:r>
            <a:r>
              <a:rPr lang="en-US" sz="2400" b="1" dirty="0">
                <a:solidFill>
                  <a:srgbClr val="0070C0"/>
                </a:solidFill>
              </a:rPr>
              <a:t>throw</a:t>
            </a:r>
            <a:r>
              <a:rPr lang="en-US" sz="2400" dirty="0">
                <a:solidFill>
                  <a:srgbClr val="0070C0"/>
                </a:solidFill>
              </a:rPr>
              <a:t> donuts;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More_Code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pPr lvl="1" eaLnBrk="1" hangingPunct="1"/>
            <a:r>
              <a:rPr lang="en-US" sz="2400" dirty="0"/>
              <a:t>Keyword </a:t>
            </a:r>
            <a:r>
              <a:rPr lang="en-US" sz="2400" i="1" dirty="0">
                <a:solidFill>
                  <a:srgbClr val="C00000"/>
                </a:solidFill>
              </a:rPr>
              <a:t>throw</a:t>
            </a:r>
            <a:r>
              <a:rPr lang="en-US" sz="2400" dirty="0"/>
              <a:t> followed by exception type</a:t>
            </a:r>
          </a:p>
          <a:p>
            <a:pPr lvl="1" eaLnBrk="1" hangingPunct="1"/>
            <a:r>
              <a:rPr lang="en-US" sz="2400" dirty="0"/>
              <a:t>Called "</a:t>
            </a:r>
            <a:r>
              <a:rPr lang="en-US" sz="2400" dirty="0">
                <a:solidFill>
                  <a:srgbClr val="C00000"/>
                </a:solidFill>
              </a:rPr>
              <a:t>throwing an exception</a:t>
            </a:r>
            <a:r>
              <a:rPr lang="en-US" sz="2400" dirty="0"/>
              <a:t>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6116E5C5-34BE-4A6B-9F3F-185D46CB0B9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catch-block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When </a:t>
            </a:r>
            <a:r>
              <a:rPr lang="en-US" sz="2800" dirty="0">
                <a:solidFill>
                  <a:srgbClr val="0070C0"/>
                </a:solidFill>
              </a:rPr>
              <a:t>something thrown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goes somewhere</a:t>
            </a:r>
          </a:p>
          <a:p>
            <a:pPr lvl="1" eaLnBrk="1" hangingPunct="1"/>
            <a:r>
              <a:rPr lang="en-US" sz="2400" dirty="0"/>
              <a:t>In C++, flow of control goes from try-block to</a:t>
            </a:r>
            <a:br>
              <a:rPr lang="en-US" sz="2400" dirty="0"/>
            </a:br>
            <a:r>
              <a:rPr lang="en-US" sz="2400" dirty="0"/>
              <a:t>catch-block</a:t>
            </a:r>
          </a:p>
          <a:p>
            <a:pPr lvl="2" eaLnBrk="1" hangingPunct="1"/>
            <a:r>
              <a:rPr lang="en-US" sz="2000" dirty="0">
                <a:solidFill>
                  <a:srgbClr val="00B050"/>
                </a:solidFill>
              </a:rPr>
              <a:t>try-block is "exited" and control passes to  catch-block</a:t>
            </a:r>
          </a:p>
          <a:p>
            <a:pPr lvl="1" eaLnBrk="1" hangingPunct="1"/>
            <a:r>
              <a:rPr lang="en-US" sz="2400" dirty="0"/>
              <a:t>Executing </a:t>
            </a:r>
            <a:r>
              <a:rPr lang="en-US" sz="2400" dirty="0">
                <a:solidFill>
                  <a:srgbClr val="C00000"/>
                </a:solidFill>
              </a:rPr>
              <a:t>catch</a:t>
            </a:r>
            <a:r>
              <a:rPr lang="en-US" sz="2400" dirty="0"/>
              <a:t> block called "</a:t>
            </a:r>
            <a:r>
              <a:rPr lang="en-US" sz="2400" dirty="0">
                <a:solidFill>
                  <a:srgbClr val="C00000"/>
                </a:solidFill>
              </a:rPr>
              <a:t>catching the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exception</a:t>
            </a:r>
            <a:r>
              <a:rPr lang="en-US" sz="2400" dirty="0"/>
              <a:t>"</a:t>
            </a:r>
          </a:p>
          <a:p>
            <a:pPr eaLnBrk="1" hangingPunct="1"/>
            <a:r>
              <a:rPr lang="en-US" sz="2800" dirty="0"/>
              <a:t>Exceptions must be </a:t>
            </a:r>
            <a:r>
              <a:rPr lang="en-US" sz="2800" dirty="0">
                <a:solidFill>
                  <a:srgbClr val="7030A0"/>
                </a:solidFill>
              </a:rPr>
              <a:t>"handled" in some</a:t>
            </a:r>
            <a:br>
              <a:rPr lang="en-US" sz="2800" dirty="0">
                <a:solidFill>
                  <a:srgbClr val="7030A0"/>
                </a:solidFill>
              </a:rPr>
            </a:br>
            <a:r>
              <a:rPr lang="en-US" sz="2800" dirty="0">
                <a:solidFill>
                  <a:srgbClr val="7030A0"/>
                </a:solidFill>
              </a:rPr>
              <a:t>catch block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F209E530-A4E4-4845-847C-B55CFB5878F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catch-block More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Recall:</a:t>
            </a:r>
            <a:br>
              <a:rPr lang="en-US" sz="2800" dirty="0"/>
            </a:br>
            <a:r>
              <a:rPr lang="en-US" sz="2400" dirty="0">
                <a:solidFill>
                  <a:srgbClr val="0070C0"/>
                </a:solidFill>
              </a:rPr>
              <a:t>catch(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e)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{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cout</a:t>
            </a:r>
            <a:r>
              <a:rPr lang="en-US" sz="2400" dirty="0">
                <a:solidFill>
                  <a:srgbClr val="0070C0"/>
                </a:solidFill>
              </a:rPr>
              <a:t> &lt;&lt; e &lt;&lt; " donuts, and no milk!\n";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	&lt;&lt; " Go buy some milk.\n";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pPr eaLnBrk="1" hangingPunct="1"/>
            <a:r>
              <a:rPr lang="en-US" sz="2800" dirty="0"/>
              <a:t>Looks like function definition with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/>
              <a:t> parameter!</a:t>
            </a:r>
          </a:p>
          <a:p>
            <a:pPr lvl="1" eaLnBrk="1" hangingPunct="1"/>
            <a:r>
              <a:rPr lang="en-US" sz="2400" dirty="0">
                <a:solidFill>
                  <a:srgbClr val="C00000"/>
                </a:solidFill>
              </a:rPr>
              <a:t>Not a function, but works similarly</a:t>
            </a:r>
          </a:p>
          <a:p>
            <a:pPr lvl="1" eaLnBrk="1" hangingPunct="1"/>
            <a:r>
              <a:rPr lang="en-US" sz="2400" dirty="0"/>
              <a:t>Throw like "function call"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385FC6F0-F390-44CE-9E8C-4B75CEEA96D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catch-block Parameter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1963" indent="-461963" eaLnBrk="1" hangingPunct="1"/>
            <a:r>
              <a:rPr lang="en-US" sz="2800" dirty="0"/>
              <a:t>Recall:  </a:t>
            </a:r>
            <a:r>
              <a:rPr lang="en-US" sz="2800" dirty="0">
                <a:solidFill>
                  <a:srgbClr val="0070C0"/>
                </a:solidFill>
              </a:rPr>
              <a:t>catch(</a:t>
            </a:r>
            <a:r>
              <a:rPr lang="en-US" sz="2800" dirty="0" err="1">
                <a:solidFill>
                  <a:srgbClr val="0070C0"/>
                </a:solidFill>
              </a:rPr>
              <a:t>int</a:t>
            </a:r>
            <a:r>
              <a:rPr lang="en-US" sz="2800" dirty="0">
                <a:solidFill>
                  <a:srgbClr val="0070C0"/>
                </a:solidFill>
              </a:rPr>
              <a:t> e) </a:t>
            </a:r>
          </a:p>
          <a:p>
            <a:pPr marL="461963" indent="-461963" eaLnBrk="1" hangingPunct="1"/>
            <a:r>
              <a:rPr lang="en-US" sz="2800" dirty="0">
                <a:solidFill>
                  <a:srgbClr val="C00000"/>
                </a:solidFill>
              </a:rPr>
              <a:t>"e" </a:t>
            </a:r>
            <a:r>
              <a:rPr lang="en-US" sz="2800" dirty="0"/>
              <a:t>called </a:t>
            </a:r>
            <a:r>
              <a:rPr lang="en-US" sz="2800" dirty="0">
                <a:solidFill>
                  <a:srgbClr val="C00000"/>
                </a:solidFill>
              </a:rPr>
              <a:t>catch-block parameter</a:t>
            </a:r>
          </a:p>
          <a:p>
            <a:pPr marL="1033463" lvl="1" indent="-457200" eaLnBrk="1" hangingPunct="1"/>
            <a:r>
              <a:rPr lang="en-US" sz="2400" dirty="0"/>
              <a:t>Each catch block can have </a:t>
            </a:r>
            <a:r>
              <a:rPr lang="en-US" sz="2400" dirty="0">
                <a:solidFill>
                  <a:srgbClr val="00B050"/>
                </a:solidFill>
              </a:rPr>
              <a:t>at most ONE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catch-block parameter</a:t>
            </a:r>
          </a:p>
          <a:p>
            <a:pPr marL="461963" indent="-461963" eaLnBrk="1" hangingPunct="1"/>
            <a:r>
              <a:rPr lang="en-US" sz="2800" dirty="0"/>
              <a:t>Does two things:</a:t>
            </a:r>
          </a:p>
          <a:p>
            <a:pPr marL="1033463" lvl="1" indent="-457200" eaLnBrk="1" hangingPunct="1">
              <a:buFont typeface="Times"/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type name </a:t>
            </a:r>
            <a:r>
              <a:rPr lang="en-US" sz="2400" dirty="0"/>
              <a:t>specifies what kind of thrown</a:t>
            </a:r>
            <a:br>
              <a:rPr lang="en-US" sz="2400" dirty="0"/>
            </a:br>
            <a:r>
              <a:rPr lang="en-US" sz="2400" dirty="0"/>
              <a:t>value the catch-block can catch</a:t>
            </a:r>
          </a:p>
          <a:p>
            <a:pPr marL="1033463" lvl="1" indent="-457200" eaLnBrk="1" hangingPunct="1">
              <a:buFont typeface="Times"/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Provides name </a:t>
            </a:r>
            <a:r>
              <a:rPr lang="en-US" sz="2400" dirty="0"/>
              <a:t>for thrown value caught;</a:t>
            </a:r>
            <a:br>
              <a:rPr lang="en-US" sz="2400" dirty="0"/>
            </a:br>
            <a:r>
              <a:rPr lang="en-US" sz="2400" dirty="0"/>
              <a:t>can "do things" with value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0AD13E4C-FEE6-4BFA-9737-B6A51F9484F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Defining Exception Classes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throw statement </a:t>
            </a:r>
            <a:r>
              <a:rPr lang="en-US" dirty="0">
                <a:solidFill>
                  <a:srgbClr val="0070C0"/>
                </a:solidFill>
              </a:rPr>
              <a:t>can throw value of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any type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Exception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Contains objects with </a:t>
            </a:r>
            <a:r>
              <a:rPr lang="en-US" dirty="0">
                <a:solidFill>
                  <a:srgbClr val="00B050"/>
                </a:solidFill>
              </a:rPr>
              <a:t>information </a:t>
            </a: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be thrown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Can have different types </a:t>
            </a:r>
            <a:r>
              <a:rPr lang="en-US" dirty="0">
                <a:solidFill>
                  <a:srgbClr val="00B050"/>
                </a:solidFill>
              </a:rPr>
              <a:t>identifying each 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possible exceptional situation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Still just a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An "exception class" due to how it’s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634AB087-0428-4D15-9803-82D83771E9F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Exception Class </a:t>
            </a:r>
            <a:r>
              <a:rPr lang="en-US" dirty="0"/>
              <a:t>for Toy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Consider:</a:t>
            </a:r>
            <a:br>
              <a:rPr lang="en-US" sz="2800" dirty="0"/>
            </a:br>
            <a:r>
              <a:rPr lang="en-US" sz="2400" dirty="0">
                <a:solidFill>
                  <a:srgbClr val="0070C0"/>
                </a:solidFill>
              </a:rPr>
              <a:t>class </a:t>
            </a:r>
            <a:r>
              <a:rPr lang="en-US" sz="2400" dirty="0" err="1">
                <a:solidFill>
                  <a:srgbClr val="0070C0"/>
                </a:solidFill>
              </a:rPr>
              <a:t>NoMilk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{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public: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NoMilk</a:t>
            </a:r>
            <a:r>
              <a:rPr lang="en-US" sz="2400" dirty="0">
                <a:solidFill>
                  <a:srgbClr val="0070C0"/>
                </a:solidFill>
              </a:rPr>
              <a:t>() { }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NoMilk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howMany</a:t>
            </a:r>
            <a:r>
              <a:rPr lang="en-US" sz="2400" dirty="0">
                <a:solidFill>
                  <a:srgbClr val="0070C0"/>
                </a:solidFill>
              </a:rPr>
              <a:t>) : count(</a:t>
            </a:r>
            <a:r>
              <a:rPr lang="en-US" sz="2400" dirty="0" err="1">
                <a:solidFill>
                  <a:srgbClr val="0070C0"/>
                </a:solidFill>
              </a:rPr>
              <a:t>howMany</a:t>
            </a:r>
            <a:r>
              <a:rPr lang="en-US" sz="2400" dirty="0">
                <a:solidFill>
                  <a:srgbClr val="0070C0"/>
                </a:solidFill>
              </a:rPr>
              <a:t>) { }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getcount</a:t>
            </a:r>
            <a:r>
              <a:rPr lang="en-US" sz="2400" dirty="0">
                <a:solidFill>
                  <a:srgbClr val="0070C0"/>
                </a:solidFill>
              </a:rPr>
              <a:t>() </a:t>
            </a:r>
            <a:r>
              <a:rPr lang="en-US" sz="2400" dirty="0" err="1">
                <a:solidFill>
                  <a:srgbClr val="0070C0"/>
                </a:solidFill>
              </a:rPr>
              <a:t>const</a:t>
            </a:r>
            <a:r>
              <a:rPr lang="en-US" sz="2400" dirty="0">
                <a:solidFill>
                  <a:srgbClr val="0070C0"/>
                </a:solidFill>
              </a:rPr>
              <a:t> { return count; }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private: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count;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};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</a:rPr>
              <a:t>throw </a:t>
            </a:r>
            <a:r>
              <a:rPr lang="en-US" sz="2800" dirty="0" err="1">
                <a:solidFill>
                  <a:srgbClr val="0070C0"/>
                </a:solidFill>
              </a:rPr>
              <a:t>NoMilk</a:t>
            </a:r>
            <a:r>
              <a:rPr lang="en-US" sz="2800" dirty="0">
                <a:solidFill>
                  <a:srgbClr val="0070C0"/>
                </a:solidFill>
              </a:rPr>
              <a:t>(donuts);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Invokes constructor of </a:t>
            </a:r>
            <a:r>
              <a:rPr lang="en-US" sz="2400" dirty="0" err="1"/>
              <a:t>NoMilk</a:t>
            </a:r>
            <a:r>
              <a:rPr lang="en-US" sz="2400" dirty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09A86CA2-36CA-455F-8BDA-A7670738EED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70E05-AFA5-C443-85C7-939E78C6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AE6E7F-E1C6-FC45-BB14-993E6C9A3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8DD9F4-8897-3244-AA87-C4E9071990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598C95CF-822C-4B5E-9F11-2A2C6BD5EAB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3D4ADA-E2D4-9E4C-A103-93C2D8C5FC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985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Throws and Catches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try-block typically </a:t>
            </a:r>
            <a:r>
              <a:rPr lang="en-US" sz="2800" dirty="0">
                <a:solidFill>
                  <a:srgbClr val="0070C0"/>
                </a:solidFill>
              </a:rPr>
              <a:t>throws any number of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exception values, of differing types</a:t>
            </a:r>
          </a:p>
          <a:p>
            <a:pPr eaLnBrk="1" hangingPunct="1"/>
            <a:r>
              <a:rPr lang="en-US" sz="2800" dirty="0"/>
              <a:t>Of course </a:t>
            </a:r>
            <a:r>
              <a:rPr lang="en-US" sz="2800" dirty="0">
                <a:solidFill>
                  <a:srgbClr val="00B050"/>
                </a:solidFill>
              </a:rPr>
              <a:t>only one exception thrown</a:t>
            </a:r>
          </a:p>
          <a:p>
            <a:pPr lvl="1" eaLnBrk="1" hangingPunct="1"/>
            <a:r>
              <a:rPr lang="en-US" sz="2400" dirty="0"/>
              <a:t>Since throw statement ends try-block</a:t>
            </a:r>
          </a:p>
          <a:p>
            <a:pPr eaLnBrk="1" hangingPunct="1"/>
            <a:r>
              <a:rPr lang="en-US" sz="2800" dirty="0"/>
              <a:t>But different types can be thrown</a:t>
            </a:r>
          </a:p>
          <a:p>
            <a:pPr lvl="1" eaLnBrk="1" hangingPunct="1"/>
            <a:r>
              <a:rPr lang="en-US" sz="2400" dirty="0">
                <a:solidFill>
                  <a:srgbClr val="C00000"/>
                </a:solidFill>
              </a:rPr>
              <a:t>Each catch block only catches "one type"</a:t>
            </a:r>
          </a:p>
          <a:p>
            <a:pPr lvl="1" eaLnBrk="1" hangingPunct="1"/>
            <a:r>
              <a:rPr lang="en-US" sz="2400" dirty="0"/>
              <a:t>Typical to place many catch-blocks after each</a:t>
            </a:r>
            <a:br>
              <a:rPr lang="en-US" sz="2400" dirty="0"/>
            </a:br>
            <a:r>
              <a:rPr lang="en-US" sz="2400" dirty="0"/>
              <a:t>try-block</a:t>
            </a:r>
          </a:p>
          <a:p>
            <a:pPr lvl="2" eaLnBrk="1" hangingPunct="1"/>
            <a:r>
              <a:rPr lang="en-US" sz="2000" dirty="0"/>
              <a:t>To catch "all-possible" exceptions to be thrown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2B6B9C8F-F6BE-42DC-85D3-465EC948154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Catching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Order of catch blocks important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Catch-blocks tried "in order" </a:t>
            </a:r>
            <a:r>
              <a:rPr lang="en-US" sz="2800" dirty="0"/>
              <a:t>after try-block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First match handles it!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Consider:</a:t>
            </a:r>
            <a:br>
              <a:rPr lang="en-US" sz="2800" dirty="0"/>
            </a:br>
            <a:r>
              <a:rPr lang="en-US" sz="2400" dirty="0">
                <a:solidFill>
                  <a:srgbClr val="0070C0"/>
                </a:solidFill>
              </a:rPr>
              <a:t>catch (…) {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Called "catch-all", </a:t>
            </a:r>
            <a:r>
              <a:rPr lang="en-US" sz="2400" dirty="0">
                <a:solidFill>
                  <a:srgbClr val="00B050"/>
                </a:solidFill>
              </a:rPr>
              <a:t>"default" exception handler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Catches any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Ensure catch-all placed AFTER more specific</a:t>
            </a:r>
            <a:br>
              <a:rPr lang="en-US" sz="2400" dirty="0"/>
            </a:br>
            <a:r>
              <a:rPr lang="en-US" sz="2400" dirty="0"/>
              <a:t>exceptions!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Or others will never be caught!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Typically placed </a:t>
            </a:r>
            <a:r>
              <a:rPr lang="en-US" sz="2400" dirty="0">
                <a:solidFill>
                  <a:srgbClr val="7030A0"/>
                </a:solidFill>
              </a:rPr>
              <a:t>at the end </a:t>
            </a:r>
            <a:r>
              <a:rPr lang="en-US" sz="2400" dirty="0"/>
              <a:t>of a list of catch blocks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3806D33D-6B5C-4289-BBEA-14C07D979223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Exception Handling Basics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Defining exception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Multiple throws and catches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Exception specifications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Programming Techniques for </a:t>
            </a:r>
            <a:br>
              <a:rPr lang="en-US"/>
            </a:br>
            <a:r>
              <a:rPr lang="en-US"/>
              <a:t>Exception Handling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When to throw 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Exception class hierarchies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A43BBED9-7ADE-4143-9963-42B85E000A9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Trivial Exception Classes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Consider:</a:t>
            </a:r>
            <a:br>
              <a:rPr lang="en-US" sz="2800" dirty="0"/>
            </a:br>
            <a:r>
              <a:rPr lang="en-US" sz="2400" dirty="0">
                <a:solidFill>
                  <a:srgbClr val="0070C0"/>
                </a:solidFill>
              </a:rPr>
              <a:t>class </a:t>
            </a:r>
            <a:r>
              <a:rPr lang="en-US" sz="2400" dirty="0" err="1">
                <a:solidFill>
                  <a:srgbClr val="0070C0"/>
                </a:solidFill>
              </a:rPr>
              <a:t>DivideByZero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{ 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B050"/>
                </a:solidFill>
              </a:rPr>
              <a:t>No member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B050"/>
                </a:solidFill>
              </a:rPr>
              <a:t>No member functions </a:t>
            </a:r>
            <a:r>
              <a:rPr lang="en-US" sz="2800" dirty="0"/>
              <a:t>(except default</a:t>
            </a:r>
            <a:br>
              <a:rPr lang="en-US" sz="2800" dirty="0"/>
            </a:br>
            <a:r>
              <a:rPr lang="en-US" sz="2800" dirty="0"/>
              <a:t>constructor)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Nothing but it’s name, which is enough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Might be "nothing to do" with exception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Used simply to "get to" catch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 omit catch block parameter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A1DB9E6A-3D97-4C2F-8BAB-1C5FBBEA27C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Throwing Exception in Function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Function might throw exception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Callers might have different "reactions"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Some might desire to "end program"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Some might continue, or do something else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Makes sense to </a:t>
            </a:r>
            <a:r>
              <a:rPr lang="en-US" dirty="0">
                <a:solidFill>
                  <a:srgbClr val="00B050"/>
                </a:solidFill>
              </a:rPr>
              <a:t>"catch" exception in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calling function’s try-catch-block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Place function call inside try-block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Handle in catch-block after try-block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See next page…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08AB39B4-DC2C-4DFB-8C0B-0C0CF4D82D9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Throwing Exception </a:t>
            </a:r>
            <a:br>
              <a:rPr lang="en-US" sz="3600"/>
            </a:br>
            <a:r>
              <a:rPr lang="en-US" sz="3600"/>
              <a:t>in Function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Consider:</a:t>
            </a:r>
            <a:br>
              <a:rPr lang="en-US" sz="2800" dirty="0"/>
            </a:br>
            <a:r>
              <a:rPr lang="en-US" sz="2400" dirty="0">
                <a:solidFill>
                  <a:srgbClr val="0070C0"/>
                </a:solidFill>
              </a:rPr>
              <a:t>try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{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quotient = </a:t>
            </a:r>
            <a:r>
              <a:rPr lang="en-US" sz="2400" dirty="0" err="1">
                <a:solidFill>
                  <a:srgbClr val="0070C0"/>
                </a:solidFill>
              </a:rPr>
              <a:t>safeDivide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num</a:t>
            </a:r>
            <a:r>
              <a:rPr lang="en-US" sz="2400" dirty="0">
                <a:solidFill>
                  <a:srgbClr val="0070C0"/>
                </a:solidFill>
              </a:rPr>
              <a:t>, den);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}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catch (</a:t>
            </a:r>
            <a:r>
              <a:rPr lang="en-US" sz="2400" dirty="0" err="1">
                <a:solidFill>
                  <a:srgbClr val="0070C0"/>
                </a:solidFill>
              </a:rPr>
              <a:t>DivideByZero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{ … }</a:t>
            </a:r>
          </a:p>
          <a:p>
            <a:pPr eaLnBrk="1" hangingPunct="1"/>
            <a:r>
              <a:rPr lang="en-US" sz="2800" dirty="0" err="1">
                <a:solidFill>
                  <a:srgbClr val="00B050"/>
                </a:solidFill>
              </a:rPr>
              <a:t>safeDivide</a:t>
            </a:r>
            <a:r>
              <a:rPr lang="en-US" sz="2800" dirty="0">
                <a:solidFill>
                  <a:srgbClr val="00B050"/>
                </a:solidFill>
              </a:rPr>
              <a:t>() function throws </a:t>
            </a:r>
            <a:r>
              <a:rPr lang="en-US" sz="2800" dirty="0" err="1">
                <a:solidFill>
                  <a:srgbClr val="00B050"/>
                </a:solidFill>
              </a:rPr>
              <a:t>DividebyZero</a:t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dirty="0">
                <a:solidFill>
                  <a:srgbClr val="00B050"/>
                </a:solidFill>
              </a:rPr>
              <a:t>exception</a:t>
            </a:r>
          </a:p>
          <a:p>
            <a:pPr lvl="1" eaLnBrk="1" hangingPunct="1"/>
            <a:r>
              <a:rPr lang="en-US" sz="2400" dirty="0"/>
              <a:t>We don’t handle the exception in </a:t>
            </a:r>
            <a:r>
              <a:rPr lang="en-US" sz="2400" dirty="0" err="1"/>
              <a:t>safeDivde</a:t>
            </a:r>
            <a:r>
              <a:rPr lang="en-US" sz="2400" dirty="0"/>
              <a:t>()</a:t>
            </a:r>
          </a:p>
          <a:p>
            <a:pPr lvl="1" eaLnBrk="1" hangingPunct="1"/>
            <a:r>
              <a:rPr lang="en-US" sz="2400" dirty="0"/>
              <a:t>Handled back in caller’s catch-block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FF53C93F-8999-4D06-8BE3-4C98A57C872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Exception Specification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B050"/>
                </a:solidFill>
              </a:rPr>
              <a:t>Functions that don’t catch 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Should </a:t>
            </a:r>
            <a:r>
              <a:rPr lang="en-US" sz="2400" dirty="0">
                <a:solidFill>
                  <a:srgbClr val="00B050"/>
                </a:solidFill>
              </a:rPr>
              <a:t>"warn" users that it could throw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But it won’t catch!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Should list such exceptions:</a:t>
            </a:r>
            <a:br>
              <a:rPr lang="en-US" sz="2800" dirty="0"/>
            </a:br>
            <a:r>
              <a:rPr lang="en-US" sz="2400" dirty="0">
                <a:solidFill>
                  <a:srgbClr val="0070C0"/>
                </a:solidFill>
              </a:rPr>
              <a:t>double </a:t>
            </a:r>
            <a:r>
              <a:rPr lang="en-US" sz="2400" dirty="0" err="1">
                <a:solidFill>
                  <a:srgbClr val="0070C0"/>
                </a:solidFill>
              </a:rPr>
              <a:t>safeDivide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top,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bottom)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		</a:t>
            </a:r>
            <a:r>
              <a:rPr lang="en-US" sz="2400" b="1" dirty="0">
                <a:solidFill>
                  <a:srgbClr val="0070C0"/>
                </a:solidFill>
              </a:rPr>
              <a:t>throw (</a:t>
            </a:r>
            <a:r>
              <a:rPr lang="en-US" sz="2400" b="1" dirty="0" err="1">
                <a:solidFill>
                  <a:srgbClr val="0070C0"/>
                </a:solidFill>
              </a:rPr>
              <a:t>DividebyZero</a:t>
            </a:r>
            <a:r>
              <a:rPr lang="en-US" sz="2400" b="1" dirty="0">
                <a:solidFill>
                  <a:srgbClr val="0070C0"/>
                </a:solidFill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Called "</a:t>
            </a:r>
            <a:r>
              <a:rPr lang="en-US" sz="2400" dirty="0">
                <a:solidFill>
                  <a:srgbClr val="C00000"/>
                </a:solidFill>
              </a:rPr>
              <a:t>exception specification</a:t>
            </a:r>
            <a:r>
              <a:rPr lang="en-US" sz="2400" dirty="0"/>
              <a:t>" or "throw list"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7030A0"/>
                </a:solidFill>
              </a:rPr>
              <a:t>Should be in declaration and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All types listed handled "normally”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You can place the function in a try block followed by</a:t>
            </a:r>
            <a:br>
              <a:rPr lang="en-US" sz="2000" dirty="0"/>
            </a:br>
            <a:r>
              <a:rPr lang="en-US" sz="2000" dirty="0"/>
              <a:t>a catch block to catch that type of exceptions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no throw list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all types considered there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A0457392-14FD-49F9-AB89-E90DF091168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Throw List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exception thrown </a:t>
            </a:r>
            <a:r>
              <a:rPr lang="en-US" dirty="0"/>
              <a:t>in function </a:t>
            </a:r>
            <a:r>
              <a:rPr lang="en-US" dirty="0">
                <a:solidFill>
                  <a:srgbClr val="0070C0"/>
                </a:solidFill>
              </a:rPr>
              <a:t>NOT in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throw list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</a:rPr>
              <a:t>No errors </a:t>
            </a:r>
            <a:r>
              <a:rPr lang="en-US" dirty="0"/>
              <a:t>(compile or run-time)</a:t>
            </a:r>
          </a:p>
          <a:p>
            <a:pPr lvl="1" eaLnBrk="1" hangingPunct="1"/>
            <a:r>
              <a:rPr lang="en-US" dirty="0"/>
              <a:t>Function </a:t>
            </a:r>
            <a:r>
              <a:rPr lang="en-US" dirty="0">
                <a:solidFill>
                  <a:srgbClr val="00B050"/>
                </a:solidFill>
              </a:rPr>
              <a:t>unexpected() automatically called</a:t>
            </a:r>
          </a:p>
          <a:p>
            <a:pPr lvl="2" eaLnBrk="1" hangingPunct="1"/>
            <a:r>
              <a:rPr lang="en-US" dirty="0">
                <a:solidFill>
                  <a:srgbClr val="00B050"/>
                </a:solidFill>
              </a:rPr>
              <a:t>Default behavior is to terminate</a:t>
            </a:r>
          </a:p>
          <a:p>
            <a:pPr lvl="2" eaLnBrk="1" hangingPunct="1"/>
            <a:r>
              <a:rPr lang="en-US" dirty="0">
                <a:solidFill>
                  <a:srgbClr val="7030A0"/>
                </a:solidFill>
              </a:rPr>
              <a:t>Can modify behavior</a:t>
            </a:r>
          </a:p>
          <a:p>
            <a:pPr eaLnBrk="1" hangingPunct="1"/>
            <a:r>
              <a:rPr lang="en-US" dirty="0"/>
              <a:t>Same result if no catch-block found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700D15C2-118C-4BB8-8CFF-D27DAAA8A96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Throw List Summary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void </a:t>
            </a:r>
            <a:r>
              <a:rPr lang="en-US" sz="2400" dirty="0" err="1"/>
              <a:t>someFunction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/>
              <a:t>		throw(</a:t>
            </a:r>
            <a:r>
              <a:rPr lang="en-US" sz="2400" dirty="0" err="1">
                <a:solidFill>
                  <a:srgbClr val="0070C0"/>
                </a:solidFill>
              </a:rPr>
              <a:t>DividebyZero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70C0"/>
                </a:solidFill>
              </a:rPr>
              <a:t>OtherException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b="1" dirty="0"/>
              <a:t>//</a:t>
            </a:r>
            <a:r>
              <a:rPr lang="en-US" sz="2400" b="1" dirty="0">
                <a:solidFill>
                  <a:srgbClr val="0070C0"/>
                </a:solidFill>
              </a:rPr>
              <a:t>Exception types </a:t>
            </a:r>
            <a:r>
              <a:rPr lang="en-US" sz="2400" b="1" dirty="0" err="1">
                <a:solidFill>
                  <a:srgbClr val="0070C0"/>
                </a:solidFill>
              </a:rPr>
              <a:t>DividebyZero</a:t>
            </a:r>
            <a:r>
              <a:rPr lang="en-US" sz="2400" b="1" dirty="0">
                <a:solidFill>
                  <a:srgbClr val="0070C0"/>
                </a:solidFill>
              </a:rPr>
              <a:t> or </a:t>
            </a:r>
            <a:r>
              <a:rPr lang="en-US" sz="2400" b="1" dirty="0" err="1">
                <a:solidFill>
                  <a:srgbClr val="0070C0"/>
                </a:solidFill>
              </a:rPr>
              <a:t>OtherException</a:t>
            </a:r>
            <a:br>
              <a:rPr lang="en-US" sz="2400" b="1" dirty="0"/>
            </a:br>
            <a:r>
              <a:rPr lang="en-US" sz="2400" b="1" dirty="0"/>
              <a:t>//</a:t>
            </a:r>
            <a:r>
              <a:rPr lang="en-US" sz="2400" b="1" dirty="0">
                <a:solidFill>
                  <a:srgbClr val="0070C0"/>
                </a:solidFill>
              </a:rPr>
              <a:t>treated normally.  </a:t>
            </a:r>
            <a:r>
              <a:rPr lang="en-US" sz="2400" b="1" dirty="0">
                <a:solidFill>
                  <a:srgbClr val="00B050"/>
                </a:solidFill>
              </a:rPr>
              <a:t>All others invoke unexpected()</a:t>
            </a:r>
          </a:p>
          <a:p>
            <a:pPr eaLnBrk="1" hangingPunct="1"/>
            <a:r>
              <a:rPr lang="en-US" sz="2400" dirty="0"/>
              <a:t>void </a:t>
            </a:r>
            <a:r>
              <a:rPr lang="en-US" sz="2400" dirty="0" err="1"/>
              <a:t>someFunction</a:t>
            </a:r>
            <a:r>
              <a:rPr lang="en-US" sz="2400" dirty="0"/>
              <a:t>() throw ();</a:t>
            </a:r>
            <a:br>
              <a:rPr lang="en-US" sz="2400" dirty="0"/>
            </a:br>
            <a:r>
              <a:rPr lang="en-US" sz="2400" b="1" dirty="0"/>
              <a:t>//</a:t>
            </a:r>
            <a:r>
              <a:rPr lang="en-US" sz="2400" b="1" dirty="0">
                <a:solidFill>
                  <a:srgbClr val="00B050"/>
                </a:solidFill>
              </a:rPr>
              <a:t>Empty exception list, all exceptions invoke</a:t>
            </a:r>
            <a:br>
              <a:rPr lang="en-US" sz="2400" b="1" dirty="0">
                <a:solidFill>
                  <a:srgbClr val="00B050"/>
                </a:solidFill>
              </a:rPr>
            </a:br>
            <a:r>
              <a:rPr lang="en-US" sz="2400" b="1" dirty="0">
                <a:solidFill>
                  <a:srgbClr val="00B050"/>
                </a:solidFill>
              </a:rPr>
              <a:t>unexpected()</a:t>
            </a:r>
          </a:p>
          <a:p>
            <a:pPr eaLnBrk="1" hangingPunct="1"/>
            <a:r>
              <a:rPr lang="en-US" sz="2400" dirty="0"/>
              <a:t>void </a:t>
            </a:r>
            <a:r>
              <a:rPr lang="en-US" sz="2400" dirty="0" err="1"/>
              <a:t>someFunction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b="1" dirty="0"/>
              <a:t>//</a:t>
            </a:r>
            <a:r>
              <a:rPr lang="en-US" sz="2400" b="1" dirty="0">
                <a:solidFill>
                  <a:srgbClr val="0070C0"/>
                </a:solidFill>
              </a:rPr>
              <a:t>All exceptions of all types treated normally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650CA2E9-CBB4-4A89-965A-2105B3D2377F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unexpected()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Default action: terminates</a:t>
            </a:r>
            <a:r>
              <a:rPr lang="en-US" dirty="0"/>
              <a:t> program</a:t>
            </a:r>
          </a:p>
          <a:p>
            <a:pPr lvl="1" eaLnBrk="1" hangingPunct="1"/>
            <a:r>
              <a:rPr lang="en-US" dirty="0"/>
              <a:t>No special includes or using directives</a:t>
            </a:r>
          </a:p>
          <a:p>
            <a:pPr eaLnBrk="1" hangingPunct="1"/>
            <a:r>
              <a:rPr lang="en-US" dirty="0"/>
              <a:t>Normally no need to redefine unexpected()</a:t>
            </a:r>
          </a:p>
          <a:p>
            <a:pPr eaLnBrk="1" hangingPunct="1"/>
            <a:r>
              <a:rPr lang="en-US" dirty="0"/>
              <a:t>But </a:t>
            </a:r>
            <a:r>
              <a:rPr lang="en-US" dirty="0">
                <a:solidFill>
                  <a:srgbClr val="0070C0"/>
                </a:solidFill>
              </a:rPr>
              <a:t>you can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Use </a:t>
            </a:r>
            <a:r>
              <a:rPr lang="en-US" dirty="0" err="1">
                <a:solidFill>
                  <a:srgbClr val="0070C0"/>
                </a:solidFill>
              </a:rPr>
              <a:t>set_unexpected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to change unexpected()</a:t>
            </a:r>
          </a:p>
          <a:p>
            <a:pPr lvl="1" eaLnBrk="1" hangingPunct="1"/>
            <a:r>
              <a:rPr lang="en-US" dirty="0"/>
              <a:t>Consult compiler manual or advanced</a:t>
            </a:r>
            <a:br>
              <a:rPr lang="en-US" dirty="0"/>
            </a:br>
            <a:r>
              <a:rPr lang="en-US" dirty="0"/>
              <a:t>text for details</a:t>
            </a:r>
          </a:p>
          <a:p>
            <a:pPr lvl="1" eaLnBrk="1" hangingPunct="1"/>
            <a:r>
              <a:rPr lang="en-US" dirty="0"/>
              <a:t>Please reference further reading…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69D7B7D4-431D-459D-9B24-83DF214910B9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Derived Classes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Recall: derived class objects also</a:t>
            </a:r>
            <a:br>
              <a:rPr lang="en-US" sz="2800" dirty="0"/>
            </a:br>
            <a:r>
              <a:rPr lang="en-US" sz="2800" dirty="0"/>
              <a:t>objects of base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Consider: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D is derived class of B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B050"/>
                </a:solidFill>
              </a:rPr>
              <a:t>If B is in exception specification </a:t>
            </a:r>
            <a:r>
              <a:rPr lang="en-US" sz="2800" dirty="0">
                <a:sym typeface="Wingdings" pitchFamily="2" charset="2"/>
              </a:rPr>
              <a:t>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The thrown objects of c</a:t>
            </a:r>
            <a:r>
              <a:rPr lang="en-US" altLang="zh-TW" sz="2400" dirty="0">
                <a:solidFill>
                  <a:srgbClr val="C00000"/>
                </a:solidFill>
              </a:rPr>
              <a:t>lass D</a:t>
            </a:r>
            <a:r>
              <a:rPr lang="en-US" sz="2400" dirty="0">
                <a:solidFill>
                  <a:srgbClr val="C00000"/>
                </a:solidFill>
              </a:rPr>
              <a:t> will also be treated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normally</a:t>
            </a:r>
            <a:r>
              <a:rPr lang="en-US" sz="2400" dirty="0"/>
              <a:t>, since it’s also object of class B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Note: </a:t>
            </a:r>
            <a:r>
              <a:rPr lang="en-US" sz="2800" dirty="0">
                <a:solidFill>
                  <a:srgbClr val="7030A0"/>
                </a:solidFill>
              </a:rPr>
              <a:t>does not do automatic type cast</a:t>
            </a:r>
            <a:r>
              <a:rPr lang="en-US" sz="28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/>
              <a:t> will not account for throwing an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60C47F98-DD04-4CE9-838E-9F0971A7A82B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132E7-F464-F940-8FD5-BDCF9C46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B217A-6FCE-5240-B7D9-668D91F0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27E4F3-2EB4-024D-84DA-F72170F247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598C95CF-822C-4B5E-9F11-2A2C6BD5EAB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A77E3F-1B17-4F4A-B55A-0E689F0932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4578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When to Throw Exceptions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Typical to </a:t>
            </a:r>
            <a:r>
              <a:rPr lang="en-US" sz="2800" dirty="0">
                <a:solidFill>
                  <a:srgbClr val="C00000"/>
                </a:solidFill>
              </a:rPr>
              <a:t>separate </a:t>
            </a:r>
            <a:r>
              <a:rPr lang="en-US" sz="2800" b="1" dirty="0">
                <a:solidFill>
                  <a:srgbClr val="C00000"/>
                </a:solidFill>
              </a:rPr>
              <a:t>throws</a:t>
            </a:r>
            <a:r>
              <a:rPr lang="en-US" sz="2800" dirty="0">
                <a:solidFill>
                  <a:srgbClr val="C00000"/>
                </a:solidFill>
              </a:rPr>
              <a:t> and </a:t>
            </a:r>
            <a:r>
              <a:rPr lang="en-US" sz="2800" b="1" dirty="0">
                <a:solidFill>
                  <a:srgbClr val="C00000"/>
                </a:solidFill>
              </a:rPr>
              <a:t>catches</a:t>
            </a:r>
          </a:p>
          <a:p>
            <a:pPr lvl="1" eaLnBrk="1" hangingPunct="1"/>
            <a:r>
              <a:rPr lang="en-US" sz="2400" dirty="0"/>
              <a:t>In separate functions</a:t>
            </a:r>
          </a:p>
          <a:p>
            <a:pPr eaLnBrk="1" hangingPunct="1"/>
            <a:r>
              <a:rPr lang="en-US" sz="2800" dirty="0">
                <a:solidFill>
                  <a:srgbClr val="0070C0"/>
                </a:solidFill>
              </a:rPr>
              <a:t>Throwing</a:t>
            </a:r>
            <a:r>
              <a:rPr lang="en-US" sz="2800" dirty="0"/>
              <a:t> function:</a:t>
            </a:r>
          </a:p>
          <a:p>
            <a:pPr lvl="1" eaLnBrk="1" hangingPunct="1"/>
            <a:r>
              <a:rPr lang="en-US" sz="2400" dirty="0">
                <a:solidFill>
                  <a:srgbClr val="00B050"/>
                </a:solidFill>
              </a:rPr>
              <a:t>Include throw </a:t>
            </a:r>
            <a:r>
              <a:rPr lang="en-US" sz="2400" dirty="0"/>
              <a:t>statements in definition</a:t>
            </a:r>
          </a:p>
          <a:p>
            <a:pPr lvl="1" eaLnBrk="1" hangingPunct="1"/>
            <a:r>
              <a:rPr lang="en-US" sz="2400" dirty="0"/>
              <a:t>List exceptions in </a:t>
            </a:r>
            <a:r>
              <a:rPr lang="en-US" sz="2400" dirty="0">
                <a:solidFill>
                  <a:srgbClr val="00B050"/>
                </a:solidFill>
              </a:rPr>
              <a:t>throw list</a:t>
            </a:r>
          </a:p>
          <a:p>
            <a:pPr lvl="2" eaLnBrk="1" hangingPunct="1"/>
            <a:r>
              <a:rPr lang="en-US" sz="2000" dirty="0"/>
              <a:t>In both declaration and definition</a:t>
            </a:r>
          </a:p>
          <a:p>
            <a:pPr eaLnBrk="1" hangingPunct="1"/>
            <a:r>
              <a:rPr lang="en-US" sz="2800" dirty="0">
                <a:solidFill>
                  <a:srgbClr val="0070C0"/>
                </a:solidFill>
              </a:rPr>
              <a:t>Catching</a:t>
            </a:r>
            <a:r>
              <a:rPr lang="en-US" sz="2800" dirty="0"/>
              <a:t> function:</a:t>
            </a:r>
          </a:p>
          <a:p>
            <a:pPr lvl="1" eaLnBrk="1" hangingPunct="1"/>
            <a:r>
              <a:rPr lang="en-US" sz="2400" dirty="0">
                <a:solidFill>
                  <a:srgbClr val="00B050"/>
                </a:solidFill>
              </a:rPr>
              <a:t>Different function</a:t>
            </a:r>
            <a:r>
              <a:rPr lang="en-US" sz="2400" dirty="0"/>
              <a:t>, perhaps even in different file</a:t>
            </a:r>
          </a:p>
          <a:p>
            <a:pPr eaLnBrk="1" hangingPunct="1"/>
            <a:r>
              <a:rPr lang="en-US" sz="2800" dirty="0"/>
              <a:t>Use exception if the way that the condition is handled depends on </a:t>
            </a:r>
            <a:r>
              <a:rPr lang="en-US" sz="2800" b="1" dirty="0">
                <a:solidFill>
                  <a:srgbClr val="7030A0"/>
                </a:solidFill>
              </a:rPr>
              <a:t>how and where </a:t>
            </a:r>
            <a:r>
              <a:rPr lang="en-US" sz="2800" dirty="0"/>
              <a:t>the function is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67AB98D4-9C2E-460B-B5FC-E2C3BA59E8A8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Typical approach to development:</a:t>
            </a:r>
          </a:p>
          <a:p>
            <a:pPr lvl="1" eaLnBrk="1" hangingPunct="1"/>
            <a:r>
              <a:rPr lang="en-US" sz="2400" dirty="0"/>
              <a:t>Write programs </a:t>
            </a:r>
            <a:r>
              <a:rPr lang="en-US" sz="2400" dirty="0">
                <a:solidFill>
                  <a:srgbClr val="0070C0"/>
                </a:solidFill>
              </a:rPr>
              <a:t>assuming things go as planned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Get "core" working</a:t>
            </a:r>
          </a:p>
          <a:p>
            <a:pPr lvl="1" eaLnBrk="1" hangingPunct="1"/>
            <a:r>
              <a:rPr lang="en-US" sz="2400" dirty="0"/>
              <a:t>Then </a:t>
            </a:r>
            <a:r>
              <a:rPr lang="en-US" sz="2400" dirty="0">
                <a:solidFill>
                  <a:srgbClr val="0070C0"/>
                </a:solidFill>
              </a:rPr>
              <a:t>take care of "exceptional" cases</a:t>
            </a:r>
          </a:p>
          <a:p>
            <a:pPr eaLnBrk="1" hangingPunct="1"/>
            <a:r>
              <a:rPr lang="en-US" sz="2800" dirty="0"/>
              <a:t>C++ </a:t>
            </a:r>
            <a:r>
              <a:rPr lang="en-US" sz="2800" dirty="0">
                <a:solidFill>
                  <a:srgbClr val="C00000"/>
                </a:solidFill>
              </a:rPr>
              <a:t>exception-handling</a:t>
            </a:r>
            <a:r>
              <a:rPr lang="en-US" sz="2800" dirty="0"/>
              <a:t> facilities</a:t>
            </a:r>
          </a:p>
          <a:p>
            <a:pPr lvl="1" eaLnBrk="1" hangingPunct="1"/>
            <a:r>
              <a:rPr lang="en-US" sz="2400" dirty="0"/>
              <a:t>Handle "exceptional" situations</a:t>
            </a:r>
          </a:p>
          <a:p>
            <a:pPr lvl="1" eaLnBrk="1" hangingPunct="1"/>
            <a:r>
              <a:rPr lang="en-US" sz="2400" dirty="0"/>
              <a:t>Mechanism </a:t>
            </a:r>
            <a:r>
              <a:rPr lang="en-US" sz="2400" dirty="0">
                <a:solidFill>
                  <a:srgbClr val="00B050"/>
                </a:solidFill>
              </a:rPr>
              <a:t>"signals" unusual happening</a:t>
            </a:r>
          </a:p>
          <a:p>
            <a:pPr lvl="1" eaLnBrk="1" hangingPunct="1"/>
            <a:r>
              <a:rPr lang="en-US" sz="2400" dirty="0">
                <a:solidFill>
                  <a:srgbClr val="00B050"/>
                </a:solidFill>
              </a:rPr>
              <a:t>Another place </a:t>
            </a:r>
            <a:r>
              <a:rPr lang="en-US" sz="2400" dirty="0"/>
              <a:t>in code </a:t>
            </a:r>
            <a:r>
              <a:rPr lang="en-US" sz="2400" dirty="0">
                <a:solidFill>
                  <a:srgbClr val="00B050"/>
                </a:solidFill>
              </a:rPr>
              <a:t>"deals" with exception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AF878591-63A6-427F-8482-675D99F1308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Preferred throw-catch Triad: throw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(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Function throws exception as needed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E1ECB23E-B016-4FD6-8382-EB173584B145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Preferred throw-catch Triad: catch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2400" dirty="0"/>
              <a:t>Then some other function:</a:t>
            </a:r>
            <a:br>
              <a:rPr lang="en-US" sz="2400" dirty="0"/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// Handle exception 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41BB22CD-9914-4B76-9CCC-F68DF89B7A02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Uncaught Exceptions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Should catch every exception thrown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If not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C00000"/>
                </a:solidFill>
              </a:rPr>
              <a:t> program terminates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terminate() is called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Recall for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exception </a:t>
            </a:r>
            <a:r>
              <a:rPr lang="en-US" dirty="0">
                <a:solidFill>
                  <a:srgbClr val="00B050"/>
                </a:solidFill>
              </a:rPr>
              <a:t>not in throw list</a:t>
            </a:r>
            <a:r>
              <a:rPr lang="en-US" dirty="0"/>
              <a:t>: (e.g., throw ()) 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unexpected() </a:t>
            </a:r>
            <a:r>
              <a:rPr lang="en-US" dirty="0"/>
              <a:t>is called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It in turn calls terminate()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So same result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02A29D73-6780-41A6-B671-6280014D4271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Overuse of Exceptions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Exceptions alter flow of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Similar to old "</a:t>
            </a:r>
            <a:r>
              <a:rPr lang="en-US" dirty="0" err="1">
                <a:solidFill>
                  <a:srgbClr val="C00000"/>
                </a:solidFill>
              </a:rPr>
              <a:t>goto</a:t>
            </a:r>
            <a:r>
              <a:rPr lang="en-US" dirty="0"/>
              <a:t>" construct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"Unrestricted" flow of control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Should be </a:t>
            </a:r>
            <a:r>
              <a:rPr lang="en-US" dirty="0">
                <a:solidFill>
                  <a:srgbClr val="00B050"/>
                </a:solidFill>
              </a:rPr>
              <a:t>used sparingly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Good rule: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desire a "throw": consider how to write</a:t>
            </a:r>
            <a:br>
              <a:rPr lang="en-US" dirty="0"/>
            </a:br>
            <a:r>
              <a:rPr lang="en-US" dirty="0"/>
              <a:t>program without throw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</a:rPr>
              <a:t>If alternative reasonable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7030A0"/>
                </a:solidFill>
              </a:rPr>
              <a:t> do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D42CF56A-FF81-4517-800C-CE6136EFD25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Exception Class </a:t>
            </a:r>
            <a:r>
              <a:rPr lang="en-US" b="1" dirty="0"/>
              <a:t>Hierarchies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/>
              <a:t>Useful to have; consider:</a:t>
            </a:r>
            <a:br>
              <a:rPr lang="en-US" dirty="0"/>
            </a:br>
            <a:r>
              <a:rPr lang="en-US" sz="2800" dirty="0" err="1">
                <a:solidFill>
                  <a:srgbClr val="C00000"/>
                </a:solidFill>
              </a:rPr>
              <a:t>DivideByZero</a:t>
            </a:r>
            <a:r>
              <a:rPr lang="en-US" sz="2800" dirty="0"/>
              <a:t> class </a:t>
            </a:r>
            <a:r>
              <a:rPr lang="en-US" sz="2800" dirty="0">
                <a:solidFill>
                  <a:srgbClr val="C00000"/>
                </a:solidFill>
              </a:rPr>
              <a:t>derives from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>
                <a:solidFill>
                  <a:srgbClr val="C00000"/>
                </a:solidFill>
              </a:rPr>
              <a:t>ArithmeticError</a:t>
            </a:r>
            <a:r>
              <a:rPr lang="en-US" sz="2800" dirty="0"/>
              <a:t> exception class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All </a:t>
            </a:r>
            <a:r>
              <a:rPr lang="en-US" dirty="0">
                <a:solidFill>
                  <a:srgbClr val="0070C0"/>
                </a:solidFill>
              </a:rPr>
              <a:t>catch-blocks for </a:t>
            </a:r>
            <a:r>
              <a:rPr lang="en-US" dirty="0" err="1">
                <a:solidFill>
                  <a:srgbClr val="0070C0"/>
                </a:solidFill>
              </a:rPr>
              <a:t>ArithmeticError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also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catch </a:t>
            </a:r>
            <a:r>
              <a:rPr lang="en-US" dirty="0" err="1">
                <a:solidFill>
                  <a:srgbClr val="0070C0"/>
                </a:solidFill>
              </a:rPr>
              <a:t>DivideByZero</a:t>
            </a:r>
            <a:endParaRPr lang="en-US" dirty="0">
              <a:solidFill>
                <a:srgbClr val="0070C0"/>
              </a:solidFill>
            </a:endParaRP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If </a:t>
            </a:r>
            <a:r>
              <a:rPr lang="en-US" dirty="0" err="1"/>
              <a:t>ArithmeticError</a:t>
            </a:r>
            <a:r>
              <a:rPr lang="en-US" dirty="0"/>
              <a:t> in throw list, then</a:t>
            </a:r>
            <a:br>
              <a:rPr lang="en-US" dirty="0"/>
            </a:br>
            <a:r>
              <a:rPr lang="en-US" dirty="0" err="1"/>
              <a:t>DividebyZero</a:t>
            </a:r>
            <a:r>
              <a:rPr lang="en-US" dirty="0"/>
              <a:t> also considered there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606BBF35-C0CF-44CF-8CDC-3C9C1CAF560C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Testing Available Memory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new operator throws </a:t>
            </a:r>
            <a:r>
              <a:rPr lang="en-US" sz="2800" dirty="0" err="1"/>
              <a:t>bad_alloc</a:t>
            </a:r>
            <a:r>
              <a:rPr lang="en-US" sz="2800" dirty="0"/>
              <a:t> exception</a:t>
            </a:r>
            <a:br>
              <a:rPr lang="en-US" sz="2800" dirty="0"/>
            </a:br>
            <a:r>
              <a:rPr lang="en-US" sz="2800" dirty="0">
                <a:solidFill>
                  <a:srgbClr val="C00000"/>
                </a:solidFill>
              </a:rPr>
              <a:t>if insufficient memory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pointer = new Node;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"Ran out of memory!";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Can do other things here as well…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bad_alloc</a:t>
            </a:r>
            <a:r>
              <a:rPr lang="en-US" sz="2800" dirty="0"/>
              <a:t> is in </a:t>
            </a:r>
            <a:r>
              <a:rPr lang="en-US" sz="2800" dirty="0">
                <a:solidFill>
                  <a:srgbClr val="00B050"/>
                </a:solidFill>
              </a:rPr>
              <a:t>library &lt;new&gt;, </a:t>
            </a:r>
            <a:r>
              <a:rPr lang="en-US" sz="2800" dirty="0" err="1">
                <a:solidFill>
                  <a:srgbClr val="00B050"/>
                </a:solidFill>
              </a:rPr>
              <a:t>std</a:t>
            </a:r>
            <a:r>
              <a:rPr lang="en-US" sz="2800" dirty="0">
                <a:solidFill>
                  <a:srgbClr val="00B050"/>
                </a:solidFill>
              </a:rPr>
              <a:t> namespace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3F32FEDF-7127-4385-AB38-8386CE685BB9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Rethrowing an Exception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Legal to </a:t>
            </a:r>
            <a:r>
              <a:rPr lang="en-US" dirty="0">
                <a:solidFill>
                  <a:srgbClr val="C00000"/>
                </a:solidFill>
              </a:rPr>
              <a:t>throw exception IN catch-block!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Typically only in rare cases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Throws to catch-block "farther up chain"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Can re-throw same or new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rethrow</a:t>
            </a:r>
            <a:r>
              <a:rPr lang="en-US" dirty="0"/>
              <a:t>;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Throws same exception again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throw </a:t>
            </a:r>
            <a:r>
              <a:rPr lang="en-US" dirty="0" err="1">
                <a:solidFill>
                  <a:srgbClr val="0070C0"/>
                </a:solidFill>
              </a:rPr>
              <a:t>newExceptionUp</a:t>
            </a:r>
            <a:r>
              <a:rPr lang="en-US" dirty="0"/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Throws new exception to next catch-block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B06EB203-1BA3-49A3-BBAF-F98143DBDA83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6E8AB-6F69-5445-953F-CA4E9785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65353D-036A-DF44-8435-E68E75E74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E5ABC-9C0D-B846-9AEB-481DCC3515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598C95CF-822C-4B5E-9F11-2A2C6BD5EAB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6D817D-5260-6B45-8C81-886578AF8D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2557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High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/>
              <a:t>Throwing an exception in a function is especially helpful when the exception has no relation to the return value of the function. </a:t>
            </a:r>
          </a:p>
          <a:p>
            <a:r>
              <a:rPr lang="en-US" dirty="0"/>
              <a:t>Consider a function that scans through </a:t>
            </a:r>
            <a:r>
              <a:rPr lang="en-US" dirty="0">
                <a:solidFill>
                  <a:srgbClr val="C00000"/>
                </a:solidFill>
              </a:rPr>
              <a:t>a text file </a:t>
            </a:r>
            <a:r>
              <a:rPr lang="en-US" dirty="0"/>
              <a:t>of </a:t>
            </a:r>
            <a:r>
              <a:rPr lang="en-US" dirty="0">
                <a:solidFill>
                  <a:srgbClr val="C00000"/>
                </a:solidFill>
              </a:rPr>
              <a:t>high scores </a:t>
            </a:r>
            <a:r>
              <a:rPr lang="en-US" dirty="0"/>
              <a:t>and returns </a:t>
            </a:r>
            <a:r>
              <a:rPr lang="en-US" dirty="0">
                <a:solidFill>
                  <a:srgbClr val="C00000"/>
                </a:solidFill>
              </a:rPr>
              <a:t>the highest score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What should the function return if the </a:t>
            </a:r>
            <a:r>
              <a:rPr lang="en-US" dirty="0">
                <a:solidFill>
                  <a:srgbClr val="0070C0"/>
                </a:solidFill>
              </a:rPr>
              <a:t>file cannot be opened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One strategy is to </a:t>
            </a:r>
            <a:r>
              <a:rPr lang="en-US" dirty="0">
                <a:solidFill>
                  <a:srgbClr val="0070C0"/>
                </a:solidFill>
              </a:rPr>
              <a:t>return a special value, such as a negative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598C95CF-822C-4B5E-9F11-2A2C6BD5EAB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0420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Score – </a:t>
            </a:r>
            <a:r>
              <a:rPr lang="en-US" b="1" dirty="0"/>
              <a:t>No Exception </a:t>
            </a:r>
            <a:r>
              <a:rPr lang="en-US" dirty="0"/>
              <a:t>Handling (1 of 4)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598C95CF-822C-4B5E-9F11-2A2C6BD5EAB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85800" y="1981200"/>
            <a:ext cx="82296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Program that outputs the high score from a high scores file.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Does not use exception handling.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//Function prototypes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getHighscore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7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Exception-Handling Basics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Meant to </a:t>
            </a:r>
            <a:r>
              <a:rPr lang="en-US" dirty="0">
                <a:solidFill>
                  <a:srgbClr val="0070C0"/>
                </a:solidFill>
              </a:rPr>
              <a:t>be used sparingly</a:t>
            </a:r>
          </a:p>
          <a:p>
            <a:pPr lvl="1" eaLnBrk="1" hangingPunct="1"/>
            <a:r>
              <a:rPr lang="en-US" dirty="0"/>
              <a:t>In </a:t>
            </a:r>
            <a:r>
              <a:rPr lang="en-US" dirty="0">
                <a:solidFill>
                  <a:srgbClr val="0070C0"/>
                </a:solidFill>
              </a:rPr>
              <a:t>more "involved" situations</a:t>
            </a:r>
          </a:p>
          <a:p>
            <a:pPr eaLnBrk="1" hangingPunct="1"/>
            <a:r>
              <a:rPr lang="en-US" dirty="0"/>
              <a:t>Difficult to introduce such large examples</a:t>
            </a:r>
          </a:p>
          <a:p>
            <a:pPr eaLnBrk="1" hangingPunct="1"/>
            <a:r>
              <a:rPr lang="en-US" dirty="0"/>
              <a:t>Approach:</a:t>
            </a:r>
          </a:p>
          <a:p>
            <a:pPr lvl="1" eaLnBrk="1" hangingPunct="1"/>
            <a:r>
              <a:rPr lang="en-US" dirty="0"/>
              <a:t>Simple toy examples, that would not</a:t>
            </a:r>
            <a:br>
              <a:rPr lang="en-US" dirty="0"/>
            </a:br>
            <a:r>
              <a:rPr lang="en-US" dirty="0"/>
              <a:t>normally use exception-handling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</a:rPr>
              <a:t>Keep in mind "big picture"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F52E2E34-2E8B-45C5-961F-C2C432CC171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Score – </a:t>
            </a:r>
            <a:r>
              <a:rPr lang="en-US" b="1" dirty="0"/>
              <a:t>No Exception </a:t>
            </a:r>
            <a:r>
              <a:rPr lang="en-US" dirty="0"/>
              <a:t>Handling (2 of 4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598C95CF-822C-4B5E-9F11-2A2C6BD5EAB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57200" y="1471196"/>
            <a:ext cx="8001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the high score in the scores.txt file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getHighscore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f.open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("scores.txt");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Check if the file did not open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f.fail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"File could not be opened." &lt;&lt;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-1;</a:t>
            </a:r>
          </a:p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7135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Score – </a:t>
            </a:r>
            <a:r>
              <a:rPr lang="en-US" b="1" dirty="0"/>
              <a:t>No Exception </a:t>
            </a:r>
            <a:r>
              <a:rPr lang="en-US" dirty="0"/>
              <a:t>Handling (3 of 4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598C95CF-822C-4B5E-9F11-2A2C6BD5EAB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57200" y="1471196"/>
            <a:ext cx="8001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the high score in the scores.txt file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getHighscore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high = -1;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Scan through each number in the file and return the largest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 &gt;&gt; high;</a:t>
            </a:r>
          </a:p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(f &gt;&gt;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high)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high =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high;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6936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Score – </a:t>
            </a:r>
            <a:r>
              <a:rPr lang="en-US" b="1" dirty="0"/>
              <a:t>No Exception </a:t>
            </a:r>
            <a:r>
              <a:rPr lang="en-US" dirty="0"/>
              <a:t>Handling (4 of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598C95CF-822C-4B5E-9F11-2A2C6BD5EAB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09600" y="1828800"/>
            <a:ext cx="82296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highscore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getHighscore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high score is "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highscore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4149823"/>
            <a:ext cx="769620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Giovanni"/>
              </a:rPr>
              <a:t>Sample Dialogue 1 (file exists with values 10, 50, 30)</a:t>
            </a:r>
            <a:endParaRPr lang="en-US" sz="1400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D3D3D3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The high score is 50</a:t>
            </a:r>
            <a:endParaRPr lang="en-US" sz="1400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Giovanni"/>
              </a:rPr>
              <a:t> </a:t>
            </a:r>
            <a:endParaRPr lang="en-US" sz="1400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Giovanni"/>
              </a:rPr>
              <a:t>Sample Dialogue 2 (the file does not exist)</a:t>
            </a:r>
            <a:endParaRPr lang="en-US" sz="1400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D3D3D3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File could not be opened.</a:t>
            </a:r>
            <a:endParaRPr lang="en-US" sz="1400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D3D3D3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The high score is -1</a:t>
            </a:r>
            <a:endParaRPr lang="en-US" sz="1400" dirty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12" y="5706844"/>
            <a:ext cx="793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dirty="0">
                <a:solidFill>
                  <a:srgbClr val="C00000"/>
                </a:solidFill>
              </a:rPr>
              <a:t>what if negative scores are possible</a:t>
            </a:r>
            <a:r>
              <a:rPr lang="en-US" dirty="0"/>
              <a:t>?  </a:t>
            </a:r>
            <a:r>
              <a:rPr lang="en-US" dirty="0">
                <a:solidFill>
                  <a:srgbClr val="00B050"/>
                </a:solidFill>
              </a:rPr>
              <a:t>No way to distinguish high scores</a:t>
            </a:r>
          </a:p>
          <a:p>
            <a:r>
              <a:rPr lang="en-US" dirty="0">
                <a:solidFill>
                  <a:srgbClr val="00B050"/>
                </a:solidFill>
              </a:rPr>
              <a:t>from no scores!</a:t>
            </a:r>
          </a:p>
        </p:txBody>
      </p:sp>
    </p:spTree>
    <p:extLst>
      <p:ext uri="{BB962C8B-B14F-4D97-AF65-F5344CB8AC3E}">
        <p14:creationId xmlns:p14="http://schemas.microsoft.com/office/powerpoint/2010/main" val="635742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50823"/>
            <a:ext cx="8229600" cy="1143000"/>
          </a:xfrm>
        </p:spPr>
        <p:txBody>
          <a:bodyPr/>
          <a:lstStyle/>
          <a:p>
            <a:r>
              <a:rPr lang="en-US" dirty="0"/>
              <a:t>High Score Solution –</a:t>
            </a:r>
            <a:r>
              <a:rPr lang="en-US" b="1" dirty="0"/>
              <a:t> Throw Exception </a:t>
            </a:r>
            <a:r>
              <a:rPr lang="en-US" dirty="0"/>
              <a:t>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Throw an exception if there is an IO error and catch it in 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598C95CF-822C-4B5E-9F11-2A2C6BD5EAB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9900" y="2210920"/>
            <a:ext cx="78486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Program that outputs the high score from a high scores file.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Uses exception handling.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FileIOError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//Function prototypes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getHighscore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(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FileIOError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23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50823"/>
            <a:ext cx="8229600" cy="1143000"/>
          </a:xfrm>
        </p:spPr>
        <p:txBody>
          <a:bodyPr/>
          <a:lstStyle/>
          <a:p>
            <a:r>
              <a:rPr lang="en-US" dirty="0"/>
              <a:t>High Score Solution – </a:t>
            </a:r>
            <a:r>
              <a:rPr lang="en-US" b="1" dirty="0"/>
              <a:t>Throw Exception</a:t>
            </a:r>
            <a:r>
              <a:rPr lang="en-US" dirty="0"/>
              <a:t> (2 of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598C95CF-822C-4B5E-9F11-2A2C6BD5EAB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9900" y="1255752"/>
            <a:ext cx="86741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the high score in the scores.txt file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but throws an exception if the file could not be opened.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This eliminates possible confusion over the return value.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getHighscore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(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FileIOError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("cores.txt");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Check if the file did not open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f.fail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FileIOError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1376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50823"/>
            <a:ext cx="8229600" cy="1143000"/>
          </a:xfrm>
        </p:spPr>
        <p:txBody>
          <a:bodyPr/>
          <a:lstStyle/>
          <a:p>
            <a:r>
              <a:rPr lang="en-US" dirty="0"/>
              <a:t>High Score Solution – </a:t>
            </a:r>
            <a:r>
              <a:rPr lang="en-US" b="1" dirty="0"/>
              <a:t>Throw Exception</a:t>
            </a:r>
            <a:r>
              <a:rPr lang="en-US" dirty="0"/>
              <a:t> (3 of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598C95CF-822C-4B5E-9F11-2A2C6BD5EAB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469900" y="1255752"/>
            <a:ext cx="84455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getHighscore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(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FileIOError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high = -1;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Scan through each number in the file and return the largest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 &gt;&gt; high;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(f 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high)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high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high;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9024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50823"/>
            <a:ext cx="8229600" cy="1143000"/>
          </a:xfrm>
        </p:spPr>
        <p:txBody>
          <a:bodyPr/>
          <a:lstStyle/>
          <a:p>
            <a:r>
              <a:rPr lang="en-US" dirty="0"/>
              <a:t>High Score Solution – </a:t>
            </a:r>
            <a:r>
              <a:rPr lang="en-US" b="1" dirty="0"/>
              <a:t>Throw Exception</a:t>
            </a:r>
            <a:r>
              <a:rPr lang="en-US" dirty="0"/>
              <a:t> (4 of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598C95CF-822C-4B5E-9F11-2A2C6BD5EAB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304800" y="1680790"/>
            <a:ext cx="8686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highscore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getHighscore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high score is "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highscore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FileIOError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"Could not open the scores file."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45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1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Exception handling allows separation of</a:t>
            </a:r>
            <a:br>
              <a:rPr lang="en-US" sz="2800"/>
            </a:br>
            <a:r>
              <a:rPr lang="en-US" sz="2800"/>
              <a:t>"normal" cases and "exceptional" cases</a:t>
            </a:r>
          </a:p>
          <a:p>
            <a:pPr eaLnBrk="1" hangingPunct="1"/>
            <a:r>
              <a:rPr lang="en-US" sz="2800"/>
              <a:t>Exceptions thrown in try-block</a:t>
            </a:r>
          </a:p>
          <a:p>
            <a:pPr lvl="1" eaLnBrk="1" hangingPunct="1"/>
            <a:r>
              <a:rPr lang="en-US" sz="2400"/>
              <a:t>Or within a function whose call is in try-block</a:t>
            </a:r>
          </a:p>
          <a:p>
            <a:pPr eaLnBrk="1" hangingPunct="1"/>
            <a:r>
              <a:rPr lang="en-US" sz="2800"/>
              <a:t>Exceptions caught in catch-block</a:t>
            </a:r>
          </a:p>
          <a:p>
            <a:pPr eaLnBrk="1" hangingPunct="1"/>
            <a:r>
              <a:rPr lang="en-US" sz="2800"/>
              <a:t>try-blocks typically followed by more than</a:t>
            </a:r>
            <a:br>
              <a:rPr lang="en-US" sz="2800"/>
            </a:br>
            <a:r>
              <a:rPr lang="en-US" sz="2800"/>
              <a:t>one catch-block</a:t>
            </a:r>
          </a:p>
          <a:p>
            <a:pPr lvl="1" eaLnBrk="1" hangingPunct="1"/>
            <a:r>
              <a:rPr lang="en-US" sz="2400"/>
              <a:t>List more specific exceptions first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0781CBC9-2C11-4F1F-8076-C2E547BB1554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2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Best used with separate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Especially considering callers might </a:t>
            </a:r>
            <a:br>
              <a:rPr lang="en-US" sz="2400"/>
            </a:br>
            <a:r>
              <a:rPr lang="en-US" sz="2400"/>
              <a:t>handle differently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Exceptions thrown in but not caught in</a:t>
            </a:r>
            <a:br>
              <a:rPr lang="en-US" sz="2800"/>
            </a:br>
            <a:r>
              <a:rPr lang="en-US" sz="2800"/>
              <a:t>function, should be listed in throw list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Exceptions thrown but never caught </a:t>
            </a:r>
            <a:r>
              <a:rPr lang="en-US" sz="2800">
                <a:sym typeface="Wingdings" pitchFamily="2" charset="2"/>
              </a:rPr>
              <a:t></a:t>
            </a:r>
            <a:br>
              <a:rPr lang="en-US" sz="2800"/>
            </a:br>
            <a:r>
              <a:rPr lang="en-US" sz="2800"/>
              <a:t>program terminates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Resist overuse of 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Unrestricted flow of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F0C1CF52-618A-4693-89CC-310D7B76339C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Toy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Imagine: people rarely run out of milk:</a:t>
            </a:r>
            <a:br>
              <a:rPr lang="en-US" sz="2800" dirty="0"/>
            </a:br>
            <a:r>
              <a:rPr lang="en-US" sz="2400" dirty="0" err="1">
                <a:solidFill>
                  <a:srgbClr val="0070C0"/>
                </a:solidFill>
              </a:rPr>
              <a:t>cout</a:t>
            </a:r>
            <a:r>
              <a:rPr lang="en-US" sz="2400" dirty="0">
                <a:solidFill>
                  <a:srgbClr val="0070C0"/>
                </a:solidFill>
              </a:rPr>
              <a:t> &lt;&lt; "Enter number of donuts:";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 err="1">
                <a:solidFill>
                  <a:srgbClr val="0070C0"/>
                </a:solidFill>
              </a:rPr>
              <a:t>cin</a:t>
            </a:r>
            <a:r>
              <a:rPr lang="en-US" sz="2400" dirty="0">
                <a:solidFill>
                  <a:srgbClr val="0070C0"/>
                </a:solidFill>
              </a:rPr>
              <a:t> &gt;&gt; donuts;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 err="1">
                <a:solidFill>
                  <a:srgbClr val="0070C0"/>
                </a:solidFill>
              </a:rPr>
              <a:t>cout</a:t>
            </a:r>
            <a:r>
              <a:rPr lang="en-US" sz="2400" dirty="0">
                <a:solidFill>
                  <a:srgbClr val="0070C0"/>
                </a:solidFill>
              </a:rPr>
              <a:t> &lt;&lt; "Enter number of glasses of milk:";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 err="1">
                <a:solidFill>
                  <a:srgbClr val="0070C0"/>
                </a:solidFill>
              </a:rPr>
              <a:t>cin</a:t>
            </a:r>
            <a:r>
              <a:rPr lang="en-US" sz="2400" dirty="0">
                <a:solidFill>
                  <a:srgbClr val="0070C0"/>
                </a:solidFill>
              </a:rPr>
              <a:t> &gt;&gt; milk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 err="1">
                <a:solidFill>
                  <a:srgbClr val="0070C0"/>
                </a:solidFill>
              </a:rPr>
              <a:t>dpg</a:t>
            </a:r>
            <a:r>
              <a:rPr lang="en-US" sz="2400" dirty="0">
                <a:solidFill>
                  <a:srgbClr val="0070C0"/>
                </a:solidFill>
              </a:rPr>
              <a:t> = donuts/</a:t>
            </a:r>
            <a:r>
              <a:rPr lang="en-US" sz="2400" dirty="0" err="1">
                <a:solidFill>
                  <a:srgbClr val="0070C0"/>
                </a:solidFill>
              </a:rPr>
              <a:t>static_cast</a:t>
            </a:r>
            <a:r>
              <a:rPr lang="en-US" sz="2400" dirty="0">
                <a:solidFill>
                  <a:srgbClr val="0070C0"/>
                </a:solidFill>
              </a:rPr>
              <a:t>&lt;double&gt;(milk);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 err="1">
                <a:solidFill>
                  <a:srgbClr val="0070C0"/>
                </a:solidFill>
              </a:rPr>
              <a:t>cout</a:t>
            </a:r>
            <a:r>
              <a:rPr lang="en-US" sz="2400" dirty="0">
                <a:solidFill>
                  <a:srgbClr val="0070C0"/>
                </a:solidFill>
              </a:rPr>
              <a:t> 	&lt;&lt; donuts &lt;&lt; "donuts.\n";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	&lt;&lt; milk &lt;&lt; "glasses of milk.\n";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	&lt;&lt; "You have " &lt;&lt; </a:t>
            </a:r>
            <a:r>
              <a:rPr lang="en-US" sz="2400" dirty="0" err="1">
                <a:solidFill>
                  <a:srgbClr val="0070C0"/>
                </a:solidFill>
              </a:rPr>
              <a:t>dpg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	&lt;&lt; "donuts for each glass of milk.\n";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B050"/>
                </a:solidFill>
              </a:rPr>
              <a:t>Basic code assumes never run out of milk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15CE17E4-856B-44AC-A23C-F4E2BC738BB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Toy Example if-else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Notice: </a:t>
            </a:r>
            <a:r>
              <a:rPr lang="en-US" dirty="0">
                <a:solidFill>
                  <a:srgbClr val="C00000"/>
                </a:solidFill>
              </a:rPr>
              <a:t>If no </a:t>
            </a:r>
            <a:r>
              <a:rPr lang="en-US" dirty="0" err="1">
                <a:solidFill>
                  <a:srgbClr val="C00000"/>
                </a:solidFill>
              </a:rPr>
              <a:t>milk</a:t>
            </a:r>
            <a:r>
              <a:rPr lang="en-US" dirty="0" err="1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dirty="0" err="1">
                <a:solidFill>
                  <a:srgbClr val="C00000"/>
                </a:solidFill>
              </a:rPr>
              <a:t>divide</a:t>
            </a:r>
            <a:r>
              <a:rPr lang="en-US" dirty="0">
                <a:solidFill>
                  <a:srgbClr val="C00000"/>
                </a:solidFill>
              </a:rPr>
              <a:t> by zero error!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Program should accommodate unlikely</a:t>
            </a:r>
            <a:br>
              <a:rPr lang="en-US" dirty="0"/>
            </a:br>
            <a:r>
              <a:rPr lang="en-US" dirty="0"/>
              <a:t>situation of running out of milk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Can use simple if-else structure:</a:t>
            </a:r>
            <a:br>
              <a:rPr lang="en-US" dirty="0"/>
            </a:br>
            <a:r>
              <a:rPr lang="en-US" sz="2400" dirty="0">
                <a:solidFill>
                  <a:srgbClr val="0070C0"/>
                </a:solidFill>
              </a:rPr>
              <a:t>if (milk &lt;= 0)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cout</a:t>
            </a:r>
            <a:r>
              <a:rPr lang="en-US" sz="2400" dirty="0">
                <a:solidFill>
                  <a:srgbClr val="0070C0"/>
                </a:solidFill>
              </a:rPr>
              <a:t> &lt;&lt; "Go buy some milk!\n";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else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{…}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Notice: no exception-handling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CF87C690-320A-43C2-A0D8-1937DA0861D3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/>
              <a:t>Toy Example with Exception Handling: </a:t>
            </a:r>
            <a:r>
              <a:rPr lang="en-US" sz="3000" b="1"/>
              <a:t>Display 18.2</a:t>
            </a:r>
            <a:r>
              <a:rPr lang="en-US" sz="3000"/>
              <a:t>  Same Thing Using </a:t>
            </a:r>
            <a:br>
              <a:rPr lang="en-US" sz="3000"/>
            </a:br>
            <a:r>
              <a:rPr lang="en-US" sz="3000"/>
              <a:t>Exception Handling</a:t>
            </a:r>
          </a:p>
        </p:txBody>
      </p:sp>
      <p:pic>
        <p:nvPicPr>
          <p:cNvPr id="19459" name="Picture 4" descr="savitchc18d02_example.gif                                      00005BE4mt_external                    BE5D1705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1671638"/>
            <a:ext cx="5659437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48F9151A-A94F-432A-9195-0347FDC09AE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Toy Example Discussion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Code between keywords </a:t>
            </a:r>
            <a:r>
              <a:rPr lang="en-US" b="1" i="1" dirty="0">
                <a:solidFill>
                  <a:srgbClr val="C00000"/>
                </a:solidFill>
              </a:rPr>
              <a:t>try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b="1" i="1" dirty="0">
                <a:solidFill>
                  <a:srgbClr val="C00000"/>
                </a:solidFill>
              </a:rPr>
              <a:t>catch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Same code from ordinary version, except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if statement simpler: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if (milk &lt;= 0)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throw</a:t>
            </a:r>
            <a:r>
              <a:rPr lang="en-US" dirty="0">
                <a:solidFill>
                  <a:srgbClr val="0070C0"/>
                </a:solidFill>
              </a:rPr>
              <a:t> donuts;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Much </a:t>
            </a:r>
            <a:r>
              <a:rPr lang="en-US" dirty="0">
                <a:solidFill>
                  <a:srgbClr val="00B050"/>
                </a:solidFill>
              </a:rPr>
              <a:t>cleaner</a:t>
            </a:r>
            <a:r>
              <a:rPr lang="en-US" dirty="0"/>
              <a:t>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"no milk"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do something exceptional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"something </a:t>
            </a:r>
            <a:r>
              <a:rPr lang="en-US" dirty="0">
                <a:solidFill>
                  <a:srgbClr val="7030A0"/>
                </a:solidFill>
              </a:rPr>
              <a:t>exceptional</a:t>
            </a:r>
            <a:r>
              <a:rPr lang="en-US" dirty="0"/>
              <a:t>" is provided</a:t>
            </a:r>
            <a:br>
              <a:rPr lang="en-US" dirty="0"/>
            </a:br>
            <a:r>
              <a:rPr lang="en-US" dirty="0"/>
              <a:t>after keyword </a:t>
            </a:r>
            <a:r>
              <a:rPr lang="en-US" i="1" dirty="0">
                <a:solidFill>
                  <a:srgbClr val="7030A0"/>
                </a:solidFill>
              </a:rPr>
              <a:t>catch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1AF7DCF7-02D0-4D28-B704-54850BDA5384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Toy Example try-catch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Try</a:t>
            </a:r>
            <a:r>
              <a:rPr lang="en-US" dirty="0"/>
              <a:t>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Handles "</a:t>
            </a:r>
            <a:r>
              <a:rPr lang="en-US" dirty="0">
                <a:solidFill>
                  <a:srgbClr val="0070C0"/>
                </a:solidFill>
              </a:rPr>
              <a:t>normal</a:t>
            </a:r>
            <a:r>
              <a:rPr lang="en-US" dirty="0"/>
              <a:t>" situation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Catch</a:t>
            </a:r>
            <a:r>
              <a:rPr lang="en-US" dirty="0"/>
              <a:t>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Handles "</a:t>
            </a:r>
            <a:r>
              <a:rPr lang="en-US" dirty="0">
                <a:solidFill>
                  <a:srgbClr val="0070C0"/>
                </a:solidFill>
              </a:rPr>
              <a:t>exceptional</a:t>
            </a:r>
            <a:r>
              <a:rPr lang="en-US" dirty="0"/>
              <a:t>" situations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Provides separation of normal </a:t>
            </a:r>
            <a:br>
              <a:rPr lang="en-US" dirty="0"/>
            </a:br>
            <a:r>
              <a:rPr lang="en-US" dirty="0"/>
              <a:t>from exceptional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Not big deal for this simple example, but</a:t>
            </a:r>
            <a:br>
              <a:rPr lang="en-US" dirty="0"/>
            </a:br>
            <a:r>
              <a:rPr lang="en-US" dirty="0"/>
              <a:t>important concept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E016615C-3CE8-4A8E-A4AA-63591B41907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3677</Words>
  <Application>Microsoft Macintosh PowerPoint</Application>
  <PresentationFormat>On-screen Show (4:3)</PresentationFormat>
  <Paragraphs>509</Paragraphs>
  <Slides>48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Giovanni</vt:lpstr>
      <vt:lpstr>Arial</vt:lpstr>
      <vt:lpstr>Calibri</vt:lpstr>
      <vt:lpstr>Courier New</vt:lpstr>
      <vt:lpstr>Times</vt:lpstr>
      <vt:lpstr>Times New Roman</vt:lpstr>
      <vt:lpstr>Office Theme</vt:lpstr>
      <vt:lpstr>Chapter 18</vt:lpstr>
      <vt:lpstr>Learning Objectives</vt:lpstr>
      <vt:lpstr>Introduction</vt:lpstr>
      <vt:lpstr>Exception-Handling Basics</vt:lpstr>
      <vt:lpstr>Toy Example</vt:lpstr>
      <vt:lpstr>Toy Example if-else</vt:lpstr>
      <vt:lpstr>Toy Example with Exception Handling: Display 18.2  Same Thing Using  Exception Handling</vt:lpstr>
      <vt:lpstr>Toy Example Discussion</vt:lpstr>
      <vt:lpstr>Toy Example try-catch</vt:lpstr>
      <vt:lpstr>try block</vt:lpstr>
      <vt:lpstr>throw</vt:lpstr>
      <vt:lpstr>catch-block</vt:lpstr>
      <vt:lpstr>catch-block More</vt:lpstr>
      <vt:lpstr>catch-block Parameter</vt:lpstr>
      <vt:lpstr>Defining Exception Classes</vt:lpstr>
      <vt:lpstr>Exception Class for Toy Example</vt:lpstr>
      <vt:lpstr>PowerPoint Presentation</vt:lpstr>
      <vt:lpstr>Multiple Throws and Catches</vt:lpstr>
      <vt:lpstr>Catching</vt:lpstr>
      <vt:lpstr>Trivial Exception Classes</vt:lpstr>
      <vt:lpstr>Throwing Exception in Function</vt:lpstr>
      <vt:lpstr>Throwing Exception  in Function Example</vt:lpstr>
      <vt:lpstr>Exception Specification</vt:lpstr>
      <vt:lpstr>Throw List</vt:lpstr>
      <vt:lpstr>Throw List Summary</vt:lpstr>
      <vt:lpstr>unexpected()</vt:lpstr>
      <vt:lpstr>Derived Classes</vt:lpstr>
      <vt:lpstr>PowerPoint Presentation</vt:lpstr>
      <vt:lpstr>When to Throw Exceptions</vt:lpstr>
      <vt:lpstr>Preferred throw-catch Triad: throw</vt:lpstr>
      <vt:lpstr>Preferred throw-catch Triad: catch</vt:lpstr>
      <vt:lpstr>Uncaught Exceptions</vt:lpstr>
      <vt:lpstr>Overuse of Exceptions</vt:lpstr>
      <vt:lpstr>Exception Class Hierarchies</vt:lpstr>
      <vt:lpstr>Testing Available Memory</vt:lpstr>
      <vt:lpstr>Rethrowing an Exception</vt:lpstr>
      <vt:lpstr>PowerPoint Presentation</vt:lpstr>
      <vt:lpstr>Example – High Score</vt:lpstr>
      <vt:lpstr>High Score – No Exception Handling (1 of 4)</vt:lpstr>
      <vt:lpstr>High Score – No Exception Handling (2 of 4)</vt:lpstr>
      <vt:lpstr>High Score – No Exception Handling (3 of 4)</vt:lpstr>
      <vt:lpstr>High Score – No Exception Handling (4 of 4)</vt:lpstr>
      <vt:lpstr>High Score Solution – Throw Exception (1 of 4)</vt:lpstr>
      <vt:lpstr>High Score Solution – Throw Exception (2 of 4)</vt:lpstr>
      <vt:lpstr>High Score Solution – Throw Exception (3 of 4)</vt:lpstr>
      <vt:lpstr>High Score Solution – Throw Exception (4 of 4)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Microsoft Office User</cp:lastModifiedBy>
  <cp:revision>251</cp:revision>
  <dcterms:created xsi:type="dcterms:W3CDTF">2006-08-16T00:00:00Z</dcterms:created>
  <dcterms:modified xsi:type="dcterms:W3CDTF">2020-05-26T03:50:44Z</dcterms:modified>
</cp:coreProperties>
</file>