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311" r:id="rId10"/>
    <p:sldId id="265" r:id="rId11"/>
    <p:sldId id="312" r:id="rId12"/>
    <p:sldId id="266" r:id="rId13"/>
    <p:sldId id="267" r:id="rId14"/>
    <p:sldId id="268" r:id="rId15"/>
    <p:sldId id="269" r:id="rId16"/>
    <p:sldId id="270" r:id="rId17"/>
    <p:sldId id="271" r:id="rId18"/>
    <p:sldId id="309" r:id="rId19"/>
    <p:sldId id="31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03" r:id="rId31"/>
    <p:sldId id="304" r:id="rId32"/>
    <p:sldId id="282" r:id="rId33"/>
    <p:sldId id="306" r:id="rId34"/>
    <p:sldId id="307" r:id="rId35"/>
    <p:sldId id="308" r:id="rId36"/>
    <p:sldId id="310" r:id="rId37"/>
    <p:sldId id="283" r:id="rId38"/>
    <p:sldId id="314" r:id="rId39"/>
    <p:sldId id="284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>
        <p:scale>
          <a:sx n="102" d="100"/>
          <a:sy n="102" d="100"/>
        </p:scale>
        <p:origin x="192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A809EF6-8209-48D0-A0B5-1B866361561F}" type="datetimeFigureOut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3BE950-97A2-4066-88C3-DDA96918D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7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06C482-F7C2-46E7-BB8A-CE4B0C33E1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3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Vector </a:t>
            </a:r>
            <a:r>
              <a:rPr lang="zh-CN" altLang="en-US" dirty="0"/>
              <a:t>的</a:t>
            </a:r>
            <a:r>
              <a:rPr lang="en-US" altLang="zh-CN" dirty="0"/>
              <a:t> iterator </a:t>
            </a:r>
            <a:r>
              <a:rPr lang="zh-CN" altLang="en-US" dirty="0"/>
              <a:t>最完整，幾乎所有操作都有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注意：有些資料結構的操作方式不見得全部功能都存在</a:t>
            </a: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4E88D6-017D-46F3-AE31-D1E617C2A30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0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宣告一個</a:t>
            </a:r>
            <a:r>
              <a:rPr lang="en-US" altLang="zh-CN" dirty="0"/>
              <a:t> vector container</a:t>
            </a:r>
            <a:r>
              <a:rPr lang="zh-CN" altLang="en-US" dirty="0"/>
              <a:t>，丟進去</a:t>
            </a:r>
            <a:r>
              <a:rPr lang="en-US" altLang="zh-CN" dirty="0"/>
              <a:t> A B C D </a:t>
            </a:r>
            <a:r>
              <a:rPr lang="zh-CN" altLang="en-US" dirty="0"/>
              <a:t>四個</a:t>
            </a:r>
            <a:r>
              <a:rPr lang="en-US" altLang="zh-CN" dirty="0"/>
              <a:t> char</a:t>
            </a:r>
            <a:r>
              <a:rPr lang="zh-CN" altLang="en-US" dirty="0"/>
              <a:t>，之後用各種不同方式取得成員</a:t>
            </a: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507916-44CA-4E3E-A515-CB740B02EB4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85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507916-44CA-4E3E-A515-CB740B02EB4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518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9E5D5B-475E-474C-980C-D1C4F995716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391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8C7C7A-F4EF-40D4-BFB3-013C02F1C2C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050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D2A679-5467-4941-BCE5-FF86A21FDE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26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1FA1C3-AEC0-4C45-AF52-2BB4A92FD4A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478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14D718-1498-4290-B77E-AD7CAB2EA2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17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C051CE-C9CE-4592-A31C-5FF01B24ED9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964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Singly linked list: </a:t>
            </a:r>
            <a:r>
              <a:rPr lang="zh-CN" altLang="en-US" dirty="0"/>
              <a:t>單向的串鏈</a:t>
            </a:r>
            <a:endParaRPr 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A28B87-275A-4BDC-A58E-4764CEBA628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9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7CA7EA-374B-4F17-9CCC-753C896188C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442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9615C3-409B-4D11-BCD4-6BDBAFEE9B3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05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BC102-A0CF-4E80-A7AE-F6E72B0DB9B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38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78093-6C18-4B4C-A8F5-5E4E7D73E47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331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Deque </a:t>
            </a:r>
            <a:r>
              <a:rPr lang="zh-CN" altLang="en-US" dirty="0"/>
              <a:t>是雙向</a:t>
            </a:r>
            <a:r>
              <a:rPr lang="en-US" altLang="zh-CN" dirty="0"/>
              <a:t> queue</a:t>
            </a:r>
            <a:r>
              <a:rPr lang="zh-CN" altLang="en-US" dirty="0"/>
              <a:t>，兩端都可以</a:t>
            </a:r>
            <a:r>
              <a:rPr lang="en-US" altLang="zh-CN" dirty="0"/>
              <a:t> add </a:t>
            </a:r>
            <a:r>
              <a:rPr lang="zh-CN" altLang="en-US" dirty="0"/>
              <a:t>和</a:t>
            </a:r>
            <a:r>
              <a:rPr lang="en-US" altLang="zh-CN" dirty="0"/>
              <a:t> remove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Stack </a:t>
            </a:r>
            <a:r>
              <a:rPr lang="zh-CN" altLang="en-US" dirty="0"/>
              <a:t>和</a:t>
            </a:r>
            <a:r>
              <a:rPr lang="en-US" altLang="zh-CN" dirty="0"/>
              <a:t> queue </a:t>
            </a:r>
            <a:r>
              <a:rPr lang="zh-CN" altLang="en-US" dirty="0"/>
              <a:t>都是</a:t>
            </a:r>
            <a:r>
              <a:rPr lang="zh-TW" altLang="en-US" dirty="0"/>
              <a:t> </a:t>
            </a:r>
            <a:r>
              <a:rPr lang="en-US" altLang="zh-TW" dirty="0"/>
              <a:t>deque </a:t>
            </a:r>
            <a:r>
              <a:rPr lang="zh-CN" altLang="en-US" dirty="0"/>
              <a:t>當基底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Priority queue </a:t>
            </a:r>
            <a:r>
              <a:rPr lang="zh-CN" altLang="en-US" dirty="0"/>
              <a:t>則是</a:t>
            </a:r>
            <a:r>
              <a:rPr lang="zh-TW" altLang="en-US" dirty="0"/>
              <a:t> </a:t>
            </a:r>
            <a:r>
              <a:rPr lang="en-US" altLang="zh-TW" dirty="0"/>
              <a:t>vector</a:t>
            </a: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964BA-5803-4A52-9E3C-43F75AB1ADB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952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不過這一切基底，你可以換掉</a:t>
            </a:r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968D4F-53F0-458C-A562-A5AA2E3D59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828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A62496-8FE0-4D96-9604-531C2B5AC30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19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B4A61C-4A51-4719-AB50-493635F220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980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Order </a:t>
            </a:r>
            <a:r>
              <a:rPr lang="zh-CN" altLang="en-US" dirty="0"/>
              <a:t>可以換掉，只要你寫了</a:t>
            </a:r>
            <a:r>
              <a:rPr lang="en-US" altLang="zh-CN" dirty="0"/>
              <a:t> comparison object</a:t>
            </a:r>
            <a:r>
              <a:rPr lang="zh-CN" altLang="en-US" dirty="0"/>
              <a:t>，裡面要包到</a:t>
            </a:r>
            <a:r>
              <a:rPr lang="en-US" altLang="zh-CN" dirty="0"/>
              <a:t> comp </a:t>
            </a:r>
            <a:r>
              <a:rPr lang="en-US" altLang="zh-CN" dirty="0" err="1"/>
              <a:t>fucntion</a:t>
            </a: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930734-4C5F-4557-8726-E278F5B0E5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09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63B66-5D3B-40E3-937E-65378779F9D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3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F2AC8-F8A6-49AC-9C14-F3A6AE8F5E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A9F1A-782F-4ECF-AEC1-1023F00C16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30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52C036-6455-4B02-A5DA-74D64CB1C0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85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1C45A1-8656-499D-8F37-035FB4FFD19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0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FCEE91-483C-422B-A375-62CB474F8DF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8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47BFF5-43D0-48B7-99F9-4395EAB4336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6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98928F-ECC3-41D9-9857-1A2555D278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716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9C1EBD-7EAB-4F9F-9563-2D5112808B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4018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AB2958-E797-4956-BF2D-21A5CEF8DC8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060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AE3AF5-87DE-41EE-9537-F11FD04B84D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456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D88E2-4706-4272-9978-303EAF7AB3D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904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8AEA6B-9563-4006-A880-CA9AE223EE5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17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3CA41-EBC7-4A89-9CA1-9290DE96F3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4891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6BB913-4257-41B9-9DA3-4956C7474CD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847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129514-5E5F-4CBF-B6EC-B177380180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388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A2A8C-07CB-4403-9E96-24207AA2453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09802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D46421-6648-4387-A350-836A9867F19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248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8BCDD7-7720-4D70-BEBC-E6836038C7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8984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05986-F24C-40E9-9ABE-0D249086BFB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5013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D5747D-B06C-48F6-9F63-BC42964CC3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1165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4C390E-2A60-414D-B587-704ACA7E1A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70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C30A34-A32E-4B88-B14D-4289ED4F784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589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482DCB-4B59-44CF-A8AA-834109B47FA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06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F6059-410C-47EB-BEC6-C0EE380E14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0762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CDBD70-022E-4CEF-9734-5B5CB72AEE8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79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9B88D3-A9D1-4582-93D0-6DC11E3ADD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4637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73F7C-D82E-474A-9216-08EAFA6EAE8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9209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06CDE3-B3C1-4131-8124-C674361B24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5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248D2-2072-45C6-9B46-2F527C9D13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09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因為</a:t>
            </a:r>
            <a:r>
              <a:rPr lang="en-US" altLang="zh-CN" dirty="0"/>
              <a:t> vector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CN" dirty="0"/>
              <a:t>iterator</a:t>
            </a:r>
            <a:r>
              <a:rPr lang="zh-TW" altLang="en-US" dirty="0"/>
              <a:t> 定義在</a:t>
            </a:r>
            <a:r>
              <a:rPr lang="en-US" altLang="zh-TW" dirty="0"/>
              <a:t> class vector </a:t>
            </a:r>
            <a:r>
              <a:rPr lang="zh-CN" altLang="en-US" dirty="0"/>
              <a:t>底下，所以用</a:t>
            </a:r>
            <a:r>
              <a:rPr lang="en-US" altLang="zh-CN" dirty="0"/>
              <a:t> :: </a:t>
            </a:r>
            <a:r>
              <a:rPr lang="zh-CN" altLang="en-US" dirty="0"/>
              <a:t>來使用它</a:t>
            </a:r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DD363-869A-4399-9950-C6923A5695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8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894806-2D89-42A6-971A-94D2C60043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95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894806-2D89-42A6-971A-94D2C60043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5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66B0B-D21A-41A4-8C13-9A35C7ACE67E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D82B9286-6DC0-4C99-81A7-87E232A2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C0B1-E829-4689-8B16-61C19267AD08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A305A9BB-12BE-4009-96B6-4DC435B8C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506B-4339-4C62-8979-5C3F51EC5F89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0F4F86AD-727C-4176-BD8B-ADACDF673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94551-AB4E-46A9-AB24-64D25ACD1DF4}" type="datetime1">
              <a:rPr lang="en-US"/>
              <a:pPr>
                <a:defRPr/>
              </a:pPr>
              <a:t>6/4/19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E96C366D-8B97-4F8C-94B1-0E0B2807E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7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9E6B6-557F-4ECB-99D9-151AF06667CF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4E5C8C1F-8620-4192-B1F7-279B510E3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592B-930C-42E5-909C-590E2824ABCB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86C44FCE-16D4-4DF1-8FFB-E25E4824C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89B8-8BAE-456E-8F58-1A3E76BBC225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14EF1C95-A7E8-4247-8012-882B1FDA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9C596-B757-4D99-90FF-A220933601EF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5483FC09-34AF-48BA-A65D-3DE670C48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22EC-DF12-40CC-A816-21AFA508F46A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65300049-7AE1-4102-A4DB-6A374E313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89263-5EED-467F-8513-7ADB1B0E68FA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ED426319-7C2D-44BF-AA54-A1FA00460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403C-CB8C-4BC9-A958-B8BB84D75A70}" type="datetime1">
              <a:rPr lang="en-US"/>
              <a:pPr>
                <a:defRPr/>
              </a:pPr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2A7250AE-59B7-4737-9948-6CE1246EB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696B8B-7B6B-4955-B453-A8B3E668EABC}" type="datetime1">
              <a:rPr lang="en-US"/>
              <a:pPr>
                <a:defRPr/>
              </a:pPr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EC3EB0CD-6C87-4A45-BF54-5BAB6C144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Standard Template Library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00800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Kinds of Iterators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Different containers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 different iterators</a:t>
            </a:r>
          </a:p>
          <a:p>
            <a:pPr eaLnBrk="1" hangingPunct="1"/>
            <a:r>
              <a:rPr lang="en-US" dirty="0"/>
              <a:t>Vector iterators</a:t>
            </a:r>
          </a:p>
          <a:p>
            <a:pPr lvl="1" eaLnBrk="1" hangingPunct="1"/>
            <a:r>
              <a:rPr lang="en-US" dirty="0"/>
              <a:t>Most "</a:t>
            </a:r>
            <a:r>
              <a:rPr lang="en-US" dirty="0">
                <a:solidFill>
                  <a:srgbClr val="0070C0"/>
                </a:solidFill>
              </a:rPr>
              <a:t>general</a:t>
            </a:r>
            <a:r>
              <a:rPr lang="en-US" dirty="0"/>
              <a:t>" form</a:t>
            </a:r>
          </a:p>
          <a:p>
            <a:pPr lvl="1" eaLnBrk="1" hangingPunct="1"/>
            <a:r>
              <a:rPr lang="en-US" dirty="0"/>
              <a:t>All operations work with vector iterators</a:t>
            </a:r>
          </a:p>
          <a:p>
            <a:pPr lvl="2" eaLnBrk="1" hangingPunct="1"/>
            <a:r>
              <a:rPr lang="en-US" dirty="0"/>
              <a:t>Support most of overloaded operators</a:t>
            </a:r>
          </a:p>
          <a:p>
            <a:pPr lvl="1" eaLnBrk="1" hangingPunct="1"/>
            <a:r>
              <a:rPr lang="en-US" dirty="0"/>
              <a:t>Vector container </a:t>
            </a:r>
            <a:r>
              <a:rPr lang="en-US" dirty="0">
                <a:solidFill>
                  <a:srgbClr val="00B050"/>
                </a:solidFill>
              </a:rPr>
              <a:t>great for iterator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E374F05-6ECE-4BCE-B396-B1D4E33B693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Random Access: </a:t>
            </a:r>
            <a:br>
              <a:rPr lang="en-US" sz="3000" dirty="0"/>
            </a:br>
            <a:r>
              <a:rPr lang="en-US" sz="3000" b="1" dirty="0"/>
              <a:t>Display 19.2  </a:t>
            </a:r>
            <a:r>
              <a:rPr lang="en-US" sz="3000" dirty="0"/>
              <a:t>Bidirectional and </a:t>
            </a:r>
            <a:br>
              <a:rPr lang="en-US" sz="3000" dirty="0"/>
            </a:br>
            <a:r>
              <a:rPr lang="en-US" sz="3000" dirty="0"/>
              <a:t>Random-Access Iterator Use</a:t>
            </a:r>
            <a:r>
              <a:rPr lang="zh-TW" altLang="en-US" sz="3000" dirty="0"/>
              <a:t> </a:t>
            </a:r>
            <a:r>
              <a:rPr lang="en-US" altLang="zh-TW" sz="3000" dirty="0"/>
              <a:t>(1 of 2)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F536753-1EC1-46C6-ADA5-1DEF572D92A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80"/>
          <a:stretch/>
        </p:blipFill>
        <p:spPr bwMode="auto">
          <a:xfrm>
            <a:off x="121920" y="1600200"/>
            <a:ext cx="9022080" cy="43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900910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Random Access: </a:t>
            </a:r>
            <a:br>
              <a:rPr lang="en-US" sz="3000" dirty="0"/>
            </a:br>
            <a:r>
              <a:rPr lang="en-US" sz="3000" b="1" dirty="0"/>
              <a:t>Display 19.2  </a:t>
            </a:r>
            <a:r>
              <a:rPr lang="en-US" sz="3000" dirty="0"/>
              <a:t>Bidirectional and </a:t>
            </a:r>
            <a:br>
              <a:rPr lang="en-US" sz="3000" dirty="0"/>
            </a:br>
            <a:r>
              <a:rPr lang="en-US" sz="3000" dirty="0"/>
              <a:t>Random-Access Iterator Use (2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F536753-1EC1-46C6-ADA5-1DEF572D92A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2"/>
          <a:stretch/>
        </p:blipFill>
        <p:spPr bwMode="auto">
          <a:xfrm>
            <a:off x="121920" y="1905000"/>
            <a:ext cx="9022080" cy="176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99E52FE-7CF2-0548-BA1C-488D9DE8EAE7}"/>
              </a:ext>
            </a:extLst>
          </p:cNvPr>
          <p:cNvSpPr txBox="1"/>
          <p:nvPr/>
        </p:nvSpPr>
        <p:spPr>
          <a:xfrm>
            <a:off x="152400" y="3733800"/>
            <a:ext cx="34531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	p++;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	</a:t>
            </a:r>
            <a:r>
              <a:rPr kumimoji="1"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kumimoji="1"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29	p--;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30	</a:t>
            </a:r>
            <a:r>
              <a:rPr kumimoji="1"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kumimoji="1"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31	return 0;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	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4AD081-1061-9243-A18D-0D1543FB271A}"/>
              </a:ext>
            </a:extLst>
          </p:cNvPr>
          <p:cNvSpPr txBox="1"/>
          <p:nvPr/>
        </p:nvSpPr>
        <p:spPr>
          <a:xfrm>
            <a:off x="4515810" y="3336191"/>
            <a:ext cx="462819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container[0] == A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container[1] == B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container[2] == C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container[3] == D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third entry is C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third entry is C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third entry is C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Back to container[0].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Which has value A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Two steps forward and one step back: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kumimoji="1"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Iterator Classifications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Forward</a:t>
            </a:r>
            <a:r>
              <a:rPr lang="en-US" dirty="0"/>
              <a:t> iterators: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++</a:t>
            </a:r>
            <a:r>
              <a:rPr lang="en-US" dirty="0"/>
              <a:t> works on iterator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Bidirectional</a:t>
            </a:r>
            <a:r>
              <a:rPr lang="en-US" dirty="0"/>
              <a:t> iterators: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Both ++ and --</a:t>
            </a:r>
            <a:r>
              <a:rPr lang="en-US" dirty="0"/>
              <a:t> work on iterator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Random-access</a:t>
            </a:r>
            <a:r>
              <a:rPr lang="en-US" dirty="0"/>
              <a:t> iterators: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++, --, and random access </a:t>
            </a:r>
            <a:r>
              <a:rPr lang="en-US" dirty="0"/>
              <a:t>all work </a:t>
            </a:r>
            <a:br>
              <a:rPr lang="en-US" dirty="0"/>
            </a:br>
            <a:r>
              <a:rPr lang="en-US" dirty="0"/>
              <a:t>with iterator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These are "kinds" of iterators, not types!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0365458-55A5-46E7-999B-9DA50FCF794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621BFD31-5563-9443-A267-D88C75371BF1}"/>
              </a:ext>
            </a:extLst>
          </p:cNvPr>
          <p:cNvSpPr/>
          <p:nvPr/>
        </p:nvSpPr>
        <p:spPr>
          <a:xfrm>
            <a:off x="6029446" y="1429213"/>
            <a:ext cx="2667000" cy="2514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Random-access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55170A9-16E9-0047-A420-78525914E858}"/>
              </a:ext>
            </a:extLst>
          </p:cNvPr>
          <p:cNvSpPr/>
          <p:nvPr/>
        </p:nvSpPr>
        <p:spPr>
          <a:xfrm>
            <a:off x="6329423" y="2209800"/>
            <a:ext cx="2067046" cy="1653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Bidirectional</a:t>
            </a:r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endParaRPr kumimoji="1"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EF3BA9-7A06-374B-BFE1-A4F08CEBAEB2}"/>
              </a:ext>
            </a:extLst>
          </p:cNvPr>
          <p:cNvSpPr/>
          <p:nvPr/>
        </p:nvSpPr>
        <p:spPr>
          <a:xfrm>
            <a:off x="6638562" y="2819400"/>
            <a:ext cx="1462269" cy="967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Forward</a:t>
            </a:r>
            <a:endParaRPr kumimoji="1" lang="zh-TW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Constant and Mutable Iterators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Dereferencing (*)</a:t>
            </a:r>
            <a:r>
              <a:rPr lang="en-US" sz="2800" dirty="0"/>
              <a:t> operator’s behavior dictates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Constant</a:t>
            </a:r>
            <a:r>
              <a:rPr lang="en-US" sz="2800" dirty="0"/>
              <a:t> iterator: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* produces </a:t>
            </a:r>
            <a:r>
              <a:rPr lang="en-US" sz="2400" dirty="0">
                <a:solidFill>
                  <a:srgbClr val="0070C0"/>
                </a:solidFill>
              </a:rPr>
              <a:t>read-only</a:t>
            </a:r>
            <a:r>
              <a:rPr lang="en-US" sz="2400" dirty="0"/>
              <a:t> version of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use *p to assign to variable or output,</a:t>
            </a:r>
            <a:br>
              <a:rPr lang="en-US" sz="2400" dirty="0"/>
            </a:br>
            <a:r>
              <a:rPr lang="en-US" sz="2400" dirty="0"/>
              <a:t>but cannot change element in container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E.g., *p = &lt;anything&gt;; is illegal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Mutable</a:t>
            </a:r>
            <a:r>
              <a:rPr lang="en-US" sz="2800" dirty="0"/>
              <a:t> iterator: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*p </a:t>
            </a:r>
            <a:r>
              <a:rPr lang="en-US" sz="2400" dirty="0">
                <a:solidFill>
                  <a:srgbClr val="0070C0"/>
                </a:solidFill>
              </a:rPr>
              <a:t>can be assigned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Changes corresponding element in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i.e.: *p returns an </a:t>
            </a:r>
            <a:r>
              <a:rPr lang="en-US" sz="2400" dirty="0" err="1"/>
              <a:t>lvalue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59CD8ACA-DA4F-4F78-9692-12D10584530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Reverse Iterators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cycle elements </a:t>
            </a:r>
            <a:r>
              <a:rPr lang="en-US" sz="2800" dirty="0">
                <a:solidFill>
                  <a:srgbClr val="00B050"/>
                </a:solidFill>
              </a:rPr>
              <a:t>in reverse order</a:t>
            </a:r>
          </a:p>
          <a:p>
            <a:pPr lvl="1" eaLnBrk="1" hangingPunct="1"/>
            <a:r>
              <a:rPr lang="en-US" sz="2400" dirty="0"/>
              <a:t>Requires container with </a:t>
            </a:r>
            <a:r>
              <a:rPr lang="en-US" sz="2400" dirty="0">
                <a:solidFill>
                  <a:srgbClr val="C00000"/>
                </a:solidFill>
              </a:rPr>
              <a:t>bidirectional</a:t>
            </a:r>
            <a:r>
              <a:rPr lang="en-US" sz="2400" dirty="0"/>
              <a:t> iterators</a:t>
            </a:r>
          </a:p>
          <a:p>
            <a:pPr eaLnBrk="1" hangingPunct="1"/>
            <a:r>
              <a:rPr lang="en-US" sz="2800" dirty="0"/>
              <a:t>Might consider:</a:t>
            </a:r>
            <a:br>
              <a:rPr lang="en-US" sz="2800" dirty="0"/>
            </a:br>
            <a:r>
              <a:rPr lang="en-US" sz="2400" dirty="0"/>
              <a:t>iterator p;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for (p=</a:t>
            </a:r>
            <a:r>
              <a:rPr lang="en-US" sz="2400" dirty="0" err="1">
                <a:solidFill>
                  <a:srgbClr val="0070C0"/>
                </a:solidFill>
              </a:rPr>
              <a:t>container.end</a:t>
            </a:r>
            <a:r>
              <a:rPr lang="en-US" sz="2400" dirty="0">
                <a:solidFill>
                  <a:srgbClr val="0070C0"/>
                </a:solidFill>
              </a:rPr>
              <a:t>();p!=</a:t>
            </a:r>
            <a:r>
              <a:rPr lang="en-US" sz="2400" dirty="0" err="1">
                <a:solidFill>
                  <a:srgbClr val="0070C0"/>
                </a:solidFill>
              </a:rPr>
              <a:t>container.begin</a:t>
            </a:r>
            <a:r>
              <a:rPr lang="en-US" sz="2400" dirty="0">
                <a:solidFill>
                  <a:srgbClr val="0070C0"/>
                </a:solidFill>
              </a:rPr>
              <a:t>(); p--)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*p &lt;&lt; " " ;</a:t>
            </a:r>
          </a:p>
          <a:p>
            <a:pPr lvl="1" eaLnBrk="1" hangingPunct="1"/>
            <a:r>
              <a:rPr lang="en-US" sz="2400" dirty="0"/>
              <a:t>But recall: end() is just "sentinel", begin() not!</a:t>
            </a:r>
          </a:p>
          <a:p>
            <a:pPr lvl="1" eaLnBrk="1" hangingPunct="1"/>
            <a:r>
              <a:rPr lang="en-US" sz="2400" dirty="0"/>
              <a:t>May result in run-time error</a:t>
            </a:r>
          </a:p>
          <a:p>
            <a:pPr lvl="1" eaLnBrk="1" hangingPunct="1"/>
            <a:r>
              <a:rPr lang="en-US" sz="2400" dirty="0"/>
              <a:t>Might work on some systems, but not most</a:t>
            </a:r>
          </a:p>
          <a:p>
            <a:pPr lvl="1" eaLnBrk="1" hangingPunct="1"/>
            <a:r>
              <a:rPr lang="en-US" sz="2400" dirty="0"/>
              <a:t>See next page for the correct usage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3676B48-4C31-4551-BD9F-9B8B7C39EDB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Reverse Iterators Correct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correctly cycle elements in reverse</a:t>
            </a:r>
            <a:br>
              <a:rPr lang="en-US" sz="2800" dirty="0"/>
            </a:br>
            <a:r>
              <a:rPr lang="en-US" sz="2800" dirty="0"/>
              <a:t>order:</a:t>
            </a:r>
            <a:br>
              <a:rPr lang="en-US" sz="2800" dirty="0"/>
            </a:br>
            <a:r>
              <a:rPr lang="en-US" sz="2400" dirty="0" err="1">
                <a:solidFill>
                  <a:srgbClr val="C00000"/>
                </a:solidFill>
              </a:rPr>
              <a:t>reverse_</a:t>
            </a:r>
            <a:r>
              <a:rPr lang="en-US" sz="2400" dirty="0" err="1">
                <a:solidFill>
                  <a:srgbClr val="0070C0"/>
                </a:solidFill>
              </a:rPr>
              <a:t>iterator</a:t>
            </a:r>
            <a:r>
              <a:rPr lang="en-US" sz="2400" dirty="0">
                <a:solidFill>
                  <a:srgbClr val="0070C0"/>
                </a:solidFill>
              </a:rPr>
              <a:t> p;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for (</a:t>
            </a:r>
            <a:r>
              <a:rPr lang="en-US" sz="2400" dirty="0" err="1">
                <a:solidFill>
                  <a:srgbClr val="0070C0"/>
                </a:solidFill>
              </a:rPr>
              <a:t>rp</a:t>
            </a:r>
            <a:r>
              <a:rPr lang="en-US" sz="2400" dirty="0">
                <a:solidFill>
                  <a:srgbClr val="0070C0"/>
                </a:solidFill>
              </a:rPr>
              <a:t>=</a:t>
            </a:r>
            <a:r>
              <a:rPr lang="en-US" sz="2400" dirty="0" err="1">
                <a:solidFill>
                  <a:srgbClr val="0070C0"/>
                </a:solidFill>
              </a:rPr>
              <a:t>container.</a:t>
            </a:r>
            <a:r>
              <a:rPr lang="en-US" sz="2400" dirty="0" err="1">
                <a:solidFill>
                  <a:srgbClr val="C00000"/>
                </a:solidFill>
              </a:rPr>
              <a:t>r</a:t>
            </a:r>
            <a:r>
              <a:rPr lang="en-US" sz="2400" dirty="0" err="1">
                <a:solidFill>
                  <a:srgbClr val="0070C0"/>
                </a:solidFill>
              </a:rPr>
              <a:t>begin</a:t>
            </a:r>
            <a:r>
              <a:rPr lang="en-US" sz="2400" dirty="0">
                <a:solidFill>
                  <a:srgbClr val="0070C0"/>
                </a:solidFill>
              </a:rPr>
              <a:t>();</a:t>
            </a:r>
            <a:r>
              <a:rPr lang="en-US" sz="2400" dirty="0" err="1">
                <a:solidFill>
                  <a:srgbClr val="0070C0"/>
                </a:solidFill>
              </a:rPr>
              <a:t>rp</a:t>
            </a:r>
            <a:r>
              <a:rPr lang="en-US" sz="2400" dirty="0">
                <a:solidFill>
                  <a:srgbClr val="0070C0"/>
                </a:solidFill>
              </a:rPr>
              <a:t>!=</a:t>
            </a:r>
            <a:r>
              <a:rPr lang="en-US" sz="2400" dirty="0" err="1">
                <a:solidFill>
                  <a:srgbClr val="0070C0"/>
                </a:solidFill>
              </a:rPr>
              <a:t>container.</a:t>
            </a:r>
            <a:r>
              <a:rPr lang="en-US" sz="2400" dirty="0" err="1">
                <a:solidFill>
                  <a:srgbClr val="C00000"/>
                </a:solidFill>
              </a:rPr>
              <a:t>r</a:t>
            </a:r>
            <a:r>
              <a:rPr lang="en-US" sz="2400" dirty="0" err="1">
                <a:solidFill>
                  <a:srgbClr val="0070C0"/>
                </a:solidFill>
              </a:rPr>
              <a:t>end</a:t>
            </a:r>
            <a:r>
              <a:rPr lang="en-US" sz="2400" dirty="0">
                <a:solidFill>
                  <a:srgbClr val="0070C0"/>
                </a:solidFill>
              </a:rPr>
              <a:t>(); </a:t>
            </a:r>
            <a:r>
              <a:rPr lang="en-US" sz="2400" dirty="0" err="1">
                <a:solidFill>
                  <a:srgbClr val="0070C0"/>
                </a:solidFill>
              </a:rPr>
              <a:t>rp</a:t>
            </a:r>
            <a:r>
              <a:rPr lang="en-US" sz="2400" dirty="0">
                <a:solidFill>
                  <a:srgbClr val="0070C0"/>
                </a:solidFill>
              </a:rPr>
              <a:t>++)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*</a:t>
            </a:r>
            <a:r>
              <a:rPr lang="en-US" sz="2400" dirty="0" err="1">
                <a:solidFill>
                  <a:srgbClr val="0070C0"/>
                </a:solidFill>
              </a:rPr>
              <a:t>rp</a:t>
            </a:r>
            <a:r>
              <a:rPr lang="en-US" sz="2400" dirty="0">
                <a:solidFill>
                  <a:srgbClr val="0070C0"/>
                </a:solidFill>
              </a:rPr>
              <a:t> &lt;&lt; " " ;</a:t>
            </a:r>
          </a:p>
          <a:p>
            <a:pPr eaLnBrk="1" hangingPunct="1"/>
            <a:r>
              <a:rPr lang="en-US" sz="2800" dirty="0" err="1"/>
              <a:t>rbegin</a:t>
            </a:r>
            <a:r>
              <a:rPr lang="en-US" sz="2800" dirty="0"/>
              <a:t>()</a:t>
            </a:r>
          </a:p>
          <a:p>
            <a:pPr lvl="1" eaLnBrk="1" hangingPunct="1"/>
            <a:r>
              <a:rPr lang="en-US" sz="2400" dirty="0"/>
              <a:t>Returns iterator at last element</a:t>
            </a:r>
          </a:p>
          <a:p>
            <a:pPr eaLnBrk="1" hangingPunct="1"/>
            <a:r>
              <a:rPr lang="en-US" sz="2800" dirty="0"/>
              <a:t>rend()</a:t>
            </a:r>
          </a:p>
          <a:p>
            <a:pPr lvl="1" eaLnBrk="1" hangingPunct="1"/>
            <a:r>
              <a:rPr lang="en-US" sz="2400" dirty="0"/>
              <a:t>Returns sentinel "end" marker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DD3B69C-6226-4CB6-B919-9A0FA962B77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Compiler Problems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Some compilers problematic with iterator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declarations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Consider our usage:</a:t>
            </a:r>
            <a:br>
              <a:rPr lang="en-US" sz="2800" dirty="0"/>
            </a:br>
            <a:r>
              <a:rPr lang="en-US" sz="2400" dirty="0">
                <a:solidFill>
                  <a:srgbClr val="0070C0"/>
                </a:solidFill>
              </a:rPr>
              <a:t>using </a:t>
            </a:r>
            <a:r>
              <a:rPr lang="en-US" sz="2400" dirty="0" err="1">
                <a:solidFill>
                  <a:srgbClr val="0070C0"/>
                </a:solidFill>
              </a:rPr>
              <a:t>std</a:t>
            </a:r>
            <a:r>
              <a:rPr lang="en-US" sz="2400" dirty="0">
                <a:solidFill>
                  <a:srgbClr val="0070C0"/>
                </a:solidFill>
              </a:rPr>
              <a:t>::vector&lt;char&gt;::iterator;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…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iterator p;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Alternatively:</a:t>
            </a:r>
            <a:br>
              <a:rPr lang="en-US" sz="2800" dirty="0"/>
            </a:br>
            <a:r>
              <a:rPr lang="en-US" sz="2400" dirty="0" err="1">
                <a:solidFill>
                  <a:srgbClr val="0070C0"/>
                </a:solidFill>
              </a:rPr>
              <a:t>std</a:t>
            </a:r>
            <a:r>
              <a:rPr lang="en-US" sz="2400" dirty="0">
                <a:solidFill>
                  <a:srgbClr val="0070C0"/>
                </a:solidFill>
              </a:rPr>
              <a:t>::vector&lt;char&gt;::iterator p;</a:t>
            </a:r>
            <a:endParaRPr lang="en-US" sz="28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And others…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Try various forms if compiler problematic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5EDEE54-CA7D-4AA1-8357-98CF0599DC5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C++11 </a:t>
            </a:r>
            <a:r>
              <a:rPr lang="en-US" b="1" dirty="0">
                <a:solidFill>
                  <a:srgbClr val="C00000"/>
                </a:solidFill>
              </a:rPr>
              <a:t>auto</a:t>
            </a:r>
            <a:r>
              <a:rPr lang="en-US" dirty="0">
                <a:solidFill>
                  <a:srgbClr val="C00000"/>
                </a:solidFill>
              </a:rPr>
              <a:t> keyword can make your code much more readable</a:t>
            </a:r>
            <a:r>
              <a:rPr lang="en-US" dirty="0"/>
              <a:t> when it comes to templates and iterators. </a:t>
            </a:r>
          </a:p>
          <a:p>
            <a:r>
              <a:rPr lang="en-US" dirty="0"/>
              <a:t>Instead of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&gt;::iterator p =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We can do the same thing much more compactly with auto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p =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96C366D-8B97-4F8C-94B1-0E0B2807E3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46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7BB0B-6F09-034E-A5DF-8FF34CB9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6C99F-5DFC-FD4B-BC6F-0910A89F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C59BF-181C-8345-99DD-98E5EC92D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96C366D-8B97-4F8C-94B1-0E0B2807E3E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2087A-A062-404B-9843-6A0FB10910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5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Constant and mutable 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Reverse iterators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Containers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Sequential containers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Container adapters stack and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Associative Containers set and map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Generic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Sequence, set, and sorting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Appendix: Big-O notation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19-</a:t>
            </a:r>
            <a:fld id="{99280838-2E6C-41F7-B954-D4A9181CFE3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Containers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rgbClr val="C00000"/>
                </a:solidFill>
              </a:rPr>
              <a:t>Container</a:t>
            </a:r>
            <a:r>
              <a:rPr lang="en-US" sz="2400" dirty="0"/>
              <a:t> classes in STL</a:t>
            </a:r>
          </a:p>
          <a:p>
            <a:pPr lvl="1" eaLnBrk="1" hangingPunct="1"/>
            <a:r>
              <a:rPr lang="en-US" sz="2000" dirty="0"/>
              <a:t>Different kinds of data structures</a:t>
            </a:r>
          </a:p>
          <a:p>
            <a:pPr lvl="1" eaLnBrk="1" hangingPunct="1"/>
            <a:r>
              <a:rPr lang="en-US" sz="2000" dirty="0"/>
              <a:t>Like lists, queues, stacks</a:t>
            </a:r>
          </a:p>
          <a:p>
            <a:pPr eaLnBrk="1" hangingPunct="1"/>
            <a:r>
              <a:rPr lang="en-US" sz="2400" dirty="0"/>
              <a:t>Each is </a:t>
            </a:r>
            <a:r>
              <a:rPr lang="en-US" sz="2400" dirty="0">
                <a:solidFill>
                  <a:srgbClr val="0070C0"/>
                </a:solidFill>
              </a:rPr>
              <a:t>template class </a:t>
            </a:r>
            <a:r>
              <a:rPr lang="en-US" sz="2400" dirty="0"/>
              <a:t>with parameter for particular data type to be stored</a:t>
            </a:r>
          </a:p>
          <a:p>
            <a:pPr lvl="1" eaLnBrk="1" hangingPunct="1"/>
            <a:r>
              <a:rPr lang="en-US" sz="2000" dirty="0"/>
              <a:t>e.g., Lists of </a:t>
            </a:r>
            <a:r>
              <a:rPr lang="en-US" sz="2000" dirty="0" err="1"/>
              <a:t>ints</a:t>
            </a:r>
            <a:r>
              <a:rPr lang="en-US" sz="2000" dirty="0"/>
              <a:t>, doubles or </a:t>
            </a:r>
            <a:r>
              <a:rPr lang="en-US" sz="2000" dirty="0" err="1"/>
              <a:t>myClass</a:t>
            </a:r>
            <a:r>
              <a:rPr lang="en-US" sz="2000" dirty="0"/>
              <a:t> types</a:t>
            </a:r>
          </a:p>
          <a:p>
            <a:pPr eaLnBrk="1" hangingPunct="1"/>
            <a:r>
              <a:rPr lang="en-US" sz="2400" dirty="0"/>
              <a:t>Each has </a:t>
            </a:r>
            <a:r>
              <a:rPr lang="en-US" sz="2400" dirty="0">
                <a:solidFill>
                  <a:srgbClr val="00B050"/>
                </a:solidFill>
              </a:rPr>
              <a:t>own iterators</a:t>
            </a:r>
          </a:p>
          <a:p>
            <a:pPr lvl="1" eaLnBrk="1" hangingPunct="1"/>
            <a:r>
              <a:rPr lang="en-US" sz="2000" dirty="0"/>
              <a:t>One might have bidirectional, another might just have forward iterators</a:t>
            </a:r>
          </a:p>
          <a:p>
            <a:pPr eaLnBrk="1" hangingPunct="1"/>
            <a:r>
              <a:rPr lang="en-US" sz="2400" dirty="0"/>
              <a:t>But all operators and members have same meaning</a:t>
            </a:r>
          </a:p>
          <a:p>
            <a:pPr lvl="1" eaLnBrk="1" hangingPunct="1"/>
            <a:r>
              <a:rPr lang="en-US" sz="2000" dirty="0"/>
              <a:t>e.g., ++, begin(), and end()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32232A9-D0B8-4E78-B45A-E86EC32070F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Sequential</a:t>
            </a:r>
            <a:r>
              <a:rPr lang="en-US" dirty="0"/>
              <a:t> Containers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Arranges </a:t>
            </a:r>
            <a:r>
              <a:rPr lang="en-US" dirty="0">
                <a:solidFill>
                  <a:srgbClr val="0070C0"/>
                </a:solidFill>
              </a:rPr>
              <a:t>list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element, next element, … to last element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Linked list </a:t>
            </a:r>
            <a:r>
              <a:rPr lang="en-US" dirty="0"/>
              <a:t>is sequential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Earlier linked lists were "singly linked lists"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One link per node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STL has no "singly linked list"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Only "doubly linked list": template class </a:t>
            </a:r>
            <a:r>
              <a:rPr lang="en-US" i="1" dirty="0">
                <a:solidFill>
                  <a:srgbClr val="7030A0"/>
                </a:solidFill>
              </a:rPr>
              <a:t>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817BBE6-7E95-4822-89F3-C7C39E34799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Display 19.4  </a:t>
            </a:r>
            <a:r>
              <a:rPr lang="en-US"/>
              <a:t>Two Kinds of Lists</a:t>
            </a:r>
          </a:p>
        </p:txBody>
      </p:sp>
      <p:pic>
        <p:nvPicPr>
          <p:cNvPr id="31747" name="Picture 4" descr="C:\WINDOWS\Desktop\Oh_type\sacitch_C++_ppt\gif\savitchc19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447800"/>
            <a:ext cx="7078663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80604F1-77D5-49CA-88C5-281E802A79E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19.5</a:t>
            </a:r>
            <a:r>
              <a:rPr lang="en-US" sz="3600"/>
              <a:t>  </a:t>
            </a:r>
            <a:br>
              <a:rPr lang="en-US" sz="3600"/>
            </a:br>
            <a:r>
              <a:rPr lang="en-US" sz="3600"/>
              <a:t>Using the list Template Class(1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8888905F-4319-4F39-8BE7-394CA702C35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533400" y="1600200"/>
            <a:ext cx="8382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	//Program to demonstrate the STL template class list.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	#include &lt;iostream&gt;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3	#include &lt;list&gt;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4	using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5	using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6	using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::list;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 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8	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9	    list&lt;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listObject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10	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&lt;= 3;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listObject.push_back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12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"List contains:\n";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13	    list&lt;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&gt;::iterator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14	    for 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listObject.begin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listObject.end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	    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*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16	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19.5</a:t>
            </a:r>
            <a:r>
              <a:rPr lang="en-US" sz="3600"/>
              <a:t>  </a:t>
            </a:r>
            <a:br>
              <a:rPr lang="en-US" sz="3600"/>
            </a:br>
            <a:r>
              <a:rPr lang="en-US" sz="3600"/>
              <a:t>Using the list Template Class(2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3A293E3-7642-4F28-A0AD-660D4BF5CF2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533400" y="1600200"/>
            <a:ext cx="83820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17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"Setting all entries to 0:\n";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18	    for 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listObject.begin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listObject.end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19	        *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20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"List now contains:\n";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21	  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listObject.begin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listObject.end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22	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23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24	    return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25	}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SAMPLE DIALOGUE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 contains: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1 2 3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Setting all entries to 0: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 now contains: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0 0 0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Container Adapters stack and queue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Container adapters </a:t>
            </a:r>
            <a:r>
              <a:rPr lang="en-US" sz="2800" dirty="0"/>
              <a:t>are template classes</a:t>
            </a:r>
          </a:p>
          <a:p>
            <a:pPr lvl="1" eaLnBrk="1" hangingPunct="1"/>
            <a:r>
              <a:rPr lang="en-US" sz="2400" dirty="0"/>
              <a:t>Implemented </a:t>
            </a:r>
            <a:r>
              <a:rPr lang="en-US" sz="2400" dirty="0">
                <a:solidFill>
                  <a:srgbClr val="0070C0"/>
                </a:solidFill>
              </a:rPr>
              <a:t>"on top of" other classes</a:t>
            </a:r>
          </a:p>
          <a:p>
            <a:pPr eaLnBrk="1" hangingPunct="1"/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400" i="1" dirty="0">
                <a:solidFill>
                  <a:srgbClr val="00B050"/>
                </a:solidFill>
              </a:rPr>
              <a:t>stack</a:t>
            </a:r>
            <a:r>
              <a:rPr lang="en-US" sz="2400" dirty="0"/>
              <a:t> template class by default implemented </a:t>
            </a:r>
            <a:r>
              <a:rPr lang="en-US" sz="2400" dirty="0">
                <a:solidFill>
                  <a:srgbClr val="00B050"/>
                </a:solidFill>
              </a:rPr>
              <a:t>on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top of </a:t>
            </a:r>
            <a:r>
              <a:rPr lang="en-US" sz="2400" i="1" dirty="0">
                <a:solidFill>
                  <a:srgbClr val="00B050"/>
                </a:solidFill>
              </a:rPr>
              <a:t>deque</a:t>
            </a:r>
            <a:r>
              <a:rPr lang="en-US" sz="2400" dirty="0">
                <a:solidFill>
                  <a:srgbClr val="00B050"/>
                </a:solidFill>
              </a:rPr>
              <a:t> template class</a:t>
            </a:r>
          </a:p>
          <a:p>
            <a:pPr lvl="1" eaLnBrk="1" hangingPunct="1"/>
            <a:r>
              <a:rPr lang="en-US" sz="2400" dirty="0"/>
              <a:t>Buried in stack’s implementation is deque where all data resides</a:t>
            </a:r>
          </a:p>
          <a:p>
            <a:pPr lvl="1" eaLnBrk="1" hangingPunct="1"/>
            <a:r>
              <a:rPr lang="en-US" sz="2400" dirty="0"/>
              <a:t>Deque: doubly ended queue</a:t>
            </a:r>
          </a:p>
          <a:p>
            <a:pPr eaLnBrk="1" hangingPunct="1"/>
            <a:r>
              <a:rPr lang="en-US" sz="2800" dirty="0"/>
              <a:t>Others:</a:t>
            </a:r>
            <a:br>
              <a:rPr lang="en-US" sz="2800" dirty="0"/>
            </a:br>
            <a:r>
              <a:rPr lang="en-US" sz="2800" dirty="0"/>
              <a:t>queue: also on top of deque</a:t>
            </a:r>
            <a:br>
              <a:rPr lang="en-US" sz="2800" dirty="0"/>
            </a:br>
            <a:r>
              <a:rPr lang="en-US" sz="2800" dirty="0" err="1"/>
              <a:t>priority_queue</a:t>
            </a:r>
            <a:r>
              <a:rPr lang="en-US" sz="2800" dirty="0"/>
              <a:t>: on top of vector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E29651D-9B76-4B66-8F53-803F1DFCA31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Container Adapters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Adapter template classes have "default"</a:t>
            </a:r>
            <a:br>
              <a:rPr lang="en-US" sz="2800" dirty="0"/>
            </a:br>
            <a:r>
              <a:rPr lang="en-US" sz="2800" dirty="0"/>
              <a:t>containers underneath</a:t>
            </a:r>
          </a:p>
          <a:p>
            <a:pPr lvl="1" eaLnBrk="1" hangingPunct="1"/>
            <a:r>
              <a:rPr lang="en-US" sz="2400" dirty="0"/>
              <a:t>But can specify different underlying container</a:t>
            </a:r>
          </a:p>
          <a:p>
            <a:pPr lvl="1" eaLnBrk="1" hangingPunct="1"/>
            <a:r>
              <a:rPr lang="en-US" sz="2400" dirty="0"/>
              <a:t>Examples: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stack template class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70C0"/>
                </a:solidFill>
              </a:rPr>
              <a:t> any sequence container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err="1">
                <a:solidFill>
                  <a:srgbClr val="0070C0"/>
                </a:solidFill>
              </a:rPr>
              <a:t>priority_queue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70C0"/>
                </a:solidFill>
              </a:rPr>
              <a:t> default is vector</a:t>
            </a:r>
            <a:r>
              <a:rPr lang="en-US" sz="2400" dirty="0"/>
              <a:t>, could be others</a:t>
            </a:r>
          </a:p>
          <a:p>
            <a:pPr eaLnBrk="1" hangingPunct="1"/>
            <a:r>
              <a:rPr lang="en-US" sz="2800" dirty="0"/>
              <a:t>Implementing Example:</a:t>
            </a:r>
            <a:br>
              <a:rPr lang="en-US" sz="2800" dirty="0"/>
            </a:br>
            <a:r>
              <a:rPr lang="en-US" sz="2800" dirty="0"/>
              <a:t>stack&lt;int, </a:t>
            </a:r>
            <a:r>
              <a:rPr lang="en-US" sz="2800" dirty="0">
                <a:solidFill>
                  <a:srgbClr val="0070C0"/>
                </a:solidFill>
              </a:rPr>
              <a:t>vector&lt;int&gt; </a:t>
            </a:r>
            <a:r>
              <a:rPr lang="en-US" sz="2800" dirty="0"/>
              <a:t>&gt;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en-US" sz="2400" dirty="0"/>
              <a:t>Makes vector underlying container for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7E7D048E-5654-4642-80E0-63A35019173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9452" y="4989529"/>
            <a:ext cx="343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</a:t>
            </a:r>
            <a:r>
              <a:rPr lang="en-US" b="1" dirty="0">
                <a:solidFill>
                  <a:srgbClr val="FF0000"/>
                </a:solidFill>
              </a:rPr>
              <a:t>space</a:t>
            </a:r>
            <a:r>
              <a:rPr lang="en-US" dirty="0">
                <a:solidFill>
                  <a:srgbClr val="FF0000"/>
                </a:solidFill>
              </a:rPr>
              <a:t> between &gt; 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C++ 11 has corrected the issue.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68452" y="5033914"/>
            <a:ext cx="381000" cy="2805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Associative Containers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Associative container</a:t>
            </a:r>
            <a:r>
              <a:rPr lang="en-US" dirty="0"/>
              <a:t>: simple database</a:t>
            </a:r>
          </a:p>
          <a:p>
            <a:pPr eaLnBrk="1" hangingPunct="1"/>
            <a:r>
              <a:rPr lang="en-US" dirty="0"/>
              <a:t>Store data</a:t>
            </a:r>
          </a:p>
          <a:p>
            <a:pPr lvl="1" eaLnBrk="1" hangingPunct="1"/>
            <a:r>
              <a:rPr lang="en-US" dirty="0"/>
              <a:t>Each data item has </a:t>
            </a:r>
            <a:r>
              <a:rPr lang="en-US" dirty="0">
                <a:solidFill>
                  <a:srgbClr val="0070C0"/>
                </a:solidFill>
              </a:rPr>
              <a:t>key</a:t>
            </a:r>
          </a:p>
          <a:p>
            <a:pPr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data: employee’s record as struct</a:t>
            </a:r>
            <a:br>
              <a:rPr lang="en-US" dirty="0"/>
            </a:br>
            <a:r>
              <a:rPr lang="en-US" dirty="0"/>
              <a:t>key: employee’s SSN</a:t>
            </a:r>
          </a:p>
          <a:p>
            <a:pPr lvl="1" eaLnBrk="1" hangingPunct="1"/>
            <a:r>
              <a:rPr lang="en-US" dirty="0"/>
              <a:t>Items retrieved based on key</a:t>
            </a:r>
          </a:p>
          <a:p>
            <a:pPr lvl="1" eaLnBrk="1" hangingPunct="1"/>
            <a:r>
              <a:rPr lang="en-US" dirty="0"/>
              <a:t>Similar to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5BC57A6-9082-4DE9-8174-6A262427703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set</a:t>
            </a:r>
            <a:r>
              <a:rPr lang="en-US" dirty="0"/>
              <a:t> Template Class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Simplest container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Stores elements without repetition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insertion places element in set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Each element is own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element as a key to retrieve the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Capabilities: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Add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Delete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Ask if element is in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C5BC957D-6448-4075-B408-74092CD78DF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set Template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Designed to be efficient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Stores values </a:t>
            </a:r>
            <a:r>
              <a:rPr lang="en-US" dirty="0">
                <a:solidFill>
                  <a:srgbClr val="C00000"/>
                </a:solidFill>
              </a:rPr>
              <a:t>in sorted order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Can specify order: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set&lt;T, </a:t>
            </a:r>
            <a:r>
              <a:rPr lang="en-US" i="1" dirty="0">
                <a:solidFill>
                  <a:srgbClr val="0070C0"/>
                </a:solidFill>
              </a:rPr>
              <a:t>Ordering</a:t>
            </a:r>
            <a:r>
              <a:rPr lang="en-US" dirty="0">
                <a:solidFill>
                  <a:srgbClr val="0070C0"/>
                </a:solidFill>
              </a:rPr>
              <a:t>&gt; s;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dirty="0"/>
              <a:t>Ordering is well-behaved ordering relation that</a:t>
            </a:r>
            <a:br>
              <a:rPr lang="en-US" dirty="0"/>
            </a:br>
            <a:r>
              <a:rPr lang="en-US" dirty="0"/>
              <a:t>returns bool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dirty="0"/>
              <a:t>None specified: use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relational operator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F8D0044-ECD5-44F5-8D3D-B04F1817A42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Recall stack and queue data structures</a:t>
            </a:r>
          </a:p>
          <a:p>
            <a:pPr lvl="1" eaLnBrk="1" hangingPunct="1"/>
            <a:r>
              <a:rPr lang="en-US" sz="2400" dirty="0"/>
              <a:t>We created our own</a:t>
            </a:r>
          </a:p>
          <a:p>
            <a:pPr lvl="1" eaLnBrk="1" hangingPunct="1"/>
            <a:r>
              <a:rPr lang="en-US" sz="2400" dirty="0"/>
              <a:t>Large collection of standard data structures exists</a:t>
            </a:r>
          </a:p>
          <a:p>
            <a:pPr lvl="1" eaLnBrk="1" hangingPunct="1"/>
            <a:r>
              <a:rPr lang="en-US" sz="2400" dirty="0"/>
              <a:t>Make sense to have </a:t>
            </a:r>
            <a:r>
              <a:rPr lang="en-US" sz="2400" dirty="0">
                <a:solidFill>
                  <a:srgbClr val="0070C0"/>
                </a:solidFill>
              </a:rPr>
              <a:t>standard portable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implementations</a:t>
            </a:r>
            <a:r>
              <a:rPr lang="en-US" sz="2400" dirty="0"/>
              <a:t> of them!</a:t>
            </a:r>
          </a:p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Standard Template Library (STL)</a:t>
            </a:r>
          </a:p>
          <a:p>
            <a:pPr lvl="1" eaLnBrk="1" hangingPunct="1"/>
            <a:r>
              <a:rPr lang="en-US" sz="2400" dirty="0"/>
              <a:t>Includes libraries for all such data structures</a:t>
            </a:r>
          </a:p>
          <a:p>
            <a:pPr lvl="2" eaLnBrk="1" hangingPunct="1"/>
            <a:r>
              <a:rPr lang="en-US" sz="2000" dirty="0"/>
              <a:t>Like container classes: stacks and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F246EBC-226B-433F-A777-48433AC39A5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Using the set Template Class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6708DB1-D759-40F7-BB7A-CD7B1EC1528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	//Program to demonstrate use of the set template class.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	#include &lt;iostream&gt;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	#include &lt;set&gt;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4	using std::cout;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5	using std::endl;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6	using std::set;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7	int main( 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8	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9	    set&lt;char&gt; s;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10	    s.insert(’A’);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11	    s.insert(’D’);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12	    s.insert(’D’);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13	    s.insert(’C’);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14	    s.insert(’C’);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15	    s.insert(’B’);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16	    cout &lt;&lt; "The set contains:\n";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17	    set&lt;char&gt;::const_iterator p;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18	    for (p = s.begin( ); p != s.end( ); p++)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19	    cout &lt;&lt; *p &lt;&lt; "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20	    cout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Using the set Template Class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D9A52028-D0F8-4486-AF88-532E7511472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33400" y="1600200"/>
            <a:ext cx="83820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21        cout &lt;&lt; "Set contains 'C':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22        if (s.find('C')==s.end( ))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23           cout &lt;&lt; " no "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24        else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26           cout &lt;&lt; " yes "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27	    cout &lt;&lt; "Removing C.\n";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28	    s.erase(’C’);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29	    for (p = s.begin( ); p != s.end( ); p++)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30	    cout &lt;&lt; *p &lt;&lt; "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31	    cout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32        cout &lt;&lt; "Set contains 'C': 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33        if (s.find('C')==s.end( ))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34            cout &lt;&lt; " no "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35        else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36            cout &lt;&lt; " yes "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37	    return 0;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38	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791200" y="4038600"/>
            <a:ext cx="26670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SAMPLE DIALOGUE</a:t>
            </a:r>
          </a:p>
          <a:p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The set contains: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A B C D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Set contains 'C':  yes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Removing C.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A B D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Set contains 'C':  no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Map Template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function given as </a:t>
            </a:r>
            <a:r>
              <a:rPr lang="en-US" dirty="0">
                <a:solidFill>
                  <a:srgbClr val="C00000"/>
                </a:solidFill>
              </a:rPr>
              <a:t>set of ordered pairs</a:t>
            </a:r>
          </a:p>
          <a:p>
            <a:pPr lvl="1" eaLnBrk="1" hangingPunct="1"/>
            <a:r>
              <a:rPr lang="en-US" dirty="0"/>
              <a:t>For each value first, at most one value</a:t>
            </a:r>
            <a:br>
              <a:rPr lang="en-US" dirty="0"/>
            </a:br>
            <a:r>
              <a:rPr lang="en-US" dirty="0"/>
              <a:t>second in map, i.e., (</a:t>
            </a:r>
            <a:r>
              <a:rPr lang="en-US" i="1" dirty="0"/>
              <a:t>first</a:t>
            </a:r>
            <a:r>
              <a:rPr lang="en-US" dirty="0"/>
              <a:t>, </a:t>
            </a:r>
            <a:r>
              <a:rPr lang="en-US" i="1" dirty="0"/>
              <a:t>second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Example map declaration: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map&lt;string,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numberMap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eaLnBrk="1" hangingPunct="1"/>
            <a:r>
              <a:rPr lang="en-US" dirty="0"/>
              <a:t>Can </a:t>
            </a:r>
            <a:r>
              <a:rPr lang="en-US" dirty="0">
                <a:solidFill>
                  <a:srgbClr val="7030A0"/>
                </a:solidFill>
              </a:rPr>
              <a:t>use [ ] </a:t>
            </a:r>
            <a:r>
              <a:rPr lang="en-US" dirty="0"/>
              <a:t>notation to </a:t>
            </a:r>
            <a:r>
              <a:rPr lang="en-US" dirty="0">
                <a:solidFill>
                  <a:srgbClr val="7030A0"/>
                </a:solidFill>
              </a:rPr>
              <a:t>access the map</a:t>
            </a:r>
          </a:p>
          <a:p>
            <a:pPr lvl="1" eaLnBrk="1" hangingPunct="1"/>
            <a:r>
              <a:rPr lang="en-US" dirty="0"/>
              <a:t>For both storage and retrieval</a:t>
            </a:r>
          </a:p>
          <a:p>
            <a:pPr eaLnBrk="1" hangingPunct="1"/>
            <a:r>
              <a:rPr lang="en-US" dirty="0"/>
              <a:t>Stores </a:t>
            </a:r>
            <a:r>
              <a:rPr lang="en-US" dirty="0">
                <a:solidFill>
                  <a:srgbClr val="00B050"/>
                </a:solidFill>
              </a:rPr>
              <a:t>in sorted order</a:t>
            </a:r>
            <a:r>
              <a:rPr lang="en-US" dirty="0"/>
              <a:t>, like set</a:t>
            </a:r>
          </a:p>
          <a:p>
            <a:pPr lvl="1" eaLnBrk="1" hangingPunct="1"/>
            <a:r>
              <a:rPr lang="en-US" dirty="0"/>
              <a:t>Second value can have no ordering impact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797D962-C095-4507-8EBB-149B3CCD79D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Using the map Template Class 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DA3358A1-B9B4-4377-86E3-ABEAB113EBF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	//Program to demonstrate use of the map template class.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2	#include &lt;iostream&gt;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3 	#include &lt;map&gt;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4	#include &lt;string&gt;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5	using std::cout;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6	using std::endl;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7	using std::map;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8	using std::string;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 9	int main( 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10	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11	    map&lt;string, string&gt; planets;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12	    planets["Mercury"] = "Hot planet";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13	    planets["Venus"] = "Atmosphere of sulfuric acid";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14	    planets["Earth"] = "Home";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15	    planets["Mars"] = "The Red Planet";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16	    planets["Jupiter"] = "Largest planet in our solar system";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17	    planets["Saturn"] = "Has rings";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18	    planets["Uranus"] = "Tilts on its side";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19	    planets["Neptune"] = "1500 mile per hour winds";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20	    planets["Pluto"] = "Dwarf planet";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Using the map Template Class 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DD3A535C-1146-4EB2-BC33-B64D76CECA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33400" y="1676400"/>
            <a:ext cx="83820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21	    cout &lt;&lt; "Entry for Mercury - " &lt;&lt; planets["Mercury"]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22	            &lt;&lt; endl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23	    if (planets.find("Mercury") != planets.end())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24	        cout &lt;&lt; "Mercury is in the map."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25	    if (planets.find("Ceres") == planets.end())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26	        cout &lt;&lt; "Ceres is not in the map." &lt;&lt; endl &lt;&lt; endl;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27	    cout &lt;&lt; "Iterating through all planets: "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28	    map&lt;string, string&gt;::const_iterator iter;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29	    for (iter = planets.begin(); iter != planets.end(); iter++)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30	    {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31	        cout &lt;&lt; iter-&gt;first &lt;&lt; " - " &lt;&lt; iter-&gt;second &lt;&lt; endl;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32	    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The iterator will output the map in order sorted by the key.  In this case the output will be listed alphabetically by planet. 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33	    return 0;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34	}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Using the map Template Class 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9777931-B71B-4505-8DFA-71A01E951BA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SAMPLE DIALOGUE</a:t>
            </a:r>
          </a:p>
          <a:p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Entry for Mercury - Hot planet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Mercury is in the map.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Ceres is not in the map.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Iterating through all planets: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Earth - Home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Jupiter - Largest planet in our solar system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Mars - The Red Planet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Mercury - Hot planet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Neptune - 1500 mile per hour winds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Pluto - Dwarf planet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Saturn - Has rings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Uranus - Tilts on its side</a:t>
            </a:r>
          </a:p>
          <a:p>
            <a:r>
              <a:rPr lang="en-US" sz="1400" b="1">
                <a:latin typeface="Courier New" pitchFamily="49" charset="0"/>
                <a:cs typeface="Courier New" pitchFamily="49" charset="0"/>
              </a:rPr>
              <a:t>Venus - Atmosphere of sulfuric acid </a:t>
            </a: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800"/>
            <a:ext cx="8229600" cy="1143000"/>
          </a:xfrm>
        </p:spPr>
        <p:txBody>
          <a:bodyPr/>
          <a:lstStyle/>
          <a:p>
            <a:r>
              <a:rPr lang="en-US" dirty="0"/>
              <a:t>Use Initialization, Ranged For, and auto with Containers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C++11’s ranged for, </a:t>
            </a:r>
            <a:r>
              <a:rPr lang="en-US" sz="2800" dirty="0">
                <a:solidFill>
                  <a:srgbClr val="C00000"/>
                </a:solidFill>
              </a:rPr>
              <a:t>auto</a:t>
            </a:r>
            <a:r>
              <a:rPr lang="en-US" sz="2800" dirty="0"/>
              <a:t>, and initialization features make it easier to work with Containers</a:t>
            </a:r>
          </a:p>
          <a:p>
            <a:r>
              <a:rPr lang="en-US" sz="2800" dirty="0"/>
              <a:t>Consider: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can easily iterate through each with: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96C366D-8B97-4F8C-94B1-0E0B2807E3E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876300" y="3200400"/>
            <a:ext cx="73914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map&lt;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, string&gt;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personIDs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=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                         {1,"Walt"},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                         {2,"Kenrick"}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                       };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set&lt;string&gt; colors = {"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red","green","blue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"};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3600" y="4763929"/>
            <a:ext cx="759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p 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personIDs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p.first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" "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p.second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p : colors)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&lt;&lt; p &lt;&lt; " 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8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Efficiency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STL designed with </a:t>
            </a:r>
            <a:r>
              <a:rPr lang="en-US" sz="2800" dirty="0">
                <a:solidFill>
                  <a:srgbClr val="C00000"/>
                </a:solidFill>
              </a:rPr>
              <a:t>efficiency as 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important consideration</a:t>
            </a:r>
          </a:p>
          <a:p>
            <a:pPr lvl="1" eaLnBrk="1" hangingPunct="1"/>
            <a:r>
              <a:rPr lang="en-US" sz="2400" dirty="0"/>
              <a:t>Strives to be optimally efficient</a:t>
            </a:r>
          </a:p>
          <a:p>
            <a:pPr eaLnBrk="1" hangingPunct="1"/>
            <a:r>
              <a:rPr lang="en-US" sz="2800" dirty="0"/>
              <a:t>Example: set, map elements stored in</a:t>
            </a:r>
            <a:br>
              <a:rPr lang="en-US" sz="2800" dirty="0"/>
            </a:br>
            <a:r>
              <a:rPr lang="en-US" sz="2800" dirty="0"/>
              <a:t>sorted order for fast searches</a:t>
            </a:r>
          </a:p>
          <a:p>
            <a:pPr eaLnBrk="1" hangingPunct="1"/>
            <a:r>
              <a:rPr lang="en-US" sz="2800" dirty="0"/>
              <a:t>Template class member functions: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Guaranteed maximum running time</a:t>
            </a:r>
          </a:p>
          <a:p>
            <a:pPr lvl="1" eaLnBrk="1" hangingPunct="1"/>
            <a:r>
              <a:rPr lang="en-US" sz="2400" dirty="0"/>
              <a:t>Called "</a:t>
            </a:r>
            <a:r>
              <a:rPr lang="en-US" sz="2400" dirty="0">
                <a:solidFill>
                  <a:srgbClr val="00B050"/>
                </a:solidFill>
              </a:rPr>
              <a:t>Big-O</a:t>
            </a:r>
            <a:r>
              <a:rPr lang="en-US" sz="2400" dirty="0"/>
              <a:t>" notation, an "efficiency"-rating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CA1DDEFB-75A1-4769-98EA-8AF29D3FCE0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B7394-4981-8145-BF73-BB85499A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B1387-EF5C-9B47-9B45-BBD2762C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5598DE-A516-4F4A-8176-ADCFF79FA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96C366D-8B97-4F8C-94B1-0E0B2807E3E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D2FF16-F046-EF43-85A1-7BC23A59A8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2996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Generic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Basic </a:t>
            </a:r>
            <a:r>
              <a:rPr lang="en-US" sz="2800" dirty="0">
                <a:solidFill>
                  <a:srgbClr val="0070C0"/>
                </a:solidFill>
              </a:rPr>
              <a:t>template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Recall </a:t>
            </a:r>
            <a:r>
              <a:rPr lang="en-US" sz="2800" dirty="0">
                <a:solidFill>
                  <a:srgbClr val="C00000"/>
                </a:solidFill>
              </a:rPr>
              <a:t>algorithm</a:t>
            </a:r>
            <a:r>
              <a:rPr lang="en-US" sz="2800" dirty="0"/>
              <a:t>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Set of instructions for performing a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be represented in any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Typically thought of in "</a:t>
            </a:r>
            <a:r>
              <a:rPr lang="en-US" sz="2400" dirty="0">
                <a:solidFill>
                  <a:srgbClr val="00B050"/>
                </a:solidFill>
              </a:rPr>
              <a:t>pseudocode</a:t>
            </a:r>
            <a:r>
              <a:rPr lang="en-US" sz="2400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Considered "abstraction" of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Gives important details, but </a:t>
            </a:r>
            <a:r>
              <a:rPr lang="en-US" sz="2000" b="1" dirty="0"/>
              <a:t>not</a:t>
            </a:r>
            <a:r>
              <a:rPr lang="en-US" sz="2000" dirty="0"/>
              <a:t> find code </a:t>
            </a:r>
            <a:r>
              <a:rPr lang="en-US" sz="2000" b="1" dirty="0"/>
              <a:t>details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STL’s algorithms in template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Certain details provided only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Therefore considered "</a:t>
            </a:r>
            <a:r>
              <a:rPr lang="en-US" sz="2000" dirty="0">
                <a:solidFill>
                  <a:srgbClr val="7030A0"/>
                </a:solidFill>
              </a:rPr>
              <a:t>generic algorithms</a:t>
            </a:r>
            <a:r>
              <a:rPr lang="en-US" sz="2000" dirty="0"/>
              <a:t>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833FC5B4-2E4C-41FA-A11D-C68F6017AC7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Recall: </a:t>
            </a:r>
            <a:r>
              <a:rPr lang="en-US" sz="2800" dirty="0">
                <a:solidFill>
                  <a:srgbClr val="0070C0"/>
                </a:solidFill>
              </a:rPr>
              <a:t>generalization of a pointer</a:t>
            </a:r>
          </a:p>
          <a:p>
            <a:pPr lvl="1" eaLnBrk="1" hangingPunct="1"/>
            <a:r>
              <a:rPr lang="en-US" sz="2400" dirty="0"/>
              <a:t>Typically even implemented with pointer!</a:t>
            </a:r>
          </a:p>
          <a:p>
            <a:pPr eaLnBrk="1" hangingPunct="1"/>
            <a:r>
              <a:rPr lang="en-US" sz="2800" dirty="0"/>
              <a:t>"Abstraction" of </a:t>
            </a:r>
            <a:r>
              <a:rPr lang="en-US" sz="2800" dirty="0">
                <a:solidFill>
                  <a:srgbClr val="C00000"/>
                </a:solidFill>
              </a:rPr>
              <a:t>iterators</a:t>
            </a:r>
          </a:p>
          <a:p>
            <a:pPr lvl="1" eaLnBrk="1" hangingPunct="1"/>
            <a:r>
              <a:rPr lang="en-US" sz="2400" dirty="0"/>
              <a:t>Designed to </a:t>
            </a:r>
            <a:r>
              <a:rPr lang="en-US" sz="2400" dirty="0">
                <a:solidFill>
                  <a:srgbClr val="00B050"/>
                </a:solidFill>
              </a:rPr>
              <a:t>hide details of implementation</a:t>
            </a:r>
          </a:p>
          <a:p>
            <a:pPr lvl="1" eaLnBrk="1" hangingPunct="1"/>
            <a:r>
              <a:rPr lang="en-US" sz="2400" dirty="0"/>
              <a:t>Provide </a:t>
            </a:r>
            <a:r>
              <a:rPr lang="en-US" sz="2400" dirty="0">
                <a:solidFill>
                  <a:srgbClr val="00B050"/>
                </a:solidFill>
              </a:rPr>
              <a:t>uniform interface across different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container classes</a:t>
            </a:r>
          </a:p>
          <a:p>
            <a:pPr eaLnBrk="1" hangingPunct="1"/>
            <a:r>
              <a:rPr lang="en-US" sz="2800" dirty="0"/>
              <a:t>Each container class has "own" iterator type</a:t>
            </a:r>
          </a:p>
          <a:p>
            <a:pPr lvl="1" eaLnBrk="1" hangingPunct="1"/>
            <a:r>
              <a:rPr lang="en-US" sz="2400" dirty="0"/>
              <a:t>Similar to how each data type has own</a:t>
            </a:r>
            <a:br>
              <a:rPr lang="en-US" sz="2400" dirty="0"/>
            </a:br>
            <a:r>
              <a:rPr lang="en-US" sz="2400" dirty="0"/>
              <a:t>pointer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AF0B9A7-EEA0-4ED0-AA3C-C6B7FECB461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Nonmodifying Sequence Algorithms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Template functions operating </a:t>
            </a:r>
            <a:br>
              <a:rPr lang="en-US" dirty="0"/>
            </a:br>
            <a:r>
              <a:rPr lang="en-US" dirty="0"/>
              <a:t>on containers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</a:rPr>
              <a:t>NO modification </a:t>
            </a:r>
            <a:r>
              <a:rPr lang="en-US" dirty="0"/>
              <a:t>of container contents</a:t>
            </a:r>
          </a:p>
          <a:p>
            <a:pPr eaLnBrk="1" hangingPunct="1"/>
            <a:r>
              <a:rPr lang="en-US" dirty="0"/>
              <a:t>Generic </a:t>
            </a:r>
            <a:r>
              <a:rPr lang="en-US" dirty="0">
                <a:solidFill>
                  <a:srgbClr val="00B050"/>
                </a:solidFill>
              </a:rPr>
              <a:t>find</a:t>
            </a:r>
            <a:r>
              <a:rPr lang="en-US" dirty="0"/>
              <a:t> function</a:t>
            </a:r>
          </a:p>
          <a:p>
            <a:pPr lvl="1" eaLnBrk="1" hangingPunct="1"/>
            <a:r>
              <a:rPr lang="en-US" dirty="0"/>
              <a:t>Typical example</a:t>
            </a:r>
          </a:p>
          <a:p>
            <a:pPr lvl="1" eaLnBrk="1" hangingPunct="1"/>
            <a:r>
              <a:rPr lang="en-US" dirty="0"/>
              <a:t>Can be used with any STL sequence</a:t>
            </a:r>
            <a:br>
              <a:rPr lang="en-US" dirty="0"/>
            </a:br>
            <a:r>
              <a:rPr lang="en-US" dirty="0"/>
              <a:t>container class</a:t>
            </a:r>
          </a:p>
          <a:p>
            <a:pPr lvl="1" eaLnBrk="1" hangingPunct="1"/>
            <a:r>
              <a:rPr lang="en-US" dirty="0"/>
              <a:t>Other functions such as </a:t>
            </a:r>
            <a:r>
              <a:rPr lang="en-US" dirty="0" err="1"/>
              <a:t>binary_search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88F3C67-265F-40C5-9573-B5DC38487F02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19.17  </a:t>
            </a:r>
            <a:br>
              <a:rPr lang="en-US" sz="3600" b="1"/>
            </a:br>
            <a:r>
              <a:rPr lang="en-US" sz="3600"/>
              <a:t>The Generic find Function (1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A91675A-49F0-4D0C-9060-EFD88F3B8ED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533400" y="1600200"/>
            <a:ext cx="83820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	//Program to demonstrate use of the generic find function.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	#include &lt;iostream&gt;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3	#include &lt;vector&gt;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4	#include &lt;algorithm&gt;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5	using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6	using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7	using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8	using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::vector;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9	using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::find;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10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 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11	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12	    vector&lt;char&gt; line;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13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"Enter a line of text:\n";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14	    char next;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15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(next);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16	    while (next != ’\n’)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17	   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18	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(next);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19	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(next);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20	    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19.17</a:t>
            </a:r>
            <a:br>
              <a:rPr lang="en-US" sz="3600" b="1"/>
            </a:br>
            <a:r>
              <a:rPr lang="en-US" sz="3600"/>
              <a:t>The Generic find Function (2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A79FE0E-DFA8-4B09-A9DF-27F93545D82E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600200"/>
            <a:ext cx="838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21	    vector&lt;char&gt;::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const_iterator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where;</a:t>
            </a:r>
          </a:p>
          <a:p>
            <a:pPr>
              <a:defRPr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	    where = find(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), ’e’);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23	    //where is located at the first occurrence of ’e’ in v.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24	    vector&lt;char&gt;::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const_iterator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25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"You entered the following before you entered your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 first e:\n";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26	    for (p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 != where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p++)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27	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*p;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28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29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"You entered the following after that:\n";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30	    for (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 = where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p !=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 p++)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31	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*p;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32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33	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"End of demonstration.\n";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34	    return 0;</a:t>
            </a:r>
          </a:p>
          <a:p>
            <a:pPr marL="342900" indent="-342900">
              <a:buFontTx/>
              <a:buAutoNum type="arabicPlain" startAt="35"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FontTx/>
              <a:buAutoNum type="arabicPlain" startAt="35"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If find does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not find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what it is looking for, it returns its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second 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i.e.,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in this example code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19.17 </a:t>
            </a:r>
            <a:br>
              <a:rPr lang="en-US" sz="3600" b="1"/>
            </a:br>
            <a:r>
              <a:rPr lang="en-US" sz="3600"/>
              <a:t>The Generic find Function (3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D9DC9F4B-7BCB-4FC1-91A2-797FF71F0F1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600200"/>
            <a:ext cx="8382000" cy="4346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cap="all" dirty="0"/>
              <a:t>Sample Dialogue	1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Enter a line of text</a:t>
            </a:r>
          </a:p>
          <a:p>
            <a:pPr>
              <a:defRPr/>
            </a:pPr>
            <a:r>
              <a:rPr lang="en-US" sz="1400" b="1" dirty="0"/>
              <a:t>A line of text.</a:t>
            </a:r>
          </a:p>
          <a:p>
            <a:pPr>
              <a:defRPr/>
            </a:pPr>
            <a:r>
              <a:rPr lang="en-US" sz="1400" dirty="0"/>
              <a:t>You entered the following before you entered your first e:</a:t>
            </a:r>
          </a:p>
          <a:p>
            <a:pPr>
              <a:defRPr/>
            </a:pPr>
            <a:r>
              <a:rPr lang="en-US" sz="1400" dirty="0"/>
              <a:t>A </a:t>
            </a:r>
            <a:r>
              <a:rPr lang="en-US" sz="1400" dirty="0" err="1"/>
              <a:t>lin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You entered the following after that:</a:t>
            </a:r>
          </a:p>
          <a:p>
            <a:pPr>
              <a:defRPr/>
            </a:pPr>
            <a:r>
              <a:rPr lang="en-US" sz="1400" dirty="0"/>
              <a:t>e of text.</a:t>
            </a:r>
          </a:p>
          <a:p>
            <a:pPr>
              <a:defRPr/>
            </a:pPr>
            <a:r>
              <a:rPr lang="en-US" sz="1400" dirty="0"/>
              <a:t>End of demonstration.</a:t>
            </a:r>
          </a:p>
          <a:p>
            <a:pPr>
              <a:defRPr/>
            </a:pPr>
            <a:endParaRPr lang="en-US" sz="1400" b="1" cap="all" dirty="0"/>
          </a:p>
          <a:p>
            <a:pPr>
              <a:defRPr/>
            </a:pPr>
            <a:endParaRPr lang="en-US" sz="1400" b="1" cap="all" dirty="0"/>
          </a:p>
          <a:p>
            <a:pPr>
              <a:defRPr/>
            </a:pPr>
            <a:r>
              <a:rPr lang="en-US" sz="1400" b="1" cap="all" dirty="0"/>
              <a:t>Sample Dialogue	2</a:t>
            </a:r>
          </a:p>
          <a:p>
            <a:pPr>
              <a:defRPr/>
            </a:pPr>
            <a:r>
              <a:rPr lang="en-US" sz="1400" dirty="0"/>
              <a:t>Enter a line of text</a:t>
            </a:r>
          </a:p>
          <a:p>
            <a:pPr>
              <a:defRPr/>
            </a:pPr>
            <a:r>
              <a:rPr lang="en-US" sz="1400" b="1" dirty="0"/>
              <a:t>I will not!</a:t>
            </a:r>
          </a:p>
          <a:p>
            <a:pPr>
              <a:defRPr/>
            </a:pPr>
            <a:r>
              <a:rPr lang="en-US" sz="1400" dirty="0"/>
              <a:t>You entered the following before you entered your first e:</a:t>
            </a:r>
          </a:p>
          <a:p>
            <a:pPr>
              <a:defRPr/>
            </a:pPr>
            <a:r>
              <a:rPr lang="en-US" sz="1400" dirty="0"/>
              <a:t>I will not!</a:t>
            </a:r>
          </a:p>
          <a:p>
            <a:pPr>
              <a:defRPr/>
            </a:pPr>
            <a:r>
              <a:rPr lang="en-US" sz="1400" dirty="0"/>
              <a:t>You entered the following after that:</a:t>
            </a:r>
          </a:p>
          <a:p>
            <a:pPr>
              <a:defRPr/>
            </a:pPr>
            <a:r>
              <a:rPr lang="en-US" sz="1400" dirty="0"/>
              <a:t> </a:t>
            </a:r>
          </a:p>
          <a:p>
            <a:pPr>
              <a:defRPr/>
            </a:pPr>
            <a:r>
              <a:rPr lang="en-US" sz="1400" dirty="0"/>
              <a:t>End of demonstration.</a:t>
            </a:r>
          </a:p>
          <a:p>
            <a:pPr>
              <a:defRPr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Modifying Sequence Algorithms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STL functions that </a:t>
            </a:r>
            <a:r>
              <a:rPr lang="en-US" dirty="0">
                <a:solidFill>
                  <a:srgbClr val="C00000"/>
                </a:solidFill>
              </a:rPr>
              <a:t>change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container contents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Recall: </a:t>
            </a:r>
            <a:r>
              <a:rPr lang="en-US" dirty="0">
                <a:solidFill>
                  <a:srgbClr val="0070C0"/>
                </a:solidFill>
              </a:rPr>
              <a:t>adding/removing elements</a:t>
            </a:r>
            <a:r>
              <a:rPr lang="en-US" dirty="0"/>
              <a:t> from</a:t>
            </a:r>
            <a:br>
              <a:rPr lang="en-US" dirty="0"/>
            </a:br>
            <a:r>
              <a:rPr lang="en-US" dirty="0"/>
              <a:t>containers </a:t>
            </a:r>
            <a:r>
              <a:rPr lang="en-US" dirty="0">
                <a:solidFill>
                  <a:srgbClr val="0070C0"/>
                </a:solidFill>
              </a:rPr>
              <a:t>can affect other iterators</a:t>
            </a:r>
            <a:r>
              <a:rPr lang="en-US" dirty="0"/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list, </a:t>
            </a:r>
            <a:r>
              <a:rPr lang="en-US" dirty="0" err="1">
                <a:solidFill>
                  <a:srgbClr val="00B050"/>
                </a:solidFill>
              </a:rPr>
              <a:t>slist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guarantee </a:t>
            </a:r>
            <a:r>
              <a:rPr lang="en-US" dirty="0">
                <a:solidFill>
                  <a:srgbClr val="00B050"/>
                </a:solidFill>
              </a:rPr>
              <a:t>no</a:t>
            </a:r>
            <a:r>
              <a:rPr lang="en-US" dirty="0"/>
              <a:t> iterator </a:t>
            </a:r>
            <a:r>
              <a:rPr lang="en-US" dirty="0">
                <a:solidFill>
                  <a:srgbClr val="00B050"/>
                </a:solidFill>
              </a:rPr>
              <a:t>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vector, deque</a:t>
            </a:r>
            <a:r>
              <a:rPr lang="en-US" dirty="0"/>
              <a:t> make </a:t>
            </a:r>
            <a:r>
              <a:rPr lang="en-US" dirty="0">
                <a:solidFill>
                  <a:srgbClr val="00B050"/>
                </a:solidFill>
              </a:rPr>
              <a:t>NO such guarantee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Always watch which iterators are </a:t>
            </a:r>
            <a:br>
              <a:rPr lang="en-US" dirty="0"/>
            </a:br>
            <a:r>
              <a:rPr lang="en-US" dirty="0"/>
              <a:t>assured to be changed/unchanged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0B8936C-45A9-4460-A9B3-C00855735B61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Algorithms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STL </a:t>
            </a:r>
            <a:r>
              <a:rPr lang="en-US" dirty="0">
                <a:solidFill>
                  <a:srgbClr val="C00000"/>
                </a:solidFill>
              </a:rPr>
              <a:t>generic set operation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All </a:t>
            </a:r>
            <a:r>
              <a:rPr lang="en-US" dirty="0">
                <a:solidFill>
                  <a:srgbClr val="0070C0"/>
                </a:solidFill>
              </a:rPr>
              <a:t>assume</a:t>
            </a:r>
            <a:r>
              <a:rPr lang="en-US" dirty="0"/>
              <a:t> containers stored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sorted</a:t>
            </a:r>
            <a:r>
              <a:rPr lang="en-US" dirty="0">
                <a:solidFill>
                  <a:srgbClr val="0070C0"/>
                </a:solidFill>
              </a:rPr>
              <a:t> order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Containers set, map, multiset, multimap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rgbClr val="00B050"/>
                </a:solidFill>
              </a:rPr>
              <a:t>store in sorted order</a:t>
            </a:r>
            <a:r>
              <a:rPr lang="en-US" dirty="0"/>
              <a:t>, so all </a:t>
            </a:r>
            <a:r>
              <a:rPr lang="en-US" dirty="0">
                <a:solidFill>
                  <a:srgbClr val="00B050"/>
                </a:solidFill>
              </a:rPr>
              <a:t>set functions apply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Others, like vector, are not sorted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Should not use set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C9BFD42E-A4CE-465D-8563-3951987436DC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Sorting</a:t>
            </a:r>
            <a:r>
              <a:rPr lang="en-US" dirty="0"/>
              <a:t> Algorithms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1963" indent="-461963" eaLnBrk="1" hangingPunct="1"/>
            <a:r>
              <a:rPr lang="en-US" dirty="0"/>
              <a:t>STL contains </a:t>
            </a:r>
            <a:r>
              <a:rPr lang="en-US" dirty="0">
                <a:solidFill>
                  <a:srgbClr val="0070C0"/>
                </a:solidFill>
              </a:rPr>
              <a:t>two template functions</a:t>
            </a:r>
            <a:r>
              <a:rPr lang="en-US" dirty="0"/>
              <a:t>:</a:t>
            </a:r>
          </a:p>
          <a:p>
            <a:pPr marL="1109663" lvl="1" indent="-533400" eaLnBrk="1" hangingPunct="1">
              <a:buFont typeface="Times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sort range </a:t>
            </a:r>
            <a:r>
              <a:rPr lang="en-US" dirty="0"/>
              <a:t>of elements</a:t>
            </a:r>
          </a:p>
          <a:p>
            <a:pPr marL="1109663" lvl="1" indent="-533400" eaLnBrk="1" hangingPunct="1">
              <a:buFont typeface="Times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merge two sorted ranges </a:t>
            </a:r>
            <a:r>
              <a:rPr lang="en-US" dirty="0"/>
              <a:t>of elements</a:t>
            </a:r>
          </a:p>
          <a:p>
            <a:pPr marL="461963" indent="-461963" eaLnBrk="1" hangingPunct="1"/>
            <a:r>
              <a:rPr lang="en-US" dirty="0"/>
              <a:t>Guaranteed running time O(N log N)</a:t>
            </a:r>
          </a:p>
          <a:p>
            <a:pPr marL="1109663" lvl="1" indent="-533400" eaLnBrk="1" hangingPunct="1"/>
            <a:r>
              <a:rPr lang="en-US" dirty="0"/>
              <a:t>No sort can be faster</a:t>
            </a:r>
          </a:p>
          <a:p>
            <a:pPr marL="1109663" lvl="1" indent="-533400" eaLnBrk="1" hangingPunct="1"/>
            <a:r>
              <a:rPr lang="en-US" dirty="0"/>
              <a:t>Function guarantees fastest possible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8946AB3-CD27-4BBD-AC2E-A8D58B256C49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Iterator is "generalization" of a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Used to move through elements of container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Container classes with iterators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Member functions end() and begin() to </a:t>
            </a:r>
            <a:br>
              <a:rPr lang="en-US" sz="2400"/>
            </a:br>
            <a:r>
              <a:rPr lang="en-US" sz="2400"/>
              <a:t>assist cycling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Main kinds of iterators: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Forward, bi-directional, random-access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Given constant iterator p, *p is read-only version of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730FFC5-46B2-4964-AA28-3356169D12E0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Given mutable iterator p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*p can be assigned value</a:t>
            </a:r>
          </a:p>
          <a:p>
            <a:pPr eaLnBrk="1" hangingPunct="1"/>
            <a:r>
              <a:rPr lang="en-US" sz="2400"/>
              <a:t>Bidirectional container has reverse iterators allowing reverse cycling</a:t>
            </a:r>
          </a:p>
          <a:p>
            <a:pPr eaLnBrk="1" hangingPunct="1"/>
            <a:r>
              <a:rPr lang="en-US" sz="2400"/>
              <a:t>Main STL containers: list, vector, deque</a:t>
            </a:r>
          </a:p>
          <a:p>
            <a:pPr lvl="1" eaLnBrk="1" hangingPunct="1"/>
            <a:r>
              <a:rPr lang="en-US" sz="2000"/>
              <a:t>stack, queue: container adapter classes</a:t>
            </a:r>
          </a:p>
          <a:p>
            <a:pPr eaLnBrk="1" hangingPunct="1"/>
            <a:r>
              <a:rPr lang="en-US" sz="2400"/>
              <a:t>set, map, multiset, multimap containers store in sorted order</a:t>
            </a:r>
          </a:p>
          <a:p>
            <a:pPr eaLnBrk="1" hangingPunct="1"/>
            <a:r>
              <a:rPr lang="en-US" sz="2400"/>
              <a:t>STL implements generic algorithms</a:t>
            </a:r>
          </a:p>
          <a:p>
            <a:pPr lvl="1" eaLnBrk="1" hangingPunct="1"/>
            <a:r>
              <a:rPr lang="en-US" sz="2000"/>
              <a:t>Provide maximum running time guarantees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B56DE33-2563-4357-96DC-8059C6C1EE59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BD92C-421B-684E-B3D8-490CDFC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Appendix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DDD96-DD84-4C4E-825B-179686F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D21AB3-CB37-DD43-B795-6D6B63F26C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96C366D-8B97-4F8C-94B1-0E0B2807E3E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378067-A181-8B48-A303-B3734CD646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90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Manipulating Iterators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Recall using </a:t>
            </a:r>
            <a:r>
              <a:rPr lang="en-US" sz="2800" dirty="0">
                <a:solidFill>
                  <a:srgbClr val="0070C0"/>
                </a:solidFill>
              </a:rPr>
              <a:t>overloaded operators</a:t>
            </a:r>
            <a:r>
              <a:rPr lang="en-US" sz="2800" dirty="0"/>
              <a:t>:</a:t>
            </a:r>
          </a:p>
          <a:p>
            <a:pPr lvl="1" eaLnBrk="1" hangingPunct="1"/>
            <a:r>
              <a:rPr lang="en-US" sz="2400" dirty="0"/>
              <a:t>++, --, ==, !=</a:t>
            </a:r>
          </a:p>
          <a:p>
            <a:pPr lvl="1" eaLnBrk="1" hangingPunct="1"/>
            <a:r>
              <a:rPr lang="en-US" sz="2400" dirty="0"/>
              <a:t>*</a:t>
            </a:r>
          </a:p>
          <a:p>
            <a:pPr lvl="2" eaLnBrk="1" hangingPunct="1"/>
            <a:r>
              <a:rPr lang="en-US" sz="2000" dirty="0"/>
              <a:t>So if p is an iterator variable, *p gives access to data</a:t>
            </a:r>
            <a:br>
              <a:rPr lang="en-US" sz="2000" dirty="0"/>
            </a:br>
            <a:r>
              <a:rPr lang="en-US" sz="2000" dirty="0"/>
              <a:t>pointed to by p</a:t>
            </a:r>
          </a:p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Vector template class</a:t>
            </a:r>
          </a:p>
          <a:p>
            <a:pPr lvl="1" eaLnBrk="1" hangingPunct="1"/>
            <a:r>
              <a:rPr lang="en-US" sz="2400" dirty="0"/>
              <a:t>Has all above </a:t>
            </a:r>
            <a:r>
              <a:rPr lang="en-US" sz="2400" dirty="0">
                <a:solidFill>
                  <a:srgbClr val="00B050"/>
                </a:solidFill>
              </a:rPr>
              <a:t>overloaded operators</a:t>
            </a:r>
          </a:p>
          <a:p>
            <a:pPr lvl="1" eaLnBrk="1" hangingPunct="1"/>
            <a:r>
              <a:rPr lang="en-US" sz="2400" dirty="0"/>
              <a:t>Also has members </a:t>
            </a:r>
            <a:r>
              <a:rPr lang="en-US" sz="2400" dirty="0">
                <a:solidFill>
                  <a:srgbClr val="00B050"/>
                </a:solidFill>
              </a:rPr>
              <a:t>begin() and end()</a:t>
            </a:r>
            <a:br>
              <a:rPr lang="en-US" sz="2400" dirty="0"/>
            </a:br>
            <a:r>
              <a:rPr lang="en-US" sz="2400" dirty="0" err="1"/>
              <a:t>c.begin</a:t>
            </a:r>
            <a:r>
              <a:rPr lang="en-US" sz="2400" dirty="0"/>
              <a:t>();	//Returns iterator for 1</a:t>
            </a:r>
            <a:r>
              <a:rPr lang="en-US" sz="2400" baseline="30000" dirty="0"/>
              <a:t>st</a:t>
            </a:r>
            <a:r>
              <a:rPr lang="en-US" sz="2400" dirty="0"/>
              <a:t> item in c</a:t>
            </a:r>
            <a:br>
              <a:rPr lang="en-US" sz="2400" dirty="0"/>
            </a:br>
            <a:r>
              <a:rPr lang="en-US" sz="2400" dirty="0" err="1"/>
              <a:t>c.end</a:t>
            </a:r>
            <a:r>
              <a:rPr lang="en-US" sz="2400" dirty="0"/>
              <a:t>();		//Returns "test" value for end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995604B-225F-4D7F-B15A-D2D82DE76F6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Running Times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How fast is program?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"Seconds"?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Consider: large input? .. small input?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Produce "table"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Based on input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Table called "function" in math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With arguments and return values!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Argument is input size:</a:t>
            </a:r>
            <a:br>
              <a:rPr lang="en-US" sz="2400"/>
            </a:br>
            <a:r>
              <a:rPr lang="en-US" sz="2400"/>
              <a:t>T(10), T(10,000),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Function T is called "running time"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FE99F481-7A0C-48E6-9C83-EE4290FA4A5F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009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Table for Running Time Function: </a:t>
            </a:r>
            <a:br>
              <a:rPr lang="en-US" sz="3000"/>
            </a:br>
            <a:r>
              <a:rPr lang="en-US" sz="3000" b="1"/>
              <a:t>Display 19.15  </a:t>
            </a:r>
            <a:r>
              <a:rPr lang="en-US" sz="3000"/>
              <a:t>Some Values </a:t>
            </a:r>
            <a:br>
              <a:rPr lang="en-US" sz="3000"/>
            </a:br>
            <a:r>
              <a:rPr lang="en-US" sz="3000"/>
              <a:t>of a Running Time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0C347B1-2D12-49CF-A8DD-72A07FB5B413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124075"/>
            <a:ext cx="816133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184444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Consider Sorting Program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Faster on smaller input set?</a:t>
            </a:r>
          </a:p>
          <a:p>
            <a:pPr lvl="1" eaLnBrk="1" hangingPunct="1"/>
            <a:r>
              <a:rPr lang="en-US"/>
              <a:t>Perhaps</a:t>
            </a:r>
          </a:p>
          <a:p>
            <a:pPr lvl="1" eaLnBrk="1" hangingPunct="1"/>
            <a:r>
              <a:rPr lang="en-US"/>
              <a:t>Might depend on "state" of set</a:t>
            </a:r>
          </a:p>
          <a:p>
            <a:pPr lvl="2" eaLnBrk="1" hangingPunct="1"/>
            <a:r>
              <a:rPr lang="en-US"/>
              <a:t>"Mostly" sorted already?</a:t>
            </a:r>
          </a:p>
          <a:p>
            <a:pPr eaLnBrk="1" hangingPunct="1"/>
            <a:r>
              <a:rPr lang="en-US"/>
              <a:t>Consider worst-case running time</a:t>
            </a:r>
          </a:p>
          <a:p>
            <a:pPr lvl="1" eaLnBrk="1" hangingPunct="1"/>
            <a:r>
              <a:rPr lang="en-US"/>
              <a:t>T(N) is time taken by "hardest" list</a:t>
            </a:r>
          </a:p>
          <a:p>
            <a:pPr lvl="2" eaLnBrk="1" hangingPunct="1"/>
            <a:r>
              <a:rPr lang="en-US"/>
              <a:t>List that takes longest to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24343A3-9A3B-42E0-AA88-6504EEBF9923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487274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Counting Operations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T(N) given by formula, such as:</a:t>
            </a:r>
            <a:br>
              <a:rPr lang="en-US"/>
            </a:br>
            <a:r>
              <a:rPr lang="en-US"/>
              <a:t>T(N) = 5N + 5</a:t>
            </a:r>
          </a:p>
          <a:p>
            <a:pPr lvl="1" eaLnBrk="1" hangingPunct="1"/>
            <a:r>
              <a:rPr lang="en-US"/>
              <a:t>"On inputs of size N program runs for</a:t>
            </a:r>
            <a:br>
              <a:rPr lang="en-US"/>
            </a:br>
            <a:r>
              <a:rPr lang="en-US"/>
              <a:t>5N + 5 time units"</a:t>
            </a:r>
          </a:p>
          <a:p>
            <a:pPr eaLnBrk="1" hangingPunct="1"/>
            <a:r>
              <a:rPr lang="en-US"/>
              <a:t>Must be "computer-independent"</a:t>
            </a:r>
          </a:p>
          <a:p>
            <a:pPr lvl="1" eaLnBrk="1" hangingPunct="1"/>
            <a:r>
              <a:rPr lang="en-US"/>
              <a:t>Doesn’t matter how "fast" computers are</a:t>
            </a:r>
          </a:p>
          <a:p>
            <a:pPr lvl="1" eaLnBrk="1" hangingPunct="1"/>
            <a:r>
              <a:rPr lang="en-US"/>
              <a:t>Can’t count "time"</a:t>
            </a:r>
          </a:p>
          <a:p>
            <a:pPr lvl="1" eaLnBrk="1" hangingPunct="1"/>
            <a:r>
              <a:rPr lang="en-US"/>
              <a:t>Instead count "operations"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1421C76-9F8C-45B5-AF45-E28949C04C9E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31022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Counting Operations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int I = 0;</a:t>
            </a:r>
            <a:br>
              <a:rPr lang="en-US" sz="2400"/>
            </a:br>
            <a:r>
              <a:rPr lang="en-US" sz="2400"/>
              <a:t>bool found = false;</a:t>
            </a:r>
            <a:br>
              <a:rPr lang="en-US" sz="2400"/>
            </a:br>
            <a:r>
              <a:rPr lang="en-US" sz="2400"/>
              <a:t>while (( I &lt; N) &amp;&amp; !found)</a:t>
            </a:r>
            <a:br>
              <a:rPr lang="en-US" sz="2400"/>
            </a:br>
            <a:r>
              <a:rPr lang="en-US" sz="2400"/>
              <a:t>	  if (a[I] == target)</a:t>
            </a:r>
            <a:br>
              <a:rPr lang="en-US" sz="2400"/>
            </a:br>
            <a:r>
              <a:rPr lang="en-US" sz="2400"/>
              <a:t>		found = true;</a:t>
            </a:r>
            <a:br>
              <a:rPr lang="en-US" sz="2400"/>
            </a:br>
            <a:r>
              <a:rPr lang="en-US" sz="2400"/>
              <a:t>	  else</a:t>
            </a:r>
            <a:br>
              <a:rPr lang="en-US" sz="2400"/>
            </a:br>
            <a:r>
              <a:rPr lang="en-US" sz="2400"/>
              <a:t>		I++;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5 operations per loop iteration:</a:t>
            </a:r>
            <a:br>
              <a:rPr lang="en-US" sz="2400"/>
            </a:br>
            <a:r>
              <a:rPr lang="en-US" sz="2400"/>
              <a:t>&lt;, &amp;&amp;, !, [ ], ==, ++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After N iterations, final three: &lt;, &amp;&amp;, 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So: 6N+5 operations when target not found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7B0D442-C0EA-4FC9-B37D-72791AF2C90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64104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 Notation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Recall: 6N+5 operations in "worst-case"</a:t>
            </a:r>
          </a:p>
          <a:p>
            <a:pPr eaLnBrk="1" hangingPunct="1"/>
            <a:r>
              <a:rPr lang="en-US" sz="2800"/>
              <a:t>Expressed in "Big-O" notation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400"/>
              <a:t>Some constant "c" factor where</a:t>
            </a:r>
            <a:br>
              <a:rPr lang="en-US" sz="2400"/>
            </a:br>
            <a:r>
              <a:rPr lang="en-US" sz="2400"/>
              <a:t>c(6N+5) is actual running time</a:t>
            </a:r>
          </a:p>
          <a:p>
            <a:pPr lvl="2" eaLnBrk="1" hangingPunct="1"/>
            <a:r>
              <a:rPr lang="en-US" sz="2000"/>
              <a:t>c different on different systems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400"/>
              <a:t>We say code runs in time O(6N+5)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400"/>
              <a:t>But typically only consider "highest term"</a:t>
            </a:r>
          </a:p>
          <a:p>
            <a:pPr lvl="2" eaLnBrk="1" hangingPunct="1"/>
            <a:r>
              <a:rPr lang="en-US" sz="2000"/>
              <a:t>Term with highest exponent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2400"/>
              <a:t>O(N)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F46CA4E0-66EE-4E73-9575-523F49CEA35A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20301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 Terminology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Linear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O(N)—directly proportional to input size 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Quadratic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Logarithmic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O(log N)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Typically "log base 2"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Very fast algorithms!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D76C750-2332-4E5D-8D12-CFEDCDABE796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54879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Display 19.16  </a:t>
            </a:r>
            <a:br>
              <a:rPr lang="en-US" sz="3600" b="1"/>
            </a:br>
            <a:r>
              <a:rPr lang="en-US" sz="3600"/>
              <a:t>Comparison of Running Times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E0006B5-DB0A-4E02-BEE3-1DAB25CD7605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6959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913312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Container Access Running Times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O(1) - constant operation always: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Vector inserts to front or 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deque inserts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list inserts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Insert or delete of arbitrary element in vector</a:t>
            </a:r>
            <a:br>
              <a:rPr lang="en-US" sz="2400"/>
            </a:br>
            <a:r>
              <a:rPr lang="en-US" sz="2400"/>
              <a:t>or deque (N is number of elements)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set or map finding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D2288E3-BB64-4F5A-A6A7-92FEAE266024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0074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Cycling with Iterators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 cycling ability: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for (p=</a:t>
            </a:r>
            <a:r>
              <a:rPr lang="en-US" sz="2800" dirty="0" err="1">
                <a:solidFill>
                  <a:srgbClr val="0070C0"/>
                </a:solidFill>
              </a:rPr>
              <a:t>c.begin</a:t>
            </a:r>
            <a:r>
              <a:rPr lang="en-US" sz="2800" dirty="0">
                <a:solidFill>
                  <a:srgbClr val="0070C0"/>
                </a:solidFill>
              </a:rPr>
              <a:t>();p!=</a:t>
            </a:r>
            <a:r>
              <a:rPr lang="en-US" sz="2800" dirty="0" err="1">
                <a:solidFill>
                  <a:srgbClr val="0070C0"/>
                </a:solidFill>
              </a:rPr>
              <a:t>c.end</a:t>
            </a:r>
            <a:r>
              <a:rPr lang="en-US" sz="2800" dirty="0">
                <a:solidFill>
                  <a:srgbClr val="0070C0"/>
                </a:solidFill>
              </a:rPr>
              <a:t>();p++)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	process *p	//*p is current data item</a:t>
            </a:r>
          </a:p>
          <a:p>
            <a:pPr eaLnBrk="1" hangingPunct="1"/>
            <a:r>
              <a:rPr lang="en-US" dirty="0"/>
              <a:t>Big picture so far…</a:t>
            </a:r>
          </a:p>
          <a:p>
            <a:pPr eaLnBrk="1" hangingPunct="1"/>
            <a:r>
              <a:rPr lang="en-US" dirty="0"/>
              <a:t>Keep in mind: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Each container type in STL has own iterator types</a:t>
            </a:r>
          </a:p>
          <a:p>
            <a:pPr lvl="2" eaLnBrk="1" hangingPunct="1"/>
            <a:r>
              <a:rPr lang="en-US" dirty="0"/>
              <a:t>Even though they’re all used similarly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CBB054B-383C-4229-BEDB-58A9E0FD88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Vector Iterator </a:t>
            </a:r>
            <a:r>
              <a:rPr lang="en-US" dirty="0"/>
              <a:t>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Iterators for vectors of </a:t>
            </a:r>
            <a:r>
              <a:rPr lang="en-US" dirty="0" err="1"/>
              <a:t>ints</a:t>
            </a:r>
            <a:r>
              <a:rPr lang="en-US" dirty="0"/>
              <a:t> are of type: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::vector&lt;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&gt;::iterator</a:t>
            </a:r>
            <a:endParaRPr lang="en-US" dirty="0"/>
          </a:p>
          <a:p>
            <a:pPr eaLnBrk="1" hangingPunct="1">
              <a:spcBef>
                <a:spcPct val="100000"/>
              </a:spcBef>
            </a:pPr>
            <a:r>
              <a:rPr lang="en-US" dirty="0"/>
              <a:t>Vector is in </a:t>
            </a:r>
            <a:r>
              <a:rPr lang="en-US" dirty="0" err="1"/>
              <a:t>std</a:t>
            </a:r>
            <a:r>
              <a:rPr lang="en-US" dirty="0"/>
              <a:t> namespace, so need: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using 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::vector&lt;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&gt;::iterator;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/>
              <a:t>Iterators for lists of </a:t>
            </a:r>
            <a:r>
              <a:rPr lang="en-US" altLang="zh-TW" dirty="0" err="1"/>
              <a:t>ints</a:t>
            </a:r>
            <a:r>
              <a:rPr lang="en-US" altLang="zh-TW" dirty="0"/>
              <a:t> are of type: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>
                <a:solidFill>
                  <a:srgbClr val="0070C0"/>
                </a:solidFill>
              </a:rPr>
              <a:t>std</a:t>
            </a:r>
            <a:r>
              <a:rPr lang="en-US" altLang="zh-TW" dirty="0">
                <a:solidFill>
                  <a:srgbClr val="0070C0"/>
                </a:solidFill>
              </a:rPr>
              <a:t>::list&lt;</a:t>
            </a:r>
            <a:r>
              <a:rPr lang="en-US" altLang="zh-TW" dirty="0" err="1">
                <a:solidFill>
                  <a:srgbClr val="0070C0"/>
                </a:solidFill>
              </a:rPr>
              <a:t>int</a:t>
            </a:r>
            <a:r>
              <a:rPr lang="en-US" altLang="zh-TW" dirty="0">
                <a:solidFill>
                  <a:srgbClr val="0070C0"/>
                </a:solidFill>
              </a:rPr>
              <a:t>&gt;::iterator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E6C220A-D49F-48C0-BC3B-AB3F21D53DC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Display 19.1</a:t>
            </a:r>
            <a:r>
              <a:rPr lang="en-US" sz="3600" dirty="0"/>
              <a:t>  </a:t>
            </a:r>
            <a:br>
              <a:rPr lang="en-US" sz="3600" dirty="0"/>
            </a:br>
            <a:r>
              <a:rPr lang="en-US" sz="3600" dirty="0"/>
              <a:t>Iterators Used with a Vector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3156608-F0AA-4B53-A9D0-6508811F95B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152401" y="1443038"/>
            <a:ext cx="9448799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1	//Program to demonstrate STL iterators.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2	#include &lt;iostream&gt;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3	#include &lt;vector&gt;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4	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5	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6	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::vector;</a:t>
            </a: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7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 )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8	{</a:t>
            </a:r>
          </a:p>
          <a:p>
            <a:pPr eaLnBrk="1" hangingPunct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9	  vector&lt;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 container;</a:t>
            </a: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	  for 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&lt;= 4;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11	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container.push_back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12	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"Here is what is in the container:\n";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13	  vector&lt;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&gt;::iterator p;</a:t>
            </a:r>
          </a:p>
          <a:p>
            <a:pPr eaLnBrk="1" hangingPunct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14	  for (p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container.begin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); p !=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container.end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); p++)</a:t>
            </a:r>
          </a:p>
          <a:p>
            <a:pPr eaLnBrk="1" hangingPunct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	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*p &lt;&lt; " ";</a:t>
            </a:r>
          </a:p>
          <a:p>
            <a:pPr eaLnBrk="1" hangingPunct="1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16	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Display 19.1</a:t>
            </a:r>
            <a:r>
              <a:rPr lang="en-US" sz="3600" dirty="0"/>
              <a:t>  </a:t>
            </a:r>
            <a:br>
              <a:rPr lang="en-US" sz="3600" dirty="0"/>
            </a:br>
            <a:r>
              <a:rPr lang="en-US" sz="3600" dirty="0"/>
              <a:t>Iterators Used with a Vector (2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3156608-F0AA-4B53-A9D0-6508811F95B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98107" y="1443038"/>
            <a:ext cx="910377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17	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"Setting entries to 0:\n";</a:t>
            </a:r>
          </a:p>
          <a:p>
            <a:pPr eaLnBrk="1" hangingPunct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18	  for (p =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container.begin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 ); p !=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container.end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 ); p++)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19	    *p = 0;</a:t>
            </a:r>
            <a:b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dirty="0">
                <a:latin typeface="Courier New" pitchFamily="49" charset="0"/>
                <a:cs typeface="Courier New" pitchFamily="49" charset="0"/>
              </a:rPr>
              <a:t>20	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&lt;&lt; "Container now contains:\n";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21	  for (p = </a:t>
            </a:r>
            <a:r>
              <a:rPr lang="en-US" altLang="zh-TW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container.begin</a:t>
            </a:r>
            <a:r>
              <a:rPr lang="en-US" altLang="zh-TW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); p != </a:t>
            </a:r>
            <a:r>
              <a:rPr lang="en-US" altLang="zh-TW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container.end</a:t>
            </a:r>
            <a:r>
              <a:rPr lang="en-US" altLang="zh-TW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); p++)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	    </a:t>
            </a:r>
            <a:r>
              <a:rPr lang="en-US" altLang="zh-TW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TW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*p &lt;&lt; " ";</a:t>
            </a:r>
          </a:p>
          <a:p>
            <a:r>
              <a:rPr lang="en-US" altLang="zh-TW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23	  </a:t>
            </a:r>
            <a:r>
              <a:rPr lang="en-US" altLang="zh-TW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TW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TW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TW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24	  return 0;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25	}</a:t>
            </a:r>
          </a:p>
          <a:p>
            <a:pPr eaLnBrk="1" hangingPunct="1"/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4DDFAB8-C412-834C-B40C-6373DD0ABA42}"/>
              </a:ext>
            </a:extLst>
          </p:cNvPr>
          <p:cNvSpPr/>
          <p:nvPr/>
        </p:nvSpPr>
        <p:spPr>
          <a:xfrm>
            <a:off x="2531076" y="442559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cap="all" dirty="0"/>
              <a:t>Sample Dialogue</a:t>
            </a:r>
          </a:p>
          <a:p>
            <a:pPr>
              <a:defRPr/>
            </a:pPr>
            <a:r>
              <a:rPr lang="en-US" sz="2000" dirty="0"/>
              <a:t>Here is what is in the container:</a:t>
            </a:r>
          </a:p>
          <a:p>
            <a:pPr>
              <a:defRPr/>
            </a:pPr>
            <a:r>
              <a:rPr lang="en-US" sz="2000" dirty="0"/>
              <a:t>1 2 3 4</a:t>
            </a:r>
          </a:p>
          <a:p>
            <a:pPr>
              <a:defRPr/>
            </a:pPr>
            <a:r>
              <a:rPr lang="en-US" sz="2000" dirty="0"/>
              <a:t>Setting entries to 0:</a:t>
            </a:r>
          </a:p>
          <a:p>
            <a:pPr>
              <a:defRPr/>
            </a:pPr>
            <a:r>
              <a:rPr lang="en-US" sz="2000" dirty="0"/>
              <a:t>Container now contains:</a:t>
            </a:r>
          </a:p>
          <a:p>
            <a:pPr>
              <a:defRPr/>
            </a:pPr>
            <a:r>
              <a:rPr lang="en-US" sz="2000" dirty="0"/>
              <a:t>0 </a:t>
            </a:r>
            <a:r>
              <a:rPr lang="en-US" sz="2000" dirty="0" err="1"/>
              <a:t>0</a:t>
            </a:r>
            <a:r>
              <a:rPr lang="en-US" sz="2000" dirty="0"/>
              <a:t> </a:t>
            </a:r>
            <a:r>
              <a:rPr lang="en-US" sz="2000" dirty="0" err="1"/>
              <a:t>0</a:t>
            </a:r>
            <a:r>
              <a:rPr lang="en-US" sz="2000" dirty="0"/>
              <a:t> </a:t>
            </a:r>
            <a:r>
              <a:rPr lang="en-US" sz="2000" dirty="0" err="1"/>
              <a:t>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2010116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2277</Words>
  <Application>Microsoft Macintosh PowerPoint</Application>
  <PresentationFormat>如螢幕大小 (4:3)</PresentationFormat>
  <Paragraphs>761</Paragraphs>
  <Slides>58</Slides>
  <Notes>53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8" baseType="lpstr">
      <vt:lpstr>新細明體</vt:lpstr>
      <vt:lpstr>Giovanni</vt:lpstr>
      <vt:lpstr>宋体</vt:lpstr>
      <vt:lpstr>Arial</vt:lpstr>
      <vt:lpstr>Calibri</vt:lpstr>
      <vt:lpstr>Courier New</vt:lpstr>
      <vt:lpstr>Times</vt:lpstr>
      <vt:lpstr>Times New Roman</vt:lpstr>
      <vt:lpstr>Wingdings</vt:lpstr>
      <vt:lpstr>Office Theme</vt:lpstr>
      <vt:lpstr>Chapter 19</vt:lpstr>
      <vt:lpstr>Learning Objectives</vt:lpstr>
      <vt:lpstr>Introduction</vt:lpstr>
      <vt:lpstr>Iterators</vt:lpstr>
      <vt:lpstr>Manipulating Iterators</vt:lpstr>
      <vt:lpstr>Cycling with Iterators</vt:lpstr>
      <vt:lpstr>Vector Iterator Types</vt:lpstr>
      <vt:lpstr>Display 19.1   Iterators Used with a Vector (1 of 2)</vt:lpstr>
      <vt:lpstr>Display 19.1   Iterators Used with a Vector (2 of 2)</vt:lpstr>
      <vt:lpstr>Kinds of Iterators</vt:lpstr>
      <vt:lpstr>Random Access:  Display 19.2  Bidirectional and  Random-Access Iterator Use (1 of 2)</vt:lpstr>
      <vt:lpstr>Random Access:  Display 19.2  Bidirectional and  Random-Access Iterator Use (2 of 2)</vt:lpstr>
      <vt:lpstr>Iterator Classifications</vt:lpstr>
      <vt:lpstr>Constant and Mutable Iterators</vt:lpstr>
      <vt:lpstr>Reverse Iterators</vt:lpstr>
      <vt:lpstr>Reverse Iterators Correct</vt:lpstr>
      <vt:lpstr>Compiler Problems</vt:lpstr>
      <vt:lpstr>Auto</vt:lpstr>
      <vt:lpstr>PowerPoint 簡報</vt:lpstr>
      <vt:lpstr>Containers</vt:lpstr>
      <vt:lpstr>Sequential Containers</vt:lpstr>
      <vt:lpstr>Display 19.4  Two Kinds of Lists</vt:lpstr>
      <vt:lpstr>Display 19.5   Using the list Template Class(1 of 2)</vt:lpstr>
      <vt:lpstr>Display 19.5   Using the list Template Class(2 of 2)</vt:lpstr>
      <vt:lpstr>Container Adapters stack and queue</vt:lpstr>
      <vt:lpstr>Specifying Container Adapters</vt:lpstr>
      <vt:lpstr>Associative Containers</vt:lpstr>
      <vt:lpstr>set Template Class</vt:lpstr>
      <vt:lpstr>More set Template Class</vt:lpstr>
      <vt:lpstr>Program Using the set Template Class (1 of 2)</vt:lpstr>
      <vt:lpstr>Program Using the set Template Class (2 of 2)</vt:lpstr>
      <vt:lpstr>Map Template Class</vt:lpstr>
      <vt:lpstr>Program Using the map Template Class (1 of 3)</vt:lpstr>
      <vt:lpstr>Program Using the map Template Class (2 of 3)</vt:lpstr>
      <vt:lpstr>Program Using the map Template Class (3 of 3)</vt:lpstr>
      <vt:lpstr>Use Initialization, Ranged For, and auto with Containers </vt:lpstr>
      <vt:lpstr>Efficiency</vt:lpstr>
      <vt:lpstr>PowerPoint 簡報</vt:lpstr>
      <vt:lpstr>Generic Algorithms</vt:lpstr>
      <vt:lpstr>Nonmodifying Sequence Algorithms</vt:lpstr>
      <vt:lpstr>Display 19.17   The Generic find Function (1 of 3)</vt:lpstr>
      <vt:lpstr>Display 19.17 The Generic find Function (2 of 3)</vt:lpstr>
      <vt:lpstr>Display 19.17  The Generic find Function (3 of 3)</vt:lpstr>
      <vt:lpstr>Modifying Sequence Algorithms</vt:lpstr>
      <vt:lpstr>Set Algorithms</vt:lpstr>
      <vt:lpstr>Sorting Algorithms</vt:lpstr>
      <vt:lpstr>Summary 1</vt:lpstr>
      <vt:lpstr>Summary 2</vt:lpstr>
      <vt:lpstr>Appendix</vt:lpstr>
      <vt:lpstr>Running Times</vt:lpstr>
      <vt:lpstr>Table for Running Time Function:  Display 19.15  Some Values  of a Running Time Function</vt:lpstr>
      <vt:lpstr>Consider Sorting Program</vt:lpstr>
      <vt:lpstr>Counting Operations</vt:lpstr>
      <vt:lpstr>Counting Operations Example</vt:lpstr>
      <vt:lpstr>Big-O Notation</vt:lpstr>
      <vt:lpstr>Big-O Terminology</vt:lpstr>
      <vt:lpstr>Display 19.16   Comparison of Running Times</vt:lpstr>
      <vt:lpstr>Container Access Running Times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170</cp:revision>
  <dcterms:created xsi:type="dcterms:W3CDTF">2006-08-16T00:00:00Z</dcterms:created>
  <dcterms:modified xsi:type="dcterms:W3CDTF">2019-06-04T12:49:43Z</dcterms:modified>
</cp:coreProperties>
</file>