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840" r:id="rId10"/>
    <p:sldId id="84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 type="screen4x3"/>
  <p:notesSz cx="6858000" cy="9144000"/>
  <p:defaultTextStyle>
    <a:defPPr lvl="0">
      <a:defRPr lang="en-US"/>
    </a:defPPr>
    <a:lvl1pPr lvl="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lvl="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lvl="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lvl="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lvl="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7"/>
    <p:restoredTop sz="84093" autoAdjust="0"/>
  </p:normalViewPr>
  <p:slideViewPr>
    <p:cSldViewPr snapToGrid="0">
      <p:cViewPr varScale="1">
        <p:scale>
          <a:sx n="84" d="100"/>
          <a:sy n="84" d="100"/>
        </p:scale>
        <p:origin x="32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F7D2A5-7C84-4569-9490-69BFF1AEBF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10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dirty="0"/>
              <a:t>+</a:t>
            </a:r>
            <a:r>
              <a:rPr lang="zh-CN" altLang="en-US" sz="1200" dirty="0"/>
              <a:t>可以視為一個</a:t>
            </a:r>
            <a:r>
              <a:rPr lang="en-US" altLang="zh-CN" sz="1200" dirty="0"/>
              <a:t> function</a:t>
            </a:r>
            <a:r>
              <a:rPr lang="zh-CN" altLang="en-US" sz="1200" dirty="0"/>
              <a:t>，類似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+(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left,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right);</a:t>
            </a:r>
          </a:p>
          <a:p>
            <a:r>
              <a:rPr lang="zh-CN" altLang="en-US" sz="1200" dirty="0"/>
              <a:t>這些基本的</a:t>
            </a:r>
            <a:r>
              <a:rPr lang="en-US" altLang="zh-CN" sz="1200" dirty="0"/>
              <a:t> integer </a:t>
            </a:r>
            <a:r>
              <a:rPr lang="zh-CN" altLang="en-US" sz="1200" dirty="0"/>
              <a:t>和</a:t>
            </a:r>
            <a:r>
              <a:rPr lang="en-US" altLang="zh-CN" sz="1200" dirty="0"/>
              <a:t> float </a:t>
            </a:r>
            <a:r>
              <a:rPr lang="zh-CN" altLang="en-US" sz="1200" dirty="0"/>
              <a:t>都直接做在</a:t>
            </a:r>
            <a:r>
              <a:rPr lang="en-US" altLang="zh-CN" sz="1200" dirty="0"/>
              <a:t> CPU </a:t>
            </a:r>
            <a:r>
              <a:rPr lang="zh-CN" altLang="en-US" sz="1200" dirty="0"/>
              <a:t>裡面，硬體直接做掉</a:t>
            </a:r>
            <a:endParaRPr lang="en-US" altLang="zh-CN" sz="1200" dirty="0"/>
          </a:p>
          <a:p>
            <a:r>
              <a:rPr lang="zh-CN" altLang="en-US" sz="1200" dirty="0"/>
              <a:t>之後計算機結構的介紹裡面就會提到，整數加法器和浮點數加法器，你們就會了解這兩個是不同的東西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79070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C8816F-52A1-4212-B39D-80FADBCA14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352727-F7C7-4351-A5D2-08106D8C477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3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1D4A1C-C79E-4679-B030-5CA73E0E3F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8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3738B4-7FDF-46B9-909F-3C3BAA3F3D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8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41236A-8AD7-49C5-869C-639FF505E4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3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3D0375-1BB1-4CA2-A19F-54D9F23CA5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4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FF395D-7381-4C26-AC63-7E27712BF3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0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In </a:t>
            </a:r>
            <a:r>
              <a:rPr lang="en-US" altLang="zh-CN" dirty="0"/>
              <a:t>C++</a:t>
            </a:r>
            <a:r>
              <a:rPr lang="zh-CN" altLang="en-US" dirty="0"/>
              <a:t>，使用</a:t>
            </a:r>
            <a:r>
              <a:rPr lang="en-US" altLang="zh-CN" dirty="0"/>
              <a:t>constant</a:t>
            </a:r>
            <a:r>
              <a:rPr lang="zh-CN" altLang="en-US" dirty="0"/>
              <a:t>，會比使用</a:t>
            </a:r>
            <a:r>
              <a:rPr lang="en-US" altLang="zh-CN" dirty="0"/>
              <a:t>#define</a:t>
            </a:r>
            <a:r>
              <a:rPr lang="zh-CN" altLang="en-US" dirty="0"/>
              <a:t>來得好，因為</a:t>
            </a:r>
            <a:r>
              <a:rPr lang="en-US" altLang="zh-CN" dirty="0"/>
              <a:t>define</a:t>
            </a:r>
            <a:r>
              <a:rPr lang="zh-CN" altLang="en-US" dirty="0"/>
              <a:t>少了</a:t>
            </a:r>
            <a:r>
              <a:rPr lang="en-US" altLang="zh-CN" dirty="0"/>
              <a:t>scope</a:t>
            </a:r>
            <a:r>
              <a:rPr lang="zh-CN" altLang="en-US" dirty="0"/>
              <a:t>的概念</a:t>
            </a: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C17DBE-5D23-4B8A-8F76-0BC584D8C1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54B687-778A-45D5-B5D1-18B0EF7753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1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B0A9A1-4478-4D46-92CF-D4C31E8E22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9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2DBA8A-2570-448A-BD88-0B1584539E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1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9F81E9-13C1-4EBD-83D3-C426AA4C15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9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9CC1F5-E99F-4F02-B9A1-898FF91C3E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0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FFE7F7-08ED-4518-B9B2-A010A2F2CE6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58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84750-FECF-404D-ACB0-C229F0DC18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5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7F3D50-3C76-4793-B8E2-59953DC71C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07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8745BF-38CF-43FF-8F46-AD482F0B44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47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667B4F-897E-4E92-964E-AD11D073BA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26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79EA80-6229-4241-9CEC-8148B3EDEB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7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96BC48-549C-4A1E-8B7C-9720A849E4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C</a:t>
            </a:r>
            <a:r>
              <a:rPr lang="zh-TW" altLang="en-US" dirty="0"/>
              <a:t> </a:t>
            </a:r>
            <a:r>
              <a:rPr lang="zh-CN" altLang="en-US" dirty="0"/>
              <a:t>語言：早期版本的</a:t>
            </a:r>
            <a:r>
              <a:rPr lang="en-US" altLang="zh-CN" dirty="0"/>
              <a:t>UNIX</a:t>
            </a:r>
            <a:r>
              <a:rPr lang="zh-CN" altLang="en-US" dirty="0"/>
              <a:t>仍是使用組合語言和</a:t>
            </a:r>
            <a:r>
              <a:rPr lang="en-US" altLang="zh-CN" dirty="0"/>
              <a:t>B</a:t>
            </a:r>
            <a:r>
              <a:rPr lang="zh-CN" altLang="en-US" dirty="0"/>
              <a:t>來撰寫，</a:t>
            </a:r>
            <a:r>
              <a:rPr lang="en-US" dirty="0"/>
              <a:t>1970 Thompson AT&amp;T Bell Lab </a:t>
            </a:r>
            <a:r>
              <a:rPr lang="zh-CN" altLang="en-US" dirty="0"/>
              <a:t>開始創建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zh-CN" altLang="en-US" dirty="0"/>
              <a:t>語言，做出第三版的</a:t>
            </a:r>
            <a:r>
              <a:rPr lang="zh-TW" altLang="en-US" dirty="0"/>
              <a:t> </a:t>
            </a:r>
            <a:r>
              <a:rPr lang="en-US" altLang="zh-TW" dirty="0"/>
              <a:t>UNIX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C</a:t>
            </a:r>
            <a:r>
              <a:rPr lang="zh-TW" altLang="en-US" dirty="0"/>
              <a:t> 算是高階語言，但是擁有低階語言的特性。這樣使得他很適用來合開發系統程式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r>
              <a:rPr lang="zh-TW" altLang="en-US" dirty="0"/>
              <a:t>但是他也有一些缺點，</a:t>
            </a:r>
            <a:r>
              <a:rPr lang="zh-CN" altLang="en-US" dirty="0"/>
              <a:t>一些語法上的自動檢查不是很嚴謹，不像其他高階語言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C++</a:t>
            </a:r>
            <a:r>
              <a:rPr lang="zh-CN" altLang="en-US" dirty="0"/>
              <a:t>：</a:t>
            </a:r>
            <a:r>
              <a:rPr lang="en-US" altLang="zh-CN" dirty="0"/>
              <a:t>1980</a:t>
            </a:r>
            <a:r>
              <a:rPr lang="zh-TW" altLang="en-US" dirty="0"/>
              <a:t> </a:t>
            </a:r>
            <a:r>
              <a:rPr lang="zh-CN" altLang="en-US" dirty="0"/>
              <a:t>年開始為了改善</a:t>
            </a:r>
            <a:r>
              <a:rPr lang="en-US" altLang="zh-CN" dirty="0"/>
              <a:t> C</a:t>
            </a:r>
            <a:r>
              <a:rPr lang="zh-TW" altLang="en-US" dirty="0"/>
              <a:t> 的問題，開始了</a:t>
            </a:r>
            <a:r>
              <a:rPr lang="en-US" altLang="zh-TW" dirty="0"/>
              <a:t>C++</a:t>
            </a:r>
            <a:r>
              <a:rPr lang="zh-CN" altLang="en-US" dirty="0"/>
              <a:t>的開發，在</a:t>
            </a:r>
            <a:r>
              <a:rPr lang="zh-TW" altLang="en-US" dirty="0"/>
              <a:t> </a:t>
            </a:r>
            <a:r>
              <a:rPr lang="en-US" altLang="zh-CN" dirty="0"/>
              <a:t>C </a:t>
            </a:r>
            <a:r>
              <a:rPr lang="zh-CN" altLang="en-US" dirty="0"/>
              <a:t>加入了</a:t>
            </a:r>
            <a:r>
              <a:rPr lang="zh-TW" altLang="en-US" dirty="0"/>
              <a:t> </a:t>
            </a:r>
            <a:r>
              <a:rPr lang="en-US" altLang="zh-TW" dirty="0"/>
              <a:t>OOP </a:t>
            </a:r>
            <a:r>
              <a:rPr lang="zh-CN" altLang="en-US" dirty="0"/>
              <a:t>的概念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Better than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C++ 17 </a:t>
            </a:r>
            <a:r>
              <a:rPr lang="zh-CN" altLang="en-US" dirty="0"/>
              <a:t>是目前最新的版本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</a:t>
            </a:r>
            <a:r>
              <a:rPr lang="en-US" altLang="zh-CN" dirty="0"/>
              <a:t> C++ 11 </a:t>
            </a:r>
            <a:r>
              <a:rPr lang="zh-CN" altLang="en-US" dirty="0"/>
              <a:t>的</a:t>
            </a:r>
            <a:r>
              <a:rPr lang="en-US" altLang="zh-CN" dirty="0"/>
              <a:t> compiler </a:t>
            </a:r>
            <a:r>
              <a:rPr lang="zh-CN" altLang="en-US" dirty="0"/>
              <a:t>可能不能用來編譯</a:t>
            </a:r>
            <a:r>
              <a:rPr lang="en-US" altLang="zh-CN" dirty="0"/>
              <a:t> 14, 17</a:t>
            </a:r>
            <a:r>
              <a:rPr lang="zh-TW" altLang="en-US" dirty="0"/>
              <a:t> 的</a:t>
            </a:r>
            <a:r>
              <a:rPr lang="en-US" altLang="zh-TW" dirty="0"/>
              <a:t> code</a:t>
            </a:r>
            <a:endParaRPr lang="en-US" altLang="zh-CN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C2418D-60B5-4D7F-9BE6-98F2283BF8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4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8CB39D-8A12-4C24-BBF6-A14FB81364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3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3E353-7741-497E-AF8D-6F7D566271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4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ED01BB-A78E-4309-8136-61B80769A5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07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DD028D-31F1-44C3-B4A4-84057DFAA09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4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CEF201-6809-42C3-AAE6-A697A7D3EF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0B0112-B5E9-4991-8F8D-A96A639F9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9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9A290B-635B-4433-A418-6F4A52118C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11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6354C8-D009-4187-A6F0-881FD747FB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87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4868B9-5160-4A76-97C2-F94D04A0B7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532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directive </a:t>
            </a:r>
            <a:r>
              <a:rPr lang="zh-CN" altLang="en-US" dirty="0"/>
              <a:t>指導語句</a:t>
            </a:r>
            <a:endParaRPr 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2BE2B5-C181-4FEB-8303-D1054F3BCDC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EFA70-DADF-4C04-9009-33D8F1AB6C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050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81DDCF-126E-46AC-B788-2397D89D5C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2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94FCBD-0192-470F-9442-89D06DFDF4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4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F0B539-C5F1-4716-91AB-C8D595BADB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8E1C95-28C4-4E3A-90F9-9930097F68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7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變數命名要避開</a:t>
            </a:r>
            <a:r>
              <a:rPr lang="en-US" altLang="zh-CN" dirty="0"/>
              <a:t> %, </a:t>
            </a:r>
            <a:r>
              <a:rPr lang="zh-CN" altLang="en-US" dirty="0"/>
              <a:t>數字開頭，不能出現</a:t>
            </a:r>
            <a:r>
              <a:rPr lang="en-US" altLang="zh-CN" dirty="0"/>
              <a:t> dot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Case sensitive: rate, Rate, RATE </a:t>
            </a:r>
            <a:r>
              <a:rPr lang="zh-CN" altLang="en-US" dirty="0"/>
              <a:t>是不一樣的</a:t>
            </a:r>
            <a:r>
              <a:rPr lang="zh-TW" altLang="en-US" dirty="0"/>
              <a:t> </a:t>
            </a:r>
            <a:r>
              <a:rPr lang="en-US" altLang="zh-TW" dirty="0"/>
              <a:t>identifier</a:t>
            </a: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8471A5-B305-41C2-96EA-7CF3CC9F6D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C4A176-C596-4051-8B77-3F535D61D7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4DA0D3-AC0A-44AE-B6D4-93D3D1C724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9</a:t>
            </a:fld>
            <a:endParaRPr lang="en-US" altLang="zh-TW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59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AB6F1-1FB6-4AAB-9C93-EB30F56289BA}" type="datetime1">
              <a:rPr lang="en-US"/>
              <a:pPr>
                <a:defRPr/>
              </a:pPr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BF37A71-C053-4672-B8D5-614BE64B7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ED090-ADE9-4B0A-B86D-5FE3FC843E8D}" type="datetime1">
              <a:rPr lang="en-US"/>
              <a:pPr>
                <a:defRPr/>
              </a:pPr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8B59D95-389C-475D-A038-F55EE0FAA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6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C999-1342-4703-842A-F2CAA21907E3}" type="datetime1">
              <a:rPr lang="en-US"/>
              <a:pPr>
                <a:defRPr/>
              </a:pPr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F62C324-9047-4D38-AE20-B6B3D763B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D06F-A980-4917-9D38-C8814F65F665}" type="datetime1">
              <a:rPr lang="en-US"/>
              <a:pPr>
                <a:defRPr/>
              </a:pPr>
              <a:t>2/25/2021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3B3C461-3E2D-46D3-9D15-F802950B3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6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5051-79AA-44B3-A265-F642C4E3F268}" type="datetime1">
              <a:rPr lang="en-US"/>
              <a:pPr>
                <a:defRPr/>
              </a:pPr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BA5E45F-794D-4CA3-A610-4D54A0899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8883-1614-41A1-A045-A2E918C6DBB8}" type="datetime1">
              <a:rPr lang="en-US"/>
              <a:pPr>
                <a:defRPr/>
              </a:pPr>
              <a:t>2/25/2021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2F145EF-8EE5-458B-BED5-A7EA7543A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EED0-7502-4482-A8EF-4C581CDD99AB}" type="datetime1">
              <a:rPr lang="en-US"/>
              <a:pPr>
                <a:defRPr/>
              </a:pPr>
              <a:t>2/25/2021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4958F26-20E1-4E74-963A-5D2A8DB8E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1AD1-6FF1-4A52-A0F0-82E7B479003E}" type="datetime1">
              <a:rPr lang="en-US"/>
              <a:pPr>
                <a:defRPr/>
              </a:pPr>
              <a:t>2/25/2021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01CD27A-5EEA-4A74-891A-44D9BC1AA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5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7C915-3838-4DAD-8AA9-EE4747359733}" type="datetime1">
              <a:rPr lang="en-US"/>
              <a:pPr>
                <a:defRPr/>
              </a:pPr>
              <a:t>2/25/2021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C421DBC-B008-4DC6-B57B-05F68DC0F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7B6DF-6ABC-4F39-8730-AAD955173F0C}" type="datetime1">
              <a:rPr lang="en-US"/>
              <a:pPr>
                <a:defRPr/>
              </a:pPr>
              <a:t>2/25/2021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D329ED-399D-4ABD-9AC7-24AE9BFFA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65D00-C7EC-4B44-9672-73D58F96BC33}" type="datetime1">
              <a:rPr lang="en-US"/>
              <a:pPr>
                <a:defRPr/>
              </a:pPr>
              <a:t>2/25/2021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77B3865-671B-4009-816E-101A3A3C4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4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F05736-0F12-4A59-9874-29B7F6E46A5A}" type="datetime1">
              <a:rPr lang="en-US"/>
              <a:pPr>
                <a:defRPr/>
              </a:pPr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88" r:id="rId10"/>
    <p:sldLayoutId id="214748368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-schmidt.net/FloatConverter/IEEE754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C++ Basics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715000" y="6427788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Operations for Different Data Types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687766" cy="4555704"/>
          </a:xfrm>
          <a:noFill/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Data type:</a:t>
            </a:r>
            <a:r>
              <a:rPr lang="en-US" altLang="zh-TW" dirty="0">
                <a:ea typeface="新細明體" panose="02020500000000000000" pitchFamily="18" charset="-120"/>
              </a:rPr>
              <a:t> a collection of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objects</a:t>
            </a:r>
            <a:r>
              <a:rPr lang="en-US" altLang="zh-TW" dirty="0">
                <a:ea typeface="新細明體" panose="02020500000000000000" pitchFamily="18" charset="-120"/>
              </a:rPr>
              <a:t> and a set of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operations</a:t>
            </a:r>
            <a:r>
              <a:rPr lang="en-US" altLang="zh-TW" dirty="0">
                <a:ea typeface="新細明體" panose="02020500000000000000" pitchFamily="18" charset="-120"/>
              </a:rPr>
              <a:t> that act on those objects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Are the two addition operations the same?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ea typeface="新細明體" panose="02020500000000000000" pitchFamily="18" charset="-12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x, y;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float a, b;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x = x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dirty="0">
                <a:ea typeface="新細明體" panose="02020500000000000000" pitchFamily="18" charset="-120"/>
              </a:rPr>
              <a:t> y;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a = a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dirty="0">
                <a:ea typeface="新細明體" panose="02020500000000000000" pitchFamily="18" charset="-120"/>
              </a:rPr>
              <a:t> b;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A78CBB-BA2B-2645-A3F2-4EA6206B22A6}"/>
              </a:ext>
            </a:extLst>
          </p:cNvPr>
          <p:cNvSpPr/>
          <p:nvPr/>
        </p:nvSpPr>
        <p:spPr>
          <a:xfrm>
            <a:off x="3851920" y="5009885"/>
            <a:ext cx="7398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ea typeface="新細明體" panose="02020500000000000000" pitchFamily="18" charset="-120"/>
              </a:rPr>
              <a:t>32-bit floating point number converter</a:t>
            </a:r>
            <a:br>
              <a:rPr lang="en-US" altLang="zh-TW" sz="1600" dirty="0">
                <a:ea typeface="新細明體" panose="02020500000000000000" pitchFamily="18" charset="-120"/>
              </a:rPr>
            </a:br>
            <a:r>
              <a:rPr lang="en-US" altLang="zh-TW" sz="1600" dirty="0">
                <a:hlinkClick r:id="rId3"/>
              </a:rPr>
              <a:t>https://www.h-schmidt.net/FloatConverter/IEEE754.html</a:t>
            </a:r>
            <a:endParaRPr lang="zh-TW" altLang="en-US" sz="1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32BB21-3E10-EB45-8D93-511A952C1D47}"/>
              </a:ext>
            </a:extLst>
          </p:cNvPr>
          <p:cNvSpPr txBox="1"/>
          <p:nvPr/>
        </p:nvSpPr>
        <p:spPr>
          <a:xfrm>
            <a:off x="3343920" y="3815218"/>
            <a:ext cx="561249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0.625 </a:t>
            </a:r>
            <a:r>
              <a:rPr kumimoji="1" lang="en-US" altLang="zh-TW" dirty="0">
                <a:sym typeface="Wingdings" pitchFamily="2" charset="2"/>
              </a:rPr>
              <a:t>= (0.101)</a:t>
            </a:r>
            <a:r>
              <a:rPr kumimoji="1" lang="en-US" altLang="zh-TW" baseline="-25000" dirty="0">
                <a:sym typeface="Wingdings" pitchFamily="2" charset="2"/>
              </a:rPr>
              <a:t>2</a:t>
            </a:r>
            <a:r>
              <a:rPr kumimoji="1" lang="en-US" altLang="zh-TW" dirty="0">
                <a:sym typeface="Wingdings" pitchFamily="2" charset="2"/>
              </a:rPr>
              <a:t> = (1.01)</a:t>
            </a:r>
            <a:r>
              <a:rPr kumimoji="1" lang="en-US" altLang="zh-TW" baseline="-25000" dirty="0">
                <a:sym typeface="Wingdings" pitchFamily="2" charset="2"/>
              </a:rPr>
              <a:t>2</a:t>
            </a:r>
            <a:r>
              <a:rPr kumimoji="1" lang="en-US" altLang="zh-TW" dirty="0">
                <a:sym typeface="Wingdings" pitchFamily="2" charset="2"/>
              </a:rPr>
              <a:t> x 2</a:t>
            </a:r>
            <a:r>
              <a:rPr kumimoji="1" lang="en-US" altLang="zh-TW" baseline="30000" dirty="0">
                <a:sym typeface="Wingdings" pitchFamily="2" charset="2"/>
              </a:rPr>
              <a:t>-1</a:t>
            </a:r>
          </a:p>
          <a:p>
            <a:r>
              <a:rPr kumimoji="1" lang="en-US" altLang="zh-TW" dirty="0" err="1"/>
              <a:t>exp</a:t>
            </a:r>
            <a:r>
              <a:rPr kumimoji="1" lang="en-US" altLang="zh-TW" dirty="0"/>
              <a:t> + 127 = -1 + 127 = 126 = </a:t>
            </a:r>
            <a:r>
              <a:rPr kumimoji="1" lang="en-US" altLang="zh-TW" dirty="0">
                <a:solidFill>
                  <a:srgbClr val="C00000"/>
                </a:solidFill>
              </a:rPr>
              <a:t>0111 1110</a:t>
            </a:r>
          </a:p>
          <a:p>
            <a:r>
              <a:rPr kumimoji="1" lang="en-US" altLang="zh-TW" dirty="0"/>
              <a:t>man – (1)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 = </a:t>
            </a:r>
            <a:r>
              <a:rPr kumimoji="1" lang="en-US" altLang="zh-TW" dirty="0">
                <a:sym typeface="Wingdings" pitchFamily="2" charset="2"/>
              </a:rPr>
              <a:t>(1.01)</a:t>
            </a:r>
            <a:r>
              <a:rPr kumimoji="1" lang="en-US" altLang="zh-TW" baseline="-25000" dirty="0">
                <a:sym typeface="Wingdings" pitchFamily="2" charset="2"/>
              </a:rPr>
              <a:t>2</a:t>
            </a:r>
            <a:r>
              <a:rPr kumimoji="1" lang="en-US" altLang="zh-TW" dirty="0">
                <a:sym typeface="Wingdings" pitchFamily="2" charset="2"/>
              </a:rPr>
              <a:t> – (1)</a:t>
            </a:r>
            <a:r>
              <a:rPr kumimoji="1" lang="en-US" altLang="zh-TW" baseline="-25000" dirty="0"/>
              <a:t> 2 </a:t>
            </a:r>
            <a:r>
              <a:rPr kumimoji="1" lang="en-US" altLang="zh-TW" dirty="0"/>
              <a:t>= (0.</a:t>
            </a:r>
            <a:r>
              <a:rPr kumimoji="1" lang="en-US" altLang="zh-TW" dirty="0">
                <a:solidFill>
                  <a:srgbClr val="C00000"/>
                </a:solidFill>
              </a:rPr>
              <a:t>01</a:t>
            </a:r>
            <a:r>
              <a:rPr kumimoji="1" lang="en-US" altLang="zh-TW" dirty="0"/>
              <a:t>)</a:t>
            </a:r>
            <a:r>
              <a:rPr kumimoji="1" lang="en-US" altLang="zh-TW" baseline="-25000" dirty="0"/>
              <a:t>2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C6175E-89CF-EF40-88D3-7242EA50E3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76" b="5153"/>
          <a:stretch/>
        </p:blipFill>
        <p:spPr>
          <a:xfrm>
            <a:off x="107504" y="5724316"/>
            <a:ext cx="9036496" cy="9717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E1572D1-1363-7A49-AD8E-1E9B22C7406E}"/>
              </a:ext>
            </a:extLst>
          </p:cNvPr>
          <p:cNvSpPr/>
          <p:nvPr/>
        </p:nvSpPr>
        <p:spPr>
          <a:xfrm>
            <a:off x="3343920" y="3815218"/>
            <a:ext cx="5612498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2649739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C++11 Fixed Width Integer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01CD27A-5EEA-4A74-891A-44D9BC1AAD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8327923" cy="426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7398" y="5694918"/>
            <a:ext cx="615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Avoids problem of variable integer sizes for different CPUs</a:t>
            </a:r>
          </a:p>
        </p:txBody>
      </p:sp>
    </p:spTree>
    <p:extLst>
      <p:ext uri="{BB962C8B-B14F-4D97-AF65-F5344CB8AC3E}">
        <p14:creationId xmlns:p14="http://schemas.microsoft.com/office/powerpoint/2010/main" val="7989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C++11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525963"/>
          </a:xfrm>
        </p:spPr>
        <p:txBody>
          <a:bodyPr/>
          <a:lstStyle/>
          <a:p>
            <a:r>
              <a:rPr lang="en-US" sz="2800" dirty="0"/>
              <a:t>auto</a:t>
            </a:r>
          </a:p>
          <a:p>
            <a:pPr lvl="1"/>
            <a:r>
              <a:rPr lang="en-US" sz="2400" dirty="0"/>
              <a:t>Deduces the type of the variable based on the expression on the right side of the assignment statement</a:t>
            </a:r>
          </a:p>
          <a:p>
            <a:pPr marL="914400" lvl="2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x = expression;</a:t>
            </a:r>
          </a:p>
          <a:p>
            <a:pPr lvl="1"/>
            <a:r>
              <a:rPr lang="en-US" sz="2400" dirty="0"/>
              <a:t>More useful later when we have verbose types</a:t>
            </a:r>
          </a:p>
          <a:p>
            <a:r>
              <a:rPr lang="en-US" sz="2800" dirty="0" err="1"/>
              <a:t>decltype</a:t>
            </a:r>
            <a:endParaRPr lang="en-US" sz="2800" dirty="0"/>
          </a:p>
          <a:p>
            <a:pPr lvl="1"/>
            <a:r>
              <a:rPr lang="en-US" sz="2400" dirty="0"/>
              <a:t>Determines the type of the expression.  In the example below, x*3.5 is a double so y is declared as a </a:t>
            </a:r>
            <a:r>
              <a:rPr lang="en-US" sz="2400" b="1" dirty="0"/>
              <a:t>double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10;</a:t>
            </a:r>
          </a:p>
          <a:p>
            <a:pPr marL="457200" lvl="1" indent="0">
              <a:buNone/>
            </a:pPr>
            <a:r>
              <a:rPr lang="en-US" sz="2400" dirty="0"/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(x*3.5) y;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3B3C461-3E2D-46D3-9D15-F802950B3AD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545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AB3E7E8-9580-46B8-A938-5AD15109C0AE}" type="slidenum">
              <a:rPr lang="en-US"/>
              <a:pPr>
                <a:defRPr/>
              </a:pPr>
              <a:t>13</a:t>
            </a:fld>
            <a:endParaRPr lang="en-CA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Assigning Data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Initializing data in declaration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Results "undefined" if you don’t!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int </a:t>
            </a:r>
            <a:r>
              <a:rPr lang="en-US" sz="2000" dirty="0" err="1"/>
              <a:t>myValue</a:t>
            </a:r>
            <a:r>
              <a:rPr lang="en-US" sz="2000" dirty="0"/>
              <a:t> = 0;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Assigning data during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Lvalues</a:t>
            </a:r>
            <a:r>
              <a:rPr lang="en-US" sz="2400" dirty="0"/>
              <a:t> (left-side) &amp; </a:t>
            </a:r>
            <a:r>
              <a:rPr lang="en-US" sz="2400" dirty="0" err="1"/>
              <a:t>Rvalues</a:t>
            </a:r>
            <a:r>
              <a:rPr lang="en-US" sz="2400" dirty="0"/>
              <a:t> (right-side)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/>
              <a:t>Lvalues</a:t>
            </a:r>
            <a:r>
              <a:rPr lang="en-US" sz="2000" dirty="0"/>
              <a:t> must be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/>
              <a:t>Rvalues</a:t>
            </a:r>
            <a:r>
              <a:rPr lang="en-US" sz="2000" dirty="0"/>
              <a:t> can be any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/>
              <a:t>distance = rate * time;</a:t>
            </a:r>
            <a:br>
              <a:rPr lang="en-US" sz="2000" dirty="0"/>
            </a:br>
            <a:r>
              <a:rPr lang="en-US" sz="2000" dirty="0" err="1"/>
              <a:t>Lvalue</a:t>
            </a:r>
            <a:r>
              <a:rPr lang="en-US" sz="2000" dirty="0"/>
              <a:t>:  "distance"</a:t>
            </a:r>
            <a:br>
              <a:rPr lang="en-US" sz="2000" dirty="0"/>
            </a:br>
            <a:r>
              <a:rPr lang="en-US" sz="2000" dirty="0" err="1"/>
              <a:t>Rvalue</a:t>
            </a:r>
            <a:r>
              <a:rPr lang="en-US" sz="2000" dirty="0"/>
              <a:t>: "rate * time"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FCF0916-8489-4858-803C-F9DE5DEF4513}" type="slidenum">
              <a:rPr lang="en-US"/>
              <a:pPr>
                <a:defRPr/>
              </a:pPr>
              <a:t>14</a:t>
            </a:fld>
            <a:endParaRPr lang="en-CA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Assigning Data: Shorthand Notations</a:t>
            </a:r>
          </a:p>
        </p:txBody>
      </p:sp>
      <p:pic>
        <p:nvPicPr>
          <p:cNvPr id="15365" name="Picture 4" descr="C:\WINDOWS\Desktop\Oh_type\sacitch_C++_ppt\gif\savitchc01d_p01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2438400"/>
            <a:ext cx="78898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EE4B2E1-5BA1-4FEC-A232-BD1FE18FFE6F}" type="slidenum">
              <a:rPr lang="en-US"/>
              <a:pPr>
                <a:defRPr/>
              </a:pPr>
              <a:t>15</a:t>
            </a:fld>
            <a:endParaRPr lang="en-CA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Assignment Rules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Compatibility of Data Assignments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Type mismatches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General Rule: Cannot place value of one type into variable of another type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err="1"/>
              <a:t>intVar</a:t>
            </a:r>
            <a:r>
              <a:rPr lang="en-US" sz="2400" dirty="0"/>
              <a:t> = 2.99;	// 2 is assigned to </a:t>
            </a:r>
            <a:r>
              <a:rPr lang="en-US" sz="2400" dirty="0" err="1"/>
              <a:t>intVar</a:t>
            </a:r>
            <a:r>
              <a:rPr lang="en-US" sz="2400" dirty="0"/>
              <a:t>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Only integer part "fits", so that’s all that goes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Called "implicit" or "</a:t>
            </a:r>
            <a:r>
              <a:rPr lang="en-US" sz="2000" dirty="0">
                <a:solidFill>
                  <a:srgbClr val="C00000"/>
                </a:solidFill>
              </a:rPr>
              <a:t>automatic type conversion</a:t>
            </a:r>
            <a:r>
              <a:rPr lang="en-US" sz="2000" dirty="0"/>
              <a:t>"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Literals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2, 5.75, "Z", "Hello World"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Considered "constants": can’t change in program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62D46BE-6113-43F0-AD12-EE414DADA3B8}" type="slidenum">
              <a:rPr lang="en-US"/>
              <a:pPr>
                <a:defRPr/>
              </a:pPr>
              <a:t>16</a:t>
            </a:fld>
            <a:endParaRPr lang="en-CA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Literal Data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149600" algn="l"/>
              </a:tabLst>
            </a:pPr>
            <a:r>
              <a:rPr lang="en-US" sz="2800" dirty="0"/>
              <a:t>Literals</a:t>
            </a:r>
          </a:p>
          <a:p>
            <a:pPr lvl="1" eaLnBrk="1" hangingPunct="1">
              <a:tabLst>
                <a:tab pos="3149600" algn="l"/>
              </a:tabLst>
            </a:pPr>
            <a:r>
              <a:rPr lang="en-US" sz="2400" dirty="0"/>
              <a:t>Examples: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/>
              <a:t>2	// Literal constant int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/>
              <a:t>5.75	// Literal constant double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/>
              <a:t>"Z"	// Literal constant char</a:t>
            </a:r>
          </a:p>
          <a:p>
            <a:pPr lvl="2" eaLnBrk="1" hangingPunct="1">
              <a:tabLst>
                <a:tab pos="3149600" algn="l"/>
              </a:tabLst>
            </a:pPr>
            <a:r>
              <a:rPr lang="en-US" sz="2000" dirty="0"/>
              <a:t>"Hello World"	// Literal constant string</a:t>
            </a:r>
          </a:p>
          <a:p>
            <a:pPr eaLnBrk="1" hangingPunct="1">
              <a:spcBef>
                <a:spcPct val="50000"/>
              </a:spcBef>
              <a:tabLst>
                <a:tab pos="3149600" algn="l"/>
              </a:tabLst>
            </a:pPr>
            <a:r>
              <a:rPr lang="en-US" sz="2800" dirty="0"/>
              <a:t>Cannot change values during execution</a:t>
            </a:r>
          </a:p>
          <a:p>
            <a:pPr eaLnBrk="1" hangingPunct="1">
              <a:spcBef>
                <a:spcPct val="50000"/>
              </a:spcBef>
              <a:tabLst>
                <a:tab pos="3149600" algn="l"/>
              </a:tabLst>
            </a:pPr>
            <a:r>
              <a:rPr lang="en-US" sz="2800" dirty="0"/>
              <a:t>Called "literals" because you "literally typed"</a:t>
            </a:r>
            <a:br>
              <a:rPr lang="en-US" sz="2800" dirty="0"/>
            </a:br>
            <a:r>
              <a:rPr lang="en-US" sz="2800" dirty="0"/>
              <a:t>them in your program!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C753246-36A0-47FC-8A85-1F1C5AAB1CD1}" type="slidenum">
              <a:rPr lang="en-US"/>
              <a:pPr>
                <a:defRPr/>
              </a:pPr>
              <a:t>17</a:t>
            </a:fld>
            <a:endParaRPr lang="en-CA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Escape Sequences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"Extend" character set</a:t>
            </a:r>
          </a:p>
          <a:p>
            <a:pPr eaLnBrk="1" hangingPunct="1"/>
            <a:r>
              <a:rPr lang="en-US" dirty="0"/>
              <a:t>Backslash, \  preceding a character</a:t>
            </a:r>
          </a:p>
          <a:p>
            <a:pPr lvl="1" eaLnBrk="1" hangingPunct="1"/>
            <a:r>
              <a:rPr lang="en-US" dirty="0"/>
              <a:t>Instructs compiler: a special "escape</a:t>
            </a:r>
            <a:br>
              <a:rPr lang="en-US" dirty="0"/>
            </a:br>
            <a:r>
              <a:rPr lang="en-US" dirty="0"/>
              <a:t>character" is coming</a:t>
            </a:r>
          </a:p>
          <a:p>
            <a:pPr lvl="1" eaLnBrk="1" hangingPunct="1"/>
            <a:r>
              <a:rPr lang="en-US" dirty="0"/>
              <a:t>Following character treated as</a:t>
            </a:r>
            <a:br>
              <a:rPr lang="en-US" dirty="0"/>
            </a:br>
            <a:r>
              <a:rPr lang="en-US" dirty="0"/>
              <a:t>"escape sequence char"</a:t>
            </a:r>
          </a:p>
          <a:p>
            <a:pPr lvl="1" eaLnBrk="1" hangingPunct="1"/>
            <a:r>
              <a:rPr lang="en-US" dirty="0"/>
              <a:t>Display 1.3 next slide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Display 1.4</a:t>
            </a:r>
            <a:r>
              <a:rPr lang="en-US" sz="3600" dirty="0"/>
              <a:t>  </a:t>
            </a:r>
            <a:br>
              <a:rPr lang="en-US" sz="3600" dirty="0"/>
            </a:br>
            <a:r>
              <a:rPr lang="en-US" sz="3600" dirty="0"/>
              <a:t>Some Escape Sequences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8564147-7F38-45FA-88E5-0E9C31277DD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286" y="1718737"/>
            <a:ext cx="7771428" cy="428571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Display 1.4</a:t>
            </a:r>
            <a:r>
              <a:rPr lang="en-US" sz="3600" dirty="0"/>
              <a:t>  </a:t>
            </a:r>
            <a:br>
              <a:rPr lang="en-US" sz="3600" dirty="0"/>
            </a:br>
            <a:r>
              <a:rPr lang="en-US" sz="3600" dirty="0"/>
              <a:t>Some Escape Sequences (2 of 2)</a:t>
            </a:r>
          </a:p>
        </p:txBody>
      </p:sp>
      <p:pic>
        <p:nvPicPr>
          <p:cNvPr id="20483" name="Picture 4" descr="C:\WINDOWS\Desktop\Oh_type\sacitch_C++_ppt\gif\savitchc01d0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1676400"/>
            <a:ext cx="6705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1D8F999-7CC9-400C-9100-D0F4102DCDF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7AC8D78-5BBC-4EAB-9BA9-AD74B4BC0F5D}" type="slidenum">
              <a:rPr lang="en-US"/>
              <a:pPr>
                <a:defRPr/>
              </a:pPr>
              <a:t>2</a:t>
            </a:fld>
            <a:endParaRPr lang="en-CA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Introduction to C++</a:t>
            </a:r>
          </a:p>
          <a:p>
            <a:pPr lvl="1" eaLnBrk="1" hangingPunct="1"/>
            <a:r>
              <a:rPr lang="en-US" sz="2400" dirty="0"/>
              <a:t>Origins, Object-Oriented Programming, Terms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/>
              <a:t>Variables, Expressions, and </a:t>
            </a:r>
            <a:br>
              <a:rPr lang="en-US" sz="2800" dirty="0"/>
            </a:br>
            <a:r>
              <a:rPr lang="en-US" sz="2800" dirty="0"/>
              <a:t>Assignment Statements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/>
              <a:t>Console </a:t>
            </a:r>
            <a:r>
              <a:rPr lang="en-US" sz="2800" dirty="0" err="1"/>
              <a:t>Input/Output</a:t>
            </a:r>
            <a:endParaRPr lang="en-US" sz="2800" dirty="0"/>
          </a:p>
          <a:p>
            <a:pPr eaLnBrk="1" hangingPunct="1">
              <a:spcBef>
                <a:spcPct val="60000"/>
              </a:spcBef>
            </a:pPr>
            <a:r>
              <a:rPr lang="en-US" sz="2800" dirty="0"/>
              <a:t>Program Style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/>
              <a:t>Libraries and Namespaces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Literals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with C++11</a:t>
            </a:r>
          </a:p>
          <a:p>
            <a:r>
              <a:rPr lang="en-US" dirty="0"/>
              <a:t>Avoids escape sequences by literally interpreting everything in parentheses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string s = R"(\t\\t\n)";</a:t>
            </a:r>
          </a:p>
          <a:p>
            <a:r>
              <a:rPr lang="en-US" dirty="0"/>
              <a:t>The variable s is set to the exact string </a:t>
            </a:r>
            <a:r>
              <a:rPr lang="en-US" dirty="0">
                <a:solidFill>
                  <a:srgbClr val="C00000"/>
                </a:solidFill>
              </a:rPr>
              <a:t>"\t\\t\n"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"\\t\\\\t\\n";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in the previous version</a:t>
            </a:r>
          </a:p>
          <a:p>
            <a:r>
              <a:rPr lang="en-US" dirty="0"/>
              <a:t>Useful for filenames with \ in the </a:t>
            </a:r>
            <a:r>
              <a:rPr lang="en-US" dirty="0" err="1"/>
              <a:t>filepath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01CD27A-5EEA-4A74-891A-44D9BC1AAD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40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0C9D569-148A-45C5-A9BB-2B9157AA2AEA}" type="slidenum">
              <a:rPr lang="en-US"/>
              <a:pPr>
                <a:defRPr/>
              </a:pPr>
              <a:t>21</a:t>
            </a:fld>
            <a:endParaRPr lang="en-CA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Constants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Naming your 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Literal constants are "OK", but provide </a:t>
            </a:r>
            <a:br>
              <a:rPr lang="en-US" sz="2400" dirty="0"/>
            </a:br>
            <a:r>
              <a:rPr lang="en-US" sz="2400" dirty="0"/>
              <a:t>little meaning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e.g., seeing 24 in a program, tells nothing about</a:t>
            </a:r>
            <a:br>
              <a:rPr lang="en-US" sz="2000" dirty="0"/>
            </a:br>
            <a:r>
              <a:rPr lang="en-US" sz="2000" dirty="0"/>
              <a:t>what it represents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Use named constants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Meaningful name </a:t>
            </a:r>
            <a:r>
              <a:rPr lang="en-US" sz="2400" dirty="0"/>
              <a:t>to represent data</a:t>
            </a:r>
            <a:br>
              <a:rPr lang="en-US" sz="2400" dirty="0"/>
            </a:b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NUMBER_OF_STUDENTS = 24;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Called a "declared constant" or "named constant"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Now use it’s name wherever needed in program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Added benefit: changes to value result in one fix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D5DEDD0-53D6-48A2-BDEC-BEDA1D5289E3}" type="slidenum">
              <a:rPr lang="en-US"/>
              <a:pPr>
                <a:defRPr/>
              </a:pPr>
              <a:t>22</a:t>
            </a:fld>
            <a:endParaRPr lang="en-CA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Arithmetic Operators:</a:t>
            </a:r>
            <a:br>
              <a:rPr lang="en-US" sz="3200" dirty="0"/>
            </a:br>
            <a:r>
              <a:rPr lang="en-US" sz="3200" b="1" dirty="0"/>
              <a:t>Display 1.5</a:t>
            </a:r>
            <a:r>
              <a:rPr lang="en-US" sz="3200" dirty="0"/>
              <a:t>  Named Constant (1 of 2)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Standard Arithmetic Operators</a:t>
            </a:r>
          </a:p>
          <a:p>
            <a:pPr lvl="1" eaLnBrk="1" hangingPunct="1"/>
            <a:r>
              <a:rPr lang="en-US"/>
              <a:t>Precedence rules – standard rules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895600"/>
            <a:ext cx="7771428" cy="263809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Arithmetic Operators:</a:t>
            </a:r>
            <a:br>
              <a:rPr lang="en-US" sz="3200" dirty="0"/>
            </a:br>
            <a:r>
              <a:rPr lang="en-US" sz="3200" b="1" dirty="0"/>
              <a:t>Display 1.5</a:t>
            </a:r>
            <a:r>
              <a:rPr lang="en-US" sz="3200" dirty="0"/>
              <a:t>  Named Constant (2 of 2)</a:t>
            </a:r>
          </a:p>
        </p:txBody>
      </p:sp>
      <p:pic>
        <p:nvPicPr>
          <p:cNvPr id="23555" name="Picture 4" descr="C:\WINDOWS\Desktop\Oh_type\sacitch_C++_ppt\gif\savitchc01d0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136775"/>
            <a:ext cx="77724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704113C-B85B-402C-AFA3-3CEB8474FAC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6A3E161-FC64-4D84-8B4E-BAD47454EB67}" type="slidenum">
              <a:rPr lang="en-US"/>
              <a:pPr>
                <a:defRPr/>
              </a:pPr>
              <a:t>24</a:t>
            </a:fld>
            <a:endParaRPr lang="en-CA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Arithmetic Precision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Precision of Calculations</a:t>
            </a:r>
          </a:p>
          <a:p>
            <a:pPr lvl="1" eaLnBrk="1" hangingPunct="1"/>
            <a:r>
              <a:rPr lang="en-US"/>
              <a:t>VERY important consideration!</a:t>
            </a:r>
          </a:p>
          <a:p>
            <a:pPr lvl="2" eaLnBrk="1" hangingPunct="1"/>
            <a:r>
              <a:rPr lang="en-US"/>
              <a:t>Expressions in C++ might not evaluate as </a:t>
            </a:r>
            <a:br>
              <a:rPr lang="en-US"/>
            </a:br>
            <a:r>
              <a:rPr lang="en-US"/>
              <a:t>you’d "expect"!</a:t>
            </a:r>
          </a:p>
          <a:p>
            <a:pPr lvl="1" eaLnBrk="1" hangingPunct="1"/>
            <a:r>
              <a:rPr lang="en-US"/>
              <a:t>"Highest-order operand" determines type</a:t>
            </a:r>
            <a:br>
              <a:rPr lang="en-US"/>
            </a:br>
            <a:r>
              <a:rPr lang="en-US"/>
              <a:t>of arithmetic "precision" performed</a:t>
            </a:r>
          </a:p>
          <a:p>
            <a:pPr lvl="1" eaLnBrk="1" hangingPunct="1"/>
            <a:r>
              <a:rPr lang="en-US"/>
              <a:t>Common pitfall!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D89AC10-0B35-4743-99BC-A1F8DFA9FB43}" type="slidenum">
              <a:rPr lang="en-US"/>
              <a:pPr>
                <a:defRPr/>
              </a:pPr>
              <a:t>25</a:t>
            </a:fld>
            <a:endParaRPr lang="en-CA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Arithmetic Precision Examples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Examples: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17 / 5  evaluates to 3 in C++!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Both operands are integers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Integer division is performed!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17.0 / 5 equals 3.4 in C++!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Highest-order operand is "double type"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Double "precision" division is performed!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int intVar1 =1, intVar2=2;</a:t>
            </a:r>
            <a:br>
              <a:rPr lang="en-US" sz="2400" dirty="0"/>
            </a:br>
            <a:r>
              <a:rPr lang="en-US" sz="2400" dirty="0"/>
              <a:t>intVar1 / intVar2;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Performs integer division!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Result: 0!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6CA8D37-B239-4BBE-834A-5332983314C0}" type="slidenum">
              <a:rPr lang="en-US"/>
              <a:pPr>
                <a:defRPr/>
              </a:pPr>
              <a:t>26</a:t>
            </a:fld>
            <a:endParaRPr lang="en-CA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Individual Arithmetic Precision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Calculations done "one-by-one"</a:t>
            </a:r>
          </a:p>
          <a:p>
            <a:pPr lvl="1" eaLnBrk="1" hangingPunct="1"/>
            <a:r>
              <a:rPr lang="en-US" sz="2400"/>
              <a:t>1 / 2 / 3.0 / 4  performs 3 separate divisions.</a:t>
            </a:r>
          </a:p>
          <a:p>
            <a:pPr lvl="2" eaLnBrk="1" hangingPunct="1"/>
            <a:r>
              <a:rPr lang="en-US" sz="2000"/>
              <a:t>First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 1 / 2    equals 0</a:t>
            </a:r>
          </a:p>
          <a:p>
            <a:pPr lvl="2" eaLnBrk="1" hangingPunct="1"/>
            <a:r>
              <a:rPr lang="en-US" sz="2000"/>
              <a:t>Then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0 / 3.0 equals 0.0</a:t>
            </a:r>
          </a:p>
          <a:p>
            <a:pPr lvl="2" eaLnBrk="1" hangingPunct="1"/>
            <a:r>
              <a:rPr lang="en-US" sz="2000"/>
              <a:t>Then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0.0 / 4 equals 0.0!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So not necessarily sufficient to change</a:t>
            </a:r>
            <a:br>
              <a:rPr lang="en-US" sz="2800"/>
            </a:br>
            <a:r>
              <a:rPr lang="en-US" sz="2800"/>
              <a:t>just "one operand" in a large expression</a:t>
            </a:r>
          </a:p>
          <a:p>
            <a:pPr lvl="1" eaLnBrk="1" hangingPunct="1"/>
            <a:r>
              <a:rPr lang="en-US" sz="2400"/>
              <a:t>Must keep in mind all individual calculations</a:t>
            </a:r>
            <a:br>
              <a:rPr lang="en-US" sz="2400"/>
            </a:br>
            <a:r>
              <a:rPr lang="en-US" sz="2400"/>
              <a:t>that will be performed during evaluation!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67BAAC0-0A92-4425-9F2C-0A8156B4A302}" type="slidenum">
              <a:rPr lang="en-US"/>
              <a:pPr>
                <a:defRPr/>
              </a:pPr>
              <a:t>27</a:t>
            </a:fld>
            <a:endParaRPr lang="en-CA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 Casting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Casting for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add ".0" to literals to force precision</a:t>
            </a:r>
            <a:br>
              <a:rPr lang="en-US" sz="2400" dirty="0"/>
            </a:br>
            <a:r>
              <a:rPr lang="en-US" sz="2400" dirty="0"/>
              <a:t>arithmetic, but what about variables?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We can’t use "myInt.0"!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solidFill>
                  <a:srgbClr val="C00000"/>
                </a:solidFill>
              </a:rPr>
              <a:t>static_cast</a:t>
            </a:r>
            <a:r>
              <a:rPr lang="en-US" sz="2400" dirty="0">
                <a:solidFill>
                  <a:srgbClr val="C00000"/>
                </a:solidFill>
              </a:rPr>
              <a:t>&lt;double&gt;</a:t>
            </a:r>
            <a:r>
              <a:rPr lang="en-US" sz="2400" dirty="0" err="1">
                <a:solidFill>
                  <a:srgbClr val="C00000"/>
                </a:solidFill>
              </a:rPr>
              <a:t>intVar</a:t>
            </a:r>
            <a:r>
              <a:rPr lang="en-US" sz="2400" dirty="0">
                <a:solidFill>
                  <a:srgbClr val="C00000"/>
                </a:solidFill>
              </a:rPr>
              <a:t> 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Explicitly</a:t>
            </a:r>
            <a:r>
              <a:rPr lang="en-US" sz="2400" dirty="0"/>
              <a:t> "casts" or "converts" </a:t>
            </a:r>
            <a:r>
              <a:rPr lang="en-US" sz="2400" dirty="0" err="1"/>
              <a:t>intVar</a:t>
            </a:r>
            <a:r>
              <a:rPr lang="en-US" sz="2400" dirty="0"/>
              <a:t> to </a:t>
            </a:r>
            <a:br>
              <a:rPr lang="en-US" sz="2400" dirty="0"/>
            </a:br>
            <a:r>
              <a:rPr lang="en-US" sz="2400" dirty="0"/>
              <a:t>double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Result of conversion is then 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Example expression:</a:t>
            </a:r>
            <a:br>
              <a:rPr lang="en-US" sz="2000" dirty="0"/>
            </a:br>
            <a:r>
              <a:rPr lang="en-US" sz="2000" dirty="0" err="1">
                <a:solidFill>
                  <a:srgbClr val="0070C0"/>
                </a:solidFill>
              </a:rPr>
              <a:t>doubleVar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static_cast</a:t>
            </a:r>
            <a:r>
              <a:rPr lang="en-US" sz="2000" dirty="0">
                <a:solidFill>
                  <a:srgbClr val="0070C0"/>
                </a:solidFill>
              </a:rPr>
              <a:t>&lt;double&gt;intVar1 / intVar2;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/>
              <a:t>Casting forces double-precision division to take place</a:t>
            </a:r>
            <a:br>
              <a:rPr lang="en-US" sz="1800" dirty="0"/>
            </a:br>
            <a:r>
              <a:rPr lang="en-US" sz="1800" dirty="0"/>
              <a:t>among two integer variables!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C32C68-D757-4C26-BEB7-FDD710FAD64D}" type="slidenum">
              <a:rPr lang="en-US"/>
              <a:pPr>
                <a:defRPr/>
              </a:pPr>
              <a:t>28</a:t>
            </a:fld>
            <a:endParaRPr lang="en-CA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 Casting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Two types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</a:rPr>
              <a:t>Implicit</a:t>
            </a:r>
            <a:r>
              <a:rPr lang="en-US" sz="2400" dirty="0"/>
              <a:t>—also called "</a:t>
            </a:r>
            <a:r>
              <a:rPr lang="en-US" sz="2400" dirty="0">
                <a:solidFill>
                  <a:srgbClr val="C00000"/>
                </a:solidFill>
              </a:rPr>
              <a:t>Automatic</a:t>
            </a:r>
            <a:r>
              <a:rPr lang="en-US" sz="2400" dirty="0"/>
              <a:t>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Done FOR you, automatically</a:t>
            </a:r>
            <a:br>
              <a:rPr lang="en-US" sz="2000" dirty="0"/>
            </a:br>
            <a:r>
              <a:rPr lang="en-US" sz="2000" dirty="0"/>
              <a:t>17 / 5.5</a:t>
            </a:r>
            <a:br>
              <a:rPr lang="en-US" sz="2000" dirty="0"/>
            </a:br>
            <a:r>
              <a:rPr lang="en-US" sz="2000" dirty="0"/>
              <a:t>This expression causes an "implicit type cast" to</a:t>
            </a:r>
            <a:br>
              <a:rPr lang="en-US" sz="2000" dirty="0"/>
            </a:br>
            <a:r>
              <a:rPr lang="en-US" sz="2000" dirty="0"/>
              <a:t>take place, casting the 17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17.0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Explicit type conversion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Programmer specifies conversion with cast operator</a:t>
            </a:r>
            <a:br>
              <a:rPr lang="en-US" sz="2000" dirty="0"/>
            </a:br>
            <a:r>
              <a:rPr lang="en-US" sz="2000" dirty="0"/>
              <a:t>(double)17 / 5.5</a:t>
            </a:r>
            <a:br>
              <a:rPr lang="en-US" sz="2000" dirty="0"/>
            </a:br>
            <a:r>
              <a:rPr lang="en-US" sz="2000" dirty="0"/>
              <a:t>	Same expression as above, using explicit cast</a:t>
            </a:r>
            <a:br>
              <a:rPr lang="en-US" sz="2000" dirty="0"/>
            </a:br>
            <a:r>
              <a:rPr lang="en-US" sz="2000" dirty="0"/>
              <a:t>(double)</a:t>
            </a:r>
            <a:r>
              <a:rPr lang="en-US" sz="2000" dirty="0" err="1"/>
              <a:t>myInt</a:t>
            </a:r>
            <a:r>
              <a:rPr lang="en-US" sz="2000" dirty="0"/>
              <a:t> / </a:t>
            </a:r>
            <a:r>
              <a:rPr lang="en-US" sz="2000" dirty="0" err="1"/>
              <a:t>myDouble</a:t>
            </a:r>
            <a:br>
              <a:rPr lang="en-US" sz="2000" dirty="0"/>
            </a:br>
            <a:r>
              <a:rPr lang="en-US" sz="2000" dirty="0"/>
              <a:t>	More typical use; cast operator on variable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2E5D109-DCB8-4BBF-B944-BF39AB471877}" type="slidenum">
              <a:rPr lang="en-US"/>
              <a:pPr>
                <a:defRPr/>
              </a:pPr>
              <a:t>29</a:t>
            </a:fld>
            <a:endParaRPr lang="en-CA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Shorthand Operators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Increment &amp; Decrement Operators</a:t>
            </a:r>
          </a:p>
          <a:p>
            <a:pPr lvl="1" eaLnBrk="1" hangingPunct="1"/>
            <a:r>
              <a:rPr lang="en-US"/>
              <a:t>Just short-hand notation</a:t>
            </a:r>
          </a:p>
          <a:p>
            <a:pPr lvl="1" eaLnBrk="1" hangingPunct="1"/>
            <a:r>
              <a:rPr lang="en-US"/>
              <a:t>Increment operator, ++</a:t>
            </a:r>
            <a:br>
              <a:rPr lang="en-US"/>
            </a:br>
            <a:r>
              <a:rPr lang="en-US"/>
              <a:t>intVar++;  is equivalent to</a:t>
            </a:r>
            <a:br>
              <a:rPr lang="en-US"/>
            </a:br>
            <a:r>
              <a:rPr lang="en-US"/>
              <a:t>intVar = intVar + 1;</a:t>
            </a:r>
          </a:p>
          <a:p>
            <a:pPr lvl="1" eaLnBrk="1" hangingPunct="1"/>
            <a:r>
              <a:rPr lang="en-US"/>
              <a:t>Decrement operator, --</a:t>
            </a:r>
            <a:br>
              <a:rPr lang="en-US"/>
            </a:br>
            <a:r>
              <a:rPr lang="en-US"/>
              <a:t>intVar--;   is equivalent to</a:t>
            </a:r>
            <a:br>
              <a:rPr lang="en-US"/>
            </a:br>
            <a:r>
              <a:rPr lang="en-US"/>
              <a:t>intVar = intVar – 1;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Google Shape;90118;p1"/>
          <p:cNvSpPr txBox="1">
            <a:spLocks noGrp="1"/>
          </p:cNvSpPr>
          <p:nvPr>
            <p:ph type="sldNum" idx="11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0119" name="Google Shape;90119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C++</a:t>
            </a:r>
            <a:endParaRPr/>
          </a:p>
        </p:txBody>
      </p:sp>
      <p:sp>
        <p:nvSpPr>
          <p:cNvPr id="90120" name="Google Shape;90120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C++ Origins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Low-level languages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Machine, assembly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High-level languages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C, C++, ADA, COBOL, FORTRAN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Object-Oriented-Programming in C++</a:t>
            </a:r>
            <a:endParaRPr dirty="0"/>
          </a:p>
          <a:p>
            <a:pPr marL="342900" lvl="0" indent="-3429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C++ Terminology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i="1" dirty="0"/>
              <a:t>Programs</a:t>
            </a:r>
            <a:r>
              <a:rPr lang="en-US" sz="2400" dirty="0"/>
              <a:t> and </a:t>
            </a:r>
            <a:r>
              <a:rPr lang="en-US" sz="2400" i="1" dirty="0"/>
              <a:t>functions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Basic </a:t>
            </a:r>
            <a:r>
              <a:rPr lang="en-US" sz="2400" dirty="0" err="1"/>
              <a:t>Input/Output</a:t>
            </a:r>
            <a:r>
              <a:rPr lang="en-US" sz="2400" dirty="0"/>
              <a:t> (I/O) with </a:t>
            </a:r>
            <a:r>
              <a:rPr lang="en-US" sz="2400" dirty="0" err="1"/>
              <a:t>cin</a:t>
            </a:r>
            <a:r>
              <a:rPr lang="en-US" sz="2400" dirty="0"/>
              <a:t> and </a:t>
            </a:r>
            <a:r>
              <a:rPr lang="en-US" sz="2400" dirty="0" err="1"/>
              <a:t>cout</a:t>
            </a:r>
            <a:endParaRPr sz="2400" dirty="0"/>
          </a:p>
        </p:txBody>
      </p:sp>
      <p:sp>
        <p:nvSpPr>
          <p:cNvPr id="90121" name="Google Shape;90121;p1"/>
          <p:cNvSpPr txBox="1">
            <a:spLocks noGrp="1"/>
          </p:cNvSpPr>
          <p:nvPr>
            <p:ph type="ftr" idx="12"/>
          </p:nvPr>
        </p:nvSpPr>
        <p:spPr>
          <a:xfrm>
            <a:off x="928254" y="6308725"/>
            <a:ext cx="434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Copyright © 2017 Pearson Education, Ltd. All rights reserved.</a:t>
            </a:r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97C71CF-FB9C-4E34-A4C9-7D7203E12A4B}" type="slidenum">
              <a:rPr lang="en-US"/>
              <a:pPr>
                <a:defRPr/>
              </a:pPr>
              <a:t>30</a:t>
            </a:fld>
            <a:endParaRPr lang="en-CA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Shorthand Operators: Two Options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Post-Increment</a:t>
            </a:r>
            <a:br>
              <a:rPr lang="en-US" sz="2800"/>
            </a:br>
            <a:r>
              <a:rPr lang="en-US" sz="2800"/>
              <a:t>intVar++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Uses current value of variable, THEN increments it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Pre-Increment</a:t>
            </a:r>
            <a:br>
              <a:rPr lang="en-US" sz="2800"/>
            </a:br>
            <a:r>
              <a:rPr lang="en-US" sz="2800"/>
              <a:t>++intVar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Increments variable first, THEN uses new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"Use" is defined as whatever "context"</a:t>
            </a:r>
            <a:br>
              <a:rPr lang="en-US" sz="2800"/>
            </a:br>
            <a:r>
              <a:rPr lang="en-US" sz="2800"/>
              <a:t>variable is currently in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No difference if "alone" in statement:</a:t>
            </a:r>
            <a:br>
              <a:rPr lang="en-US" sz="2800"/>
            </a:br>
            <a:r>
              <a:rPr lang="en-US" sz="2800"/>
              <a:t>intVar++; and ++intVar; 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 identical result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13F90175-FB87-45BF-BD3B-7AF8D6788EA7}" type="slidenum">
              <a:rPr lang="en-US"/>
              <a:pPr>
                <a:defRPr/>
              </a:pPr>
              <a:t>31</a:t>
            </a:fld>
            <a:endParaRPr lang="en-CA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Post-Increment in Action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</a:tabLst>
            </a:pPr>
            <a:r>
              <a:rPr lang="en-US" sz="2800" dirty="0"/>
              <a:t>Post-Increment in Expressions:</a:t>
            </a:r>
            <a:br>
              <a:rPr lang="en-US" sz="28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	n = 2,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valueProduced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valueProduced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2 * (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valueProduced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/>
              <a:t>This code segment produces the output:</a:t>
            </a:r>
            <a:br>
              <a:rPr lang="en-US" sz="2400" dirty="0"/>
            </a:br>
            <a:r>
              <a:rPr lang="en-US" sz="2400" dirty="0"/>
              <a:t>4</a:t>
            </a:r>
            <a:br>
              <a:rPr lang="en-US" sz="2400" dirty="0"/>
            </a:br>
            <a:r>
              <a:rPr lang="en-US" sz="2400" dirty="0"/>
              <a:t>3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/>
              <a:t>Since post-increment was used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8AD915F-1EEF-475D-BAA4-ECF4C855C684}" type="slidenum">
              <a:rPr lang="en-US"/>
              <a:pPr>
                <a:defRPr/>
              </a:pPr>
              <a:t>32</a:t>
            </a:fld>
            <a:endParaRPr lang="en-CA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Pre-Increment in Action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</a:tabLst>
            </a:pPr>
            <a:r>
              <a:rPr lang="en-US" sz="2800" dirty="0"/>
              <a:t>Now using Pre-increment:</a:t>
            </a:r>
            <a:br>
              <a:rPr lang="en-US" sz="28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	n = 2,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valueProduced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valueProduced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2 * (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valueProduced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/>
              <a:t>This code segment produces the output:</a:t>
            </a:r>
            <a:br>
              <a:rPr lang="en-US" sz="2400" dirty="0"/>
            </a:br>
            <a:r>
              <a:rPr lang="en-US" sz="2400" dirty="0"/>
              <a:t>6</a:t>
            </a:r>
            <a:br>
              <a:rPr lang="en-US" sz="2400" dirty="0"/>
            </a:br>
            <a:r>
              <a:rPr lang="en-US" sz="2400" dirty="0"/>
              <a:t>3</a:t>
            </a:r>
          </a:p>
          <a:p>
            <a:pPr lvl="1" eaLnBrk="1" hangingPunct="1">
              <a:tabLst>
                <a:tab pos="1828800" algn="l"/>
              </a:tabLst>
            </a:pPr>
            <a:r>
              <a:rPr lang="en-US" sz="2400" dirty="0"/>
              <a:t>Because pre-increment was used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CFDD711-92AE-4FA5-887A-384382795943}" type="slidenum">
              <a:rPr lang="en-US"/>
              <a:pPr>
                <a:defRPr/>
              </a:pPr>
              <a:t>33</a:t>
            </a:fld>
            <a:endParaRPr lang="en-CA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Console Input/Output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I/O objects </a:t>
            </a:r>
            <a:r>
              <a:rPr lang="en-US" sz="2800" dirty="0" err="1"/>
              <a:t>cin</a:t>
            </a:r>
            <a:r>
              <a:rPr lang="en-US" sz="2800" dirty="0"/>
              <a:t>, </a:t>
            </a:r>
            <a:r>
              <a:rPr lang="en-US" sz="2800" dirty="0" err="1"/>
              <a:t>cout</a:t>
            </a:r>
            <a:r>
              <a:rPr lang="en-US" sz="2800" dirty="0"/>
              <a:t>, </a:t>
            </a:r>
            <a:r>
              <a:rPr lang="en-US" sz="2800" dirty="0" err="1"/>
              <a:t>cerr</a:t>
            </a:r>
            <a:endParaRPr lang="en-US" sz="2800" dirty="0"/>
          </a:p>
          <a:p>
            <a:pPr eaLnBrk="1" hangingPunct="1"/>
            <a:r>
              <a:rPr lang="en-US" sz="2800" dirty="0"/>
              <a:t>Defined in the C++ library called</a:t>
            </a:r>
            <a:br>
              <a:rPr lang="en-US" sz="2800" dirty="0"/>
            </a:br>
            <a:r>
              <a:rPr lang="en-US" sz="2800" dirty="0"/>
              <a:t>&lt;iostream&gt;</a:t>
            </a:r>
          </a:p>
          <a:p>
            <a:pPr eaLnBrk="1" hangingPunct="1"/>
            <a:r>
              <a:rPr lang="en-US" sz="2800" dirty="0"/>
              <a:t>Must have these lines (called pre-</a:t>
            </a:r>
            <a:br>
              <a:rPr lang="en-US" sz="2800" dirty="0"/>
            </a:br>
            <a:r>
              <a:rPr lang="en-US" sz="2800" dirty="0"/>
              <a:t>processor directives) near start of file: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#include &lt;iostream&gt;</a:t>
            </a:r>
            <a:br>
              <a:rPr lang="en-US" sz="2400" dirty="0"/>
            </a:br>
            <a:r>
              <a:rPr lang="en-US" sz="2400" dirty="0"/>
              <a:t>using namespace std;</a:t>
            </a:r>
          </a:p>
          <a:p>
            <a:pPr lvl="1" eaLnBrk="1" hangingPunct="1"/>
            <a:r>
              <a:rPr lang="en-US" sz="2400" dirty="0"/>
              <a:t>Tells C++ to use appropriate library so we can</a:t>
            </a:r>
            <a:br>
              <a:rPr lang="en-US" sz="2400" dirty="0"/>
            </a:br>
            <a:r>
              <a:rPr lang="en-US" sz="2400" dirty="0"/>
              <a:t>use the I/O objects </a:t>
            </a:r>
            <a:r>
              <a:rPr lang="en-US" sz="2400" dirty="0" err="1"/>
              <a:t>cin</a:t>
            </a:r>
            <a:r>
              <a:rPr lang="en-US" sz="2400" dirty="0"/>
              <a:t>, </a:t>
            </a:r>
            <a:r>
              <a:rPr lang="en-US" sz="2400" dirty="0" err="1"/>
              <a:t>cout</a:t>
            </a:r>
            <a:r>
              <a:rPr lang="en-US" sz="2400" dirty="0"/>
              <a:t>, </a:t>
            </a:r>
            <a:r>
              <a:rPr lang="en-US" sz="2400" dirty="0" err="1"/>
              <a:t>cerr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424B300-A6BA-40EA-8FD1-8916C1ED932B}" type="slidenum">
              <a:rPr lang="en-US"/>
              <a:pPr>
                <a:defRPr/>
              </a:pPr>
              <a:t>34</a:t>
            </a:fld>
            <a:endParaRPr lang="en-CA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Console Output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800" dirty="0"/>
              <a:t>What can be outputted?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400" dirty="0"/>
              <a:t>Any data can be outputted to display screen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/>
              <a:t>Variables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/>
              <a:t>Constants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/>
              <a:t>Literals</a:t>
            </a:r>
          </a:p>
          <a:p>
            <a:pPr lvl="2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000" dirty="0"/>
              <a:t>Expressions (which can include all of above)</a:t>
            </a:r>
          </a:p>
          <a:p>
            <a:pPr lvl="1"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numberOfGames</a:t>
            </a:r>
            <a:r>
              <a:rPr lang="en-US" sz="2400" dirty="0"/>
              <a:t> &lt;&lt; " games played.";</a:t>
            </a:r>
            <a:br>
              <a:rPr lang="en-US" sz="2400" dirty="0"/>
            </a:br>
            <a:r>
              <a:rPr lang="en-US" sz="2400" dirty="0"/>
              <a:t>2 values are outputted:</a:t>
            </a:r>
            <a:br>
              <a:rPr lang="en-US" sz="2400" dirty="0"/>
            </a:br>
            <a:r>
              <a:rPr lang="en-US" sz="2400" dirty="0"/>
              <a:t>	"value" of variable </a:t>
            </a:r>
            <a:r>
              <a:rPr lang="en-US" sz="2400" dirty="0" err="1"/>
              <a:t>numberOfGames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	literal string " games played."</a:t>
            </a:r>
          </a:p>
          <a:p>
            <a:pPr eaLnBrk="1" hangingPunct="1">
              <a:lnSpc>
                <a:spcPct val="90000"/>
              </a:lnSpc>
              <a:tabLst>
                <a:tab pos="1539875" algn="l"/>
              </a:tabLst>
            </a:pPr>
            <a:r>
              <a:rPr lang="en-US" sz="2800" dirty="0"/>
              <a:t>Cascading: multiple values in one </a:t>
            </a:r>
            <a:r>
              <a:rPr lang="en-US" sz="2800" dirty="0" err="1"/>
              <a:t>cout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0676326-89CF-4BB9-94D5-4FF8CF7485F9}" type="slidenum">
              <a:rPr lang="en-US"/>
              <a:pPr>
                <a:defRPr/>
              </a:pPr>
              <a:t>35</a:t>
            </a:fld>
            <a:endParaRPr lang="en-CA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Separating Lines of Output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New lines in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Recall: "\n" is escape sequence for the </a:t>
            </a:r>
            <a:br>
              <a:rPr lang="en-US" sz="2400" dirty="0"/>
            </a:br>
            <a:r>
              <a:rPr lang="en-US" sz="2400" dirty="0"/>
              <a:t>char "newline"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A second method: object </a:t>
            </a:r>
            <a:r>
              <a:rPr lang="en-US" sz="2800" dirty="0" err="1">
                <a:solidFill>
                  <a:srgbClr val="C00000"/>
                </a:solidFill>
              </a:rPr>
              <a:t>endl</a:t>
            </a:r>
            <a:endParaRPr lang="en-US" sz="2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Examples: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 err="1"/>
              <a:t>cout</a:t>
            </a:r>
            <a:r>
              <a:rPr lang="en-US" sz="2400" dirty="0"/>
              <a:t> &lt;&lt; "Hello World\n";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Sends string "Hello World" to display, &amp; escape</a:t>
            </a:r>
            <a:br>
              <a:rPr lang="en-US" sz="2000" dirty="0"/>
            </a:br>
            <a:r>
              <a:rPr lang="en-US" sz="2000" dirty="0"/>
              <a:t>sequence "\n", skipping to next line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"Hello World" &lt;&lt; </a:t>
            </a:r>
            <a:r>
              <a:rPr lang="en-US" sz="2400" dirty="0" err="1">
                <a:solidFill>
                  <a:srgbClr val="0070C0"/>
                </a:solidFill>
              </a:rPr>
              <a:t>endl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Same result as above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/>
              <a:t>C++ has a data type of “</a:t>
            </a:r>
            <a:r>
              <a:rPr lang="en-US" dirty="0">
                <a:solidFill>
                  <a:srgbClr val="C00000"/>
                </a:solidFill>
              </a:rPr>
              <a:t>string</a:t>
            </a:r>
            <a:r>
              <a:rPr lang="en-US" dirty="0"/>
              <a:t>” to store sequences of characters</a:t>
            </a:r>
          </a:p>
          <a:p>
            <a:pPr lvl="1"/>
            <a:r>
              <a:rPr lang="en-US" dirty="0"/>
              <a:t>Not a primitive data type; distinction will be made later</a:t>
            </a:r>
          </a:p>
          <a:p>
            <a:pPr lvl="1"/>
            <a:r>
              <a:rPr lang="en-US" dirty="0"/>
              <a:t>Must add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#include &lt;string&gt; </a:t>
            </a:r>
            <a:r>
              <a:rPr lang="en-US" dirty="0"/>
              <a:t>at the top of the program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“+”</a:t>
            </a:r>
            <a:r>
              <a:rPr lang="en-US" dirty="0"/>
              <a:t> operator on strings </a:t>
            </a:r>
            <a:r>
              <a:rPr lang="en-US" dirty="0">
                <a:solidFill>
                  <a:srgbClr val="C00000"/>
                </a:solidFill>
              </a:rPr>
              <a:t>concatenates</a:t>
            </a:r>
            <a:r>
              <a:rPr lang="en-US" dirty="0"/>
              <a:t> two strings together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str</a:t>
            </a:r>
            <a:r>
              <a:rPr lang="en-US" dirty="0"/>
              <a:t> where </a:t>
            </a:r>
            <a:r>
              <a:rPr lang="en-US" dirty="0" err="1"/>
              <a:t>str</a:t>
            </a:r>
            <a:r>
              <a:rPr lang="en-US" dirty="0"/>
              <a:t> is a string only reads up to the first whitespace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3B3C461-3E2D-46D3-9D15-F802950B3AD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3011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(1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3B3C461-3E2D-46D3-9D15-F802950B3AD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47480"/>
            <a:ext cx="5626764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426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3B3C461-3E2D-46D3-9D15-F802950B3AD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504113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500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1E8FB4C-6C62-4449-80B8-C6F2ADAEDDE7}" type="slidenum">
              <a:rPr lang="en-US"/>
              <a:pPr>
                <a:defRPr/>
              </a:pPr>
              <a:t>39</a:t>
            </a:fld>
            <a:endParaRPr lang="en-CA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Formatting Output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Formatting numeric values for output</a:t>
            </a:r>
          </a:p>
          <a:p>
            <a:pPr lvl="1" eaLnBrk="1" hangingPunct="1"/>
            <a:r>
              <a:rPr lang="en-US" dirty="0"/>
              <a:t>Values may not display as you’d expect!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"The price is $" &lt;&lt; price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2" eaLnBrk="1" hangingPunct="1"/>
            <a:r>
              <a:rPr lang="en-US" dirty="0"/>
              <a:t>If price (declared double) has value 78.5, you</a:t>
            </a:r>
            <a:br>
              <a:rPr lang="en-US" dirty="0"/>
            </a:br>
            <a:r>
              <a:rPr lang="en-US" dirty="0"/>
              <a:t>might get:</a:t>
            </a:r>
          </a:p>
          <a:p>
            <a:pPr lvl="3" eaLnBrk="1" hangingPunct="1"/>
            <a:r>
              <a:rPr lang="en-US" dirty="0"/>
              <a:t>The price is $78.500000    or:</a:t>
            </a:r>
          </a:p>
          <a:p>
            <a:pPr lvl="3" eaLnBrk="1" hangingPunct="1"/>
            <a:r>
              <a:rPr lang="en-US" dirty="0"/>
              <a:t>The price is $78.5</a:t>
            </a:r>
          </a:p>
          <a:p>
            <a:pPr eaLnBrk="1" hangingPunct="1"/>
            <a:r>
              <a:rPr lang="en-US" dirty="0"/>
              <a:t>We must explicitly tell C++ how to output numbers in our programs!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A533A63-B853-4B88-84C2-0AA7BA79D63A}" type="slidenum">
              <a:rPr lang="en-US"/>
              <a:pPr>
                <a:defRPr/>
              </a:pPr>
              <a:t>4</a:t>
            </a:fld>
            <a:endParaRPr lang="en-CA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1.1  </a:t>
            </a:r>
            <a:br>
              <a:rPr lang="en-US" sz="3600" b="1"/>
            </a:br>
            <a:r>
              <a:rPr lang="en-US" sz="3600"/>
              <a:t>A Sample C++ Program (1 of 2)</a:t>
            </a:r>
          </a:p>
        </p:txBody>
      </p:sp>
      <p:pic>
        <p:nvPicPr>
          <p:cNvPr id="9220" name="Picture 4" descr="C:\WINDOWS\Desktop\Oh_type\sacitch_C++_ppt\gif\savitchc01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41463"/>
            <a:ext cx="70866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0EB6FA1-5EAB-4957-A7C1-379D26643D3C}" type="slidenum">
              <a:rPr lang="en-US"/>
              <a:pPr>
                <a:defRPr/>
              </a:pPr>
              <a:t>40</a:t>
            </a:fld>
            <a:endParaRPr lang="en-CA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Formatting Numbers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"Magic Formula" to force decimal sizes:</a:t>
            </a:r>
            <a:br>
              <a:rPr lang="en-US" sz="28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cout.setf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::fixed);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cout.setf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These </a:t>
            </a:r>
            <a:r>
              <a:rPr lang="en-US" sz="2800" dirty="0" err="1"/>
              <a:t>stmts</a:t>
            </a:r>
            <a:r>
              <a:rPr lang="en-US" sz="2800" dirty="0"/>
              <a:t> force all future </a:t>
            </a:r>
            <a:r>
              <a:rPr lang="en-US" sz="2800" dirty="0" err="1"/>
              <a:t>cout’ed</a:t>
            </a:r>
            <a:r>
              <a:rPr lang="en-US" sz="2800" dirty="0"/>
              <a:t>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To have exactly two digits after the decimal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 err="1"/>
              <a:t>cout</a:t>
            </a:r>
            <a:r>
              <a:rPr lang="en-US" sz="2400" dirty="0"/>
              <a:t> &lt;&lt; "The price is $" &lt;&lt; price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Now results in the following:</a:t>
            </a:r>
            <a:br>
              <a:rPr lang="en-US" sz="2000" dirty="0"/>
            </a:br>
            <a:r>
              <a:rPr lang="en-US" sz="2000" dirty="0"/>
              <a:t>The price is $78.50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Can modify precision "as you go" as well!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E5CE8C4-676D-4D4B-996A-BF870151EB49}" type="slidenum">
              <a:rPr lang="en-US"/>
              <a:pPr>
                <a:defRPr/>
              </a:pPr>
              <a:t>41</a:t>
            </a:fld>
            <a:endParaRPr lang="en-CA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Error Output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 with </a:t>
            </a:r>
            <a:r>
              <a:rPr lang="en-US" dirty="0" err="1"/>
              <a:t>cerr</a:t>
            </a:r>
            <a:endParaRPr lang="en-US" dirty="0"/>
          </a:p>
          <a:p>
            <a:pPr lvl="1" eaLnBrk="1" hangingPunct="1"/>
            <a:r>
              <a:rPr lang="en-US" dirty="0" err="1"/>
              <a:t>cerr</a:t>
            </a:r>
            <a:r>
              <a:rPr lang="en-US" dirty="0"/>
              <a:t> works same as </a:t>
            </a:r>
            <a:r>
              <a:rPr lang="en-US" dirty="0" err="1"/>
              <a:t>cout</a:t>
            </a:r>
            <a:endParaRPr lang="en-US" dirty="0"/>
          </a:p>
          <a:p>
            <a:pPr lvl="1" eaLnBrk="1" hangingPunct="1"/>
            <a:r>
              <a:rPr lang="en-US" dirty="0"/>
              <a:t>Provides mechanism for distinguishing</a:t>
            </a:r>
            <a:br>
              <a:rPr lang="en-US" dirty="0"/>
            </a:br>
            <a:r>
              <a:rPr lang="en-US" dirty="0"/>
              <a:t>between regular output and error output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Re-direct</a:t>
            </a:r>
            <a:r>
              <a:rPr lang="en-US" dirty="0"/>
              <a:t> output streams</a:t>
            </a:r>
          </a:p>
          <a:p>
            <a:pPr lvl="1" eaLnBrk="1" hangingPunct="1"/>
            <a:r>
              <a:rPr lang="en-US" dirty="0"/>
              <a:t>Most systems allow </a:t>
            </a:r>
            <a:r>
              <a:rPr lang="en-US" dirty="0" err="1"/>
              <a:t>cout</a:t>
            </a:r>
            <a:r>
              <a:rPr lang="en-US" dirty="0"/>
              <a:t> and </a:t>
            </a:r>
            <a:r>
              <a:rPr lang="en-US" dirty="0" err="1"/>
              <a:t>cerr</a:t>
            </a:r>
            <a:r>
              <a:rPr lang="en-US" dirty="0"/>
              <a:t> to be </a:t>
            </a:r>
            <a:br>
              <a:rPr lang="en-US" dirty="0"/>
            </a:br>
            <a:r>
              <a:rPr lang="en-US" dirty="0"/>
              <a:t>"redirected" to other devices</a:t>
            </a:r>
          </a:p>
          <a:p>
            <a:pPr lvl="2" eaLnBrk="1" hangingPunct="1"/>
            <a:r>
              <a:rPr lang="en-US" dirty="0"/>
              <a:t>e.g., line printer, output file, error console, etc.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762D42-8058-477A-B315-D535D586FD5D}" type="slidenum">
              <a:rPr lang="en-US"/>
              <a:pPr>
                <a:defRPr/>
              </a:pPr>
              <a:t>42</a:t>
            </a:fld>
            <a:endParaRPr lang="en-CA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Input Using cin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cin</a:t>
            </a:r>
            <a:r>
              <a:rPr lang="en-US" sz="2800" dirty="0"/>
              <a:t> for input, </a:t>
            </a:r>
            <a:r>
              <a:rPr lang="en-US" sz="2800" dirty="0" err="1"/>
              <a:t>cout</a:t>
            </a:r>
            <a:r>
              <a:rPr lang="en-US" sz="2800" dirty="0"/>
              <a:t> for output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Differences: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"</a:t>
            </a:r>
            <a:r>
              <a:rPr lang="en-US" sz="2400" dirty="0">
                <a:solidFill>
                  <a:srgbClr val="C00000"/>
                </a:solidFill>
              </a:rPr>
              <a:t>&gt;&gt;</a:t>
            </a:r>
            <a:r>
              <a:rPr lang="en-US" sz="2400" dirty="0"/>
              <a:t>" (extraction operator) points opposite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Think of it as "pointing toward where the data goes"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Object name "</a:t>
            </a:r>
            <a:r>
              <a:rPr lang="en-US" sz="2400" dirty="0" err="1"/>
              <a:t>cin</a:t>
            </a:r>
            <a:r>
              <a:rPr lang="en-US" sz="2400" dirty="0"/>
              <a:t>" used instead of "</a:t>
            </a:r>
            <a:r>
              <a:rPr lang="en-US" sz="2400" dirty="0" err="1"/>
              <a:t>cout</a:t>
            </a:r>
            <a:r>
              <a:rPr lang="en-US" sz="2400" dirty="0"/>
              <a:t>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 literals allowed for </a:t>
            </a:r>
            <a:r>
              <a:rPr lang="en-US" sz="2400" dirty="0" err="1"/>
              <a:t>cin</a:t>
            </a:r>
            <a:endParaRPr 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Must input "to a variable"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err="1"/>
              <a:t>cin</a:t>
            </a:r>
            <a:r>
              <a:rPr lang="en-US" sz="2800" dirty="0"/>
              <a:t> &gt;&gt; num;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Waits on-screen for </a:t>
            </a:r>
            <a:r>
              <a:rPr lang="en-US" sz="2400" dirty="0">
                <a:solidFill>
                  <a:srgbClr val="C00000"/>
                </a:solidFill>
              </a:rPr>
              <a:t>keyboard</a:t>
            </a:r>
            <a:r>
              <a:rPr lang="en-US" sz="2400" dirty="0"/>
              <a:t>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Value entered at keyboard is "assigned" to num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CDA47B6-824F-41ED-988E-B70D1156F739}" type="slidenum">
              <a:rPr lang="en-US"/>
              <a:pPr>
                <a:defRPr/>
              </a:pPr>
              <a:t>43</a:t>
            </a:fld>
            <a:endParaRPr lang="en-CA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Prompting for Input: cin and cout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Always "prompt" user </a:t>
            </a:r>
            <a:r>
              <a:rPr lang="en-US" sz="2800" dirty="0">
                <a:solidFill>
                  <a:srgbClr val="C00000"/>
                </a:solidFill>
              </a:rPr>
              <a:t>for input</a:t>
            </a:r>
            <a:br>
              <a:rPr lang="en-US" sz="2800" dirty="0"/>
            </a:br>
            <a:r>
              <a:rPr lang="en-US" sz="2800" dirty="0" err="1"/>
              <a:t>cout</a:t>
            </a:r>
            <a:r>
              <a:rPr lang="en-US" sz="2800" dirty="0"/>
              <a:t> &lt;&lt; "Enter number of dragons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";</a:t>
            </a:r>
            <a:br>
              <a:rPr lang="en-US" sz="2800" dirty="0"/>
            </a:br>
            <a:r>
              <a:rPr lang="en-US" sz="2800" dirty="0" err="1"/>
              <a:t>cin</a:t>
            </a:r>
            <a:r>
              <a:rPr lang="en-US" sz="2800" dirty="0"/>
              <a:t> &gt;&gt; </a:t>
            </a:r>
            <a:r>
              <a:rPr lang="en-US" sz="2800" dirty="0" err="1"/>
              <a:t>numOfDragons</a:t>
            </a:r>
            <a:r>
              <a:rPr lang="en-US" sz="2800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 no "\n" in </a:t>
            </a:r>
            <a:r>
              <a:rPr lang="en-US" sz="2400" dirty="0" err="1"/>
              <a:t>cout</a:t>
            </a:r>
            <a:r>
              <a:rPr lang="en-US" sz="2400" dirty="0"/>
              <a:t>.  Prompt "waits" on same</a:t>
            </a:r>
            <a:br>
              <a:rPr lang="en-US" sz="2400" dirty="0"/>
            </a:br>
            <a:r>
              <a:rPr lang="en-US" sz="2400" dirty="0"/>
              <a:t>line for keyboard input as follows:</a:t>
            </a:r>
          </a:p>
          <a:p>
            <a:pPr lvl="2" eaLnBrk="1" hangingPunct="1">
              <a:lnSpc>
                <a:spcPct val="90000"/>
              </a:lnSpc>
              <a:buFont typeface="Symbol" pitchFamily="18" charset="2"/>
              <a:buNone/>
            </a:pPr>
            <a:br>
              <a:rPr lang="en-US" sz="2000" dirty="0"/>
            </a:br>
            <a:r>
              <a:rPr lang="en-US" sz="2000" dirty="0"/>
              <a:t>Enter number of dragons: ____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Underscore above denotes where keyboard entry</a:t>
            </a:r>
            <a:br>
              <a:rPr lang="en-US" sz="2000" dirty="0"/>
            </a:br>
            <a:r>
              <a:rPr lang="en-US" sz="2000" dirty="0"/>
              <a:t>is made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Every </a:t>
            </a:r>
            <a:r>
              <a:rPr lang="en-US" sz="2800" dirty="0" err="1"/>
              <a:t>cin</a:t>
            </a:r>
            <a:r>
              <a:rPr lang="en-US" sz="2800" dirty="0"/>
              <a:t> should have </a:t>
            </a:r>
            <a:r>
              <a:rPr lang="en-US" sz="2800" dirty="0" err="1"/>
              <a:t>cout</a:t>
            </a:r>
            <a:r>
              <a:rPr lang="en-US" sz="2800" dirty="0"/>
              <a:t> prompt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Maximizes user-friendly input/output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3657A40-8C72-4D97-BDD7-BB7032256905}" type="slidenum">
              <a:rPr lang="en-US"/>
              <a:pPr>
                <a:defRPr/>
              </a:pPr>
              <a:t>44</a:t>
            </a:fld>
            <a:endParaRPr lang="en-CA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Style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Bottom-line: Make programs easy to read and modify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/>
              <a:t>Comments, two methods:</a:t>
            </a:r>
          </a:p>
          <a:p>
            <a:pPr lvl="1" eaLnBrk="1" hangingPunct="1"/>
            <a:r>
              <a:rPr lang="en-US" sz="2000"/>
              <a:t>// Two slashes indicate entire line is to be ignored</a:t>
            </a:r>
          </a:p>
          <a:p>
            <a:pPr lvl="1" eaLnBrk="1" hangingPunct="1"/>
            <a:r>
              <a:rPr lang="en-US" sz="2000"/>
              <a:t>/*Delimiters indicates everything between is ignored*/</a:t>
            </a:r>
          </a:p>
          <a:p>
            <a:pPr lvl="1" eaLnBrk="1" hangingPunct="1"/>
            <a:r>
              <a:rPr lang="en-US" sz="2000"/>
              <a:t>Both methods commonly used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/>
              <a:t>Identifier naming</a:t>
            </a:r>
          </a:p>
          <a:p>
            <a:pPr lvl="1" eaLnBrk="1" hangingPunct="1"/>
            <a:r>
              <a:rPr lang="en-US" sz="2000"/>
              <a:t>ALL_CAPS for constants</a:t>
            </a:r>
          </a:p>
          <a:p>
            <a:pPr lvl="1" eaLnBrk="1" hangingPunct="1"/>
            <a:r>
              <a:rPr lang="en-US" sz="2000"/>
              <a:t>lowerToUpper for variables</a:t>
            </a:r>
          </a:p>
          <a:p>
            <a:pPr lvl="1" eaLnBrk="1" hangingPunct="1"/>
            <a:r>
              <a:rPr lang="en-US" sz="2000"/>
              <a:t>Most important: MEANINGFUL NAMES!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EE60A05-153E-426E-BD2F-2276918B3220}" type="slidenum">
              <a:rPr lang="en-US"/>
              <a:pPr>
                <a:defRPr/>
              </a:pPr>
              <a:t>45</a:t>
            </a:fld>
            <a:endParaRPr lang="en-CA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Libraries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C++ Standard Libraries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#include &lt;</a:t>
            </a:r>
            <a:r>
              <a:rPr lang="en-US" dirty="0" err="1"/>
              <a:t>Library_Name</a:t>
            </a:r>
            <a:r>
              <a:rPr lang="en-US" dirty="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Directive to "add" contents of library file to</a:t>
            </a:r>
            <a:br>
              <a:rPr lang="en-US" dirty="0"/>
            </a:br>
            <a:r>
              <a:rPr lang="en-US" dirty="0"/>
              <a:t>your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Called "preprocessor directive"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Executes before compiler, and simply "copies"</a:t>
            </a:r>
            <a:br>
              <a:rPr lang="en-US" dirty="0"/>
            </a:br>
            <a:r>
              <a:rPr lang="en-US" dirty="0"/>
              <a:t>library file into your program file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C++ has many libraries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Input/output, math, strings, etc.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7B38C0B-100D-41CD-AA3D-26332509CBA1}" type="slidenum">
              <a:rPr lang="en-US"/>
              <a:pPr>
                <a:defRPr/>
              </a:pPr>
              <a:t>46</a:t>
            </a:fld>
            <a:endParaRPr lang="en-CA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Namespaces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238" y="1506538"/>
            <a:ext cx="7777162" cy="44370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Namespaces defined: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Collection of name definitions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For now: interested in namespace "</a:t>
            </a:r>
            <a:r>
              <a:rPr lang="en-US" sz="2800" dirty="0" err="1"/>
              <a:t>std</a:t>
            </a:r>
            <a:r>
              <a:rPr lang="en-US" sz="2800" dirty="0"/>
              <a:t>"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Has all standard library definitions we need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Examples:</a:t>
            </a:r>
            <a:br>
              <a:rPr lang="en-US" sz="2800" dirty="0"/>
            </a:br>
            <a:r>
              <a:rPr lang="en-US" sz="2800" dirty="0"/>
              <a:t>#include &lt;iostream&gt;</a:t>
            </a:r>
            <a:br>
              <a:rPr lang="en-US" sz="2800" dirty="0"/>
            </a:br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	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Includes entire standard library of name definitions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#include &lt;iostream&gt;</a:t>
            </a:r>
            <a:br>
              <a:rPr lang="en-US" sz="2800" dirty="0"/>
            </a:br>
            <a:r>
              <a:rPr lang="en-US" sz="2800" dirty="0"/>
              <a:t>using std::</a:t>
            </a:r>
            <a:r>
              <a:rPr lang="en-US" sz="2800" dirty="0" err="1"/>
              <a:t>cin</a:t>
            </a:r>
            <a:r>
              <a:rPr lang="en-US" sz="2800"/>
              <a:t>;	using </a:t>
            </a:r>
            <a:r>
              <a:rPr lang="en-US" sz="2800" dirty="0"/>
              <a:t>std::</a:t>
            </a:r>
            <a:r>
              <a:rPr lang="en-US" sz="2800" dirty="0" err="1"/>
              <a:t>cout</a:t>
            </a:r>
            <a:r>
              <a:rPr lang="en-US" sz="2800" dirty="0"/>
              <a:t>;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Can specify just the objects we want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79E8EE1-63FE-B947-8CAF-2868A8B0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6002577"/>
            <a:ext cx="6347105" cy="35377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5267099-23C5-6942-A3FB-25B3D7CFF168}"/>
              </a:ext>
            </a:extLst>
          </p:cNvPr>
          <p:cNvSpPr txBox="1"/>
          <p:nvPr/>
        </p:nvSpPr>
        <p:spPr>
          <a:xfrm>
            <a:off x="381000" y="5638800"/>
            <a:ext cx="8675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70C0"/>
                </a:solidFill>
                <a:latin typeface="Candara" panose="020E0502030303020204" pitchFamily="34" charset="0"/>
              </a:rPr>
              <a:t>After you see this message a few times you’ll become familiar with its meaning</a:t>
            </a:r>
            <a:endParaRPr kumimoji="1" lang="zh-TW" altLang="en-US" sz="2000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EF5121E3-59A1-483E-8AB9-8DDB607E656A}" type="slidenum">
              <a:rPr lang="en-US"/>
              <a:pPr>
                <a:defRPr/>
              </a:pPr>
              <a:t>47</a:t>
            </a:fld>
            <a:endParaRPr lang="en-CA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C++ is case-sensitive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Use meaningful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For variables and constants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Variables must be declared before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Should also be initialized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Use care in numeric manipulation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Precision, parentheses, order of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#include C++ libraries as needed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7436995-9444-49F4-AABD-8A56F737F117}" type="slidenum">
              <a:rPr lang="en-US"/>
              <a:pPr>
                <a:defRPr/>
              </a:pPr>
              <a:t>48</a:t>
            </a:fld>
            <a:endParaRPr lang="en-CA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Object cout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Used for console output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Object cin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Used for console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Object cerr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Used for error messages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Use comments to aid understanding of</a:t>
            </a:r>
            <a:br>
              <a:rPr lang="en-US" sz="2800"/>
            </a:br>
            <a:r>
              <a:rPr lang="en-US" sz="2800"/>
              <a:t>your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Do not overcomment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1.1  </a:t>
            </a:r>
            <a:br>
              <a:rPr lang="en-US" sz="3600" b="1"/>
            </a:br>
            <a:r>
              <a:rPr lang="en-US" sz="3600"/>
              <a:t>A Sample C++ Program (2 of 2)</a:t>
            </a:r>
          </a:p>
        </p:txBody>
      </p:sp>
      <p:pic>
        <p:nvPicPr>
          <p:cNvPr id="10243" name="Picture 4" descr="C:\WINDOWS\Desktop\Oh_type\sacitch_C++_ppt\gif\savitchc01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1981200"/>
            <a:ext cx="77724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D9CA0EB-B06F-4E28-AFCD-D0A963CCFEB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78C4659-86EC-4E1A-BF5D-8FA6FB3834FC}" type="slidenum">
              <a:rPr lang="en-US"/>
              <a:pPr>
                <a:defRPr/>
              </a:pPr>
              <a:t>6</a:t>
            </a:fld>
            <a:endParaRPr lang="en-CA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C++ Variables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C++ Identifiers</a:t>
            </a:r>
          </a:p>
          <a:p>
            <a:pPr lvl="1" eaLnBrk="1" hangingPunct="1"/>
            <a:r>
              <a:rPr lang="en-US" sz="2400" dirty="0"/>
              <a:t>Keywords/reserved words vs. Identifiers</a:t>
            </a:r>
          </a:p>
          <a:p>
            <a:pPr lvl="1" eaLnBrk="1" hangingPunct="1"/>
            <a:r>
              <a:rPr lang="en-US" sz="2400" dirty="0"/>
              <a:t>Case-sensitivity and validity of identifiers</a:t>
            </a:r>
          </a:p>
          <a:p>
            <a:pPr lvl="1" eaLnBrk="1" hangingPunct="1"/>
            <a:r>
              <a:rPr lang="en-US" sz="2400" dirty="0"/>
              <a:t>Meaningful names!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/>
              <a:t>Variables</a:t>
            </a:r>
          </a:p>
          <a:p>
            <a:pPr lvl="1" eaLnBrk="1" hangingPunct="1"/>
            <a:r>
              <a:rPr lang="en-US" sz="2400" dirty="0"/>
              <a:t>A memory location to store data for a program</a:t>
            </a:r>
          </a:p>
          <a:p>
            <a:pPr lvl="1" eaLnBrk="1" hangingPunct="1"/>
            <a:r>
              <a:rPr lang="en-US" sz="2400" dirty="0"/>
              <a:t>Must declare all data before use in program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Data Types: </a:t>
            </a:r>
            <a:br>
              <a:rPr lang="en-US" sz="3600"/>
            </a:br>
            <a:r>
              <a:rPr lang="en-US" sz="3600" b="1"/>
              <a:t>Display 1.2</a:t>
            </a:r>
            <a:r>
              <a:rPr lang="en-US" sz="3600"/>
              <a:t>  Simple Types (1 of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D2C9C2-486D-4395-992A-DB26EB2B442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513638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Data Types: </a:t>
            </a:r>
            <a:br>
              <a:rPr lang="en-US" sz="3600"/>
            </a:br>
            <a:r>
              <a:rPr lang="en-US" sz="3600" b="1"/>
              <a:t>Display 1.2</a:t>
            </a:r>
            <a:r>
              <a:rPr lang="en-US" sz="3600"/>
              <a:t>  Simple Types (2 of 2)</a:t>
            </a:r>
          </a:p>
        </p:txBody>
      </p:sp>
      <p:pic>
        <p:nvPicPr>
          <p:cNvPr id="13315" name="Picture 4" descr="C:\WINDOWS\Desktop\Oh_type\sacitch_C++_ppt\gif\savitchc01d0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676400"/>
            <a:ext cx="77724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C86697D-6539-40EC-AE2A-B841D4A4968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Operations for Different Data Types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B900E9-9D01-FB45-88BA-281BD5326D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687766" cy="4555704"/>
          </a:xfrm>
          <a:noFill/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Data type:</a:t>
            </a:r>
            <a:r>
              <a:rPr lang="en-US" altLang="zh-TW" dirty="0">
                <a:ea typeface="新細明體" panose="02020500000000000000" pitchFamily="18" charset="-120"/>
              </a:rPr>
              <a:t> a collection of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objects</a:t>
            </a:r>
            <a:r>
              <a:rPr lang="en-US" altLang="zh-TW" dirty="0">
                <a:ea typeface="新細明體" panose="02020500000000000000" pitchFamily="18" charset="-120"/>
              </a:rPr>
              <a:t> and a set of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operations</a:t>
            </a:r>
            <a:r>
              <a:rPr lang="en-US" altLang="zh-TW" dirty="0">
                <a:ea typeface="新細明體" panose="02020500000000000000" pitchFamily="18" charset="-120"/>
              </a:rPr>
              <a:t> that act on those objects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Are the two addition operations the same?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ea typeface="新細明體" panose="02020500000000000000" pitchFamily="18" charset="-12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 x, y;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float a, b;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x = x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dirty="0">
                <a:ea typeface="新細明體" panose="02020500000000000000" pitchFamily="18" charset="-120"/>
              </a:rPr>
              <a:t> y;</a:t>
            </a:r>
          </a:p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a = a </a:t>
            </a:r>
            <a:r>
              <a:rPr lang="en-US" altLang="zh-TW" dirty="0">
                <a:solidFill>
                  <a:srgbClr val="C00000"/>
                </a:solidFill>
                <a:ea typeface="新細明體" panose="02020500000000000000" pitchFamily="18" charset="-120"/>
              </a:rPr>
              <a:t>+</a:t>
            </a:r>
            <a:r>
              <a:rPr lang="en-US" altLang="zh-TW" dirty="0">
                <a:ea typeface="新細明體" panose="02020500000000000000" pitchFamily="18" charset="-120"/>
              </a:rPr>
              <a:t> b; </a:t>
            </a:r>
          </a:p>
        </p:txBody>
      </p:sp>
    </p:spTree>
    <p:extLst>
      <p:ext uri="{BB962C8B-B14F-4D97-AF65-F5344CB8AC3E}">
        <p14:creationId xmlns:p14="http://schemas.microsoft.com/office/powerpoint/2010/main" val="3825586408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3247</Words>
  <Application>Microsoft Office PowerPoint</Application>
  <PresentationFormat>如螢幕大小 (4:3)</PresentationFormat>
  <Paragraphs>446</Paragraphs>
  <Slides>48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宋体</vt:lpstr>
      <vt:lpstr>新細明體</vt:lpstr>
      <vt:lpstr>Arial</vt:lpstr>
      <vt:lpstr>Calibri</vt:lpstr>
      <vt:lpstr>Candara</vt:lpstr>
      <vt:lpstr>Courier New</vt:lpstr>
      <vt:lpstr>Symbol</vt:lpstr>
      <vt:lpstr>Wingdings</vt:lpstr>
      <vt:lpstr>Office Theme</vt:lpstr>
      <vt:lpstr>Chapter 1</vt:lpstr>
      <vt:lpstr>Learning Objectives</vt:lpstr>
      <vt:lpstr>Introduction to C++</vt:lpstr>
      <vt:lpstr>Display 1.1   A Sample C++ Program (1 of 2)</vt:lpstr>
      <vt:lpstr>Display 1.1   A Sample C++ Program (2 of 2)</vt:lpstr>
      <vt:lpstr>C++ Variables</vt:lpstr>
      <vt:lpstr>Data Types:  Display 1.2  Simple Types (1 of 2)</vt:lpstr>
      <vt:lpstr>Data Types:  Display 1.2  Simple Types (2 of 2)</vt:lpstr>
      <vt:lpstr>Operations for Different Data Types</vt:lpstr>
      <vt:lpstr>Operations for Different Data Types</vt:lpstr>
      <vt:lpstr>C++11 Fixed Width Integer Types</vt:lpstr>
      <vt:lpstr>New C++11 Types</vt:lpstr>
      <vt:lpstr>Assigning Data</vt:lpstr>
      <vt:lpstr>Assigning Data: Shorthand Notations</vt:lpstr>
      <vt:lpstr>Data Assignment Rules</vt:lpstr>
      <vt:lpstr>Literal Data</vt:lpstr>
      <vt:lpstr>Escape Sequences</vt:lpstr>
      <vt:lpstr>Display 1.4   Some Escape Sequences (1 of 2)</vt:lpstr>
      <vt:lpstr>Display 1.4   Some Escape Sequences (2 of 2)</vt:lpstr>
      <vt:lpstr>Raw String Literals</vt:lpstr>
      <vt:lpstr>Constants</vt:lpstr>
      <vt:lpstr>Arithmetic Operators: Display 1.5  Named Constant (1 of 2)</vt:lpstr>
      <vt:lpstr>Arithmetic Operators: Display 1.5  Named Constant (2 of 2)</vt:lpstr>
      <vt:lpstr>Arithmetic Precision</vt:lpstr>
      <vt:lpstr>Arithmetic Precision Examples</vt:lpstr>
      <vt:lpstr>Individual Arithmetic Precision </vt:lpstr>
      <vt:lpstr>Type Casting </vt:lpstr>
      <vt:lpstr>Type Casting </vt:lpstr>
      <vt:lpstr>Shorthand Operators</vt:lpstr>
      <vt:lpstr>Shorthand Operators: Two Options</vt:lpstr>
      <vt:lpstr>Post-Increment in Action</vt:lpstr>
      <vt:lpstr>Pre-Increment in Action</vt:lpstr>
      <vt:lpstr>Console Input/Output</vt:lpstr>
      <vt:lpstr>Console Output</vt:lpstr>
      <vt:lpstr>Separating Lines of Output</vt:lpstr>
      <vt:lpstr>String type</vt:lpstr>
      <vt:lpstr>Input/Output (1 of 2)</vt:lpstr>
      <vt:lpstr>Input/Output (2 of 2)</vt:lpstr>
      <vt:lpstr>Formatting Output</vt:lpstr>
      <vt:lpstr>Formatting Numbers</vt:lpstr>
      <vt:lpstr>Error Output</vt:lpstr>
      <vt:lpstr>Input Using cin</vt:lpstr>
      <vt:lpstr>Prompting for Input: cin and cout</vt:lpstr>
      <vt:lpstr>Program Style</vt:lpstr>
      <vt:lpstr>Libraries</vt:lpstr>
      <vt:lpstr>Namespaces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cp:lastModifiedBy>user</cp:lastModifiedBy>
  <cp:revision>48</cp:revision>
  <dcterms:modified xsi:type="dcterms:W3CDTF">2021-02-25T03:52:26Z</dcterms:modified>
</cp:coreProperties>
</file>