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86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  <p:sldId id="304" r:id="rId48"/>
    <p:sldId id="305" r:id="rId49"/>
    <p:sldId id="306" r:id="rId50"/>
    <p:sldId id="307" r:id="rId51"/>
    <p:sldId id="291" r:id="rId52"/>
    <p:sldId id="28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8B8FF9F-0E6A-4F13-9B1E-53CF82E64B66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C8BF94-AAD5-47BD-A076-B4A664947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262E9-638C-4AA4-8640-631DC83FD7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4E67B-F857-4F8E-B048-7E971E20C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73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65BD7-DDF2-417B-9366-C8983F2E37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27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9E1F0-0CD4-4606-A41C-A8B8C5183F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4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54692B-643C-45A8-B0E4-631135AA16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7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E2C91A-6673-495C-996E-3A26B2B8DA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17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12AC4C-34ED-454B-B03A-B205FBF1E8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16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9C0B10-88AC-4F1C-A724-CECDDCCBFB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148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94DFA-F5AF-4579-9A93-E96A2A1C87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1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其實做研究都是這樣，你一定要有</a:t>
            </a:r>
            <a:r>
              <a:rPr lang="en-US" altLang="zh-CN" dirty="0"/>
              <a:t> trade-off</a:t>
            </a:r>
            <a:r>
              <a:rPr lang="zh-CN" altLang="en-US" dirty="0"/>
              <a:t>，才值得去做個題目。在這個題目裡面，找到最佳平衡點，也就是權衡多個</a:t>
            </a:r>
            <a:r>
              <a:rPr lang="en-US" altLang="zh-CN" dirty="0"/>
              <a:t> trade-off </a:t>
            </a:r>
            <a:r>
              <a:rPr lang="zh-CN" altLang="en-US" dirty="0"/>
              <a:t>底下最好的決定。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DEFF0B-2969-4D14-9A48-9FE23C88E57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2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90C8A-2808-4899-90F6-19B00F4DBD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8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281BCE-3EFA-450A-A159-EC894760D4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55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163E2-6DA0-4C7E-A92B-BD2EDCB641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86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341FE7-26C1-4ED3-81EA-58B54F3C12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79E15-AEC0-4C5E-AF6C-FFE1DA9A96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67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B5847-58BC-4853-A640-3C8D192BF6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79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10B2C-F110-43E8-9953-F8D8657F07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20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EED50-D9AC-4D84-9FA1-434F0063E9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154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C34717-3F34-4F3F-86D1-CC7CEF7871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35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C6FDA-FF6B-4D84-9B5B-045D7603D1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505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99A68-AB40-46B3-B4EF-A9DF2E8ACB9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04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40B6A-AA25-4FF9-82EC-1153317391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87C35F-344A-450E-8E47-50CA39052A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879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89C3F3-93B8-4F41-B31D-9A580BFCB1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634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65BD7-DDF2-417B-9366-C8983F2E37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183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11746C-6B22-4018-9C8B-751B9D128B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274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我不介紹那麼多種，只是再給大家多一點感覺</a:t>
            </a: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165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Adding layers of abstraction </a:t>
            </a:r>
            <a:r>
              <a:rPr lang="zh-CN" altLang="en-US" dirty="0"/>
              <a:t>你可以先想想</a:t>
            </a:r>
            <a:r>
              <a:rPr lang="zh-TW" altLang="en-US" dirty="0"/>
              <a:t> </a:t>
            </a:r>
            <a:r>
              <a:rPr lang="en-US" altLang="zh-TW" dirty="0"/>
              <a:t>iterator</a:t>
            </a:r>
            <a:r>
              <a:rPr lang="zh-TW" altLang="en-US" dirty="0"/>
              <a:t>，把最大相同的概念抓出來，形成一個 </a:t>
            </a:r>
            <a:r>
              <a:rPr lang="en-US" altLang="zh-TW" dirty="0"/>
              <a:t>class</a:t>
            </a:r>
            <a:r>
              <a:rPr lang="zh-TW" altLang="en-US" dirty="0"/>
              <a:t>，然後每個不同的部分，就</a:t>
            </a:r>
            <a:r>
              <a:rPr lang="zh-CN" altLang="en-US" dirty="0"/>
              <a:t>實作</a:t>
            </a:r>
            <a:r>
              <a:rPr lang="zh-TW" altLang="en-US" dirty="0"/>
              <a:t>在你新增的</a:t>
            </a:r>
            <a:r>
              <a:rPr lang="en-US" altLang="zh-TW" dirty="0"/>
              <a:t> iterator </a:t>
            </a:r>
            <a:r>
              <a:rPr lang="zh-CN" altLang="en-US" dirty="0"/>
              <a:t>裡面，而且修改不需要跨出新增的</a:t>
            </a:r>
            <a:r>
              <a:rPr lang="en-US" altLang="zh-CN" dirty="0"/>
              <a:t> class</a:t>
            </a:r>
            <a:r>
              <a:rPr lang="zh-TW" altLang="en-US" dirty="0"/>
              <a:t> 外面（最高宗旨）</a:t>
            </a: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50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770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980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30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808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80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596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062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111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430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07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747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999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394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1491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8169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B85693-BB01-414F-8E46-1D7FD15365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2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E1DB1-ACA7-45AF-8FA5-1F5BD28C53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87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5727A-8D7D-4BFD-BDC1-257EB9EF0B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63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A8B1E-C564-4C8B-9FE4-2A343C61D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77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8DC5F-D580-4035-B93E-035336958D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3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B97FD-BB1B-49C8-8F51-B1718F5867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AD28-EDCB-4EB8-80CB-7F1B67621BEA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E0C1D4A-3951-454D-ADE6-A9CC2A1D4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E84CF-157E-4218-8E88-B4AA462B4A51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48606867-9226-429D-9FE4-A7FDF7B8A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3469-0450-40BE-803F-90B07B097907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0C54D2E0-4E73-4E5F-B512-5E61D3FC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F6DEB-5029-4808-A25A-438005CDA6E2}" type="datetime1">
              <a:rPr lang="en-US"/>
              <a:pPr>
                <a:defRPr/>
              </a:pPr>
              <a:t>6/13/19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E1C6283B-75DC-4284-85E8-2E558111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5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09C9-DFC7-4EB7-98B0-5844EAE44651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D76D9C4-DAC4-4A1F-9202-1C3ECC37B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1772-09F5-4904-B201-5D799361B3F4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9943961F-82FA-4497-90AE-B3933E352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5005-A88C-48F4-8890-D3F278DC4512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4653F57A-0B34-4A66-AE32-457D5420F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2EE2-9DC6-4E58-ABC0-86C579C37047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3CB7563C-307B-48E0-B373-FDD97A03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50578-D093-4C09-A14B-61EC44927197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26E9AA3D-FC95-49F6-8FB3-BF43A0607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AE77-3C37-4220-8ED7-BD78D499516E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79F1D45E-F846-470B-A98D-B09D3A47C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4E1C-DB4D-4396-8519-BB6918389C6C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FA37B961-2849-4630-8CC9-106E9FD74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520E28-D6B9-4856-83A0-7574CDE057DE}" type="datetime1">
              <a:rPr lang="en-US"/>
              <a:pPr>
                <a:defRPr/>
              </a:pPr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6B1C69-969F-417E-BA2D-BD5BB84F9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Patterns </a:t>
            </a:r>
            <a:br>
              <a:rPr lang="en-US" dirty="0"/>
            </a:br>
            <a:r>
              <a:rPr lang="en-US" dirty="0"/>
              <a:t>and UML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00800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Model-View-Controller Pattern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application can fit</a:t>
            </a:r>
          </a:p>
          <a:p>
            <a:pPr eaLnBrk="1" hangingPunct="1"/>
            <a:r>
              <a:rPr lang="en-US" dirty="0"/>
              <a:t>But particularly </a:t>
            </a:r>
            <a:r>
              <a:rPr lang="en-US" dirty="0">
                <a:solidFill>
                  <a:srgbClr val="0070C0"/>
                </a:solidFill>
              </a:rPr>
              <a:t>suited to GUI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design projects</a:t>
            </a:r>
          </a:p>
          <a:p>
            <a:pPr lvl="1" eaLnBrk="1" hangingPunct="1"/>
            <a:r>
              <a:rPr lang="en-US" dirty="0"/>
              <a:t>Where view can actually be visualization of</a:t>
            </a:r>
            <a:br>
              <a:rPr lang="en-US" dirty="0"/>
            </a:br>
            <a:r>
              <a:rPr lang="en-US" dirty="0"/>
              <a:t>state of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B8A814E-E7D0-4EB8-BABF-F834AFD765B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20.1  </a:t>
            </a:r>
            <a:br>
              <a:rPr lang="en-US" sz="3600" b="1"/>
            </a:br>
            <a:r>
              <a:rPr lang="en-US" sz="3600"/>
              <a:t>Model-View-Controller Pattern</a:t>
            </a:r>
          </a:p>
        </p:txBody>
      </p:sp>
      <p:pic>
        <p:nvPicPr>
          <p:cNvPr id="23555" name="Picture 4" descr="C:\WINDOWS\Desktop\Oh_type\sacitch_C++_ppt\gif\savitchc2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17663"/>
            <a:ext cx="7772400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31F1DA9-67FE-4722-8F90-F23DAA314C1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Sorting Pattern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solidFill>
                  <a:srgbClr val="C00000"/>
                </a:solidFill>
              </a:rPr>
              <a:t>Similar pattern </a:t>
            </a:r>
            <a:r>
              <a:rPr lang="en-US" dirty="0"/>
              <a:t>among </a:t>
            </a:r>
            <a:r>
              <a:rPr lang="en-US" dirty="0">
                <a:solidFill>
                  <a:srgbClr val="0070C0"/>
                </a:solidFill>
              </a:rPr>
              <a:t>"most-efficient"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sorting algorithms</a:t>
            </a:r>
            <a:r>
              <a:rPr lang="en-US" dirty="0"/>
              <a:t>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Recursive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>
                <a:solidFill>
                  <a:srgbClr val="00B050"/>
                </a:solidFill>
              </a:rPr>
              <a:t>Divide</a:t>
            </a:r>
            <a:r>
              <a:rPr lang="en-US" dirty="0"/>
              <a:t> list into smaller lists (i.e., </a:t>
            </a:r>
            <a:r>
              <a:rPr lang="en-US" dirty="0">
                <a:solidFill>
                  <a:srgbClr val="00B050"/>
                </a:solidFill>
              </a:rPr>
              <a:t>split</a:t>
            </a:r>
            <a:r>
              <a:rPr lang="en-US" dirty="0"/>
              <a:t>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Then recursively sort smaller lists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>
                <a:solidFill>
                  <a:srgbClr val="00B050"/>
                </a:solidFill>
              </a:rPr>
              <a:t>Recombine</a:t>
            </a:r>
            <a:r>
              <a:rPr lang="en-US" dirty="0"/>
              <a:t> two sorted lists obtaining one</a:t>
            </a:r>
            <a:br>
              <a:rPr lang="en-US" dirty="0"/>
            </a:br>
            <a:r>
              <a:rPr lang="en-US" dirty="0"/>
              <a:t>final sorted list (i.e.,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F0FB2A3B-8B76-49F3-A703-1D186DC9D2A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 Pattern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Clearly a divide-and-conquer strategy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Heart of pattern: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splitPt</a:t>
            </a:r>
            <a:r>
              <a:rPr lang="en-US" sz="2400" dirty="0">
                <a:solidFill>
                  <a:srgbClr val="0070C0"/>
                </a:solidFill>
              </a:rPr>
              <a:t> = split(a, begin, end);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sort(a, begin, </a:t>
            </a:r>
            <a:r>
              <a:rPr lang="en-US" sz="2400" dirty="0" err="1">
                <a:solidFill>
                  <a:srgbClr val="0070C0"/>
                </a:solidFill>
              </a:rPr>
              <a:t>splitPt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sort(a, </a:t>
            </a:r>
            <a:r>
              <a:rPr lang="en-US" sz="2400" dirty="0" err="1">
                <a:solidFill>
                  <a:srgbClr val="0070C0"/>
                </a:solidFill>
              </a:rPr>
              <a:t>splitPt</a:t>
            </a:r>
            <a:r>
              <a:rPr lang="en-US" sz="2400" dirty="0">
                <a:solidFill>
                  <a:srgbClr val="0070C0"/>
                </a:solidFill>
              </a:rPr>
              <a:t>, end);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join(a, begin, </a:t>
            </a:r>
            <a:r>
              <a:rPr lang="en-US" sz="2400" dirty="0" err="1">
                <a:solidFill>
                  <a:srgbClr val="0070C0"/>
                </a:solidFill>
              </a:rPr>
              <a:t>splitPt</a:t>
            </a:r>
            <a:r>
              <a:rPr lang="en-US" sz="2400" dirty="0">
                <a:solidFill>
                  <a:srgbClr val="0070C0"/>
                </a:solidFill>
              </a:rPr>
              <a:t>, end);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Note no details on how split and join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definitions will yield different </a:t>
            </a:r>
            <a:br>
              <a:rPr lang="en-US" sz="2400" dirty="0"/>
            </a:br>
            <a:r>
              <a:rPr lang="en-US" sz="2400" dirty="0"/>
              <a:t>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F877D53-CC38-4B3C-8955-6ECF573E11E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</a:t>
            </a:r>
            <a:r>
              <a:rPr lang="en-US" b="1" dirty="0"/>
              <a:t>split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Rearranges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interval [begin, end]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Divides</a:t>
            </a:r>
            <a:r>
              <a:rPr lang="en-US" sz="2800" dirty="0"/>
              <a:t> interval at split point, </a:t>
            </a:r>
            <a:r>
              <a:rPr lang="en-US" sz="2800" i="1" dirty="0" err="1">
                <a:solidFill>
                  <a:srgbClr val="0070C0"/>
                </a:solidFill>
              </a:rPr>
              <a:t>splitPt</a:t>
            </a:r>
            <a:endParaRPr lang="en-US" sz="2800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Two new intervals then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[begin, </a:t>
            </a:r>
            <a:r>
              <a:rPr lang="en-US" sz="2400" dirty="0" err="1"/>
              <a:t>splitPt</a:t>
            </a:r>
            <a:r>
              <a:rPr lang="en-US" sz="2400" dirty="0"/>
              <a:t>) – first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[</a:t>
            </a:r>
            <a:r>
              <a:rPr lang="en-US" sz="2400" dirty="0" err="1"/>
              <a:t>splitPt</a:t>
            </a:r>
            <a:r>
              <a:rPr lang="en-US" sz="2400" dirty="0"/>
              <a:t>, end) – second half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No details in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Nothing about how rearrange and divide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takes place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80973D6-DFC7-4E31-8A9F-8168C8E706B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</a:t>
            </a:r>
            <a:r>
              <a:rPr lang="en-US" b="1" dirty="0"/>
              <a:t>join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Combines</a:t>
            </a:r>
            <a:r>
              <a:rPr lang="en-US" dirty="0"/>
              <a:t> two sorted intervals</a:t>
            </a:r>
          </a:p>
          <a:p>
            <a:pPr lvl="1" eaLnBrk="1" hangingPunct="1"/>
            <a:r>
              <a:rPr lang="en-US" dirty="0"/>
              <a:t>Produces final sorted version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Again, no details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join function could perform many ways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3D947C5-C8B9-425E-909C-27D8672061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Sample Realization </a:t>
            </a:r>
            <a:br>
              <a:rPr lang="en-US" sz="3600" dirty="0"/>
            </a:br>
            <a:r>
              <a:rPr lang="en-US" sz="3600" dirty="0"/>
              <a:t>of Sorting Pattern: </a:t>
            </a:r>
            <a:r>
              <a:rPr lang="en-US" sz="3600" b="1" dirty="0" err="1"/>
              <a:t>Mergesort</a:t>
            </a:r>
            <a:endParaRPr lang="en-US" sz="3600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00B050"/>
                </a:solidFill>
              </a:rPr>
              <a:t>Simplest "realization" </a:t>
            </a:r>
            <a:r>
              <a:rPr lang="en-US" sz="2800" dirty="0"/>
              <a:t>of sorting pattern is</a:t>
            </a:r>
            <a:br>
              <a:rPr lang="en-US" sz="2800" dirty="0"/>
            </a:br>
            <a:r>
              <a:rPr lang="en-US" sz="2800" dirty="0" err="1">
                <a:solidFill>
                  <a:srgbClr val="C00000"/>
                </a:solidFill>
              </a:rPr>
              <a:t>mergesort</a:t>
            </a:r>
            <a:endParaRPr lang="en-US" sz="2800" dirty="0">
              <a:solidFill>
                <a:srgbClr val="C00000"/>
              </a:solidFill>
            </a:endParaRPr>
          </a:p>
          <a:p>
            <a:pPr eaLnBrk="1" hangingPunct="1"/>
            <a:r>
              <a:rPr lang="en-US" sz="2800" dirty="0"/>
              <a:t>Definition of </a:t>
            </a:r>
            <a:r>
              <a:rPr lang="en-US" sz="2800" dirty="0">
                <a:solidFill>
                  <a:srgbClr val="0070C0"/>
                </a:solidFill>
              </a:rPr>
              <a:t>split very simple</a:t>
            </a:r>
          </a:p>
          <a:p>
            <a:pPr lvl="1" eaLnBrk="1" hangingPunct="1"/>
            <a:r>
              <a:rPr lang="en-US" sz="2400" dirty="0"/>
              <a:t>Just divides array into two intervals</a:t>
            </a:r>
          </a:p>
          <a:p>
            <a:pPr lvl="1" eaLnBrk="1" hangingPunct="1"/>
            <a:r>
              <a:rPr lang="en-US" sz="2400" dirty="0"/>
              <a:t>No rearranging of elements</a:t>
            </a:r>
          </a:p>
          <a:p>
            <a:pPr eaLnBrk="1" hangingPunct="1"/>
            <a:r>
              <a:rPr lang="en-US" sz="2800" dirty="0"/>
              <a:t>Definition of </a:t>
            </a:r>
            <a:r>
              <a:rPr lang="en-US" sz="2800" dirty="0">
                <a:solidFill>
                  <a:srgbClr val="0070C0"/>
                </a:solidFill>
              </a:rPr>
              <a:t>join complex</a:t>
            </a:r>
            <a:r>
              <a:rPr lang="en-US" sz="2800" dirty="0"/>
              <a:t>!</a:t>
            </a:r>
          </a:p>
          <a:p>
            <a:pPr lvl="1" eaLnBrk="1" hangingPunct="1"/>
            <a:r>
              <a:rPr lang="en-US" sz="2400" dirty="0"/>
              <a:t>Must sort subintervals</a:t>
            </a:r>
          </a:p>
          <a:p>
            <a:pPr lvl="1" eaLnBrk="1" hangingPunct="1"/>
            <a:r>
              <a:rPr lang="en-US" sz="2400" dirty="0"/>
              <a:t>Then merge, copying to temporary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478B2A9-1E15-40B0-92C3-57F6C514E61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Mergesort’s join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Compare smallest elements in </a:t>
            </a:r>
            <a:br>
              <a:rPr lang="en-US" dirty="0"/>
            </a:br>
            <a:r>
              <a:rPr lang="en-US" dirty="0"/>
              <a:t>each interval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Smaller of two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next position in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temporary array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dirty="0"/>
              <a:t>Repeated until through both intervals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Result is final sorted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D22CAF3-71AC-437A-8F3A-1D4B11FBADE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 Pattern Complexity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Trade-off between split and join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Either can be simple at expense of other</a:t>
            </a:r>
          </a:p>
          <a:p>
            <a:pPr lvl="1" eaLnBrk="1" hangingPunct="1"/>
            <a:r>
              <a:rPr lang="en-US" dirty="0"/>
              <a:t>e.g., In </a:t>
            </a:r>
            <a:r>
              <a:rPr lang="en-US" dirty="0" err="1"/>
              <a:t>mergesort</a:t>
            </a:r>
            <a:r>
              <a:rPr lang="en-US" dirty="0"/>
              <a:t>, split function simple at</a:t>
            </a:r>
            <a:br>
              <a:rPr lang="en-US" dirty="0"/>
            </a:br>
            <a:r>
              <a:rPr lang="en-US" dirty="0"/>
              <a:t>expense of complicated join function</a:t>
            </a:r>
          </a:p>
          <a:p>
            <a:pPr lvl="1" eaLnBrk="1" hangingPunct="1"/>
            <a:r>
              <a:rPr lang="en-US" dirty="0"/>
              <a:t>Could vary in other algorithms</a:t>
            </a:r>
          </a:p>
          <a:p>
            <a:pPr eaLnBrk="1" hangingPunct="1"/>
            <a:r>
              <a:rPr lang="en-US" dirty="0"/>
              <a:t>Comes down to "who does work?"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3EE449CB-96BF-40CA-93FB-3BC79189B94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</a:t>
            </a:r>
            <a:r>
              <a:rPr lang="en-US" b="1" dirty="0"/>
              <a:t>Quicksort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Complexity switch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join function simple, split function complex</a:t>
            </a:r>
          </a:p>
          <a:p>
            <a:pPr eaLnBrk="1" hangingPunct="1"/>
            <a:r>
              <a:rPr lang="en-US" dirty="0"/>
              <a:t>Library files</a:t>
            </a:r>
          </a:p>
          <a:p>
            <a:pPr lvl="1" eaLnBrk="1" hangingPunct="1"/>
            <a:r>
              <a:rPr lang="en-US" dirty="0"/>
              <a:t>Include files "</a:t>
            </a:r>
            <a:r>
              <a:rPr lang="en-US" dirty="0" err="1"/>
              <a:t>mergesort.cpp</a:t>
            </a:r>
            <a:r>
              <a:rPr lang="en-US" dirty="0"/>
              <a:t>", "</a:t>
            </a:r>
            <a:r>
              <a:rPr lang="en-US" dirty="0" err="1"/>
              <a:t>quicksort.cpp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both give two different realizations of same</a:t>
            </a:r>
            <a:br>
              <a:rPr lang="en-US" dirty="0"/>
            </a:br>
            <a:r>
              <a:rPr lang="en-US" dirty="0"/>
              <a:t>sort pattern</a:t>
            </a:r>
          </a:p>
          <a:p>
            <a:pPr lvl="1" eaLnBrk="1" hangingPunct="1"/>
            <a:r>
              <a:rPr lang="en-US" dirty="0"/>
              <a:t>Provide same input and output!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BF81459-736B-40FB-8291-FA04CCC8F42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Patterns</a:t>
            </a:r>
          </a:p>
          <a:p>
            <a:pPr lvl="1" eaLnBrk="1" hangingPunct="1"/>
            <a:r>
              <a:rPr lang="en-US" sz="2400"/>
              <a:t>Adapter pattern</a:t>
            </a:r>
          </a:p>
          <a:p>
            <a:pPr lvl="1" eaLnBrk="1" hangingPunct="1"/>
            <a:r>
              <a:rPr lang="en-US" sz="2400"/>
              <a:t>Model-View-Controller pattern</a:t>
            </a:r>
          </a:p>
          <a:p>
            <a:pPr lvl="1" eaLnBrk="1" hangingPunct="1"/>
            <a:r>
              <a:rPr lang="en-US" sz="2400"/>
              <a:t>Sorting pattern and it’s efficiency</a:t>
            </a:r>
          </a:p>
          <a:p>
            <a:pPr lvl="1" eaLnBrk="1" hangingPunct="1"/>
            <a:r>
              <a:rPr lang="en-US" sz="2400"/>
              <a:t>Pattern formalism</a:t>
            </a:r>
          </a:p>
          <a:p>
            <a:pPr eaLnBrk="1" hangingPunct="1"/>
            <a:r>
              <a:rPr lang="en-US" sz="2800"/>
              <a:t>UML</a:t>
            </a:r>
          </a:p>
          <a:p>
            <a:pPr lvl="1" eaLnBrk="1" hangingPunct="1"/>
            <a:r>
              <a:rPr lang="en-US" sz="2400"/>
              <a:t>History of UML</a:t>
            </a:r>
          </a:p>
          <a:p>
            <a:pPr lvl="1" eaLnBrk="1" hangingPunct="1"/>
            <a:r>
              <a:rPr lang="en-US" sz="2400"/>
              <a:t>UML class diagrams</a:t>
            </a:r>
          </a:p>
          <a:p>
            <a:pPr lvl="1" eaLnBrk="1" hangingPunct="1"/>
            <a:r>
              <a:rPr lang="en-US" sz="2400"/>
              <a:t>Class interactions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DDA1250-A206-4EC9-8A90-8BB0BB959AE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Quicksort </a:t>
            </a:r>
            <a:r>
              <a:rPr lang="en-US" b="1" dirty="0"/>
              <a:t>Realization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sophisticated split function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Arbitrary value chosen</a:t>
            </a:r>
            <a:r>
              <a:rPr lang="en-US" sz="2400" dirty="0"/>
              <a:t>, called "splitting value"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Array elements rearranged "around" splitting value</a:t>
            </a:r>
          </a:p>
          <a:p>
            <a:pPr lvl="2" eaLnBrk="1" hangingPunct="1"/>
            <a:r>
              <a:rPr lang="en-US" sz="2000" dirty="0"/>
              <a:t>Those less than in front, greater than in back</a:t>
            </a:r>
          </a:p>
          <a:p>
            <a:pPr lvl="2" eaLnBrk="1" hangingPunct="1"/>
            <a:r>
              <a:rPr lang="en-US" sz="2000" dirty="0"/>
              <a:t>Splitting value essentially "divides" array</a:t>
            </a:r>
          </a:p>
          <a:p>
            <a:pPr lvl="1" eaLnBrk="1" hangingPunct="1"/>
            <a:r>
              <a:rPr lang="en-US" sz="2400" dirty="0"/>
              <a:t>Two "sides" then sorted recursively</a:t>
            </a:r>
          </a:p>
          <a:p>
            <a:pPr eaLnBrk="1" hangingPunct="1"/>
            <a:r>
              <a:rPr lang="en-US" sz="2800" dirty="0"/>
              <a:t>Finally combined with </a:t>
            </a:r>
            <a:r>
              <a:rPr lang="en-US" sz="2800" dirty="0">
                <a:solidFill>
                  <a:srgbClr val="00B050"/>
                </a:solidFill>
              </a:rPr>
              <a:t>join</a:t>
            </a:r>
          </a:p>
          <a:p>
            <a:pPr lvl="1" eaLnBrk="1" hangingPunct="1"/>
            <a:r>
              <a:rPr lang="en-US" sz="2400" dirty="0"/>
              <a:t>Which </a:t>
            </a:r>
            <a:r>
              <a:rPr lang="en-US" sz="2400" dirty="0">
                <a:solidFill>
                  <a:srgbClr val="00B050"/>
                </a:solidFill>
              </a:rPr>
              <a:t>does nothing!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CDA9C78-F893-401E-8B0B-EF844F027FA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 Pattern Efficiency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Most efficient realizations "divide" list into </a:t>
            </a:r>
            <a:br>
              <a:rPr lang="en-US" sz="2800" dirty="0"/>
            </a:br>
            <a:r>
              <a:rPr lang="en-US" sz="2800" dirty="0"/>
              <a:t>two chunks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Such as half and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Inefficient if divided into "few" and "rest"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Mergesort</a:t>
            </a:r>
            <a:r>
              <a:rPr lang="en-US" sz="2800" dirty="0"/>
              <a:t>: O(N log 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Quicksort: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Worst case: O(N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 (if split uneven)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Average case: O(N log 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 practice, one of best sort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16AFA74-49F9-4C36-977F-E41BFCA3637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Pragmatics and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Patterns are </a:t>
            </a:r>
            <a:r>
              <a:rPr lang="en-US" sz="2800" dirty="0">
                <a:solidFill>
                  <a:srgbClr val="C00000"/>
                </a:solidFill>
              </a:rPr>
              <a:t>guides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not requirements</a:t>
            </a:r>
          </a:p>
          <a:p>
            <a:pPr lvl="1" eaLnBrk="1" hangingPunct="1"/>
            <a:r>
              <a:rPr lang="en-US" sz="2400" dirty="0"/>
              <a:t>Not compelled to follow all fine details</a:t>
            </a:r>
          </a:p>
          <a:p>
            <a:pPr lvl="1" eaLnBrk="1" hangingPunct="1"/>
            <a:r>
              <a:rPr lang="en-US" sz="2400" dirty="0"/>
              <a:t>Can take "liberties" and adjust for particular needs</a:t>
            </a:r>
          </a:p>
          <a:p>
            <a:pPr lvl="2" eaLnBrk="1" hangingPunct="1"/>
            <a:r>
              <a:rPr lang="en-US" sz="2000" dirty="0"/>
              <a:t>Like efficiency issues</a:t>
            </a:r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Pattern formalism</a:t>
            </a:r>
          </a:p>
          <a:p>
            <a:pPr lvl="1" eaLnBrk="1" hangingPunct="1"/>
            <a:r>
              <a:rPr lang="en-US" sz="2400" dirty="0"/>
              <a:t>Standard techniques exist for using patterns</a:t>
            </a:r>
          </a:p>
          <a:p>
            <a:pPr lvl="1" eaLnBrk="1" hangingPunct="1"/>
            <a:r>
              <a:rPr lang="en-US" sz="2400" dirty="0"/>
              <a:t>Place of patterns in software design process</a:t>
            </a:r>
            <a:br>
              <a:rPr lang="en-US" sz="2400" dirty="0"/>
            </a:br>
            <a:r>
              <a:rPr lang="en-US" sz="2400" dirty="0"/>
              <a:t>not yet clear</a:t>
            </a:r>
          </a:p>
          <a:p>
            <a:pPr lvl="2" eaLnBrk="1" hangingPunct="1"/>
            <a:r>
              <a:rPr lang="en-US" sz="2000" dirty="0"/>
              <a:t>Is clear that many basic patterns are useful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6D1EF53-6323-4969-9489-82683437143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46B10-D4C0-C24F-8713-64BB244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66928-9C78-CA4E-AE23-167FA69B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BAC23B-1A9D-4846-BC49-F864AEB9D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1C6283B-75DC-4284-85E8-2E5581116C5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FC5ED-06DB-1641-9206-041A51AE99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57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Unified Modeling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Attempt to produce "</a:t>
            </a:r>
            <a:r>
              <a:rPr lang="en-US" sz="2800" dirty="0">
                <a:solidFill>
                  <a:srgbClr val="0070C0"/>
                </a:solidFill>
              </a:rPr>
              <a:t>human-oriented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ways of representing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Like pseudocode</a:t>
            </a:r>
            <a:r>
              <a:rPr lang="en-US" sz="2400" dirty="0"/>
              <a:t>: think of problem, without</a:t>
            </a:r>
            <a:br>
              <a:rPr lang="en-US" sz="2400" dirty="0"/>
            </a:br>
            <a:r>
              <a:rPr lang="en-US" sz="2400" dirty="0"/>
              <a:t>details of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Pseudocode very standard, very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it’s a linear, algebraic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Prefer "graphical" </a:t>
            </a:r>
            <a:r>
              <a:rPr lang="en-US" sz="2800" dirty="0"/>
              <a:t>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Enter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9CB0EFA-79AD-47A7-B2A4-4180DB4D606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Designed to reflect/be used with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object-oriented programming </a:t>
            </a:r>
            <a:r>
              <a:rPr lang="en-US" dirty="0"/>
              <a:t>philosophy</a:t>
            </a:r>
          </a:p>
          <a:p>
            <a:pPr eaLnBrk="1" hangingPunct="1"/>
            <a:r>
              <a:rPr lang="en-US" dirty="0"/>
              <a:t>A promising effort!</a:t>
            </a:r>
          </a:p>
          <a:p>
            <a:pPr eaLnBrk="1" hangingPunct="1"/>
            <a:r>
              <a:rPr lang="en-US" dirty="0"/>
              <a:t>Many companies have adopted UML</a:t>
            </a:r>
            <a:br>
              <a:rPr lang="en-US" dirty="0"/>
            </a:br>
            <a:r>
              <a:rPr lang="en-US" dirty="0"/>
              <a:t>formalism in software design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6857A4EA-BB8C-4EAB-BDB0-EDFA425A3D4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UML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Developed with OOP</a:t>
            </a:r>
          </a:p>
          <a:p>
            <a:pPr eaLnBrk="1" hangingPunct="1"/>
            <a:r>
              <a:rPr lang="en-US" sz="2800" dirty="0"/>
              <a:t>Different groups developed own graphical</a:t>
            </a:r>
            <a:br>
              <a:rPr lang="en-US" sz="2800" dirty="0"/>
            </a:br>
            <a:r>
              <a:rPr lang="en-US" sz="2800" dirty="0"/>
              <a:t>representations for OOP design</a:t>
            </a:r>
          </a:p>
          <a:p>
            <a:pPr eaLnBrk="1" hangingPunct="1"/>
            <a:r>
              <a:rPr lang="en-US" sz="2800" dirty="0"/>
              <a:t>1996:</a:t>
            </a:r>
          </a:p>
          <a:p>
            <a:pPr lvl="1" eaLnBrk="1" hangingPunct="1"/>
            <a:r>
              <a:rPr lang="en-US" sz="2400" dirty="0" err="1"/>
              <a:t>Booch</a:t>
            </a:r>
            <a:r>
              <a:rPr lang="en-US" sz="2400" dirty="0"/>
              <a:t>, Jacobsen, Rumbaugh released </a:t>
            </a:r>
            <a:br>
              <a:rPr lang="en-US" sz="2400" dirty="0"/>
            </a:br>
            <a:r>
              <a:rPr lang="en-US" sz="2400" dirty="0"/>
              <a:t>early version of UML</a:t>
            </a:r>
          </a:p>
          <a:p>
            <a:pPr lvl="1" eaLnBrk="1" hangingPunct="1"/>
            <a:r>
              <a:rPr lang="en-US" sz="2400" dirty="0"/>
              <a:t>Intended to "bring together" various </a:t>
            </a:r>
            <a:r>
              <a:rPr lang="en-US" sz="2400"/>
              <a:t>different graphical</a:t>
            </a:r>
            <a:br>
              <a:rPr lang="en-US" sz="2400" dirty="0"/>
            </a:br>
            <a:r>
              <a:rPr lang="en-US" sz="2400" dirty="0"/>
              <a:t>representations to </a:t>
            </a:r>
            <a:r>
              <a:rPr lang="en-US" sz="2400" dirty="0">
                <a:solidFill>
                  <a:srgbClr val="C00000"/>
                </a:solidFill>
              </a:rPr>
              <a:t>produce standard for all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object-oriented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A9AA94A-E4CB-40D0-BE8C-256621B642B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Lately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Since 1996:</a:t>
            </a:r>
          </a:p>
          <a:p>
            <a:pPr lvl="1" eaLnBrk="1" hangingPunct="1"/>
            <a:r>
              <a:rPr lang="en-US" dirty="0"/>
              <a:t>Developed and revised with feedback from</a:t>
            </a:r>
            <a:br>
              <a:rPr lang="en-US" dirty="0"/>
            </a:br>
            <a:r>
              <a:rPr lang="en-US" dirty="0"/>
              <a:t>OOP community</a:t>
            </a:r>
          </a:p>
          <a:p>
            <a:pPr eaLnBrk="1" hangingPunct="1"/>
            <a:r>
              <a:rPr lang="en-US" dirty="0"/>
              <a:t>Today: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UML standard </a:t>
            </a:r>
            <a:r>
              <a:rPr lang="en-US" dirty="0"/>
              <a:t>maintained and certified by</a:t>
            </a:r>
            <a:br>
              <a:rPr lang="en-US" dirty="0"/>
            </a:br>
            <a:r>
              <a:rPr lang="en-US" dirty="0"/>
              <a:t>Object Management Group (</a:t>
            </a:r>
            <a:r>
              <a:rPr lang="en-US" dirty="0">
                <a:solidFill>
                  <a:srgbClr val="C00000"/>
                </a:solidFill>
              </a:rPr>
              <a:t>OMG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Non-profit organization that promotes use of</a:t>
            </a:r>
            <a:br>
              <a:rPr lang="en-US" dirty="0"/>
            </a:br>
            <a:r>
              <a:rPr lang="en-US" dirty="0"/>
              <a:t>object-oriented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5703DF6-36A3-4CA4-81C4-F1953847B0E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Class 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central</a:t>
            </a:r>
            <a:r>
              <a:rPr lang="en-US" dirty="0"/>
              <a:t> to OOP…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Class diagram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simplest</a:t>
            </a:r>
            <a:r>
              <a:rPr lang="en-US" dirty="0"/>
              <a:t> of UML </a:t>
            </a:r>
            <a:br>
              <a:rPr lang="en-US" dirty="0"/>
            </a:br>
            <a:r>
              <a:rPr lang="en-US" dirty="0"/>
              <a:t>graphical representations to use</a:t>
            </a:r>
          </a:p>
          <a:p>
            <a:pPr lvl="1" eaLnBrk="1" hangingPunct="1"/>
            <a:r>
              <a:rPr lang="en-US" dirty="0"/>
              <a:t>Three-sectioned box contains:</a:t>
            </a:r>
          </a:p>
          <a:p>
            <a:pPr lvl="2" eaLnBrk="1" hangingPunct="1"/>
            <a:r>
              <a:rPr lang="en-US" dirty="0">
                <a:solidFill>
                  <a:srgbClr val="00B050"/>
                </a:solidFill>
              </a:rPr>
              <a:t>Class name</a:t>
            </a:r>
          </a:p>
          <a:p>
            <a:pPr lvl="2" eaLnBrk="1" hangingPunct="1"/>
            <a:r>
              <a:rPr lang="en-US" dirty="0">
                <a:solidFill>
                  <a:srgbClr val="00B050"/>
                </a:solidFill>
              </a:rPr>
              <a:t>Data specifications</a:t>
            </a:r>
          </a:p>
          <a:p>
            <a:pPr lvl="2" eaLnBrk="1" hangingPunct="1"/>
            <a:r>
              <a:rPr lang="en-US" dirty="0">
                <a:solidFill>
                  <a:srgbClr val="00B050"/>
                </a:solidFill>
              </a:rPr>
              <a:t>Actions (class 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E9AD4E5-2745-454C-A238-6F9DFB4E1DF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Class Diagrams Example: </a:t>
            </a:r>
            <a:br>
              <a:rPr lang="en-US" sz="3600"/>
            </a:br>
            <a:r>
              <a:rPr lang="en-US" sz="3600" b="1"/>
              <a:t>Display 20.6  </a:t>
            </a:r>
            <a:r>
              <a:rPr lang="en-US" sz="3600"/>
              <a:t>A UML Class Diagram</a:t>
            </a:r>
          </a:p>
        </p:txBody>
      </p:sp>
      <p:pic>
        <p:nvPicPr>
          <p:cNvPr id="40963" name="Picture 4" descr="C:\WINDOWS\Desktop\Oh_type\sacitch_C++_ppt\gif\savitchc20d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22488"/>
            <a:ext cx="77724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0DC4EAE-F7D7-4C86-8B91-0E889117E71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387475"/>
            <a:ext cx="7815262" cy="4649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Patterns and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Software design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Programming-language 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Assuming </a:t>
            </a:r>
            <a:r>
              <a:rPr lang="en-US" sz="2000" dirty="0">
                <a:solidFill>
                  <a:srgbClr val="00B050"/>
                </a:solidFill>
              </a:rPr>
              <a:t>object-oriented-capable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Like "ordinary" pattern in other contexts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An "outline" of software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</a:t>
            </a:r>
            <a:r>
              <a:rPr lang="en-US" sz="2400" dirty="0">
                <a:solidFill>
                  <a:srgbClr val="0070C0"/>
                </a:solidFill>
              </a:rPr>
              <a:t>result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in different code in different but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similar tasks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Graphical language for OOP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DA5F629-9CE1-4245-844F-CC74A8A9F03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Diagrams Example Notes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Data section: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+ sign </a:t>
            </a:r>
            <a:r>
              <a:rPr lang="en-US" sz="2400" dirty="0"/>
              <a:t>indicates </a:t>
            </a:r>
            <a:r>
              <a:rPr lang="en-US" sz="2400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- sign </a:t>
            </a:r>
            <a:r>
              <a:rPr lang="en-US" sz="2400" dirty="0"/>
              <a:t>indicates </a:t>
            </a:r>
            <a:r>
              <a:rPr lang="en-US" sz="2400" dirty="0">
                <a:solidFill>
                  <a:srgbClr val="C00000"/>
                </a:solidFill>
              </a:rPr>
              <a:t>private</a:t>
            </a:r>
            <a:r>
              <a:rPr lang="en-US" sz="2400" dirty="0"/>
              <a:t>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/>
              <a:t>indicates </a:t>
            </a:r>
            <a:r>
              <a:rPr lang="en-US" sz="2400" dirty="0">
                <a:solidFill>
                  <a:srgbClr val="00B050"/>
                </a:solidFill>
              </a:rPr>
              <a:t>protected </a:t>
            </a:r>
            <a:r>
              <a:rPr lang="en-US" sz="2400" dirty="0"/>
              <a:t>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Our example: both private (Typical in 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Same +, -, # for public, private, protected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Need not provide </a:t>
            </a:r>
            <a:r>
              <a:rPr lang="en-US" sz="2800" dirty="0"/>
              <a:t>all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Missing members indicated with ellipsis </a:t>
            </a:r>
            <a:r>
              <a:rPr lang="en-US" sz="240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26DDD2E-2284-4373-B48A-6A5E232025C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Interactions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Class diagrams alone of little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Just repeat of class interface, often "less"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Must show </a:t>
            </a:r>
            <a:r>
              <a:rPr lang="en-US" sz="2800" dirty="0">
                <a:solidFill>
                  <a:srgbClr val="C00000"/>
                </a:solidFill>
              </a:rPr>
              <a:t>how objects of various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classes interact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Annotated arrows show information flow</a:t>
            </a:r>
            <a:br>
              <a:rPr lang="en-US" sz="2400" dirty="0"/>
            </a:br>
            <a:r>
              <a:rPr lang="en-US" sz="2400" dirty="0"/>
              <a:t>between class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Recall Model-View-Controller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Annotations also for class groupings into</a:t>
            </a:r>
            <a:br>
              <a:rPr lang="en-US" sz="2400" dirty="0"/>
            </a:br>
            <a:r>
              <a:rPr lang="en-US" sz="2400" dirty="0"/>
              <a:t>library-like aggregates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Such as for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37DBC270-9EEB-4479-9A1D-62C64EB7D17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20.1  </a:t>
            </a:r>
            <a:br>
              <a:rPr lang="en-US" sz="3600" b="1"/>
            </a:br>
            <a:r>
              <a:rPr lang="en-US" sz="3600"/>
              <a:t>Model-View-Controller Pattern</a:t>
            </a:r>
          </a:p>
        </p:txBody>
      </p:sp>
      <p:pic>
        <p:nvPicPr>
          <p:cNvPr id="23555" name="Picture 4" descr="C:\WINDOWS\Desktop\Oh_type\sacitch_C++_ppt\gif\savitchc2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17663"/>
            <a:ext cx="7772400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31F1DA9-67FE-4722-8F90-F23DAA314C1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9154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Class Interactions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UML is extensible</a:t>
            </a:r>
          </a:p>
          <a:p>
            <a:pPr lvl="1" eaLnBrk="1" hangingPunct="1"/>
            <a:r>
              <a:rPr lang="en-US" dirty="0"/>
              <a:t>If your needs not in UML, add them </a:t>
            </a:r>
            <a:br>
              <a:rPr lang="en-US" dirty="0"/>
            </a:br>
            <a:r>
              <a:rPr lang="en-US" dirty="0"/>
              <a:t>to UML!</a:t>
            </a:r>
          </a:p>
          <a:p>
            <a:pPr eaLnBrk="1" hangingPunct="1"/>
            <a:r>
              <a:rPr lang="en-US" dirty="0"/>
              <a:t>Framework exists for this purpose</a:t>
            </a:r>
          </a:p>
          <a:p>
            <a:pPr lvl="1" eaLnBrk="1" hangingPunct="1"/>
            <a:r>
              <a:rPr lang="en-US" dirty="0"/>
              <a:t>Prescribed standard for additions</a:t>
            </a:r>
          </a:p>
          <a:p>
            <a:pPr lvl="1" eaLnBrk="1" hangingPunct="1"/>
            <a:r>
              <a:rPr lang="en-US" dirty="0"/>
              <a:t>Ensures different software developers</a:t>
            </a:r>
            <a:br>
              <a:rPr lang="en-US" dirty="0"/>
            </a:br>
            <a:r>
              <a:rPr lang="en-US" dirty="0"/>
              <a:t>understand each other’s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65965BA3-C1D7-4FC7-BB64-40D2A13399F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C9C8D-2F36-634A-AE02-64ECD70A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D53A-A82C-4B41-BDFE-BA6E8D99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596B7-C274-4E4C-A8EB-883BD909A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1C6283B-75DC-4284-85E8-2E5581116C5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897A-1738-EF44-8410-2D2A606D8B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3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Problems you have seen </a:t>
            </a:r>
            <a:r>
              <a:rPr lang="en-US" dirty="0"/>
              <a:t>and solved before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But </a:t>
            </a:r>
            <a:r>
              <a:rPr lang="en-US" dirty="0">
                <a:solidFill>
                  <a:srgbClr val="00B050"/>
                </a:solidFill>
              </a:rPr>
              <a:t>your solution </a:t>
            </a:r>
            <a:r>
              <a:rPr lang="en-US" dirty="0"/>
              <a:t>may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incomplete and </a:t>
            </a:r>
            <a:r>
              <a:rPr lang="en-US" dirty="0">
                <a:solidFill>
                  <a:srgbClr val="00B050"/>
                </a:solidFill>
              </a:rPr>
              <a:t>incomprehensive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Pattern</a:t>
            </a:r>
            <a:r>
              <a:rPr lang="en-US" dirty="0"/>
              <a:t>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best solution</a:t>
            </a:r>
            <a:r>
              <a:rPr lang="en-US" dirty="0"/>
              <a:t> obtained from all angles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rgbClr val="C00000"/>
                </a:solidFill>
              </a:rPr>
              <a:t>general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  <a:r>
              <a:rPr lang="en-US" dirty="0"/>
              <a:t> solution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Book “</a:t>
            </a:r>
            <a:r>
              <a:rPr lang="en-US" i="1" dirty="0"/>
              <a:t>Design Patterns</a:t>
            </a:r>
            <a:r>
              <a:rPr lang="en-US" dirty="0"/>
              <a:t>”</a:t>
            </a:r>
            <a:r>
              <a:rPr lang="en-US" i="1" dirty="0"/>
              <a:t> </a:t>
            </a:r>
            <a:r>
              <a:rPr lang="en-US" dirty="0"/>
              <a:t>discusses 23 patterns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0999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Concept of 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Goal: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Cheap to </a:t>
            </a:r>
            <a:r>
              <a:rPr lang="en-US" dirty="0">
                <a:solidFill>
                  <a:srgbClr val="0070C0"/>
                </a:solidFill>
              </a:rPr>
              <a:t>maintain</a:t>
            </a:r>
            <a:r>
              <a:rPr lang="en-US" dirty="0"/>
              <a:t> and simple to </a:t>
            </a:r>
            <a:r>
              <a:rPr lang="en-US" dirty="0">
                <a:solidFill>
                  <a:srgbClr val="0070C0"/>
                </a:solidFill>
              </a:rPr>
              <a:t>understand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Adding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Isolates</a:t>
            </a:r>
            <a:r>
              <a:rPr lang="en-US" dirty="0"/>
              <a:t> (hides) particular </a:t>
            </a:r>
            <a:r>
              <a:rPr lang="en-US" dirty="0">
                <a:solidFill>
                  <a:srgbClr val="00B050"/>
                </a:solidFill>
              </a:rPr>
              <a:t>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Separates things that changes from </a:t>
            </a:r>
            <a:br>
              <a:rPr lang="en-US" dirty="0"/>
            </a:br>
            <a:r>
              <a:rPr lang="en-US" dirty="0"/>
              <a:t>things that stay the same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Prevent changes from </a:t>
            </a:r>
            <a:r>
              <a:rPr lang="en-US" altLang="zh-TW" dirty="0">
                <a:solidFill>
                  <a:srgbClr val="C00000"/>
                </a:solidFill>
              </a:rPr>
              <a:t>propagating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Program is likely to change for many reason  and the </a:t>
            </a:r>
            <a:r>
              <a:rPr lang="en-US" dirty="0"/>
              <a:t>changes may propagate other modifications throughout your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73952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Singleton</a:t>
            </a:r>
            <a:r>
              <a:rPr lang="en-US" altLang="zh-TW" dirty="0"/>
              <a:t> Pattern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Suitable scenarios: </a:t>
            </a:r>
            <a:br>
              <a:rPr lang="en-US" dirty="0"/>
            </a:br>
            <a:r>
              <a:rPr lang="en-US" dirty="0"/>
              <a:t>Object creation invoked client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The ways you provide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At most one object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other ways (X)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You will: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the </a:t>
            </a:r>
            <a:r>
              <a:rPr lang="en-US" dirty="0">
                <a:solidFill>
                  <a:srgbClr val="00B050"/>
                </a:solidFill>
              </a:rPr>
              <a:t>constructors</a:t>
            </a:r>
            <a:r>
              <a:rPr lang="en-US" dirty="0"/>
              <a:t> as </a:t>
            </a:r>
            <a:r>
              <a:rPr lang="en-US" b="1" dirty="0">
                <a:solidFill>
                  <a:srgbClr val="00B050"/>
                </a:solidFill>
              </a:rPr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 a constructor (</a:t>
            </a:r>
            <a:r>
              <a:rPr lang="en-US" dirty="0">
                <a:solidFill>
                  <a:srgbClr val="00B050"/>
                </a:solidFill>
              </a:rPr>
              <a:t>prevent default constructor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00B050"/>
                </a:solidFill>
              </a:rPr>
              <a:t>static member variable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5308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Singleton</a:t>
            </a:r>
            <a:r>
              <a:rPr lang="en-US" altLang="zh-TW" dirty="0"/>
              <a:t>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20E529-9B78-CD48-9CE9-AC9EE351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43" y="1219200"/>
            <a:ext cx="2844800" cy="533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4D05B8-B82B-C34E-8F6D-3BCCF8A0E4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4052"/>
          <a:stretch/>
        </p:blipFill>
        <p:spPr>
          <a:xfrm>
            <a:off x="76200" y="1752600"/>
            <a:ext cx="5397500" cy="3886200"/>
          </a:xfrm>
          <a:prstGeom prst="rect">
            <a:avLst/>
          </a:prstGeom>
        </p:spPr>
      </p:pic>
      <p:sp>
        <p:nvSpPr>
          <p:cNvPr id="4" name="矩形圖說文字 3">
            <a:extLst>
              <a:ext uri="{FF2B5EF4-FFF2-40B4-BE49-F238E27FC236}">
                <a16:creationId xmlns:a16="http://schemas.microsoft.com/office/drawing/2014/main" id="{6ECF2511-48F6-5B48-81C2-8EE168F39946}"/>
              </a:ext>
            </a:extLst>
          </p:cNvPr>
          <p:cNvSpPr/>
          <p:nvPr/>
        </p:nvSpPr>
        <p:spPr>
          <a:xfrm>
            <a:off x="4045164" y="1697038"/>
            <a:ext cx="4335849" cy="533401"/>
          </a:xfrm>
          <a:prstGeom prst="wedgeRectCallout">
            <a:avLst>
              <a:gd name="adj1" fmla="val -71707"/>
              <a:gd name="adj2" fmla="val 3933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Use static member variable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圖說文字 10">
            <a:extLst>
              <a:ext uri="{FF2B5EF4-FFF2-40B4-BE49-F238E27FC236}">
                <a16:creationId xmlns:a16="http://schemas.microsoft.com/office/drawing/2014/main" id="{A26737AA-A974-674B-8CA8-A0D3EF9D3B95}"/>
              </a:ext>
            </a:extLst>
          </p:cNvPr>
          <p:cNvSpPr/>
          <p:nvPr/>
        </p:nvSpPr>
        <p:spPr>
          <a:xfrm>
            <a:off x="5265265" y="2543968"/>
            <a:ext cx="3116735" cy="533401"/>
          </a:xfrm>
          <a:prstGeom prst="wedgeRectCallout">
            <a:avLst>
              <a:gd name="adj1" fmla="val -86460"/>
              <a:gd name="adj2" fmla="val -16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Private constructor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E6E865EB-1613-044F-8984-734E2A4BAC4B}"/>
              </a:ext>
            </a:extLst>
          </p:cNvPr>
          <p:cNvSpPr/>
          <p:nvPr/>
        </p:nvSpPr>
        <p:spPr>
          <a:xfrm>
            <a:off x="4439678" y="3582989"/>
            <a:ext cx="4495799" cy="915086"/>
          </a:xfrm>
          <a:prstGeom prst="wedgeRectCallout">
            <a:avLst>
              <a:gd name="adj1" fmla="val -59230"/>
              <a:gd name="adj2" fmla="val -13391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Prevent default constructor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188042-6659-6D47-935E-269D0BBA52FF}"/>
              </a:ext>
            </a:extLst>
          </p:cNvPr>
          <p:cNvGrpSpPr/>
          <p:nvPr/>
        </p:nvGrpSpPr>
        <p:grpSpPr>
          <a:xfrm>
            <a:off x="3671845" y="5003800"/>
            <a:ext cx="5397500" cy="1854200"/>
            <a:chOff x="3671845" y="5003800"/>
            <a:chExt cx="5397500" cy="18542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70E3BFB-23EC-C14C-8104-1DC0173D8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8534"/>
            <a:stretch/>
          </p:blipFill>
          <p:spPr>
            <a:xfrm>
              <a:off x="3671845" y="5003800"/>
              <a:ext cx="5397500" cy="18542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E993DE8-95B2-524A-9335-2130B9610708}"/>
                </a:ext>
              </a:extLst>
            </p:cNvPr>
            <p:cNvSpPr/>
            <p:nvPr/>
          </p:nvSpPr>
          <p:spPr>
            <a:xfrm>
              <a:off x="4078115" y="6523037"/>
              <a:ext cx="723127" cy="288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466474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Singleton</a:t>
            </a:r>
            <a:r>
              <a:rPr lang="en-US" altLang="zh-TW" dirty="0"/>
              <a:t> Pattern 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Suitable scenarios: </a:t>
            </a:r>
            <a:br>
              <a:rPr lang="en-US" dirty="0"/>
            </a:br>
            <a:r>
              <a:rPr lang="en-US" dirty="0"/>
              <a:t>Object creation invoked client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ways you provide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At most one object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B050"/>
                </a:solidFill>
              </a:rPr>
              <a:t>reated on demand (O)</a:t>
            </a:r>
            <a:endParaRPr lang="en-US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other ways (X)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You will: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the constructors as </a:t>
            </a:r>
            <a:r>
              <a:rPr lang="en-US" b="1" dirty="0"/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 a constructor (prevent default constructor)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Use </a:t>
            </a:r>
            <a:r>
              <a:rPr lang="en-US" b="1" dirty="0">
                <a:solidFill>
                  <a:srgbClr val="00B050"/>
                </a:solidFill>
              </a:rPr>
              <a:t>static member 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with</a:t>
            </a:r>
            <a:r>
              <a:rPr lang="en-US" b="1" dirty="0"/>
              <a:t> static variable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977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Patterns</a:t>
            </a:r>
            <a:r>
              <a:rPr lang="en-US" dirty="0"/>
              <a:t> are design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Apply </a:t>
            </a:r>
            <a:r>
              <a:rPr lang="en-US" dirty="0">
                <a:solidFill>
                  <a:srgbClr val="0070C0"/>
                </a:solidFill>
              </a:rPr>
              <a:t>across</a:t>
            </a:r>
            <a:r>
              <a:rPr lang="en-US" dirty="0"/>
              <a:t> variety of software </a:t>
            </a:r>
            <a:r>
              <a:rPr lang="en-US" i="1" dirty="0">
                <a:solidFill>
                  <a:srgbClr val="0070C0"/>
                </a:solidFill>
              </a:rPr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also apply </a:t>
            </a:r>
            <a:r>
              <a:rPr lang="en-US" dirty="0">
                <a:solidFill>
                  <a:srgbClr val="00B050"/>
                </a:solidFill>
              </a:rPr>
              <a:t>across</a:t>
            </a:r>
            <a:r>
              <a:rPr lang="en-US" dirty="0"/>
              <a:t> variety of </a:t>
            </a:r>
            <a:r>
              <a:rPr lang="en-US" i="1" dirty="0">
                <a:solidFill>
                  <a:srgbClr val="00B050"/>
                </a:solidFill>
              </a:rPr>
              <a:t>situations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make assumptions about </a:t>
            </a:r>
            <a:br>
              <a:rPr lang="en-US" dirty="0"/>
            </a:br>
            <a:r>
              <a:rPr lang="en-US" dirty="0"/>
              <a:t>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800" dirty="0">
                <a:solidFill>
                  <a:srgbClr val="7030A0"/>
                </a:solidFill>
              </a:rPr>
              <a:t>Iterator pattern </a:t>
            </a:r>
            <a:r>
              <a:rPr lang="en-US" sz="2800" dirty="0"/>
              <a:t>applies to containers of</a:t>
            </a:r>
            <a:br>
              <a:rPr lang="en-US" sz="2800" dirty="0"/>
            </a:br>
            <a:r>
              <a:rPr lang="en-US" sz="2800" dirty="0"/>
              <a:t>almost any kind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2</a:t>
            </a:r>
            <a:r>
              <a:rPr lang="en-US" baseline="30000" dirty="0"/>
              <a:t>nd</a:t>
            </a:r>
            <a:r>
              <a:rPr lang="en-US" dirty="0"/>
              <a:t> Singleton</a:t>
            </a:r>
            <a:r>
              <a:rPr lang="en-US" altLang="zh-TW" dirty="0"/>
              <a:t>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3ECE8F-FB41-2240-B12E-24D046B41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1111"/>
          <a:stretch/>
        </p:blipFill>
        <p:spPr>
          <a:xfrm>
            <a:off x="457200" y="1516856"/>
            <a:ext cx="5969602" cy="4724400"/>
          </a:xfrm>
          <a:prstGeom prst="rect">
            <a:avLst/>
          </a:prstGeom>
        </p:spPr>
      </p:pic>
      <p:sp>
        <p:nvSpPr>
          <p:cNvPr id="9" name="矩形圖說文字 8">
            <a:extLst>
              <a:ext uri="{FF2B5EF4-FFF2-40B4-BE49-F238E27FC236}">
                <a16:creationId xmlns:a16="http://schemas.microsoft.com/office/drawing/2014/main" id="{ABCE4FE5-60B6-7A43-B38B-BF1C6F51A546}"/>
              </a:ext>
            </a:extLst>
          </p:cNvPr>
          <p:cNvSpPr/>
          <p:nvPr/>
        </p:nvSpPr>
        <p:spPr>
          <a:xfrm>
            <a:off x="5029200" y="2133600"/>
            <a:ext cx="3886199" cy="1295400"/>
          </a:xfrm>
          <a:prstGeom prst="wedgeRectCallout">
            <a:avLst>
              <a:gd name="adj1" fmla="val -48641"/>
              <a:gd name="adj2" fmla="val 932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Use static member  function to store static variable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43662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Factory Pattern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Suitable scenarios: </a:t>
            </a:r>
            <a:br>
              <a:rPr lang="en-US" dirty="0"/>
            </a:br>
            <a:r>
              <a:rPr lang="en-US" dirty="0"/>
              <a:t>Inherited object creation invoked client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The ways you provide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other ways (X)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You will: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the constructors as </a:t>
            </a:r>
            <a:r>
              <a:rPr lang="en-US" b="1" dirty="0"/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 a constructor (prevent default constructor)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Build </a:t>
            </a:r>
            <a:r>
              <a:rPr lang="en-US" b="1" dirty="0">
                <a:solidFill>
                  <a:srgbClr val="00B050"/>
                </a:solidFill>
              </a:rPr>
              <a:t>factory</a:t>
            </a:r>
            <a:r>
              <a:rPr lang="en-US" dirty="0">
                <a:solidFill>
                  <a:srgbClr val="00B050"/>
                </a:solidFill>
              </a:rPr>
              <a:t> member function in the base class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61070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Factory</a:t>
            </a:r>
            <a:r>
              <a:rPr lang="en-US" altLang="zh-TW" dirty="0"/>
              <a:t> Pattern (1/2)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49CE65-7E89-A149-8FA1-EC05C35B0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104"/>
          <a:stretch/>
        </p:blipFill>
        <p:spPr>
          <a:xfrm>
            <a:off x="422189" y="1405882"/>
            <a:ext cx="3985172" cy="156852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807B6F-18D8-D842-8190-9E421D4740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189" y="2943512"/>
            <a:ext cx="6667500" cy="37662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4F7759-36F8-0B45-A40C-7B66977C9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2011"/>
          <a:stretch/>
        </p:blipFill>
        <p:spPr>
          <a:xfrm>
            <a:off x="5486400" y="1279987"/>
            <a:ext cx="3985172" cy="15394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ADABD3-606B-424B-9C18-5997099318F5}"/>
              </a:ext>
            </a:extLst>
          </p:cNvPr>
          <p:cNvSpPr/>
          <p:nvPr/>
        </p:nvSpPr>
        <p:spPr>
          <a:xfrm>
            <a:off x="669838" y="2962648"/>
            <a:ext cx="6340561" cy="282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D0DA46-4C18-1D44-B267-4D0E4B9461E3}"/>
              </a:ext>
            </a:extLst>
          </p:cNvPr>
          <p:cNvSpPr/>
          <p:nvPr/>
        </p:nvSpPr>
        <p:spPr>
          <a:xfrm>
            <a:off x="669838" y="5810336"/>
            <a:ext cx="4968962" cy="546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BB9D606A-D463-9F47-B444-1A43BBEFF494}"/>
              </a:ext>
            </a:extLst>
          </p:cNvPr>
          <p:cNvSpPr/>
          <p:nvPr/>
        </p:nvSpPr>
        <p:spPr>
          <a:xfrm>
            <a:off x="6438900" y="5852727"/>
            <a:ext cx="2552700" cy="548073"/>
          </a:xfrm>
          <a:prstGeom prst="wedgeRectCallout">
            <a:avLst>
              <a:gd name="adj1" fmla="val -73812"/>
              <a:gd name="adj2" fmla="val 536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Build </a:t>
            </a:r>
            <a:r>
              <a:rPr kumimoji="1" lang="en-US" altLang="zh-TW" sz="2800">
                <a:solidFill>
                  <a:srgbClr val="C00000"/>
                </a:solidFill>
              </a:rPr>
              <a:t>a factory 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24621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Factory</a:t>
            </a:r>
            <a:r>
              <a:rPr lang="en-US" altLang="zh-TW" dirty="0"/>
              <a:t> Pattern (2/2)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BF2BD9-0C98-A647-85DE-48C6E3D029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112336"/>
            <a:ext cx="5326947" cy="400397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58E1C7D-8449-3C40-87F5-FB99EE8EB45B}"/>
              </a:ext>
            </a:extLst>
          </p:cNvPr>
          <p:cNvGrpSpPr/>
          <p:nvPr/>
        </p:nvGrpSpPr>
        <p:grpSpPr>
          <a:xfrm>
            <a:off x="228600" y="5176507"/>
            <a:ext cx="5220729" cy="1568097"/>
            <a:chOff x="2799242" y="4982037"/>
            <a:chExt cx="5220729" cy="15680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D0DA46-4C18-1D44-B267-4D0E4B9461E3}"/>
                </a:ext>
              </a:extLst>
            </p:cNvPr>
            <p:cNvSpPr/>
            <p:nvPr/>
          </p:nvSpPr>
          <p:spPr>
            <a:xfrm>
              <a:off x="2859479" y="5046626"/>
              <a:ext cx="5160491" cy="15035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70052DE-73D0-0843-BD48-EC74B7B4D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99242" y="4982037"/>
              <a:ext cx="5220729" cy="1568097"/>
            </a:xfrm>
            <a:prstGeom prst="rect">
              <a:avLst/>
            </a:prstGeom>
          </p:spPr>
        </p:pic>
      </p:grpSp>
      <p:sp>
        <p:nvSpPr>
          <p:cNvPr id="14" name="矩形圖說文字 13">
            <a:extLst>
              <a:ext uri="{FF2B5EF4-FFF2-40B4-BE49-F238E27FC236}">
                <a16:creationId xmlns:a16="http://schemas.microsoft.com/office/drawing/2014/main" id="{74682396-8412-3A4C-9A42-7D96A100C805}"/>
              </a:ext>
            </a:extLst>
          </p:cNvPr>
          <p:cNvSpPr/>
          <p:nvPr/>
        </p:nvSpPr>
        <p:spPr>
          <a:xfrm>
            <a:off x="6019800" y="5562601"/>
            <a:ext cx="2971800" cy="838200"/>
          </a:xfrm>
          <a:prstGeom prst="wedgeRectCallout">
            <a:avLst>
              <a:gd name="adj1" fmla="val -63417"/>
              <a:gd name="adj2" fmla="val 94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The details of factory 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6746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Factory</a:t>
            </a:r>
            <a:r>
              <a:rPr lang="en-US" altLang="zh-TW" dirty="0"/>
              <a:t> Pattern (2/2)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BF2BD9-0C98-A647-85DE-48C6E3D029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112336"/>
            <a:ext cx="5326947" cy="400397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58E1C7D-8449-3C40-87F5-FB99EE8EB45B}"/>
              </a:ext>
            </a:extLst>
          </p:cNvPr>
          <p:cNvGrpSpPr/>
          <p:nvPr/>
        </p:nvGrpSpPr>
        <p:grpSpPr>
          <a:xfrm>
            <a:off x="228600" y="5176507"/>
            <a:ext cx="5220729" cy="1568097"/>
            <a:chOff x="2799242" y="4982037"/>
            <a:chExt cx="5220729" cy="15680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D0DA46-4C18-1D44-B267-4D0E4B9461E3}"/>
                </a:ext>
              </a:extLst>
            </p:cNvPr>
            <p:cNvSpPr/>
            <p:nvPr/>
          </p:nvSpPr>
          <p:spPr>
            <a:xfrm>
              <a:off x="2859479" y="5046626"/>
              <a:ext cx="5160491" cy="15035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70052DE-73D0-0843-BD48-EC74B7B4D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99242" y="4982037"/>
              <a:ext cx="5220729" cy="1568097"/>
            </a:xfrm>
            <a:prstGeom prst="rect">
              <a:avLst/>
            </a:prstGeom>
          </p:spPr>
        </p:pic>
      </p:grpSp>
      <p:sp>
        <p:nvSpPr>
          <p:cNvPr id="14" name="矩形圖說文字 13">
            <a:extLst>
              <a:ext uri="{FF2B5EF4-FFF2-40B4-BE49-F238E27FC236}">
                <a16:creationId xmlns:a16="http://schemas.microsoft.com/office/drawing/2014/main" id="{74682396-8412-3A4C-9A42-7D96A100C805}"/>
              </a:ext>
            </a:extLst>
          </p:cNvPr>
          <p:cNvSpPr/>
          <p:nvPr/>
        </p:nvSpPr>
        <p:spPr>
          <a:xfrm>
            <a:off x="6019800" y="5562601"/>
            <a:ext cx="2971800" cy="838200"/>
          </a:xfrm>
          <a:prstGeom prst="wedgeRectCallout">
            <a:avLst>
              <a:gd name="adj1" fmla="val -63417"/>
              <a:gd name="adj2" fmla="val 94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The details of factory 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0" name="矩形圖說文字 9">
            <a:extLst>
              <a:ext uri="{FF2B5EF4-FFF2-40B4-BE49-F238E27FC236}">
                <a16:creationId xmlns:a16="http://schemas.microsoft.com/office/drawing/2014/main" id="{7B7B1B76-4AF5-1E42-9E3C-0FC6A306A1AE}"/>
              </a:ext>
            </a:extLst>
          </p:cNvPr>
          <p:cNvSpPr/>
          <p:nvPr/>
        </p:nvSpPr>
        <p:spPr>
          <a:xfrm>
            <a:off x="6019800" y="1905000"/>
            <a:ext cx="2971800" cy="1752600"/>
          </a:xfrm>
          <a:prstGeom prst="wedgeRectCallout">
            <a:avLst>
              <a:gd name="adj1" fmla="val -72149"/>
              <a:gd name="adj2" fmla="val -4981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</a:rPr>
              <a:t>Adding a new shape, you have to define a new class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DC530F9D-55D1-EA4F-AFC9-A7C2D739F128}"/>
              </a:ext>
            </a:extLst>
          </p:cNvPr>
          <p:cNvSpPr/>
          <p:nvPr/>
        </p:nvSpPr>
        <p:spPr>
          <a:xfrm>
            <a:off x="6019800" y="3733800"/>
            <a:ext cx="2971800" cy="1752600"/>
          </a:xfrm>
          <a:prstGeom prst="wedgeRectCallout">
            <a:avLst>
              <a:gd name="adj1" fmla="val -69238"/>
              <a:gd name="adj2" fmla="val 298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</a:rPr>
              <a:t>And add an if-else statement, which is cumbersome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85781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Polymorphic Factory Pattern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Suitable scenarios: </a:t>
            </a:r>
            <a:br>
              <a:rPr lang="en-US" dirty="0"/>
            </a:br>
            <a:r>
              <a:rPr lang="en-US" dirty="0"/>
              <a:t>Inherited object creation invoked client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ways you provide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You don’t want a factory that requires modification after adding a new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other ways (X)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You will: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the constructors as </a:t>
            </a:r>
            <a:r>
              <a:rPr lang="en-US" b="1" dirty="0"/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 a constructor (prevent default constructor)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Move and modify the </a:t>
            </a:r>
            <a:r>
              <a:rPr lang="en-US" b="1" dirty="0">
                <a:solidFill>
                  <a:srgbClr val="00B050"/>
                </a:solidFill>
              </a:rPr>
              <a:t>factory</a:t>
            </a:r>
            <a:r>
              <a:rPr lang="en-US" dirty="0">
                <a:solidFill>
                  <a:srgbClr val="00B050"/>
                </a:solidFill>
              </a:rPr>
              <a:t> function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1548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Example: Polymorphic Factory</a:t>
            </a:r>
            <a:r>
              <a:rPr lang="en-US" altLang="zh-TW" sz="4000" dirty="0"/>
              <a:t> Pattern (1/3)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BB9D606A-D463-9F47-B444-1A43BBEFF494}"/>
              </a:ext>
            </a:extLst>
          </p:cNvPr>
          <p:cNvSpPr/>
          <p:nvPr/>
        </p:nvSpPr>
        <p:spPr>
          <a:xfrm>
            <a:off x="6243795" y="2465094"/>
            <a:ext cx="2864958" cy="582906"/>
          </a:xfrm>
          <a:prstGeom prst="wedgeRectCallout">
            <a:avLst>
              <a:gd name="adj1" fmla="val -22659"/>
              <a:gd name="adj2" fmla="val -8713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Isolate the factory 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3DAAD2F-7CB2-EE48-8F5A-7B983F15EB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0098" y="940443"/>
            <a:ext cx="3460378" cy="156275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9587DB-24C9-4549-BD63-50C0733A7D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940443"/>
            <a:ext cx="6167595" cy="5917557"/>
          </a:xfrm>
          <a:prstGeom prst="rect">
            <a:avLst/>
          </a:prstGeom>
        </p:spPr>
      </p:pic>
      <p:sp>
        <p:nvSpPr>
          <p:cNvPr id="14" name="矩形圖說文字 13">
            <a:extLst>
              <a:ext uri="{FF2B5EF4-FFF2-40B4-BE49-F238E27FC236}">
                <a16:creationId xmlns:a16="http://schemas.microsoft.com/office/drawing/2014/main" id="{A0E0A5B6-5909-A142-BB81-3346A5F8D5D8}"/>
              </a:ext>
            </a:extLst>
          </p:cNvPr>
          <p:cNvSpPr/>
          <p:nvPr/>
        </p:nvSpPr>
        <p:spPr>
          <a:xfrm>
            <a:off x="5700098" y="3429000"/>
            <a:ext cx="3382162" cy="1320479"/>
          </a:xfrm>
          <a:prstGeom prst="wedgeRectCallout">
            <a:avLst>
              <a:gd name="adj1" fmla="val -115508"/>
              <a:gd name="adj2" fmla="val -20353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The derived factory should implement “create”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5" name="矩形圖說文字 14">
            <a:extLst>
              <a:ext uri="{FF2B5EF4-FFF2-40B4-BE49-F238E27FC236}">
                <a16:creationId xmlns:a16="http://schemas.microsoft.com/office/drawing/2014/main" id="{B7E22D93-91F8-FD48-A7B3-F297E62163B5}"/>
              </a:ext>
            </a:extLst>
          </p:cNvPr>
          <p:cNvSpPr/>
          <p:nvPr/>
        </p:nvSpPr>
        <p:spPr>
          <a:xfrm>
            <a:off x="6346488" y="5022189"/>
            <a:ext cx="2762265" cy="1306191"/>
          </a:xfrm>
          <a:prstGeom prst="wedgeRectCallout">
            <a:avLst>
              <a:gd name="adj1" fmla="val -228689"/>
              <a:gd name="adj2" fmla="val -30204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Use a map to store all derived shapes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56461A-043E-F94D-B412-E54E1F5FF816}"/>
              </a:ext>
            </a:extLst>
          </p:cNvPr>
          <p:cNvSpPr/>
          <p:nvPr/>
        </p:nvSpPr>
        <p:spPr>
          <a:xfrm flipH="1">
            <a:off x="335281" y="4881060"/>
            <a:ext cx="45719" cy="1672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33DAA75-9A2E-874E-8B99-A2CDA8F7BA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065"/>
          <a:stretch/>
        </p:blipFill>
        <p:spPr>
          <a:xfrm>
            <a:off x="4038600" y="6339839"/>
            <a:ext cx="5357172" cy="5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6768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Example: Polymorphic Factory</a:t>
            </a:r>
            <a:r>
              <a:rPr lang="en-US" altLang="zh-TW" sz="4000" dirty="0"/>
              <a:t> Pattern (2/3)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4" name="矩形圖說文字 13">
            <a:extLst>
              <a:ext uri="{FF2B5EF4-FFF2-40B4-BE49-F238E27FC236}">
                <a16:creationId xmlns:a16="http://schemas.microsoft.com/office/drawing/2014/main" id="{A0E0A5B6-5909-A142-BB81-3346A5F8D5D8}"/>
              </a:ext>
            </a:extLst>
          </p:cNvPr>
          <p:cNvSpPr/>
          <p:nvPr/>
        </p:nvSpPr>
        <p:spPr>
          <a:xfrm>
            <a:off x="5930748" y="3429000"/>
            <a:ext cx="3151511" cy="1320479"/>
          </a:xfrm>
          <a:prstGeom prst="wedgeRectCallout">
            <a:avLst>
              <a:gd name="adj1" fmla="val -140005"/>
              <a:gd name="adj2" fmla="val 238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Allow its Factory can access private constructor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5" name="矩形圖說文字 14">
            <a:extLst>
              <a:ext uri="{FF2B5EF4-FFF2-40B4-BE49-F238E27FC236}">
                <a16:creationId xmlns:a16="http://schemas.microsoft.com/office/drawing/2014/main" id="{B7E22D93-91F8-FD48-A7B3-F297E62163B5}"/>
              </a:ext>
            </a:extLst>
          </p:cNvPr>
          <p:cNvSpPr/>
          <p:nvPr/>
        </p:nvSpPr>
        <p:spPr>
          <a:xfrm>
            <a:off x="6532605" y="4899819"/>
            <a:ext cx="2529502" cy="1043781"/>
          </a:xfrm>
          <a:prstGeom prst="wedgeRectCallout">
            <a:avLst>
              <a:gd name="adj1" fmla="val -87511"/>
              <a:gd name="adj2" fmla="val -1351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Overriding create function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7B2CED9-1984-8A49-B478-4FED8099179D}"/>
              </a:ext>
            </a:extLst>
          </p:cNvPr>
          <p:cNvGrpSpPr/>
          <p:nvPr/>
        </p:nvGrpSpPr>
        <p:grpSpPr>
          <a:xfrm>
            <a:off x="208190" y="1989916"/>
            <a:ext cx="5696945" cy="4042860"/>
            <a:chOff x="192252" y="838200"/>
            <a:chExt cx="5696945" cy="404286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4B7C6BE-05E2-AD48-BDEE-2F3644A6B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252" y="838200"/>
              <a:ext cx="5696945" cy="2787266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E9FF849-5FE7-974F-8B4F-2BD946FA3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72162"/>
            <a:stretch/>
          </p:blipFill>
          <p:spPr>
            <a:xfrm>
              <a:off x="228600" y="3559915"/>
              <a:ext cx="5649863" cy="1321145"/>
            </a:xfrm>
            <a:prstGeom prst="rect">
              <a:avLst/>
            </a:prstGeom>
          </p:spPr>
        </p:pic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C9B16E6F-E13A-9D48-BABB-A5ADD362C7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225"/>
          <a:stretch/>
        </p:blipFill>
        <p:spPr>
          <a:xfrm>
            <a:off x="5252824" y="857436"/>
            <a:ext cx="3864403" cy="22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3598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Example: Polymorphic Factory</a:t>
            </a:r>
            <a:r>
              <a:rPr lang="en-US" altLang="zh-TW" sz="4000" dirty="0"/>
              <a:t> Pattern (3/3)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5" name="矩形圖說文字 14">
            <a:extLst>
              <a:ext uri="{FF2B5EF4-FFF2-40B4-BE49-F238E27FC236}">
                <a16:creationId xmlns:a16="http://schemas.microsoft.com/office/drawing/2014/main" id="{B7E22D93-91F8-FD48-A7B3-F297E62163B5}"/>
              </a:ext>
            </a:extLst>
          </p:cNvPr>
          <p:cNvSpPr/>
          <p:nvPr/>
        </p:nvSpPr>
        <p:spPr>
          <a:xfrm>
            <a:off x="5935376" y="4767603"/>
            <a:ext cx="2752733" cy="780049"/>
          </a:xfrm>
          <a:prstGeom prst="wedgeRectCallout">
            <a:avLst>
              <a:gd name="adj1" fmla="val -45232"/>
              <a:gd name="adj2" fmla="val -10989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Initialize the map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86A7CFE-0195-9A45-9551-A0C52F7F9716}"/>
              </a:ext>
            </a:extLst>
          </p:cNvPr>
          <p:cNvGrpSpPr/>
          <p:nvPr/>
        </p:nvGrpSpPr>
        <p:grpSpPr>
          <a:xfrm>
            <a:off x="304800" y="1649046"/>
            <a:ext cx="6785915" cy="4297362"/>
            <a:chOff x="304800" y="1649046"/>
            <a:chExt cx="6785915" cy="429736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156461A-043E-F94D-B412-E54E1F5FF816}"/>
                </a:ext>
              </a:extLst>
            </p:cNvPr>
            <p:cNvSpPr/>
            <p:nvPr/>
          </p:nvSpPr>
          <p:spPr>
            <a:xfrm>
              <a:off x="518237" y="2600762"/>
              <a:ext cx="6005340" cy="176808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6E84A190-556C-3646-9998-38200B6B5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800" y="1649046"/>
              <a:ext cx="6785915" cy="4297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92823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Example: Polymorphic Factory</a:t>
            </a:r>
            <a:r>
              <a:rPr lang="en-US" altLang="zh-TW" sz="4000" dirty="0"/>
              <a:t> Pattern (3/3)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5" name="矩形圖說文字 14">
            <a:extLst>
              <a:ext uri="{FF2B5EF4-FFF2-40B4-BE49-F238E27FC236}">
                <a16:creationId xmlns:a16="http://schemas.microsoft.com/office/drawing/2014/main" id="{B7E22D93-91F8-FD48-A7B3-F297E62163B5}"/>
              </a:ext>
            </a:extLst>
          </p:cNvPr>
          <p:cNvSpPr/>
          <p:nvPr/>
        </p:nvSpPr>
        <p:spPr>
          <a:xfrm>
            <a:off x="5935376" y="4767603"/>
            <a:ext cx="2752733" cy="780049"/>
          </a:xfrm>
          <a:prstGeom prst="wedgeRectCallout">
            <a:avLst>
              <a:gd name="adj1" fmla="val -45232"/>
              <a:gd name="adj2" fmla="val -10989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C00000"/>
                </a:solidFill>
              </a:rPr>
              <a:t>Initialize the map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86A7CFE-0195-9A45-9551-A0C52F7F9716}"/>
              </a:ext>
            </a:extLst>
          </p:cNvPr>
          <p:cNvGrpSpPr/>
          <p:nvPr/>
        </p:nvGrpSpPr>
        <p:grpSpPr>
          <a:xfrm>
            <a:off x="304800" y="1649046"/>
            <a:ext cx="6785915" cy="4297362"/>
            <a:chOff x="304800" y="1649046"/>
            <a:chExt cx="6785915" cy="429736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156461A-043E-F94D-B412-E54E1F5FF816}"/>
                </a:ext>
              </a:extLst>
            </p:cNvPr>
            <p:cNvSpPr/>
            <p:nvPr/>
          </p:nvSpPr>
          <p:spPr>
            <a:xfrm>
              <a:off x="518237" y="2600762"/>
              <a:ext cx="6005340" cy="176808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6E84A190-556C-3646-9998-38200B6B5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800" y="1649046"/>
              <a:ext cx="6785915" cy="4297362"/>
            </a:xfrm>
            <a:prstGeom prst="rect">
              <a:avLst/>
            </a:prstGeom>
          </p:spPr>
        </p:pic>
      </p:grpSp>
      <p:sp>
        <p:nvSpPr>
          <p:cNvPr id="16" name="矩形圖說文字 15">
            <a:extLst>
              <a:ext uri="{FF2B5EF4-FFF2-40B4-BE49-F238E27FC236}">
                <a16:creationId xmlns:a16="http://schemas.microsoft.com/office/drawing/2014/main" id="{45493CD2-7992-4845-9460-CCC842B3052D}"/>
              </a:ext>
            </a:extLst>
          </p:cNvPr>
          <p:cNvSpPr/>
          <p:nvPr/>
        </p:nvSpPr>
        <p:spPr>
          <a:xfrm>
            <a:off x="4495800" y="5925551"/>
            <a:ext cx="3657600" cy="780049"/>
          </a:xfrm>
          <a:prstGeom prst="wedgeRectCallout">
            <a:avLst>
              <a:gd name="adj1" fmla="val -41192"/>
              <a:gd name="adj2" fmla="val -28415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</a:rPr>
              <a:t>Changes propagates…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8909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Pattern Example: Iterators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 iterators</a:t>
            </a:r>
          </a:p>
          <a:p>
            <a:pPr eaLnBrk="1" hangingPunct="1"/>
            <a:r>
              <a:rPr lang="en-US" sz="2800" dirty="0"/>
              <a:t>Iterator pattern applies to containers of</a:t>
            </a:r>
            <a:br>
              <a:rPr lang="en-US" sz="2800" dirty="0"/>
            </a:br>
            <a:r>
              <a:rPr lang="en-US" sz="2800" dirty="0"/>
              <a:t>almost any kind</a:t>
            </a:r>
          </a:p>
          <a:p>
            <a:pPr eaLnBrk="1" hangingPunct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described as "</a:t>
            </a:r>
            <a:r>
              <a:rPr lang="en-US" sz="2800" dirty="0">
                <a:solidFill>
                  <a:srgbClr val="C00000"/>
                </a:solidFill>
              </a:rPr>
              <a:t>abstract</a:t>
            </a:r>
            <a:r>
              <a:rPr lang="en-US" sz="2800" dirty="0"/>
              <a:t>"</a:t>
            </a:r>
          </a:p>
          <a:p>
            <a:pPr lvl="1" eaLnBrk="1" hangingPunct="1"/>
            <a:r>
              <a:rPr lang="en-US" sz="2400" dirty="0"/>
              <a:t>As ways of </a:t>
            </a:r>
            <a:r>
              <a:rPr lang="en-US" sz="2400" dirty="0">
                <a:solidFill>
                  <a:srgbClr val="0070C0"/>
                </a:solidFill>
              </a:rPr>
              <a:t>cycling thru any data</a:t>
            </a:r>
            <a:r>
              <a:rPr lang="en-US" sz="2400" dirty="0"/>
              <a:t> in any container</a:t>
            </a:r>
          </a:p>
          <a:p>
            <a:pPr eaLnBrk="1" hangingPunct="1"/>
            <a:r>
              <a:rPr lang="en-US" sz="2800" dirty="0"/>
              <a:t>Then gave specific </a:t>
            </a:r>
            <a:r>
              <a:rPr lang="en-US" sz="2800" dirty="0">
                <a:solidFill>
                  <a:srgbClr val="C00000"/>
                </a:solidFill>
              </a:rPr>
              <a:t>applications</a:t>
            </a:r>
          </a:p>
          <a:p>
            <a:pPr lvl="1" eaLnBrk="1" hangingPunct="1"/>
            <a:r>
              <a:rPr lang="en-US" sz="2400" dirty="0"/>
              <a:t>Such as </a:t>
            </a:r>
            <a:r>
              <a:rPr lang="en-US" sz="2400" dirty="0">
                <a:solidFill>
                  <a:srgbClr val="0070C0"/>
                </a:solidFill>
              </a:rPr>
              <a:t>list iterator</a:t>
            </a:r>
            <a:r>
              <a:rPr lang="en-US" sz="2400" dirty="0"/>
              <a:t>, constant list iterator,</a:t>
            </a:r>
            <a:br>
              <a:rPr lang="en-US" sz="2400" dirty="0"/>
            </a:br>
            <a:r>
              <a:rPr lang="en-US" sz="2400" dirty="0"/>
              <a:t>reverse list iterator,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C9A7458-4A01-499B-8C77-D6EA837A95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Polymorphic Factory Pattern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Suitable scenarios: </a:t>
            </a:r>
            <a:br>
              <a:rPr lang="en-US" dirty="0"/>
            </a:br>
            <a:r>
              <a:rPr lang="en-US" dirty="0"/>
              <a:t>Inherited object creation invoked client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ways you provide (O)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You don’t want the changes propagate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other ways (X)</a:t>
            </a: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7030A0"/>
                </a:solidFill>
              </a:rPr>
              <a:t>See my code…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E1D824-EC03-124E-A78A-A7939E629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5507BAE-A4BD-2946-AEDA-7C7EA0F90B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06879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66C29-087A-1B46-893B-1A4444DD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223F9-B907-A249-8F94-19797BCA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CDEEA-8C9F-8048-AFF9-E64A4D16F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1C6283B-75DC-4284-85E8-2E5581116C5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AB273F-D3F5-CA4E-96CD-CDF7F0C830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Patterns are design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Apply across variety of software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Pattern can provide framework for</a:t>
            </a:r>
            <a:br>
              <a:rPr lang="en-US" sz="2800" dirty="0"/>
            </a:br>
            <a:r>
              <a:rPr lang="en-US" sz="2800" dirty="0"/>
              <a:t>comparing related algorithms"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Unified Modeling Language (UML)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Graphical representation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Designed for object-oriented software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UML is one formalism used to </a:t>
            </a:r>
            <a:br>
              <a:rPr lang="en-US" sz="2800"/>
            </a:br>
            <a:r>
              <a:rPr lang="en-US" sz="2800"/>
              <a:t>express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2519936-D8A1-4B72-92A7-BC72AFB47B52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No Patterns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Imagine huge amount of detail if </a:t>
            </a:r>
            <a:r>
              <a:rPr lang="en-US" sz="2400" dirty="0">
                <a:solidFill>
                  <a:srgbClr val="C00000"/>
                </a:solidFill>
              </a:rPr>
              <a:t>all container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iterators presented separately</a:t>
            </a:r>
            <a:r>
              <a:rPr lang="en-US" sz="2400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each had </a:t>
            </a:r>
            <a:r>
              <a:rPr lang="en-US" sz="2400" dirty="0">
                <a:solidFill>
                  <a:srgbClr val="0070C0"/>
                </a:solidFill>
              </a:rPr>
              <a:t>different names for begin(), end()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make "sense" of it, learners might make</a:t>
            </a:r>
            <a:br>
              <a:rPr lang="en-US" sz="2400" dirty="0"/>
            </a:br>
            <a:r>
              <a:rPr lang="en-US" sz="2400" dirty="0"/>
              <a:t>pattern themselves!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Until pattern developed, all were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"Seemed" similar, but not organized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 containers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Same issues!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9AF6DA9-172B-4F58-BF8B-46A81D2EE2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Adapter Pattern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dirty="0">
                <a:solidFill>
                  <a:srgbClr val="C00000"/>
                </a:solidFill>
              </a:rPr>
              <a:t>Transforms one class into different class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dirty="0"/>
              <a:t>With </a:t>
            </a:r>
            <a:r>
              <a:rPr lang="en-US" sz="2400" dirty="0">
                <a:solidFill>
                  <a:srgbClr val="00B050"/>
                </a:solidFill>
              </a:rPr>
              <a:t>no changes to underlying class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dirty="0"/>
              <a:t>Only </a:t>
            </a:r>
            <a:r>
              <a:rPr lang="en-US" sz="2400" dirty="0">
                <a:solidFill>
                  <a:srgbClr val="00B050"/>
                </a:solidFill>
              </a:rPr>
              <a:t>"adding" to interface</a:t>
            </a:r>
          </a:p>
          <a:p>
            <a:pPr eaLnBrk="1" hangingPunct="1">
              <a:lnSpc>
                <a:spcPct val="95000"/>
              </a:lnSpc>
            </a:pPr>
            <a:r>
              <a:rPr lang="en-US" sz="2800" dirty="0"/>
              <a:t>Recall </a:t>
            </a:r>
            <a:r>
              <a:rPr lang="en-US" sz="2800" dirty="0">
                <a:solidFill>
                  <a:srgbClr val="7030A0"/>
                </a:solidFill>
              </a:rPr>
              <a:t>stack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queue</a:t>
            </a:r>
            <a:r>
              <a:rPr lang="en-US" sz="2800" dirty="0"/>
              <a:t> template classes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dirty="0"/>
              <a:t>Both can choose underlying class used to</a:t>
            </a:r>
            <a:br>
              <a:rPr lang="en-US" sz="2400" dirty="0"/>
            </a:br>
            <a:r>
              <a:rPr lang="en-US" sz="2400" dirty="0"/>
              <a:t>store data: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stack&lt;vector&lt;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&gt;&gt;  --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stack under vector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stack&lt;list&lt;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&gt;&gt; --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stack underlying list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dirty="0"/>
              <a:t>All cases underlying class not changed</a:t>
            </a:r>
          </a:p>
          <a:p>
            <a:pPr lvl="2" eaLnBrk="1" hangingPunct="1">
              <a:lnSpc>
                <a:spcPct val="95000"/>
              </a:lnSpc>
            </a:pPr>
            <a:r>
              <a:rPr lang="en-US" sz="2000" dirty="0"/>
              <a:t>Only interface is added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A2A264A-ED1A-4B28-9CF6-6A4F25E9B1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Adapter Pattern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How to add interface?</a:t>
            </a:r>
          </a:p>
          <a:p>
            <a:pPr lvl="1" eaLnBrk="1" hangingPunct="1">
              <a:lnSpc>
                <a:spcPct val="95000"/>
              </a:lnSpc>
            </a:pPr>
            <a:r>
              <a:rPr lang="en-US" dirty="0">
                <a:solidFill>
                  <a:srgbClr val="0070C0"/>
                </a:solidFill>
              </a:rPr>
              <a:t>Implementation detail</a:t>
            </a:r>
          </a:p>
          <a:p>
            <a:pPr lvl="1" eaLnBrk="1" hangingPunct="1">
              <a:lnSpc>
                <a:spcPct val="95000"/>
              </a:lnSpc>
            </a:pPr>
            <a:r>
              <a:rPr lang="en-US" dirty="0"/>
              <a:t>Not part of pattern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But… two ways: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dirty="0"/>
              <a:t>Example: for stack adapter:</a:t>
            </a:r>
          </a:p>
          <a:p>
            <a:pPr lvl="2" eaLnBrk="1" hangingPunct="1">
              <a:lnSpc>
                <a:spcPct val="95000"/>
              </a:lnSpc>
            </a:pPr>
            <a:r>
              <a:rPr lang="en-US" dirty="0"/>
              <a:t>Underlying container class could be </a:t>
            </a:r>
            <a:r>
              <a:rPr lang="en-US" dirty="0">
                <a:solidFill>
                  <a:srgbClr val="C00000"/>
                </a:solidFill>
              </a:rPr>
              <a:t>member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variable </a:t>
            </a:r>
            <a:r>
              <a:rPr lang="en-US" dirty="0"/>
              <a:t>of stack class</a:t>
            </a:r>
          </a:p>
          <a:p>
            <a:pPr lvl="2" eaLnBrk="1" hangingPunct="1">
              <a:lnSpc>
                <a:spcPct val="95000"/>
              </a:lnSpc>
            </a:pPr>
            <a:r>
              <a:rPr lang="en-US" dirty="0"/>
              <a:t>Or stack class could be </a:t>
            </a:r>
            <a:r>
              <a:rPr lang="en-US" dirty="0">
                <a:solidFill>
                  <a:srgbClr val="C00000"/>
                </a:solidFill>
              </a:rPr>
              <a:t>derived class </a:t>
            </a: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underlying container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1CE77AF-4005-488A-BE9F-47E07DA38C3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Model-View-Controller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Way of </a:t>
            </a:r>
            <a:r>
              <a:rPr lang="en-US" dirty="0">
                <a:solidFill>
                  <a:srgbClr val="C00000"/>
                </a:solidFill>
              </a:rPr>
              <a:t>dividing I/O task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Model part</a:t>
            </a:r>
            <a:r>
              <a:rPr lang="en-US" dirty="0"/>
              <a:t>: heart of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View part</a:t>
            </a:r>
            <a:r>
              <a:rPr lang="en-US" dirty="0"/>
              <a:t>: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Displays picture of model’s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Controller part: </a:t>
            </a:r>
            <a:r>
              <a:rPr lang="en-US" dirty="0"/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Relays commands from user to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big task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three smaller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Each with well-defined responsibilities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EA4ED8F-B2D8-4BF3-8EB6-2736F86B071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1609</Words>
  <Application>Microsoft Macintosh PowerPoint</Application>
  <PresentationFormat>如螢幕大小 (4:3)</PresentationFormat>
  <Paragraphs>458</Paragraphs>
  <Slides>52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宋体</vt:lpstr>
      <vt:lpstr>Arial</vt:lpstr>
      <vt:lpstr>Calibri</vt:lpstr>
      <vt:lpstr>Wingdings</vt:lpstr>
      <vt:lpstr>Office Theme</vt:lpstr>
      <vt:lpstr>Chapter 20</vt:lpstr>
      <vt:lpstr>Learning Objectives</vt:lpstr>
      <vt:lpstr>Introduction</vt:lpstr>
      <vt:lpstr>Patterns</vt:lpstr>
      <vt:lpstr>Pattern Example: Iterators</vt:lpstr>
      <vt:lpstr>Consider No Patterns</vt:lpstr>
      <vt:lpstr>Adapter Pattern</vt:lpstr>
      <vt:lpstr>Adapter Pattern Interface</vt:lpstr>
      <vt:lpstr>Model-View-Controller Pattern</vt:lpstr>
      <vt:lpstr>Model-View-Controller Pattern</vt:lpstr>
      <vt:lpstr>Display 20.1   Model-View-Controller Pattern</vt:lpstr>
      <vt:lpstr>A Sorting Pattern Example</vt:lpstr>
      <vt:lpstr>Sorting Pattern</vt:lpstr>
      <vt:lpstr>Function split</vt:lpstr>
      <vt:lpstr>Function join</vt:lpstr>
      <vt:lpstr>Sample Realization  of Sorting Pattern: Mergesort</vt:lpstr>
      <vt:lpstr>Mergesort’s join Function</vt:lpstr>
      <vt:lpstr>Sort Pattern Complexity</vt:lpstr>
      <vt:lpstr>Consider Quicksort</vt:lpstr>
      <vt:lpstr>Quicksort Realization</vt:lpstr>
      <vt:lpstr>Sorting Pattern Efficiency</vt:lpstr>
      <vt:lpstr>Pragmatics and Patterns</vt:lpstr>
      <vt:lpstr>PowerPoint 簡報</vt:lpstr>
      <vt:lpstr>UML</vt:lpstr>
      <vt:lpstr>UML Design</vt:lpstr>
      <vt:lpstr>History of UML</vt:lpstr>
      <vt:lpstr>UML Lately</vt:lpstr>
      <vt:lpstr>UML Class Diagrams</vt:lpstr>
      <vt:lpstr>Class Diagrams Example:  Display 20.6  A UML Class Diagram</vt:lpstr>
      <vt:lpstr>Class Diagrams Example Notes</vt:lpstr>
      <vt:lpstr>Class Interactions</vt:lpstr>
      <vt:lpstr>Display 20.1   Model-View-Controller Pattern</vt:lpstr>
      <vt:lpstr>More Class Interactions</vt:lpstr>
      <vt:lpstr>PowerPoint 簡報</vt:lpstr>
      <vt:lpstr>Design Patterns</vt:lpstr>
      <vt:lpstr>Basic Concept of Patterns</vt:lpstr>
      <vt:lpstr>Singleton Pattern</vt:lpstr>
      <vt:lpstr>Example: Singleton Pattern</vt:lpstr>
      <vt:lpstr>2nd Singleton Pattern </vt:lpstr>
      <vt:lpstr>Example: 2nd Singleton Pattern</vt:lpstr>
      <vt:lpstr>Factory Pattern</vt:lpstr>
      <vt:lpstr>Example: Factory Pattern (1/2)</vt:lpstr>
      <vt:lpstr>Example: Factory Pattern (2/2)</vt:lpstr>
      <vt:lpstr>Example: Factory Pattern (2/2)</vt:lpstr>
      <vt:lpstr>Polymorphic Factory Pattern</vt:lpstr>
      <vt:lpstr>Example: Polymorphic Factory Pattern (1/3)</vt:lpstr>
      <vt:lpstr>Example: Polymorphic Factory Pattern (2/3)</vt:lpstr>
      <vt:lpstr>Example: Polymorphic Factory Pattern (3/3)</vt:lpstr>
      <vt:lpstr>Example: Polymorphic Factory Pattern (3/3)</vt:lpstr>
      <vt:lpstr>2nd Polymorphic Factory Pattern</vt:lpstr>
      <vt:lpstr>PowerPoint 簡報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248</cp:revision>
  <dcterms:created xsi:type="dcterms:W3CDTF">2006-08-16T00:00:00Z</dcterms:created>
  <dcterms:modified xsi:type="dcterms:W3CDTF">2019-06-13T04:48:35Z</dcterms:modified>
</cp:coreProperties>
</file>