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7.xml" ContentType="application/vnd.openxmlformats-officedocument.presentationml.tags+xml"/>
  <Override PartName="/ppt/notesSlides/notesSlide30.xml" ContentType="application/vnd.openxmlformats-officedocument.presentationml.notesSlide+xml"/>
  <Override PartName="/ppt/tags/tag8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9.xml" ContentType="application/vnd.openxmlformats-officedocument.presentationml.tags+xml"/>
  <Override PartName="/ppt/notesSlides/notesSlide38.xml" ContentType="application/vnd.openxmlformats-officedocument.presentationml.notesSlide+xml"/>
  <Override PartName="/ppt/tags/tag10.xml" ContentType="application/vnd.openxmlformats-officedocument.presentationml.tags+xml"/>
  <Override PartName="/ppt/notesSlides/notesSlide39.xml" ContentType="application/vnd.openxmlformats-officedocument.presentationml.notesSlide+xml"/>
  <Override PartName="/ppt/tags/tag11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297" r:id="rId20"/>
    <p:sldId id="273" r:id="rId21"/>
    <p:sldId id="274" r:id="rId22"/>
    <p:sldId id="275" r:id="rId23"/>
    <p:sldId id="276" r:id="rId24"/>
    <p:sldId id="277" r:id="rId25"/>
    <p:sldId id="278" r:id="rId26"/>
    <p:sldId id="300" r:id="rId27"/>
    <p:sldId id="298" r:id="rId28"/>
    <p:sldId id="279" r:id="rId29"/>
    <p:sldId id="280" r:id="rId30"/>
    <p:sldId id="299" r:id="rId31"/>
    <p:sldId id="281" r:id="rId32"/>
    <p:sldId id="282" r:id="rId33"/>
    <p:sldId id="283" r:id="rId34"/>
    <p:sldId id="301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9"/>
    <p:restoredTop sz="94612"/>
  </p:normalViewPr>
  <p:slideViewPr>
    <p:cSldViewPr>
      <p:cViewPr varScale="1">
        <p:scale>
          <a:sx n="103" d="100"/>
          <a:sy n="103" d="100"/>
        </p:scale>
        <p:origin x="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684862-E5EB-43D7-BF4C-7C21774D01E5}" type="datetimeFigureOut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DDF26-E9A1-4AC2-917D-C882DEAC3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0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42A007-6476-416D-9948-2B4A72E381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1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325764-8A54-4C8F-A5AF-94AA8584EE3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760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7734EC-ABD0-4CDE-B11A-CB4F7BE20D9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265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9DF9-50F9-45C3-9B45-D7D3843DE2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5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828C5F-05EE-4D43-9D93-1A32C8DC2B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22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820E88-6F07-43FC-AD89-0ED14ADB40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051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EBDF7E-A275-415A-96EC-21EFE9AC845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309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461662-4882-4256-9DD4-09A037D0FD0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85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Classes use nouns and functions use verbs</a:t>
            </a:r>
          </a:p>
          <a:p>
            <a:r>
              <a:rPr lang="zh-CN" altLang="en-US" dirty="0"/>
              <a:t>有人提過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Hungarian notation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，在變數前面加上他的型態，在函式前面加上回傳的型態，但有人建議不要使用這種命名，因為現在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已經很先進了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014E93-77DD-41FD-931E-079C5812725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897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Why not overloading on return values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function(); void function(); readability</a:t>
            </a: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EA1D7-B49E-4CBA-BDF7-0EE6AC396A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75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Why not overloading on return values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function(); void function(); readability </a:t>
            </a:r>
            <a:r>
              <a:rPr lang="zh-CN" altLang="en-US" dirty="0">
                <a:sym typeface="Wingdings" pitchFamily="2" charset="2"/>
              </a:rPr>
              <a:t>避免到</a:t>
            </a:r>
            <a:r>
              <a:rPr lang="en-US" altLang="zh-CN" dirty="0">
                <a:sym typeface="Wingdings" pitchFamily="2" charset="2"/>
              </a:rPr>
              <a:t>function</a:t>
            </a:r>
            <a:r>
              <a:rPr lang="zh-CN" altLang="en-US" dirty="0">
                <a:sym typeface="Wingdings" pitchFamily="2" charset="2"/>
              </a:rPr>
              <a:t>開始執行才發現錯誤</a:t>
            </a:r>
            <a:endParaRPr 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EA1D7-B49E-4CBA-BDF7-0EE6AC396A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56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09A506-B3B3-4123-9A81-36E5E2CAE4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005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F00265-80E0-47D1-8A74-3FB18724512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619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9B4293-C166-48ED-8A2E-6455149315B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155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DBCB6A-7123-4A13-9AD9-50D9B924D41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577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131CB-17AD-4E47-88B2-4BC605DFB42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672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C1FD5-3AE2-4F3C-8BBC-15E8814954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7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(double, double) </a:t>
            </a:r>
            <a:r>
              <a:rPr lang="zh-CN" altLang="en-US" dirty="0"/>
              <a:t>和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9B4293-C166-48ED-8A2E-6455149315B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1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(double, double) </a:t>
            </a:r>
            <a:r>
              <a:rPr lang="zh-CN" altLang="en-US" dirty="0"/>
              <a:t>和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9B4293-C166-48ED-8A2E-6455149315B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06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16146B-847E-452F-8B0F-F526A33D8A4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0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D76E1B-C4A7-4BBB-9A12-FABD90B21C5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066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避免為了單純為了有</a:t>
            </a:r>
            <a:r>
              <a:rPr lang="en-US" altLang="zh-CN" dirty="0"/>
              <a:t>default parameter</a:t>
            </a:r>
            <a:r>
              <a:rPr lang="zh-CN" altLang="en-US" dirty="0"/>
              <a:t>，而要重複寫相同功能的</a:t>
            </a:r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9E9B16-9F5E-4190-9E3E-829BACEFE96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38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DF40F6-5A00-4781-841B-26B828A5653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137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33AED1-3145-42B2-920E-8BBE276410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0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4B62D2-464D-4F22-B366-A77E6C5981B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715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EBD0B-61FA-4C5A-9FBF-9428109523E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8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587409-4A21-47D5-A111-6CB46ED9367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15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83101B-BB0E-47D2-9888-67C84E87976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638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2C0D4-474A-4AB8-8D9B-9F952F4284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164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18CE3A-22A3-4446-997E-BB0E2A0C286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325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Driver program </a:t>
            </a:r>
            <a:r>
              <a:rPr lang="zh-CN" altLang="en-US" dirty="0"/>
              <a:t>寫一個</a:t>
            </a:r>
            <a:r>
              <a:rPr lang="en-US" altLang="zh-CN" dirty="0"/>
              <a:t> main</a:t>
            </a:r>
            <a:r>
              <a:rPr lang="zh-TW" altLang="en-US" dirty="0"/>
              <a:t> 專門用來測試</a:t>
            </a:r>
            <a:r>
              <a:rPr lang="zh-CN" altLang="en-US" dirty="0"/>
              <a:t>寫好的</a:t>
            </a:r>
            <a:r>
              <a:rPr lang="en-US" altLang="zh-CN" dirty="0"/>
              <a:t> function</a:t>
            </a:r>
            <a:endParaRPr 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6A4FC6-1681-4D09-AC0C-B2339A6F0B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881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538B36-1490-4DA0-B3E7-37B3879AF18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1795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F8435-48DA-4B8B-A4A9-EBF05074806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33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07EF00-A0BD-4B63-92FD-830B6550A6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270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712997-E0C9-44E0-90D7-0D696743164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085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模擬函式：部分功能還沒完成，先讓他產生假的</a:t>
            </a:r>
            <a:r>
              <a:rPr lang="en-US" altLang="zh-CN" dirty="0"/>
              <a:t>output</a:t>
            </a:r>
            <a:r>
              <a:rPr lang="zh-CN" altLang="en-US" dirty="0"/>
              <a:t>，能夠讓整個程式運作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 big picture </a:t>
            </a:r>
            <a:r>
              <a:rPr lang="zh-CN" altLang="en-US" dirty="0">
                <a:sym typeface="Wingdings" pitchFamily="2" charset="2"/>
              </a:rPr>
              <a:t>可運作</a:t>
            </a:r>
            <a:endParaRPr lang="en-US" altLang="zh-CN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ym typeface="Wingdings" pitchFamily="2" charset="2"/>
              </a:rPr>
              <a:t>閉上眼睛，告訴自己，這只是暫時的，假的</a:t>
            </a:r>
            <a:endParaRPr 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72BCB-1635-4E59-B1D3-8787168D6A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1667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DB0D58-5F0E-4846-BD8F-2EB469D6096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7922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C0B2FB-57B3-42C0-AAE0-8F659B8683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5908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9E9309-1C70-4318-A9DB-9B33E26B8F0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18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6B9435-E8BC-493F-BCC8-47CA6498D4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70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75705B-57DF-455A-A78A-1B4D861D0C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69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904FA-06F1-460E-A72C-23218B40E22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29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E27FD7-75DA-42AF-A181-89AF4AB87E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65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一定會有人想問，那</a:t>
            </a:r>
            <a:r>
              <a:rPr lang="en-US" altLang="zh-CN" dirty="0"/>
              <a:t> C</a:t>
            </a:r>
            <a:r>
              <a:rPr lang="zh-TW" altLang="en-US" dirty="0"/>
              <a:t> 裡面的</a:t>
            </a:r>
            <a:r>
              <a:rPr lang="en-US" altLang="zh-TW" dirty="0"/>
              <a:t> pointer </a:t>
            </a:r>
            <a:r>
              <a:rPr lang="zh-CN" altLang="en-US" dirty="0"/>
              <a:t>算不算</a:t>
            </a:r>
            <a:r>
              <a:rPr lang="zh-TW" altLang="en-US" dirty="0"/>
              <a:t> </a:t>
            </a:r>
            <a:r>
              <a:rPr lang="en-US" altLang="zh-TW" dirty="0"/>
              <a:t>call by reference </a:t>
            </a:r>
            <a:r>
              <a:rPr lang="en-US" altLang="zh-TW" dirty="0">
                <a:sym typeface="Wingdings" pitchFamily="2" charset="2"/>
              </a:rPr>
              <a:t> no</a:t>
            </a: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032A16-E3BA-4994-9341-652DE4E576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88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A821B-9E64-4A98-A5C3-D5478C82A3E9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58DC7D9-1C9C-4115-A3DA-CF1766B5C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EE8C0-F6DE-4D76-9833-FA5CDAA6853B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250EAE7F-F153-445F-B2C5-F8AC3884B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7F679-1BB3-414F-835C-6E59E8770FE1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54BDE4E-8518-4324-BCF5-DCD5DBF3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8874-394F-4DF0-BAA8-8C0FB8F3B474}" type="datetime1">
              <a:rPr lang="en-US"/>
              <a:pPr>
                <a:defRPr/>
              </a:pPr>
              <a:t>3/19/20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B54D787-0B5D-4654-9621-51222D8CA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0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931C-2207-48E5-B994-028F186F03A4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1A49AC52-B785-41DC-9342-BB37626F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6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D0A21-00BA-4A8B-9092-CDB0C092C983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31CDBF2-D551-4EC1-BD41-07BF2E193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0216D-E3F7-44AB-9239-DDFE4FCBB633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AD40884-2078-4BC0-91EE-745E1EBE0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0D552-8704-4543-8A96-5754E8C44FEA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9145A52-100A-459B-937A-F27527296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ADDF8-3C30-443F-90A4-664247657E9F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3AC4520-978E-4A7A-BF59-E50235641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8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32D9F-9757-45F7-8D07-F9A7A477DBFA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64D9A2E3-244E-4EF7-8272-7035E1770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8E6E0-7250-4939-85FD-076F0A63FD76}" type="datetime1">
              <a:rPr lang="en-US"/>
              <a:pPr>
                <a:defRPr/>
              </a:pPr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BF5DDD88-1EFB-4894-B930-F45D978EA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743D9F1-FB07-4D26-802F-18A4261614AE}" type="datetime1">
              <a:rPr lang="en-US"/>
              <a:pPr>
                <a:defRPr/>
              </a:pPr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81D8E8D1-06B2-4B43-9E11-C4A0B233D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usnews.com/=P2equij5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Parameters </a:t>
            </a:r>
            <a:br>
              <a:rPr lang="en-US" dirty="0"/>
            </a:br>
            <a:r>
              <a:rPr lang="en-US" dirty="0"/>
              <a:t>and Overloading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00800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Call-By-Reference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Call-by-Reference Parameters (1 of 3)</a:t>
            </a:r>
          </a:p>
        </p:txBody>
      </p:sp>
      <p:pic>
        <p:nvPicPr>
          <p:cNvPr id="22531" name="Picture 4" descr="C:\WINDOWS\Desktop\Oh_type\sacitch_C++_ppt\gif\savitchc04d02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68463"/>
            <a:ext cx="6915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0AC4146-8B6A-446F-9F94-B4D3DB0179C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7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Call-By-Reference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Call-by-Reference Parameters (2 of 3)</a:t>
            </a:r>
          </a:p>
        </p:txBody>
      </p:sp>
      <p:pic>
        <p:nvPicPr>
          <p:cNvPr id="23555" name="Picture 6" descr="C:\WINDOWS\Desktop\Oh_type\sacitch_C++_ppt\gif\savitchc04d02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87525"/>
            <a:ext cx="4914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12756AB-DE02-438F-993C-085768C4D7C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Call-By-Reference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Call-by-Reference Parameters (3 of 3)</a:t>
            </a:r>
          </a:p>
        </p:txBody>
      </p:sp>
      <p:pic>
        <p:nvPicPr>
          <p:cNvPr id="24579" name="Picture 4" descr="C:\WINDOWS\Desktop\Oh_type\sacitch_C++_ppt\gif\savitchc04d02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514600"/>
            <a:ext cx="77724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1419A7B-F595-4834-A93D-B3C960E3C64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Call-By-Reference Details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What’s really passed in?</a:t>
            </a:r>
          </a:p>
          <a:p>
            <a:pPr eaLnBrk="1" hangingPunct="1"/>
            <a:r>
              <a:rPr lang="en-US" dirty="0"/>
              <a:t>A "reference" back to caller’s</a:t>
            </a:r>
            <a:br>
              <a:rPr lang="en-US" dirty="0"/>
            </a:br>
            <a:r>
              <a:rPr lang="en-US" dirty="0"/>
              <a:t>actual argument!</a:t>
            </a:r>
          </a:p>
          <a:p>
            <a:pPr lvl="1" eaLnBrk="1" hangingPunct="1"/>
            <a:r>
              <a:rPr lang="en-US" dirty="0"/>
              <a:t>Refers to </a:t>
            </a:r>
            <a:r>
              <a:rPr lang="en-US" dirty="0">
                <a:solidFill>
                  <a:srgbClr val="C00000"/>
                </a:solidFill>
              </a:rPr>
              <a:t>memory location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actual argument</a:t>
            </a:r>
          </a:p>
          <a:p>
            <a:pPr lvl="1" eaLnBrk="1" hangingPunct="1"/>
            <a:r>
              <a:rPr lang="en-US" dirty="0"/>
              <a:t>Called "</a:t>
            </a:r>
            <a:r>
              <a:rPr lang="en-US" dirty="0">
                <a:solidFill>
                  <a:srgbClr val="00B050"/>
                </a:solidFill>
              </a:rPr>
              <a:t>address</a:t>
            </a:r>
            <a:r>
              <a:rPr lang="en-US" dirty="0"/>
              <a:t>", which is a unique number</a:t>
            </a:r>
            <a:br>
              <a:rPr lang="en-US" dirty="0"/>
            </a:br>
            <a:r>
              <a:rPr lang="en-US" dirty="0"/>
              <a:t>referring to distinct place in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7A49D8C-86E7-45CA-B495-5971831EDD4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Constant Reference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Reference arguments inherently</a:t>
            </a:r>
            <a:br>
              <a:rPr lang="en-US" sz="2800" dirty="0"/>
            </a:br>
            <a:r>
              <a:rPr lang="en-US" sz="2800" dirty="0"/>
              <a:t>"dangerous"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Caller’s data can be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Often this is desired, sometimes not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To "protect" data, </a:t>
            </a:r>
            <a:r>
              <a:rPr lang="en-US" sz="2800" dirty="0">
                <a:solidFill>
                  <a:srgbClr val="C00000"/>
                </a:solidFill>
              </a:rPr>
              <a:t>&amp;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still pass by reference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const keyword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void </a:t>
            </a:r>
            <a:r>
              <a:rPr lang="en-US" sz="2000" dirty="0" err="1"/>
              <a:t>sendConstRef</a:t>
            </a:r>
            <a:r>
              <a:rPr lang="en-US" sz="2000" dirty="0"/>
              <a:t>(	</a:t>
            </a:r>
            <a:r>
              <a:rPr lang="en-US" sz="2000" dirty="0">
                <a:solidFill>
                  <a:srgbClr val="C00000"/>
                </a:solidFill>
              </a:rPr>
              <a:t>const</a:t>
            </a:r>
            <a:r>
              <a:rPr lang="en-US" sz="2000" dirty="0"/>
              <a:t> int </a:t>
            </a:r>
            <a:r>
              <a:rPr lang="en-US" sz="2000" dirty="0">
                <a:solidFill>
                  <a:srgbClr val="C00000"/>
                </a:solidFill>
              </a:rPr>
              <a:t>&amp;par1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			const int &amp;par2);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Makes arguments "</a:t>
            </a:r>
            <a:r>
              <a:rPr lang="en-US" sz="2000" dirty="0">
                <a:solidFill>
                  <a:srgbClr val="C00000"/>
                </a:solidFill>
              </a:rPr>
              <a:t>read-only</a:t>
            </a:r>
            <a:r>
              <a:rPr lang="en-US" sz="2000" dirty="0"/>
              <a:t>" by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 changes allowed </a:t>
            </a:r>
            <a:r>
              <a:rPr lang="en-US" sz="2000" dirty="0">
                <a:solidFill>
                  <a:srgbClr val="00B050"/>
                </a:solidFill>
              </a:rPr>
              <a:t>inside</a:t>
            </a:r>
            <a:r>
              <a:rPr lang="en-US" sz="2000" dirty="0"/>
              <a:t> function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67FE09B-3652-493C-A744-5B31E72A26D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 and Arguments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Confusing terms, often used interchangeably</a:t>
            </a:r>
          </a:p>
          <a:p>
            <a:pPr eaLnBrk="1" hangingPunct="1"/>
            <a:r>
              <a:rPr lang="en-US" sz="2800" dirty="0"/>
              <a:t>True meanings:</a:t>
            </a:r>
          </a:p>
          <a:p>
            <a:pPr lvl="1" eaLnBrk="1" hangingPunct="1"/>
            <a:r>
              <a:rPr lang="en-US" sz="2400" dirty="0"/>
              <a:t>Formal parameters</a:t>
            </a:r>
          </a:p>
          <a:p>
            <a:pPr lvl="2" eaLnBrk="1" hangingPunct="1"/>
            <a:r>
              <a:rPr lang="en-US" sz="2000" dirty="0"/>
              <a:t>In function declaration and function definition</a:t>
            </a:r>
          </a:p>
          <a:p>
            <a:pPr lvl="1" eaLnBrk="1" hangingPunct="1"/>
            <a:r>
              <a:rPr lang="en-US" sz="2400" dirty="0"/>
              <a:t>Arguments</a:t>
            </a:r>
          </a:p>
          <a:p>
            <a:pPr lvl="2" eaLnBrk="1" hangingPunct="1"/>
            <a:r>
              <a:rPr lang="en-US" sz="2000" dirty="0"/>
              <a:t>Used to "fill-in" a formal parameter</a:t>
            </a:r>
          </a:p>
          <a:p>
            <a:pPr lvl="2" eaLnBrk="1" hangingPunct="1"/>
            <a:r>
              <a:rPr lang="en-US" sz="2000" dirty="0"/>
              <a:t>In function call (argument list)</a:t>
            </a:r>
          </a:p>
          <a:p>
            <a:pPr lvl="1" eaLnBrk="1" hangingPunct="1"/>
            <a:r>
              <a:rPr lang="en-US" sz="2400" dirty="0"/>
              <a:t>Call-by-value &amp; Call-by-reference</a:t>
            </a:r>
          </a:p>
          <a:p>
            <a:pPr lvl="2" eaLnBrk="1" hangingPunct="1"/>
            <a:r>
              <a:rPr lang="en-US" sz="2000" dirty="0"/>
              <a:t>Simply the "mechanism" used in plug-in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650F2D9-94C2-40DA-AA30-E8397AD61C6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Mixed Parameter Lists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Can combine passing mechanisms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Parameter lists can include pass-by-value</a:t>
            </a:r>
            <a:br>
              <a:rPr lang="en-US" sz="2800" dirty="0"/>
            </a:br>
            <a:r>
              <a:rPr lang="en-US" sz="2800" dirty="0"/>
              <a:t>and pass-by-reference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Order of arguments in list is critical:</a:t>
            </a:r>
            <a:br>
              <a:rPr lang="en-US" sz="2800" dirty="0"/>
            </a:br>
            <a:r>
              <a:rPr lang="en-US" sz="2800" dirty="0"/>
              <a:t>void </a:t>
            </a:r>
            <a:r>
              <a:rPr lang="en-US" sz="2800" dirty="0" err="1"/>
              <a:t>mixedCall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C00000"/>
                </a:solidFill>
              </a:rPr>
              <a:t>int &amp; </a:t>
            </a:r>
            <a:r>
              <a:rPr lang="en-US" sz="2800" dirty="0"/>
              <a:t>par1, </a:t>
            </a:r>
            <a:r>
              <a:rPr lang="en-US" sz="2800" dirty="0">
                <a:solidFill>
                  <a:srgbClr val="C00000"/>
                </a:solidFill>
              </a:rPr>
              <a:t>int </a:t>
            </a:r>
            <a:r>
              <a:rPr lang="en-US" sz="2800" dirty="0"/>
              <a:t>par2, </a:t>
            </a:r>
            <a:r>
              <a:rPr lang="en-US" sz="2800" dirty="0">
                <a:solidFill>
                  <a:srgbClr val="C00000"/>
                </a:solidFill>
              </a:rPr>
              <a:t>double &amp; </a:t>
            </a:r>
            <a:r>
              <a:rPr lang="en-US" sz="2800" dirty="0"/>
              <a:t>par3);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Function call:</a:t>
            </a:r>
            <a:br>
              <a:rPr lang="en-US" sz="2400" dirty="0"/>
            </a:br>
            <a:r>
              <a:rPr lang="en-US" sz="2400" dirty="0" err="1"/>
              <a:t>mixedCall</a:t>
            </a:r>
            <a:r>
              <a:rPr lang="en-US" sz="2400" dirty="0"/>
              <a:t>(arg1, arg2, arg3);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arg1 must be integer type, is passed by reference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arg2 must be integer type, is passed by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arg3 must be double type, is passed by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13B678A-3F8B-4269-B98E-50ABA7ADFE4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Choosing Formal Parameter Names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Same rule as naming any identifier: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Meaningful names!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Functions as "self-contained modules"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Designed separately from rest of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Assigned to teams of programmers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All must "understand" proper function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OK if formal parameter names are same</a:t>
            </a:r>
            <a:br>
              <a:rPr lang="en-US" sz="2400" dirty="0"/>
            </a:br>
            <a:r>
              <a:rPr lang="en-US" sz="2400" dirty="0"/>
              <a:t>as argument names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Choose </a:t>
            </a:r>
            <a:r>
              <a:rPr lang="en-US" sz="2800" dirty="0">
                <a:solidFill>
                  <a:srgbClr val="00B050"/>
                </a:solidFill>
              </a:rPr>
              <a:t>function names </a:t>
            </a:r>
            <a:r>
              <a:rPr lang="en-US" sz="2800" dirty="0">
                <a:solidFill>
                  <a:srgbClr val="7030A0"/>
                </a:solidFill>
              </a:rPr>
              <a:t>with same rules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9FAF28B-DF5C-4E8C-9ED6-0B24C4B911A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2042-BBF5-CD49-9AC3-C8CFC471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1DD6-BD79-AC4B-9F3A-C38A99BA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3C814-F59E-E149-B6B2-E8FE83B11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B54D787-0B5D-4654-9621-51222D8CAD4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4A56-26FB-1B4E-8A9A-8A33E7031D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923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/>
              <a:t>Similar functionalities with different names </a:t>
            </a:r>
            <a:r>
              <a:rPr lang="en-US" sz="2800" dirty="0">
                <a:sym typeface="Wingdings" pitchFamily="2" charset="2"/>
              </a:rPr>
              <a:t> tedious</a:t>
            </a:r>
            <a:endParaRPr lang="en-US" sz="28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double </a:t>
            </a:r>
            <a:r>
              <a:rPr lang="en-US" sz="2400" dirty="0" err="1"/>
              <a:t>averageOfTwo</a:t>
            </a:r>
            <a:r>
              <a:rPr lang="en-US" sz="2400" dirty="0"/>
              <a:t>(double n1, double n2)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return ((n1 + n2) / 2.0);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double </a:t>
            </a:r>
            <a:r>
              <a:rPr lang="en-US" sz="2400" dirty="0" err="1"/>
              <a:t>averageOfThree</a:t>
            </a:r>
            <a:r>
              <a:rPr lang="en-US" sz="2400" dirty="0"/>
              <a:t>(double n1, double n2, double n3)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return ((n1 + n2 + n3) / 3.0);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D20A728-869E-4FD5-AA6A-319068F8F57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7244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Call-by-value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Call-by-reference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Mixed parameter-lists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Overloading and Default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Examples,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Testing and Debugging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assert Macro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Stubs, 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EA604D3-7C50-45A4-B27A-7FF2982F53C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Same function name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Different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Two separate function definitions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Function "</a:t>
            </a:r>
            <a:r>
              <a:rPr lang="en-US" sz="2800" dirty="0">
                <a:solidFill>
                  <a:srgbClr val="00B050"/>
                </a:solidFill>
              </a:rPr>
              <a:t>signature</a:t>
            </a:r>
            <a:r>
              <a:rPr lang="en-US" sz="2800" dirty="0"/>
              <a:t>"</a:t>
            </a:r>
          </a:p>
          <a:p>
            <a:pPr lvl="1" eaLnBrk="1" hangingPunct="1"/>
            <a:r>
              <a:rPr lang="en-US" sz="2400" dirty="0"/>
              <a:t>Function name &amp; parameter list</a:t>
            </a:r>
          </a:p>
          <a:p>
            <a:pPr lvl="1" eaLnBrk="1" hangingPunct="1"/>
            <a:r>
              <a:rPr lang="en-US" sz="2400" dirty="0"/>
              <a:t>Must be "unique" for each function definition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Allows same task performed on different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D20A728-869E-4FD5-AA6A-319068F8F57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 Example: Average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Function computes average of 2 numbers:</a:t>
            </a:r>
            <a:br>
              <a:rPr lang="en-US" sz="2400" dirty="0"/>
            </a:br>
            <a:r>
              <a:rPr lang="en-US" sz="2400" dirty="0"/>
              <a:t>double average(double n1, double n2)</a:t>
            </a:r>
            <a:br>
              <a:rPr lang="en-US" sz="24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	return ((n1 + n2) / 2.0);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Now compute average of 3 numbers:</a:t>
            </a:r>
            <a:br>
              <a:rPr lang="en-US" sz="2400" dirty="0"/>
            </a:br>
            <a:r>
              <a:rPr lang="en-US" sz="2400" dirty="0"/>
              <a:t>double average(double n1, double n2, </a:t>
            </a:r>
            <a:r>
              <a:rPr lang="en-US" sz="2400" dirty="0">
                <a:solidFill>
                  <a:srgbClr val="C00000"/>
                </a:solidFill>
              </a:rPr>
              <a:t>double n3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	return ((n1 + n2 + n3) / 3.0);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Same name, two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00706DD-A1C3-4A8B-BDB7-EB94EDE2334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Overloaded Average() Cont’d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Which function gets called?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Depends on function call itself: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avg = average(5.2, 6.7);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Calls "two-parameter average()"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avg = average(6.5, 8.5, 4.2);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Calls "three-parameter average()"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Compiler resolves invocation based on</a:t>
            </a: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</a:rPr>
              <a:t>signature</a:t>
            </a:r>
            <a:r>
              <a:rPr lang="en-US" sz="2800" dirty="0"/>
              <a:t> of function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"Matches" call with appropriate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Each considered separate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02BE594-47BB-4E8C-9B51-1C2825F42A8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 Pitfall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Only overload "same-task" functions</a:t>
            </a:r>
          </a:p>
          <a:p>
            <a:pPr lvl="1" eaLnBrk="1" hangingPunct="1"/>
            <a:r>
              <a:rPr lang="en-US" dirty="0"/>
              <a:t>A average() function should always perform</a:t>
            </a:r>
            <a:br>
              <a:rPr lang="en-US" dirty="0"/>
            </a:br>
            <a:r>
              <a:rPr lang="en-US" dirty="0"/>
              <a:t>same task, in all overloads</a:t>
            </a:r>
          </a:p>
          <a:p>
            <a:pPr lvl="1" eaLnBrk="1" hangingPunct="1"/>
            <a:r>
              <a:rPr lang="en-US" dirty="0"/>
              <a:t>Otherwise, unpredictable results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C++ function call resolution:</a:t>
            </a:r>
          </a:p>
          <a:p>
            <a:pPr lvl="1" eaLnBrk="1" hangingPunct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looks for </a:t>
            </a:r>
            <a:r>
              <a:rPr lang="en-US" dirty="0">
                <a:solidFill>
                  <a:srgbClr val="C00000"/>
                </a:solidFill>
              </a:rPr>
              <a:t>exact signature</a:t>
            </a:r>
          </a:p>
          <a:p>
            <a:pPr lvl="1"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looks for </a:t>
            </a:r>
            <a:r>
              <a:rPr lang="en-US" dirty="0">
                <a:solidFill>
                  <a:srgbClr val="00B050"/>
                </a:solidFill>
              </a:rPr>
              <a:t>"compatible" signature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A74AA75-9D10-4D5D-AB02-DEA612FC359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 Resolution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70C0"/>
                </a:solidFill>
              </a:rPr>
              <a:t>Exact Match</a:t>
            </a:r>
          </a:p>
          <a:p>
            <a:pPr lvl="1" eaLnBrk="1" hangingPunct="1"/>
            <a:r>
              <a:rPr lang="en-US" sz="2400" dirty="0"/>
              <a:t>Looks for exact signature</a:t>
            </a:r>
          </a:p>
          <a:p>
            <a:pPr lvl="2" eaLnBrk="1" hangingPunct="1"/>
            <a:r>
              <a:rPr lang="en-US" sz="2000" dirty="0"/>
              <a:t>Where no argument conversion required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Compatible Match</a:t>
            </a:r>
          </a:p>
          <a:p>
            <a:pPr lvl="1" eaLnBrk="1" hangingPunct="1"/>
            <a:r>
              <a:rPr lang="en-US" sz="2400" dirty="0"/>
              <a:t>Looks for "compatible" signature where</a:t>
            </a:r>
            <a:br>
              <a:rPr lang="en-US" sz="2400" dirty="0"/>
            </a:br>
            <a:r>
              <a:rPr lang="en-US" sz="2400" dirty="0"/>
              <a:t>automatic type conversion is possible:</a:t>
            </a:r>
          </a:p>
          <a:p>
            <a:pPr lvl="2" eaLnBrk="1" hangingPunct="1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with </a:t>
            </a:r>
            <a:r>
              <a:rPr lang="en-US" sz="2000" dirty="0">
                <a:solidFill>
                  <a:srgbClr val="00B050"/>
                </a:solidFill>
              </a:rPr>
              <a:t>promotion</a:t>
            </a:r>
            <a:r>
              <a:rPr lang="en-US" sz="2000" dirty="0"/>
              <a:t> (e.g., </a:t>
            </a:r>
            <a:r>
              <a:rPr lang="en-US" sz="2000" dirty="0" err="1"/>
              <a:t>int</a:t>
            </a:r>
            <a:r>
              <a:rPr lang="en-US" sz="2000" dirty="0" err="1">
                <a:sym typeface="Wingdings" pitchFamily="2" charset="2"/>
              </a:rPr>
              <a:t></a:t>
            </a:r>
            <a:r>
              <a:rPr lang="en-US" sz="2000" dirty="0" err="1"/>
              <a:t>double</a:t>
            </a:r>
            <a:r>
              <a:rPr lang="en-US" sz="2000" dirty="0"/>
              <a:t>)</a:t>
            </a:r>
          </a:p>
          <a:p>
            <a:pPr lvl="3" eaLnBrk="1" hangingPunct="1"/>
            <a:r>
              <a:rPr lang="en-US" sz="1800" dirty="0">
                <a:solidFill>
                  <a:srgbClr val="00B050"/>
                </a:solidFill>
              </a:rPr>
              <a:t>No loss of data</a:t>
            </a:r>
          </a:p>
          <a:p>
            <a:pPr lvl="2" eaLnBrk="1" hangingPunct="1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with demotion (e.g., </a:t>
            </a:r>
            <a:r>
              <a:rPr lang="en-US" sz="2000" dirty="0" err="1"/>
              <a:t>double</a:t>
            </a:r>
            <a:r>
              <a:rPr lang="en-US" sz="2000" dirty="0" err="1">
                <a:sym typeface="Wingdings" pitchFamily="2" charset="2"/>
              </a:rPr>
              <a:t></a:t>
            </a:r>
            <a:r>
              <a:rPr lang="en-US" sz="2000" dirty="0" err="1"/>
              <a:t>int</a:t>
            </a:r>
            <a:r>
              <a:rPr lang="en-US" sz="2000" dirty="0"/>
              <a:t>)</a:t>
            </a:r>
          </a:p>
          <a:p>
            <a:pPr lvl="3" eaLnBrk="1" hangingPunct="1"/>
            <a:r>
              <a:rPr lang="en-US" sz="1800" dirty="0"/>
              <a:t>Possible loss of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872A628-9880-487C-86CC-AAC708C571A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Overloading Resolution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Given following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1.  void f(int n, double m);</a:t>
            </a:r>
            <a:br>
              <a:rPr lang="en-US" dirty="0"/>
            </a:br>
            <a:r>
              <a:rPr lang="en-US" dirty="0"/>
              <a:t>2.  void f(double n, 	int m);</a:t>
            </a:r>
            <a:br>
              <a:rPr lang="en-US" dirty="0"/>
            </a:br>
            <a:r>
              <a:rPr lang="en-US" dirty="0"/>
              <a:t>3.  void f(int n, int m);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These calls:</a:t>
            </a:r>
            <a:br>
              <a:rPr lang="en-US" dirty="0"/>
            </a:br>
            <a:r>
              <a:rPr lang="en-US" dirty="0"/>
              <a:t>f(98, 99);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Calls #3</a:t>
            </a:r>
            <a:br>
              <a:rPr lang="en-US" dirty="0"/>
            </a:br>
            <a:r>
              <a:rPr lang="en-US" dirty="0"/>
              <a:t>f(5.3, 4);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Calls #2</a:t>
            </a:r>
            <a:br>
              <a:rPr lang="en-US" dirty="0"/>
            </a:br>
            <a:r>
              <a:rPr lang="en-US" dirty="0"/>
              <a:t>f(4.3, 5.2);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Calls ???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Avoid such </a:t>
            </a:r>
            <a:r>
              <a:rPr lang="en-US" dirty="0">
                <a:solidFill>
                  <a:srgbClr val="C00000"/>
                </a:solidFill>
              </a:rPr>
              <a:t>confusing overloading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A3D825A-256E-4756-AC00-E32BAB1ED63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1ECFB-291D-A344-9177-0CBDC391F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362200"/>
            <a:ext cx="2921000" cy="26815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AD5D5C-F360-D049-B739-B780FE2B42DD}"/>
              </a:ext>
            </a:extLst>
          </p:cNvPr>
          <p:cNvSpPr/>
          <p:nvPr/>
        </p:nvSpPr>
        <p:spPr>
          <a:xfrm>
            <a:off x="4308958" y="6048653"/>
            <a:ext cx="483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hlinkClick r:id="rId4"/>
              </a:rPr>
              <a:t>https://www.niusnews.com/=P2equij5</a:t>
            </a:r>
            <a:endParaRPr lang="en-TW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Overloading Resolution Example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Which function gets called?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void function(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a,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b);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main(){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a, b; // or double a, b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  function(a, b);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main(){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a; double b;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  function(a, b);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02BE594-47BB-4E8C-9B51-1C2825F42A8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89934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Overloading Resolution Example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Which function gets called?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void function(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a,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b);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void function(double a, double b);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// added later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main(){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a, b; // or double a, b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  function(a, b);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int main(){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a; double b;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  function(a, b);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// error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02BE594-47BB-4E8C-9B51-1C2825F42A8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DFB928-F088-8D45-8398-F428B8942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200"/>
            <a:ext cx="679368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894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Automatic Type Conversion </a:t>
            </a:r>
            <a:br>
              <a:rPr lang="en-US" sz="3600"/>
            </a:br>
            <a:r>
              <a:rPr lang="en-US" sz="3600"/>
              <a:t>and Overloading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Numeric formal parameters typically</a:t>
            </a:r>
            <a:br>
              <a:rPr lang="en-US" sz="2800" dirty="0"/>
            </a:br>
            <a:r>
              <a:rPr lang="en-US" sz="2800" dirty="0"/>
              <a:t>made "</a:t>
            </a:r>
            <a:r>
              <a:rPr lang="en-US" sz="2800" dirty="0">
                <a:solidFill>
                  <a:srgbClr val="C00000"/>
                </a:solidFill>
              </a:rPr>
              <a:t>double</a:t>
            </a:r>
            <a:r>
              <a:rPr lang="en-US" sz="2800" dirty="0"/>
              <a:t>" type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Allows for "any" numeric type</a:t>
            </a:r>
          </a:p>
          <a:p>
            <a:pPr lvl="1" eaLnBrk="1" hangingPunct="1"/>
            <a:r>
              <a:rPr lang="en-US" sz="2400" dirty="0"/>
              <a:t>Any "subordinate" data </a:t>
            </a:r>
            <a:r>
              <a:rPr lang="en-US" sz="2400" dirty="0">
                <a:solidFill>
                  <a:srgbClr val="00B050"/>
                </a:solidFill>
              </a:rPr>
              <a:t>automatically promoted</a:t>
            </a:r>
          </a:p>
          <a:p>
            <a:pPr lvl="2" eaLnBrk="1" hangingPunct="1"/>
            <a:r>
              <a:rPr lang="en-US" sz="2000" dirty="0"/>
              <a:t>int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double</a:t>
            </a:r>
          </a:p>
          <a:p>
            <a:pPr lvl="2" eaLnBrk="1" hangingPunct="1"/>
            <a:r>
              <a:rPr lang="en-US" sz="2000" dirty="0"/>
              <a:t>float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double</a:t>
            </a:r>
          </a:p>
          <a:p>
            <a:pPr lvl="2" eaLnBrk="1" hangingPunct="1"/>
            <a:r>
              <a:rPr lang="en-US" sz="2000" dirty="0"/>
              <a:t>char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double	*More on this later!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Avoids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overloading</a:t>
            </a:r>
            <a:r>
              <a:rPr lang="en-US" sz="2800" dirty="0"/>
              <a:t> for </a:t>
            </a:r>
            <a:r>
              <a:rPr lang="en-US" sz="2800" dirty="0">
                <a:solidFill>
                  <a:srgbClr val="7030A0"/>
                </a:solidFill>
              </a:rPr>
              <a:t>different</a:t>
            </a:r>
            <a:r>
              <a:rPr lang="en-US" sz="2800" dirty="0"/>
              <a:t> numeric </a:t>
            </a:r>
            <a:r>
              <a:rPr lang="en-US" sz="2800" dirty="0">
                <a:solidFill>
                  <a:srgbClr val="7030A0"/>
                </a:solidFill>
              </a:rPr>
              <a:t>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7365A3B-FD59-404E-BEA9-9286B9F9F6B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Automatic Type Conversion </a:t>
            </a:r>
            <a:br>
              <a:rPr lang="en-US"/>
            </a:br>
            <a:r>
              <a:rPr lang="en-US"/>
              <a:t>and Overloading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double mpg(double miles, double gallons)</a:t>
            </a:r>
            <a:br>
              <a:rPr lang="en-US" sz="2800"/>
            </a:br>
            <a:r>
              <a:rPr lang="en-US" sz="2400"/>
              <a:t>{</a:t>
            </a:r>
            <a:br>
              <a:rPr lang="en-US" sz="2400"/>
            </a:br>
            <a:r>
              <a:rPr lang="en-US" sz="2400"/>
              <a:t>	return (miles/gallons);</a:t>
            </a:r>
            <a:br>
              <a:rPr lang="en-US" sz="2400"/>
            </a:br>
            <a:r>
              <a:rPr lang="en-US" sz="2400"/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Example function calls: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mpgComputed = mpg(5, 20);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Converts 5 &amp; 20 to doubles, then passes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mpgComputed = mpg(5.8, 20.2);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No conversion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mpgComputed = mpg(5, 2.4);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Converts 5 to 5.0, then passes values to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5A7721B-4E76-43C9-9092-CAB2911F790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Two methods of passing arguments </a:t>
            </a:r>
            <a:br>
              <a:rPr lang="en-US"/>
            </a:br>
            <a:r>
              <a:rPr lang="en-US"/>
              <a:t>as parameters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Call-by-value</a:t>
            </a:r>
          </a:p>
          <a:p>
            <a:pPr lvl="1" eaLnBrk="1" hangingPunct="1"/>
            <a:r>
              <a:rPr lang="en-US"/>
              <a:t>"copy" of value is passed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Call-by-reference</a:t>
            </a:r>
          </a:p>
          <a:p>
            <a:pPr lvl="1" eaLnBrk="1" hangingPunct="1"/>
            <a:r>
              <a:rPr lang="en-US"/>
              <a:t>"address of" actual argument is passed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F594515-2878-4CBE-9D46-520FE2C6D41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15FA5-4C46-F540-B532-2952C406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8EA8BE-71DB-8F4C-820D-06A5FFB8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D38AB-9056-8F4F-BD5C-5B620AB03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B54D787-0B5D-4654-9621-51222D8CAD4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D3136-2C87-C84E-B1F1-1BE807F7AA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8489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Default Arguments	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Allows </a:t>
            </a:r>
            <a:r>
              <a:rPr lang="en-US" sz="2800" dirty="0">
                <a:solidFill>
                  <a:srgbClr val="C00000"/>
                </a:solidFill>
              </a:rPr>
              <a:t>omitting</a:t>
            </a:r>
            <a:r>
              <a:rPr lang="en-US" sz="2800" dirty="0"/>
              <a:t> some arguments </a:t>
            </a:r>
          </a:p>
          <a:p>
            <a:pPr eaLnBrk="1" hangingPunct="1"/>
            <a:r>
              <a:rPr lang="en-US" sz="2800" dirty="0"/>
              <a:t>Specified in function declaration/prototype</a:t>
            </a:r>
          </a:p>
          <a:p>
            <a:pPr lvl="1" eaLnBrk="1" hangingPunct="1"/>
            <a:r>
              <a:rPr lang="en-US" sz="2400" dirty="0"/>
              <a:t>void </a:t>
            </a:r>
            <a:r>
              <a:rPr lang="en-US" sz="2400" dirty="0" err="1"/>
              <a:t>showVolume</a:t>
            </a:r>
            <a:r>
              <a:rPr lang="en-US" sz="2400" dirty="0"/>
              <a:t>(	</a:t>
            </a:r>
            <a:r>
              <a:rPr lang="en-US" sz="2400" dirty="0" err="1"/>
              <a:t>int</a:t>
            </a:r>
            <a:r>
              <a:rPr lang="en-US" sz="2400" dirty="0"/>
              <a:t> length,</a:t>
            </a:r>
            <a:br>
              <a:rPr lang="en-US" sz="2400" dirty="0"/>
            </a:br>
            <a:r>
              <a:rPr lang="en-US" sz="2400" dirty="0"/>
              <a:t>			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width = 1,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/>
              <a:t>				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height = 1</a:t>
            </a:r>
            <a:r>
              <a:rPr lang="en-US" sz="2400" dirty="0"/>
              <a:t>);</a:t>
            </a:r>
          </a:p>
          <a:p>
            <a:pPr lvl="2" eaLnBrk="1" hangingPunct="1"/>
            <a:r>
              <a:rPr lang="en-US" sz="2000" dirty="0"/>
              <a:t>Last 2 arguments are defaulted</a:t>
            </a:r>
          </a:p>
          <a:p>
            <a:pPr lvl="1" eaLnBrk="1" hangingPunct="1"/>
            <a:r>
              <a:rPr lang="en-US" sz="2400" dirty="0"/>
              <a:t>Possible calls:</a:t>
            </a:r>
          </a:p>
          <a:p>
            <a:pPr lvl="2" eaLnBrk="1" hangingPunct="1"/>
            <a:r>
              <a:rPr lang="en-US" sz="2000" dirty="0" err="1"/>
              <a:t>showVolume</a:t>
            </a:r>
            <a:r>
              <a:rPr lang="en-US" sz="2000" dirty="0"/>
              <a:t>(2, 4, 6); //All arguments supplied</a:t>
            </a:r>
          </a:p>
          <a:p>
            <a:pPr lvl="2" eaLnBrk="1" hangingPunct="1"/>
            <a:r>
              <a:rPr lang="en-US" sz="2000" dirty="0" err="1"/>
              <a:t>showVolume</a:t>
            </a:r>
            <a:r>
              <a:rPr lang="en-US" sz="2000" dirty="0"/>
              <a:t>(3, 5); //height defaulted to 1</a:t>
            </a:r>
          </a:p>
          <a:p>
            <a:pPr lvl="2" eaLnBrk="1" hangingPunct="1"/>
            <a:r>
              <a:rPr lang="en-US" sz="2000" dirty="0" err="1"/>
              <a:t>showVolume</a:t>
            </a:r>
            <a:r>
              <a:rPr lang="en-US" sz="2000" dirty="0"/>
              <a:t>(7); //width &amp; height defaulted to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3A6198F-2B37-4601-8850-D232B3ADC4A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Default Arguments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Default Arguments (1 of 2)</a:t>
            </a:r>
          </a:p>
        </p:txBody>
      </p:sp>
      <p:pic>
        <p:nvPicPr>
          <p:cNvPr id="39939" name="Picture 4" descr="C:\WINDOWS\Desktop\Oh_type\sacitch_C++_ppt\gif\savitchc04d08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673225"/>
            <a:ext cx="75215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13AA0DE7-14B0-4CD0-900C-742378CAD6C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Default Arguments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Default Arguments (2 of 2)</a:t>
            </a:r>
          </a:p>
        </p:txBody>
      </p:sp>
      <p:pic>
        <p:nvPicPr>
          <p:cNvPr id="40963" name="Picture 4" descr="C:\WINDOWS\Desktop\Oh_type\sacitch_C++_ppt\gif\savitchc04d08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92300"/>
            <a:ext cx="77724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A614B87-2577-44CE-A928-D14E79AAA3E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BCA6-B63C-6147-A6D9-97E49452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EEF02-C83C-8145-8E08-C6B00BE4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DE869-242E-434B-A4F3-33C8758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9145A52-100A-459B-937A-F275272965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52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Testing and Debugging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Many methods: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Lots of </a:t>
            </a:r>
            <a:r>
              <a:rPr lang="en-US" sz="2400" dirty="0" err="1"/>
              <a:t>cout</a:t>
            </a:r>
            <a:r>
              <a:rPr lang="en-US" sz="2400" dirty="0"/>
              <a:t> statements (</a:t>
            </a:r>
            <a:r>
              <a:rPr lang="zh-CN" altLang="en-US" sz="2400" dirty="0"/>
              <a:t>常見</a:t>
            </a:r>
            <a:r>
              <a:rPr lang="en-US" altLang="zh-CN" sz="2400" dirty="0"/>
              <a:t>)</a:t>
            </a:r>
            <a:endParaRPr 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In calls and definitions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Used to "trace" execution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Compiler Debugger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Environment-dependent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assert Macro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Early termination as needed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Stubs and drivers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Incremental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16CF1E7-6624-482C-AD9D-69E9AE96AF5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assert Macro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06538"/>
            <a:ext cx="7815262" cy="4437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Assertion</a:t>
            </a:r>
            <a:r>
              <a:rPr lang="en-US" sz="2800" dirty="0"/>
              <a:t>: a true or false statement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Used to document and check 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Preconditions &amp; Postconditions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Typical assert use: confirm their validity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Syntax: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assert(&lt;</a:t>
            </a:r>
            <a:r>
              <a:rPr lang="en-US" sz="2400" dirty="0" err="1">
                <a:solidFill>
                  <a:srgbClr val="0070C0"/>
                </a:solidFill>
              </a:rPr>
              <a:t>assert_condition</a:t>
            </a:r>
            <a:r>
              <a:rPr lang="en-US" sz="2400" dirty="0">
                <a:solidFill>
                  <a:srgbClr val="0070C0"/>
                </a:solidFill>
              </a:rPr>
              <a:t>&gt;);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 return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Evaluates </a:t>
            </a:r>
            <a:r>
              <a:rPr lang="en-US" sz="2000" dirty="0" err="1"/>
              <a:t>assert_condition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Terminates if false</a:t>
            </a:r>
            <a:r>
              <a:rPr lang="en-US" sz="2000" dirty="0"/>
              <a:t>, continues if true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Predefined in library &lt;</a:t>
            </a:r>
            <a:r>
              <a:rPr lang="en-US" sz="2800" dirty="0" err="1"/>
              <a:t>cassert</a:t>
            </a:r>
            <a:r>
              <a:rPr lang="en-US" sz="2800" dirty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Macros used similarly as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FDB0502-3D0B-4498-BEFA-E82AB78A91A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assert Macro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969250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Given Function Declaration:</a:t>
            </a:r>
            <a:br>
              <a:rPr lang="en-US" sz="2400" dirty="0"/>
            </a:br>
            <a:r>
              <a:rPr lang="en-US" sz="2400" dirty="0"/>
              <a:t>void </a:t>
            </a:r>
            <a:r>
              <a:rPr lang="en-US" sz="2400" dirty="0" err="1"/>
              <a:t>computeCoin</a:t>
            </a:r>
            <a:r>
              <a:rPr lang="en-US" sz="2400" dirty="0"/>
              <a:t>(	int </a:t>
            </a:r>
            <a:r>
              <a:rPr lang="en-US" sz="2400" dirty="0" err="1"/>
              <a:t>coinValue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				int&amp; number,</a:t>
            </a:r>
            <a:br>
              <a:rPr lang="en-US" sz="2400" dirty="0"/>
            </a:br>
            <a:r>
              <a:rPr lang="en-US" sz="2400" dirty="0"/>
              <a:t>				int&amp; </a:t>
            </a:r>
            <a:r>
              <a:rPr lang="en-US" sz="2400" dirty="0" err="1"/>
              <a:t>amountLeft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//Precondition: 0 &lt; </a:t>
            </a:r>
            <a:r>
              <a:rPr lang="en-US" sz="2400" dirty="0" err="1"/>
              <a:t>coinValue</a:t>
            </a:r>
            <a:r>
              <a:rPr lang="en-US" sz="2400" dirty="0"/>
              <a:t> &lt; 100</a:t>
            </a:r>
            <a:br>
              <a:rPr lang="en-US" sz="2400" dirty="0"/>
            </a:br>
            <a:r>
              <a:rPr lang="en-US" sz="2400" dirty="0"/>
              <a:t>			  0 &lt;= </a:t>
            </a:r>
            <a:r>
              <a:rPr lang="en-US" sz="2400" dirty="0" err="1"/>
              <a:t>amountLeft</a:t>
            </a:r>
            <a:r>
              <a:rPr lang="en-US" sz="2400" dirty="0"/>
              <a:t> &lt;100</a:t>
            </a:r>
            <a:br>
              <a:rPr lang="en-US" sz="2400" dirty="0"/>
            </a:br>
            <a:r>
              <a:rPr lang="en-US" sz="2400" dirty="0"/>
              <a:t>//Postcondition: number set to max. number</a:t>
            </a:r>
            <a:br>
              <a:rPr lang="en-US" sz="2400" dirty="0"/>
            </a:br>
            <a:r>
              <a:rPr lang="en-US" sz="2400" dirty="0"/>
              <a:t>			   of coins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Check precondition: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assert ((0 &lt; </a:t>
            </a:r>
            <a:r>
              <a:rPr lang="en-US" sz="2000" dirty="0" err="1">
                <a:solidFill>
                  <a:srgbClr val="0070C0"/>
                </a:solidFill>
              </a:rPr>
              <a:t>currentCoin</a:t>
            </a:r>
            <a:r>
              <a:rPr lang="en-US" sz="2000" dirty="0">
                <a:solidFill>
                  <a:srgbClr val="0070C0"/>
                </a:solidFill>
              </a:rPr>
              <a:t>) &amp;&amp; (</a:t>
            </a:r>
            <a:r>
              <a:rPr lang="en-US" sz="2000" dirty="0" err="1">
                <a:solidFill>
                  <a:srgbClr val="0070C0"/>
                </a:solidFill>
              </a:rPr>
              <a:t>currentCoin</a:t>
            </a:r>
            <a:r>
              <a:rPr lang="en-US" sz="2000" dirty="0">
                <a:solidFill>
                  <a:srgbClr val="0070C0"/>
                </a:solidFill>
              </a:rPr>
              <a:t> &lt; 100)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 &amp;&amp; (0 &lt;= </a:t>
            </a:r>
            <a:r>
              <a:rPr lang="en-US" sz="2000" dirty="0" err="1">
                <a:solidFill>
                  <a:srgbClr val="0070C0"/>
                </a:solidFill>
              </a:rPr>
              <a:t>currentAmountLeft</a:t>
            </a:r>
            <a:r>
              <a:rPr lang="en-US" sz="2000" dirty="0">
                <a:solidFill>
                  <a:srgbClr val="0070C0"/>
                </a:solidFill>
              </a:rPr>
              <a:t>) &amp;&amp; (</a:t>
            </a:r>
            <a:r>
              <a:rPr lang="en-US" sz="2000" dirty="0" err="1">
                <a:solidFill>
                  <a:srgbClr val="0070C0"/>
                </a:solidFill>
              </a:rPr>
              <a:t>currentAmountLeft</a:t>
            </a:r>
            <a:r>
              <a:rPr lang="en-US" sz="2000" dirty="0">
                <a:solidFill>
                  <a:srgbClr val="0070C0"/>
                </a:solidFill>
              </a:rPr>
              <a:t> &lt; 100));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If precondition not satisfied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condition is false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program execution terminates!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25F0653-850A-4F1C-8916-05AA5D4CCC5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assert Macro Example Cont’d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Useful in debugging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Stops execution so problem can </a:t>
            </a:r>
            <a:br>
              <a:rPr lang="en-US" dirty="0"/>
            </a:br>
            <a:r>
              <a:rPr lang="en-US" dirty="0"/>
              <a:t>be investigated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ED2B50F-3AB0-4DF5-BD4E-2FB66AF01A9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assert On/Off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Preprocessor provides means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#define NDEBUG</a:t>
            </a: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cassert</a:t>
            </a:r>
            <a:r>
              <a:rPr lang="en-US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Add "#define" line before #include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Turns OFF </a:t>
            </a:r>
            <a:r>
              <a:rPr lang="en-US" dirty="0"/>
              <a:t>all assertions throughout</a:t>
            </a:r>
            <a:br>
              <a:rPr lang="en-US" dirty="0"/>
            </a:br>
            <a:r>
              <a:rPr lang="en-US" dirty="0"/>
              <a:t>program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Remove "#define" line (or comment out)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Turns assertions back 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3C5565B-5E9B-4554-907E-045637CA7E8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Call-by-Value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Copy of actual argument passed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Considered "local variable" inside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If modified, only "</a:t>
            </a:r>
            <a:r>
              <a:rPr lang="en-US" sz="2800" dirty="0">
                <a:solidFill>
                  <a:srgbClr val="C00000"/>
                </a:solidFill>
              </a:rPr>
              <a:t>local copy</a:t>
            </a:r>
            <a:r>
              <a:rPr lang="en-US" sz="2800" dirty="0"/>
              <a:t>" changes</a:t>
            </a:r>
          </a:p>
          <a:p>
            <a:pPr lvl="1" eaLnBrk="1" hangingPunct="1"/>
            <a:r>
              <a:rPr lang="en-US" sz="2400" dirty="0"/>
              <a:t>Function has no access to "actual argument"</a:t>
            </a:r>
            <a:br>
              <a:rPr lang="en-US" sz="2400" dirty="0"/>
            </a:br>
            <a:r>
              <a:rPr lang="en-US" sz="2400" dirty="0"/>
              <a:t>from caller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This is the default method</a:t>
            </a:r>
          </a:p>
          <a:p>
            <a:pPr lvl="1" eaLnBrk="1" hangingPunct="1"/>
            <a:r>
              <a:rPr lang="en-US" sz="2400" dirty="0"/>
              <a:t>Used in all examples thus 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EAED9FF-154A-4DBD-B668-2A6F6E5C10C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Stubs and Drivers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Separate compilation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Design, code, and </a:t>
            </a:r>
            <a:r>
              <a:rPr lang="en-US" dirty="0">
                <a:solidFill>
                  <a:srgbClr val="C00000"/>
                </a:solidFill>
              </a:rPr>
              <a:t>test each function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Ensures validity of each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Divide &amp; Conquer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Transforms one big task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smaller, </a:t>
            </a:r>
            <a:br>
              <a:rPr lang="en-US" dirty="0"/>
            </a:br>
            <a:r>
              <a:rPr lang="en-US" dirty="0"/>
              <a:t>manageable tasks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But how to test independently?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Driver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Temporary tools</a:t>
            </a:r>
            <a:r>
              <a:rPr lang="en-US" dirty="0"/>
              <a:t>; quite 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89F99F8-6B72-4F4D-9F6F-8BAE6AAA28A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C:\WINDOWS\Desktop\Oh_type\sacitch_C++_ppt\gif\savitchc04d09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14500"/>
            <a:ext cx="7535863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Driver Program Example: </a:t>
            </a:r>
            <a:br>
              <a:rPr lang="en-US" sz="3600"/>
            </a:br>
            <a:r>
              <a:rPr lang="en-US" sz="3600" b="1"/>
              <a:t>Display 4.9  </a:t>
            </a:r>
            <a:r>
              <a:rPr lang="en-US" sz="3600"/>
              <a:t>Driver Program (1 of 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0772F22-BC2F-4008-AA56-A1F6F1D0A00E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Driver Program Example: </a:t>
            </a:r>
            <a:br>
              <a:rPr lang="en-US" sz="3600"/>
            </a:br>
            <a:r>
              <a:rPr lang="en-US" sz="3600" b="1"/>
              <a:t>Display 4.9  </a:t>
            </a:r>
            <a:r>
              <a:rPr lang="en-US" sz="3600"/>
              <a:t>Driver Program (2 of 3)</a:t>
            </a:r>
          </a:p>
        </p:txBody>
      </p:sp>
      <p:pic>
        <p:nvPicPr>
          <p:cNvPr id="49155" name="Picture 4" descr="C:\WINDOWS\Desktop\Oh_type\sacitch_C++_ppt\gif\savitchc04d09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09738"/>
            <a:ext cx="7364413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3329BC4-00C3-476A-9393-0265957168C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Driver Program Example: </a:t>
            </a:r>
            <a:br>
              <a:rPr lang="en-US" sz="3600"/>
            </a:br>
            <a:r>
              <a:rPr lang="en-US" sz="3600" b="1"/>
              <a:t>Display 4.9  </a:t>
            </a:r>
            <a:r>
              <a:rPr lang="en-US" sz="3600"/>
              <a:t>Driver Program (3 of 3)</a:t>
            </a:r>
          </a:p>
        </p:txBody>
      </p:sp>
      <p:pic>
        <p:nvPicPr>
          <p:cNvPr id="50179" name="Picture 4" descr="C:\WINDOWS\Desktop\Oh_type\sacitch_C++_ppt\gif\savitchc04d09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209800"/>
            <a:ext cx="77724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6BCDE97-D80B-4549-B4B5-EE7CF3DDE07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Stubs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模擬函式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Develop incrementally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Write "</a:t>
            </a:r>
            <a:r>
              <a:rPr lang="en-US" sz="2800" dirty="0">
                <a:solidFill>
                  <a:srgbClr val="0070C0"/>
                </a:solidFill>
              </a:rPr>
              <a:t>big-picture</a:t>
            </a:r>
            <a:r>
              <a:rPr lang="en-US" sz="2800" dirty="0"/>
              <a:t>" functions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Low-level functions 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"Stub-out" functions until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double </a:t>
            </a:r>
            <a:r>
              <a:rPr lang="en-US" sz="2400" dirty="0" err="1"/>
              <a:t>unitPrice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diameter, double price)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return (9.99);	// not valid, but noticeably</a:t>
            </a:r>
            <a:br>
              <a:rPr lang="en-US" sz="2400" dirty="0"/>
            </a:br>
            <a:r>
              <a:rPr lang="en-US" sz="2400" dirty="0"/>
              <a:t>				// </a:t>
            </a:r>
            <a:r>
              <a:rPr lang="en-US" sz="2400" dirty="0">
                <a:solidFill>
                  <a:srgbClr val="C00000"/>
                </a:solidFill>
              </a:rPr>
              <a:t>a "temporary" value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Calls to function </a:t>
            </a:r>
            <a:r>
              <a:rPr lang="en-US" sz="2400" dirty="0">
                <a:solidFill>
                  <a:srgbClr val="7030A0"/>
                </a:solidFill>
              </a:rPr>
              <a:t>will still "work"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0ED1468-FB66-47F0-AB2E-E526EE479B8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765BA5-BDB7-A24F-AD80-5AAD1D9C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5281749"/>
            <a:ext cx="2133600" cy="15433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Fundamental Testing Rule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write "correct" programs</a:t>
            </a:r>
          </a:p>
          <a:p>
            <a:pPr eaLnBrk="1" hangingPunct="1"/>
            <a:r>
              <a:rPr lang="en-US" dirty="0"/>
              <a:t>Minimize errors, "bugs"</a:t>
            </a:r>
          </a:p>
          <a:p>
            <a:pPr eaLnBrk="1" hangingPunct="1"/>
            <a:r>
              <a:rPr lang="en-US" dirty="0"/>
              <a:t>Ensure validity of data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Test every function in a program</a:t>
            </a:r>
            <a:r>
              <a:rPr lang="en-US" dirty="0"/>
              <a:t> where every other function has already been </a:t>
            </a:r>
            <a:br>
              <a:rPr lang="en-US" dirty="0"/>
            </a:br>
            <a:r>
              <a:rPr lang="en-US" dirty="0"/>
              <a:t>fully tested and debugged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Avoids "error-cascading" </a:t>
            </a: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conflicting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286F991D-2FE7-442F-81FB-C2793909BA0C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Formal parameter is placeholder, filled in with actual argument in function call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Call-by-value parameters are "local copies" in receiving 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Actual argument cannot be modified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Call-by-reference passes memory address of actual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Actual argument can be modified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Argument MUST be variable, not constant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149804F-0890-45ED-98C3-A7C734F7665C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Multiple definitions of same function name</a:t>
            </a:r>
            <a:br>
              <a:rPr lang="en-US" sz="2800"/>
            </a:br>
            <a:r>
              <a:rPr lang="en-US" sz="2800"/>
              <a:t>possible: called overloading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Default arguments allow function call to</a:t>
            </a:r>
            <a:br>
              <a:rPr lang="en-US" sz="2800"/>
            </a:br>
            <a:r>
              <a:rPr lang="en-US" sz="2800"/>
              <a:t>"omit" some or all arguments in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not provided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default values assigned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assert macro initiates program</a:t>
            </a:r>
            <a:br>
              <a:rPr lang="en-US" sz="2800"/>
            </a:br>
            <a:r>
              <a:rPr lang="en-US" sz="2800"/>
              <a:t>termination if assertions fail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Functions should be tested independently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As separate compilation units, with 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C3C6421-88FB-47AB-BD1C-CD69F58299D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Call-by-Value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Formal Parameter Used </a:t>
            </a:r>
            <a:br>
              <a:rPr lang="en-US" sz="3200"/>
            </a:br>
            <a:r>
              <a:rPr lang="en-US" sz="3200"/>
              <a:t>as a Local Variable (1 of 3) </a:t>
            </a:r>
          </a:p>
        </p:txBody>
      </p:sp>
      <p:pic>
        <p:nvPicPr>
          <p:cNvPr id="17411" name="Picture 4" descr="C:\WINDOWS\Desktop\Oh_type\sacitch_C++_ppt\gif\savitchc04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81200"/>
            <a:ext cx="77724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266060C-2373-4703-90E1-3E655BAF6B1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Call-by-Value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Formal Parameter Used </a:t>
            </a:r>
            <a:br>
              <a:rPr lang="en-US" sz="3200"/>
            </a:br>
            <a:r>
              <a:rPr lang="en-US" sz="3200"/>
              <a:t>as a Local Variable (2 of 3) </a:t>
            </a:r>
          </a:p>
        </p:txBody>
      </p:sp>
      <p:pic>
        <p:nvPicPr>
          <p:cNvPr id="18435" name="Picture 7" descr="C:\WINDOWS\Desktop\Oh_type\sacitch_C++_ppt\gif\savitchc04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81200"/>
            <a:ext cx="77724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A59971C-1EE1-4EB5-BC3A-05DD70260B4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Call-by-Value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Formal Parameter Used </a:t>
            </a:r>
            <a:br>
              <a:rPr lang="en-US" sz="3200"/>
            </a:br>
            <a:r>
              <a:rPr lang="en-US" sz="3200"/>
              <a:t>as a Local Variable (3 of 3) </a:t>
            </a:r>
          </a:p>
        </p:txBody>
      </p:sp>
      <p:pic>
        <p:nvPicPr>
          <p:cNvPr id="19459" name="Picture 4" descr="C:\WINDOWS\Desktop\Oh_type\sacitch_C++_ppt\gif\savitchc04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694613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A07C39A-C2FF-4D5F-9072-10BDC7224C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Call-by-Value Pitfall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 Common Mistake: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Declaring parameter "again" inside function:</a:t>
            </a:r>
            <a:br>
              <a:rPr lang="en-US" sz="2400" dirty="0"/>
            </a:br>
            <a:r>
              <a:rPr lang="en-US" sz="2400" dirty="0"/>
              <a:t>double fee(int </a:t>
            </a:r>
            <a:r>
              <a:rPr lang="en-US" sz="2400" dirty="0" err="1"/>
              <a:t>hoursWorked</a:t>
            </a:r>
            <a:r>
              <a:rPr lang="en-US" sz="2400" dirty="0"/>
              <a:t>, int </a:t>
            </a:r>
            <a:r>
              <a:rPr lang="en-US" sz="2400" dirty="0" err="1">
                <a:solidFill>
                  <a:srgbClr val="C00000"/>
                </a:solidFill>
              </a:rPr>
              <a:t>minutesWorked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	int </a:t>
            </a:r>
            <a:r>
              <a:rPr lang="en-US" sz="2400" dirty="0" err="1"/>
              <a:t>quarterHours</a:t>
            </a:r>
            <a:r>
              <a:rPr lang="en-US" sz="2400" dirty="0"/>
              <a:t>;		// local variable</a:t>
            </a:r>
            <a:br>
              <a:rPr lang="en-US" sz="2400" dirty="0"/>
            </a:br>
            <a:r>
              <a:rPr lang="en-US" sz="2400" dirty="0"/>
              <a:t>	int </a:t>
            </a:r>
            <a:r>
              <a:rPr lang="en-US" sz="2400" dirty="0" err="1">
                <a:solidFill>
                  <a:srgbClr val="C00000"/>
                </a:solidFill>
              </a:rPr>
              <a:t>minutesWorked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r>
              <a:rPr lang="en-US" sz="2400" dirty="0"/>
              <a:t>		// NO!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Compiler error results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"Redefinition error…"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B050"/>
                </a:solidFill>
              </a:rPr>
              <a:t>Value arguments ARE like "local variables"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function gets them "automatically"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9BC25AC-DE04-43C8-834E-89572255076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Call-By-Reference 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Used to provide access to caller’s</a:t>
            </a: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</a:rPr>
              <a:t>actual argument</a:t>
            </a:r>
          </a:p>
          <a:p>
            <a:pPr eaLnBrk="1" hangingPunct="1"/>
            <a:r>
              <a:rPr lang="en-US" sz="2800" dirty="0"/>
              <a:t>Caller’s data </a:t>
            </a:r>
            <a:r>
              <a:rPr lang="en-US" sz="2800" dirty="0">
                <a:solidFill>
                  <a:srgbClr val="00B050"/>
                </a:solidFill>
              </a:rPr>
              <a:t>can be modified </a:t>
            </a:r>
            <a:r>
              <a:rPr lang="en-US" sz="2800" dirty="0"/>
              <a:t>by called function!</a:t>
            </a:r>
          </a:p>
          <a:p>
            <a:pPr eaLnBrk="1" hangingPunct="1"/>
            <a:r>
              <a:rPr lang="en-US" sz="2800" dirty="0"/>
              <a:t>Typically used for input function</a:t>
            </a:r>
          </a:p>
          <a:p>
            <a:pPr lvl="1" eaLnBrk="1" hangingPunct="1"/>
            <a:r>
              <a:rPr lang="en-US" sz="2400" dirty="0"/>
              <a:t>To retrieve data for caller</a:t>
            </a:r>
          </a:p>
          <a:p>
            <a:pPr lvl="1" eaLnBrk="1" hangingPunct="1"/>
            <a:r>
              <a:rPr lang="en-US" sz="2400" dirty="0"/>
              <a:t>Data is then "given" to caller</a:t>
            </a:r>
          </a:p>
          <a:p>
            <a:pPr eaLnBrk="1" hangingPunct="1"/>
            <a:r>
              <a:rPr lang="en-US" sz="2800" dirty="0"/>
              <a:t>Specified by ampersand, </a:t>
            </a:r>
            <a:r>
              <a:rPr lang="en-US" sz="2800" dirty="0">
                <a:solidFill>
                  <a:srgbClr val="7030A0"/>
                </a:solidFill>
              </a:rPr>
              <a:t>&amp;</a:t>
            </a:r>
            <a:r>
              <a:rPr lang="en-US" sz="2800" dirty="0"/>
              <a:t>, after type </a:t>
            </a:r>
            <a:br>
              <a:rPr lang="en-US" sz="2800" dirty="0"/>
            </a:br>
            <a:r>
              <a:rPr lang="en-US" sz="2800" dirty="0"/>
              <a:t>in formal parameter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C86D5ED-CD7D-43D9-B080-DCD6E30273D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2861</Words>
  <Application>Microsoft Macintosh PowerPoint</Application>
  <PresentationFormat>On-screen Show (4:3)</PresentationFormat>
  <Paragraphs>415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Courier</vt:lpstr>
      <vt:lpstr>Office Theme</vt:lpstr>
      <vt:lpstr>Chapter 4</vt:lpstr>
      <vt:lpstr>Learning Objectives</vt:lpstr>
      <vt:lpstr>Parameters</vt:lpstr>
      <vt:lpstr>Call-by-Value Parameters</vt:lpstr>
      <vt:lpstr>Call-by-Value Example:  Display 4.1  Formal Parameter Used  as a Local Variable (1 of 3) </vt:lpstr>
      <vt:lpstr>Call-by-Value Example:  Display 4.1  Formal Parameter Used  as a Local Variable (2 of 3) </vt:lpstr>
      <vt:lpstr>Call-by-Value Example:  Display 4.1  Formal Parameter Used  as a Local Variable (3 of 3) </vt:lpstr>
      <vt:lpstr>Call-by-Value Pitfall</vt:lpstr>
      <vt:lpstr>Call-By-Reference Parameters</vt:lpstr>
      <vt:lpstr>Call-By-Reference Example:  Display 4.1  Call-by-Reference Parameters (1 of 3)</vt:lpstr>
      <vt:lpstr>Call-By-Reference Example:  Display 4.1  Call-by-Reference Parameters (2 of 3)</vt:lpstr>
      <vt:lpstr>Call-By-Reference Example:  Display 4.1  Call-by-Reference Parameters (3 of 3)</vt:lpstr>
      <vt:lpstr>Call-By-Reference Details</vt:lpstr>
      <vt:lpstr>Constant Reference Parameters</vt:lpstr>
      <vt:lpstr>Parameters and Arguments</vt:lpstr>
      <vt:lpstr>Mixed Parameter Lists</vt:lpstr>
      <vt:lpstr>Choosing Formal Parameter Names</vt:lpstr>
      <vt:lpstr>PowerPoint Presentation</vt:lpstr>
      <vt:lpstr>Overloading</vt:lpstr>
      <vt:lpstr>Overloading</vt:lpstr>
      <vt:lpstr>Overloading Example: Average</vt:lpstr>
      <vt:lpstr>Overloaded Average() Cont’d</vt:lpstr>
      <vt:lpstr>Overloading Pitfall</vt:lpstr>
      <vt:lpstr>Overloading Resolution</vt:lpstr>
      <vt:lpstr>Overloading Resolution Example</vt:lpstr>
      <vt:lpstr>Overloading Resolution Example</vt:lpstr>
      <vt:lpstr>Overloading Resolution Example</vt:lpstr>
      <vt:lpstr>Automatic Type Conversion  and Overloading</vt:lpstr>
      <vt:lpstr>Automatic Type Conversion  and Overloading Example</vt:lpstr>
      <vt:lpstr>PowerPoint Presentation</vt:lpstr>
      <vt:lpstr>Default Arguments </vt:lpstr>
      <vt:lpstr>Default Arguments Example:  Display 4.1  Default Arguments (1 of 2)</vt:lpstr>
      <vt:lpstr>Default Arguments Example:  Display 4.1  Default Arguments (2 of 2)</vt:lpstr>
      <vt:lpstr>PowerPoint Presentation</vt:lpstr>
      <vt:lpstr>Testing and Debugging Functions</vt:lpstr>
      <vt:lpstr>The assert Macro</vt:lpstr>
      <vt:lpstr>An assert Macro Example</vt:lpstr>
      <vt:lpstr>An assert Macro Example Cont’d</vt:lpstr>
      <vt:lpstr>assert On/Off</vt:lpstr>
      <vt:lpstr>Stubs and Drivers</vt:lpstr>
      <vt:lpstr>Driver Program Example:  Display 4.9  Driver Program (1 of 3)</vt:lpstr>
      <vt:lpstr>Driver Program Example:  Display 4.9  Driver Program (2 of 3)</vt:lpstr>
      <vt:lpstr>Driver Program Example:  Display 4.9  Driver Program (3 of 3)</vt:lpstr>
      <vt:lpstr>Stubs (模擬函式)</vt:lpstr>
      <vt:lpstr>Fundamental Testing Rule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116</cp:revision>
  <dcterms:created xsi:type="dcterms:W3CDTF">2006-08-16T00:00:00Z</dcterms:created>
  <dcterms:modified xsi:type="dcterms:W3CDTF">2020-03-19T05:06:05Z</dcterms:modified>
</cp:coreProperties>
</file>