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4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5.xml" ContentType="application/vnd.openxmlformats-officedocument.presentationml.tags+xml"/>
  <Override PartName="/ppt/notesSlides/notesSlide34.xml" ContentType="application/vnd.openxmlformats-officedocument.presentationml.notesSlide+xml"/>
  <Override PartName="/ppt/tags/tag6.xml" ContentType="application/vnd.openxmlformats-officedocument.presentationml.tags+xml"/>
  <Override PartName="/ppt/notesSlides/notesSlide35.xml" ContentType="application/vnd.openxmlformats-officedocument.presentationml.notesSlide+xml"/>
  <Override PartName="/ppt/tags/tag7.xml" ContentType="application/vnd.openxmlformats-officedocument.presentationml.tags+xml"/>
  <Override PartName="/ppt/notesSlides/notesSlide36.xml" ContentType="application/vnd.openxmlformats-officedocument.presentationml.notesSlide+xml"/>
  <Override PartName="/ppt/tags/tag8.xml" ContentType="application/vnd.openxmlformats-officedocument.presentationml.tags+xml"/>
  <Override PartName="/ppt/notesSlides/notesSlide37.xml" ContentType="application/vnd.openxmlformats-officedocument.presentationml.notesSlide+xml"/>
  <Override PartName="/ppt/tags/tag9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0.xml" ContentType="application/vnd.openxmlformats-officedocument.presentationml.tags+xml"/>
  <Override PartName="/ppt/notesSlides/notesSlide41.xml" ContentType="application/vnd.openxmlformats-officedocument.presentationml.notesSlide+xml"/>
  <Override PartName="/ppt/tags/tag11.xml" ContentType="application/vnd.openxmlformats-officedocument.presentationml.tags+xml"/>
  <Override PartName="/ppt/notesSlides/notesSlide42.xml" ContentType="application/vnd.openxmlformats-officedocument.presentationml.notesSlide+xml"/>
  <Override PartName="/ppt/tags/tag12.xml" ContentType="application/vnd.openxmlformats-officedocument.presentationml.tags+xml"/>
  <Override PartName="/ppt/notesSlides/notesSlide43.xml" ContentType="application/vnd.openxmlformats-officedocument.presentationml.notesSlide+xml"/>
  <Override PartName="/ppt/tags/tag13.xml" ContentType="application/vnd.openxmlformats-officedocument.presentationml.tags+xml"/>
  <Override PartName="/ppt/notesSlides/notesSlide44.xml" ContentType="application/vnd.openxmlformats-officedocument.presentationml.notesSlide+xml"/>
  <Override PartName="/ppt/tags/tag14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15.xml" ContentType="application/vnd.openxmlformats-officedocument.presentationml.tags+xml"/>
  <Override PartName="/ppt/notesSlides/notesSlide47.xml" ContentType="application/vnd.openxmlformats-officedocument.presentationml.notesSlide+xml"/>
  <Override PartName="/ppt/tags/tag16.xml" ContentType="application/vnd.openxmlformats-officedocument.presentationml.tags+xml"/>
  <Override PartName="/ppt/notesSlides/notesSlide48.xml" ContentType="application/vnd.openxmlformats-officedocument.presentationml.notesSlide+xml"/>
  <Override PartName="/ppt/tags/tag17.xml" ContentType="application/vnd.openxmlformats-officedocument.presentationml.tag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30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5" r:id="rId16"/>
    <p:sldId id="306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308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309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5"/>
    <p:restoredTop sz="94662"/>
  </p:normalViewPr>
  <p:slideViewPr>
    <p:cSldViewPr>
      <p:cViewPr varScale="1">
        <p:scale>
          <a:sx n="104" d="100"/>
          <a:sy n="104" d="100"/>
        </p:scale>
        <p:origin x="20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A1D862-D269-457B-B434-41532D540593}" type="datetimeFigureOut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69AB67D-59CE-4B00-99F4-728CB2DA8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5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C3E21E-B047-4A56-A7F6-B7F5E2E880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0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因為從</a:t>
            </a:r>
            <a:r>
              <a:rPr lang="en-US" altLang="zh-CN" dirty="0"/>
              <a:t>0</a:t>
            </a:r>
            <a:r>
              <a:rPr lang="zh-CN" altLang="en-US" dirty="0"/>
              <a:t>開始算，我們寫</a:t>
            </a:r>
            <a:r>
              <a:rPr lang="en-US" altLang="zh-CN" dirty="0"/>
              <a:t>&lt;</a:t>
            </a:r>
            <a:r>
              <a:rPr lang="zh-TW" altLang="en-US" dirty="0"/>
              <a:t>就可以剛好直接執行</a:t>
            </a:r>
            <a:r>
              <a:rPr lang="zh-CN" altLang="en-US" dirty="0"/>
              <a:t>完</a:t>
            </a:r>
            <a:r>
              <a:rPr lang="en-US" altLang="zh-CN" dirty="0"/>
              <a:t>5</a:t>
            </a:r>
            <a:r>
              <a:rPr lang="zh-CN" altLang="en-US" dirty="0"/>
              <a:t>個，然後結束的</a:t>
            </a:r>
            <a:r>
              <a:rPr lang="en-US" altLang="zh-CN" dirty="0" err="1"/>
              <a:t>idx</a:t>
            </a:r>
            <a:r>
              <a:rPr lang="zh-CN" altLang="en-US" dirty="0"/>
              <a:t>剛好也是</a:t>
            </a:r>
            <a:r>
              <a:rPr lang="en-US" altLang="zh-CN" dirty="0"/>
              <a:t>5</a:t>
            </a:r>
            <a:r>
              <a:rPr lang="zh-CN" altLang="en-US" dirty="0"/>
              <a:t>，可以看成剛好執行完</a:t>
            </a:r>
            <a:r>
              <a:rPr lang="en-US" altLang="zh-CN" dirty="0"/>
              <a:t>5</a:t>
            </a:r>
            <a:r>
              <a:rPr lang="zh-CN" altLang="en-US" dirty="0"/>
              <a:t>個</a:t>
            </a:r>
            <a:endParaRPr 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BF2096-8AAC-46D1-9702-55A80B3A104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892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當範圍超過，不會給</a:t>
            </a:r>
            <a:r>
              <a:rPr lang="en-US" altLang="zh-CN" dirty="0"/>
              <a:t>error</a:t>
            </a:r>
            <a:r>
              <a:rPr lang="zh-CN" altLang="en-US" dirty="0"/>
              <a:t>，要小心</a:t>
            </a:r>
            <a:endParaRPr 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17D4F5-2F21-472D-9DF4-B0D01BFCEDA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564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如果寫錯</a:t>
            </a:r>
            <a:r>
              <a:rPr lang="en-US" altLang="zh-CN" dirty="0"/>
              <a:t>index</a:t>
            </a:r>
            <a:r>
              <a:rPr lang="zh-CN" altLang="en-US" dirty="0"/>
              <a:t>導致每次錯，還比較好修改，但是，有時候還會沒問題呢</a:t>
            </a:r>
            <a:endParaRPr 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348549-F2B2-407D-A908-9A5EF6CC149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249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可以盡量使用</a:t>
            </a:r>
            <a:r>
              <a:rPr lang="en-US" altLang="zh-CN" dirty="0"/>
              <a:t>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來定義</a:t>
            </a:r>
            <a:r>
              <a:rPr lang="zh-TW" altLang="en-US" dirty="0"/>
              <a:t> </a:t>
            </a:r>
            <a:r>
              <a:rPr lang="en-US" altLang="zh-TW" dirty="0"/>
              <a:t>array size</a:t>
            </a:r>
            <a:endParaRPr 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AB2A43-AF3B-498B-8E8B-898EA7D5D99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64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不要每惡</a:t>
            </a:r>
            <a:r>
              <a:rPr lang="en-US" altLang="zh-CN" dirty="0"/>
              <a:t>loop</a:t>
            </a:r>
            <a:r>
              <a:rPr lang="zh-CN" altLang="en-US" dirty="0"/>
              <a:t>寫</a:t>
            </a:r>
            <a:r>
              <a:rPr lang="en-US" altLang="zh-CN" dirty="0"/>
              <a:t>literal</a:t>
            </a:r>
            <a:r>
              <a:rPr lang="zh-CN" altLang="en-US" dirty="0"/>
              <a:t>，你可以只改一個地方來避免麻煩</a:t>
            </a:r>
            <a:endParaRPr 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0E8605-7539-448D-99DC-3BAC4D8524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161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9AB67D-59CE-4B00-99F4-728CB2DA8F3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但是，要注意一件事情，在下面這種</a:t>
            </a:r>
            <a:r>
              <a:rPr kumimoji="1" lang="en-US" altLang="zh-TW" dirty="0"/>
              <a:t>case</a:t>
            </a:r>
            <a:r>
              <a:rPr kumimoji="1" lang="zh-TW" altLang="en-US" dirty="0"/>
              <a:t>，如果修改</a:t>
            </a:r>
            <a:r>
              <a:rPr kumimoji="1" lang="en-US" altLang="zh-TW" dirty="0"/>
              <a:t>x</a:t>
            </a:r>
            <a:r>
              <a:rPr kumimoji="1" lang="zh-TW" altLang="en-US" dirty="0"/>
              <a:t>，並不會修改到上面的</a:t>
            </a:r>
            <a:r>
              <a:rPr kumimoji="1" lang="en-US" altLang="zh-TW" dirty="0" err="1"/>
              <a:t>arr</a:t>
            </a:r>
            <a:r>
              <a:rPr kumimoji="1" lang="zh-CN" altLang="en-US" dirty="0"/>
              <a:t>真實位置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9AB67D-59CE-4B00-99F4-728CB2DA8F3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65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C431E8-E3B3-4E5A-843E-A481C76F7EF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40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假設每個</a:t>
            </a:r>
            <a:r>
              <a:rPr lang="en-US" altLang="zh-CN" dirty="0" err="1"/>
              <a:t>int</a:t>
            </a:r>
            <a:r>
              <a:rPr lang="zh-CN" altLang="en-US" dirty="0"/>
              <a:t>是</a:t>
            </a:r>
            <a:r>
              <a:rPr lang="en-US" altLang="zh-CN" dirty="0"/>
              <a:t>2 bytes</a:t>
            </a:r>
            <a:r>
              <a:rPr lang="zh-CN" altLang="en-US" dirty="0"/>
              <a:t>，則</a:t>
            </a:r>
            <a:r>
              <a:rPr lang="en-US" altLang="zh-CN" dirty="0"/>
              <a:t>a[3]</a:t>
            </a:r>
            <a:r>
              <a:rPr lang="zh-CN" altLang="en-US" dirty="0"/>
              <a:t>會出現在</a:t>
            </a:r>
            <a:r>
              <a:rPr lang="en-US" altLang="zh-CN" dirty="0"/>
              <a:t>a[0]</a:t>
            </a:r>
            <a:r>
              <a:rPr lang="zh-CN" altLang="en-US" dirty="0"/>
              <a:t>的</a:t>
            </a:r>
            <a:r>
              <a:rPr lang="en-US" altLang="zh-CN" dirty="0"/>
              <a:t>2*3=6 bytes</a:t>
            </a:r>
            <a:r>
              <a:rPr lang="zh-CN" altLang="en-US" dirty="0"/>
              <a:t>後面</a:t>
            </a:r>
            <a:endParaRPr 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F5945D-84F3-4A90-8B45-11D86F4821D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087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FA6324-D499-4AB5-8663-5957DA20911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37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D6FF75-3421-4BF3-A5F8-01855FA7015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208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如果你填入的預設值個數比</a:t>
            </a:r>
            <a:r>
              <a:rPr lang="en-US" altLang="zh-CN" dirty="0"/>
              <a:t>array size</a:t>
            </a:r>
            <a:r>
              <a:rPr lang="zh-CN" altLang="en-US" dirty="0"/>
              <a:t>小，則優先餵給前面的</a:t>
            </a:r>
            <a:r>
              <a:rPr lang="en-US" altLang="zh-CN" dirty="0"/>
              <a:t>element</a:t>
            </a:r>
            <a:r>
              <a:rPr lang="zh-CN" altLang="en-US" dirty="0"/>
              <a:t>，之後的</a:t>
            </a:r>
            <a:r>
              <a:rPr lang="en-US" altLang="zh-CN" dirty="0"/>
              <a:t>element</a:t>
            </a:r>
            <a:r>
              <a:rPr lang="zh-CN" altLang="en-US" dirty="0"/>
              <a:t>則設為</a:t>
            </a:r>
            <a:r>
              <a:rPr lang="en-US" altLang="zh-CN" dirty="0"/>
              <a:t>0</a:t>
            </a:r>
            <a:r>
              <a:rPr lang="zh-CN" altLang="en-US" dirty="0"/>
              <a:t>，不過有些</a:t>
            </a:r>
            <a:r>
              <a:rPr lang="en-US" altLang="zh-CN" dirty="0"/>
              <a:t>compiler</a:t>
            </a:r>
            <a:r>
              <a:rPr lang="zh-CN" altLang="en-US" dirty="0"/>
              <a:t>不會這樣做</a:t>
            </a:r>
            <a:endParaRPr 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555E7C-C5F9-49C2-830D-91882ECD63E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368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可以把</a:t>
            </a:r>
            <a:r>
              <a:rPr lang="zh-TW" altLang="en-US" dirty="0"/>
              <a:t> </a:t>
            </a:r>
            <a:r>
              <a:rPr lang="en-US" altLang="zh-CN" dirty="0"/>
              <a:t>array</a:t>
            </a:r>
            <a:r>
              <a:rPr lang="zh-TW" altLang="en-US" dirty="0"/>
              <a:t> </a:t>
            </a:r>
            <a:r>
              <a:rPr lang="zh-CN" altLang="en-US" dirty="0"/>
              <a:t>當作</a:t>
            </a:r>
            <a:r>
              <a:rPr lang="en-US" altLang="zh-CN" dirty="0"/>
              <a:t> argument</a:t>
            </a:r>
            <a:r>
              <a:rPr lang="zh-CN" altLang="en-US" dirty="0"/>
              <a:t>，單一</a:t>
            </a:r>
            <a:r>
              <a:rPr lang="en-US" altLang="zh-CN" dirty="0"/>
              <a:t>element</a:t>
            </a:r>
            <a:r>
              <a:rPr lang="zh-CN" altLang="en-US" dirty="0"/>
              <a:t>或整個都行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Array </a:t>
            </a:r>
            <a:r>
              <a:rPr lang="zh-CN" altLang="en-US" dirty="0"/>
              <a:t>當</a:t>
            </a:r>
            <a:r>
              <a:rPr lang="en-US" altLang="zh-CN" dirty="0"/>
              <a:t> return output</a:t>
            </a:r>
            <a:r>
              <a:rPr lang="zh-CN" altLang="en-US" dirty="0"/>
              <a:t>，比較麻煩要用</a:t>
            </a:r>
            <a:r>
              <a:rPr lang="en-US" altLang="zh-CN" dirty="0"/>
              <a:t> pointer</a:t>
            </a:r>
            <a:r>
              <a:rPr lang="zh-CN" altLang="en-US" dirty="0"/>
              <a:t>，之後會提到</a:t>
            </a:r>
            <a:endParaRPr 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1486ED-6D92-4101-BCF6-0F7AA26107F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794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4128A7-EB0B-4042-A104-140514C4472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9682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In-bounds: </a:t>
            </a:r>
            <a:r>
              <a:rPr lang="zh-CN" altLang="en-US" dirty="0"/>
              <a:t>別算到超過範圍</a:t>
            </a:r>
            <a:endParaRPr 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809FB1-79DC-4AF8-A9B4-F2594EC7CEE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057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840D82-8E14-44C1-8B1B-3713A8691CD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048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052163-E97A-44EF-B568-A8FD09501AB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230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3F4820-54B9-408A-948D-18D7AD39EC8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388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56303B-9DA7-47D3-9991-A4330431732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430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56303B-9DA7-47D3-9991-A4330431732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4202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98A6B2-6358-4845-AA7B-896718E6A66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1972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82A93D-3801-4EAF-B78A-CB3E53A94D7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165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6BFD95-B626-4A2D-AF2D-097F2DAC343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6638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42922A-6A24-4ADD-BBA5-DCE80978A60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949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0FB254-422A-48D4-971F-C2E8282EFE7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416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6B6636-41E2-4367-AF79-C5909FA7F5D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825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0F060E-AE9A-4163-9FA3-2D6E2B87857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1675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13E7B8-511D-4FAE-9CDA-C19E6884787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565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不要負數</a:t>
            </a:r>
            <a:endParaRPr 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308E66-F684-4DED-BBB3-D467E073915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001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DFF4C7-CD6E-4C1C-AE87-4C2E931CC52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5909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FCA993-26E0-45B7-9D06-474B689B85C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448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Global </a:t>
            </a:r>
            <a:r>
              <a:rPr lang="zh-CN" altLang="en-US" dirty="0"/>
              <a:t>看起來大家都能直接</a:t>
            </a:r>
            <a:r>
              <a:rPr lang="en-US" altLang="zh-CN" dirty="0"/>
              <a:t>access</a:t>
            </a:r>
            <a:r>
              <a:rPr lang="zh-CN" altLang="en-US" dirty="0"/>
              <a:t>，為什麼要多此一舉？</a:t>
            </a:r>
            <a:endParaRPr lang="en-US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6C1ECA-30B4-4E85-880D-5715DC18A3A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027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有人稱呼</a:t>
            </a:r>
            <a:r>
              <a:rPr lang="en-US" altLang="zh-CN" dirty="0"/>
              <a:t>array</a:t>
            </a:r>
            <a:r>
              <a:rPr lang="zh-CN" altLang="en-US" dirty="0"/>
              <a:t>裡存的東西為</a:t>
            </a:r>
            <a:r>
              <a:rPr lang="en-US" altLang="zh-CN" dirty="0"/>
              <a:t> indexed variable, subscripted variable, or element</a:t>
            </a:r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DBF82-5F36-4A3C-9735-3CACC7D457F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067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C67F62-D554-42C2-B357-218696E69D1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8495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6063CA-B36F-489C-94D1-B04FFB8A7A2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600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E503E1-2FD2-448F-8C62-D4BB82C820E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01026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D5F19E-9F32-4B34-A3D7-5BCE8F406D0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9201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F913C8-4D7D-4EA6-A5C1-FE53FDC135C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965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B45D5F-7A8B-4D21-9295-27CA90C9152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1467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2364F0-0DA0-40D2-B1A7-9103C3F0749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3660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C45474-8332-412E-B88B-5C7D43BD9EA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7516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F32D47-EE5A-4BA7-8707-B9C169BB55D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00321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17226E-867E-4DE9-BFC0-29DE44370FA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88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有人稱呼</a:t>
            </a:r>
            <a:r>
              <a:rPr lang="en-US" altLang="zh-CN" dirty="0"/>
              <a:t>array</a:t>
            </a:r>
            <a:r>
              <a:rPr lang="zh-CN" altLang="en-US" dirty="0"/>
              <a:t>裡存的東西為</a:t>
            </a:r>
            <a:r>
              <a:rPr lang="en-US" altLang="zh-CN" dirty="0"/>
              <a:t> indexed variable, subscripted variable, or element</a:t>
            </a:r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DBF82-5F36-4A3C-9735-3CACC7D457F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0404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71758C-0ABC-485B-8641-00DED93F929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3134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FBC90D-971E-4DCA-95BE-615176116E1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6077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D788A1-8CE2-41C7-86D0-7222C983E61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7401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F0D10F-C919-4FE0-9B32-DA7E31F5C6D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944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Subscript: </a:t>
            </a:r>
            <a:r>
              <a:rPr lang="zh-CN" altLang="en-US" dirty="0"/>
              <a:t>標號</a:t>
            </a:r>
            <a:endParaRPr 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0C4AD5-BB9A-4C3F-BB3E-1431E14952F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981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4293C1-7C5B-4B5A-BBEA-C073275C5DF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440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輸入五個分數</a:t>
            </a:r>
            <a:endParaRPr 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A00189-6B65-44B1-9DB3-87FE7CCD20A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96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找到最高分，和每個分數與最高分的差距</a:t>
            </a:r>
            <a:endParaRPr 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5F2777-07B9-4D38-8DA5-CC24252F9BD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94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8F25D-1CD1-49ED-A232-C22601E7D8E5}" type="datetime1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F6EB090C-81CD-4164-9F07-D736D8395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0B6F9-D9D3-48A7-9DEB-319A3B8A0069}" type="datetime1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F9C36852-76A0-4086-A403-E63723131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1AD76-21A7-4349-AB16-ED5165A65CF9}" type="datetime1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D4E8FC53-C80D-44BD-ABD0-088A45D7F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1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1C76C-6E0C-46C2-8F78-9C913C415EFE}" type="datetime1">
              <a:rPr lang="en-US"/>
              <a:pPr>
                <a:defRPr/>
              </a:pPr>
              <a:t>3/9/21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3FCEF7C9-E87B-4055-B105-28D6A6AC2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544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BF04-E932-48F9-A068-AF947E3656F5}" type="datetime1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7C127024-3C4C-45C1-9C5F-34C53EEFB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75D1B-53E2-4859-8A1F-74BC4C117C3A}" type="datetime1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6D06F9A1-7449-4BD3-982F-330D1DB0C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9D549-ABBA-48E2-9E31-2D4D88AE9C39}" type="datetime1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812C6A59-EF9E-4AEA-93C2-2A55A3707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F64F3-1660-4ADE-AC24-E67D0C857B55}" type="datetime1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CE61736F-321C-40E9-8999-7822D99ED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458F6-6091-4448-BA56-16BD2D604DC0}" type="datetime1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3B66EFC5-949B-42CE-85E3-0494F6836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5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76CD1-EE18-46C2-9B11-64E5BCA95877}" type="datetime1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2059DCB7-89CC-49EF-AD17-8DEDCBFA9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8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8D123-A987-4AB3-9A2A-6A9F31C995B6}" type="datetime1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8A59997F-31CE-492A-B7FC-C65C0A0ED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9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65682D4-C40B-43FF-BC76-544C2025DA62}" type="datetime1">
              <a:rPr lang="en-US"/>
              <a:pPr>
                <a:defRPr/>
              </a:pPr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BE34EBC4-0B75-404A-8AE1-A2BB69D5A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Arrays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46824" y="6417318"/>
            <a:ext cx="26351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2017 Pearson Education, Ltd. 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53"/>
            <a:ext cx="5562600" cy="68764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for-loops with Arrays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Natural counting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Naturally works well "counting through" elements</a:t>
            </a:r>
            <a:br>
              <a:rPr lang="en-US" sz="2400" dirty="0"/>
            </a:br>
            <a:r>
              <a:rPr lang="en-US" sz="2400" dirty="0"/>
              <a:t>of an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for (</a:t>
            </a:r>
            <a:r>
              <a:rPr lang="en-US" sz="2800" dirty="0" err="1"/>
              <a:t>idx</a:t>
            </a:r>
            <a:r>
              <a:rPr lang="en-US" sz="2800" dirty="0"/>
              <a:t> = 0; </a:t>
            </a:r>
            <a:r>
              <a:rPr lang="en-US" sz="2800" dirty="0" err="1">
                <a:solidFill>
                  <a:srgbClr val="C00000"/>
                </a:solidFill>
              </a:rPr>
              <a:t>idx</a:t>
            </a:r>
            <a:r>
              <a:rPr lang="en-US" sz="2800" dirty="0">
                <a:solidFill>
                  <a:srgbClr val="C00000"/>
                </a:solidFill>
              </a:rPr>
              <a:t>&lt;5</a:t>
            </a:r>
            <a:r>
              <a:rPr lang="en-US" sz="2800" dirty="0"/>
              <a:t>; </a:t>
            </a:r>
            <a:r>
              <a:rPr lang="en-US" sz="2800" dirty="0" err="1"/>
              <a:t>idx</a:t>
            </a:r>
            <a:r>
              <a:rPr lang="en-US" sz="2800" dirty="0"/>
              <a:t>++)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cout</a:t>
            </a:r>
            <a:r>
              <a:rPr lang="en-US" sz="2800" dirty="0"/>
              <a:t> &lt;&lt; score[</a:t>
            </a:r>
            <a:r>
              <a:rPr lang="en-US" sz="2800" dirty="0" err="1"/>
              <a:t>idx</a:t>
            </a:r>
            <a:r>
              <a:rPr lang="en-US" sz="2800" dirty="0"/>
              <a:t>] &lt;&lt; "off by "</a:t>
            </a:r>
            <a:br>
              <a:rPr lang="en-US" sz="2800" dirty="0"/>
            </a:br>
            <a:r>
              <a:rPr lang="en-US" sz="2800" dirty="0"/>
              <a:t>		&lt;&lt; max – score[</a:t>
            </a:r>
            <a:r>
              <a:rPr lang="en-US" sz="2800" dirty="0" err="1"/>
              <a:t>idx</a:t>
            </a:r>
            <a:r>
              <a:rPr lang="en-US" sz="2800" dirty="0"/>
              <a:t>] &lt;&lt; 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Loop control variable (</a:t>
            </a:r>
            <a:r>
              <a:rPr lang="en-US" sz="2400" dirty="0" err="1"/>
              <a:t>idx</a:t>
            </a:r>
            <a:r>
              <a:rPr lang="en-US" sz="2400" dirty="0"/>
              <a:t>) counts from 0 –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2CD19A7B-0592-42FD-9C8F-BF943A64BBF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Major Array Pitfall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indexes </a:t>
            </a:r>
            <a:r>
              <a:rPr lang="en-US" dirty="0">
                <a:solidFill>
                  <a:srgbClr val="C00000"/>
                </a:solidFill>
              </a:rPr>
              <a:t>always start with zero</a:t>
            </a:r>
            <a:r>
              <a:rPr lang="en-US" dirty="0"/>
              <a:t>!</a:t>
            </a:r>
          </a:p>
          <a:p>
            <a:pPr eaLnBrk="1" hangingPunct="1"/>
            <a:r>
              <a:rPr lang="en-US" dirty="0"/>
              <a:t>Zero is "first" number to computer</a:t>
            </a:r>
            <a:br>
              <a:rPr lang="en-US" dirty="0"/>
            </a:br>
            <a:r>
              <a:rPr lang="en-US" dirty="0"/>
              <a:t>scientists</a:t>
            </a:r>
          </a:p>
          <a:p>
            <a:pPr eaLnBrk="1" hangingPunct="1"/>
            <a:r>
              <a:rPr lang="en-US" dirty="0"/>
              <a:t>C++ will "let" you </a:t>
            </a:r>
            <a:r>
              <a:rPr lang="en-US" dirty="0">
                <a:solidFill>
                  <a:srgbClr val="C00000"/>
                </a:solidFill>
              </a:rPr>
              <a:t>go beyond range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</a:rPr>
              <a:t>Unpredictable results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</a:rPr>
              <a:t>Compiler will not detect these errors!</a:t>
            </a:r>
          </a:p>
          <a:p>
            <a:pPr eaLnBrk="1" hangingPunct="1"/>
            <a:r>
              <a:rPr lang="en-US" dirty="0"/>
              <a:t>Up to programmer to "stay in range"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F4C3FDC-68E0-400B-AC03-414841428C7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Major Array Pitfall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Indexes range from 0 to (</a:t>
            </a:r>
            <a:r>
              <a:rPr lang="en-US" sz="2800" dirty="0" err="1"/>
              <a:t>array_size</a:t>
            </a:r>
            <a:r>
              <a:rPr lang="en-US" sz="2800" dirty="0"/>
              <a:t> – 1)</a:t>
            </a:r>
          </a:p>
          <a:p>
            <a:pPr lvl="1" eaLnBrk="1" hangingPunct="1"/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double temperature[24]; 	// 24 is array size</a:t>
            </a:r>
            <a:br>
              <a:rPr lang="en-US" sz="2400" dirty="0"/>
            </a:br>
            <a:r>
              <a:rPr lang="en-US" sz="2400" dirty="0"/>
              <a:t>// Declares array of 24 double values called</a:t>
            </a:r>
            <a:br>
              <a:rPr lang="en-US" sz="2400" dirty="0"/>
            </a:br>
            <a:r>
              <a:rPr lang="en-US" sz="2400" dirty="0"/>
              <a:t>temperature</a:t>
            </a:r>
          </a:p>
          <a:p>
            <a:pPr lvl="2" eaLnBrk="1" hangingPunct="1"/>
            <a:r>
              <a:rPr lang="en-US" sz="2000" dirty="0"/>
              <a:t>They are indexed as:</a:t>
            </a:r>
            <a:br>
              <a:rPr lang="en-US" sz="2000" dirty="0"/>
            </a:br>
            <a:r>
              <a:rPr lang="en-US" sz="2000" dirty="0"/>
              <a:t>temperature[0], temperature[1] … temperature[23]</a:t>
            </a:r>
          </a:p>
          <a:p>
            <a:pPr lvl="1" eaLnBrk="1" hangingPunct="1"/>
            <a:r>
              <a:rPr lang="en-US" sz="2400" dirty="0"/>
              <a:t>Common mistake:</a:t>
            </a:r>
            <a:br>
              <a:rPr lang="en-US" sz="2400" dirty="0"/>
            </a:br>
            <a:r>
              <a:rPr lang="en-US" sz="2400" dirty="0"/>
              <a:t>temperature[24] = 5;</a:t>
            </a:r>
          </a:p>
          <a:p>
            <a:pPr lvl="2" eaLnBrk="1" hangingPunct="1"/>
            <a:r>
              <a:rPr lang="en-US" sz="2000" dirty="0"/>
              <a:t>Index 24 is "</a:t>
            </a:r>
            <a:r>
              <a:rPr lang="en-US" sz="2000" dirty="0">
                <a:solidFill>
                  <a:srgbClr val="C00000"/>
                </a:solidFill>
              </a:rPr>
              <a:t>out of range</a:t>
            </a:r>
            <a:r>
              <a:rPr lang="en-US" sz="2000" dirty="0"/>
              <a:t>"!</a:t>
            </a:r>
          </a:p>
          <a:p>
            <a:pPr lvl="2" eaLnBrk="1" hangingPunct="1"/>
            <a:r>
              <a:rPr lang="en-US" sz="2000" dirty="0"/>
              <a:t>No warning, possibly disastrous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0936B76F-6793-4F3C-A6A8-F2A92DBD015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Defined Constant as Array Size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Always use defined/named constant for</a:t>
            </a:r>
            <a:br>
              <a:rPr lang="en-US" sz="2800" dirty="0"/>
            </a:br>
            <a:r>
              <a:rPr lang="en-US" sz="2800" dirty="0"/>
              <a:t>array size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 err="1">
                <a:solidFill>
                  <a:srgbClr val="C00000"/>
                </a:solidFill>
              </a:rPr>
              <a:t>const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 NUMBER_OF_STUDENTS = 5;</a:t>
            </a:r>
            <a:br>
              <a:rPr lang="en-US" sz="2800" dirty="0"/>
            </a:br>
            <a:r>
              <a:rPr lang="en-US" sz="2800" dirty="0" err="1"/>
              <a:t>int</a:t>
            </a:r>
            <a:r>
              <a:rPr lang="en-US" sz="2800" dirty="0"/>
              <a:t> score[NUMBER_OF_STUDENTS];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Improves readability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Improves maintainability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4C0754E5-653D-4BC3-AC55-EEF54713787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Uses of Defined Constant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969250" cy="4437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Use everywhere size of array is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 for-loop for traversal:</a:t>
            </a:r>
            <a:br>
              <a:rPr lang="en-US" sz="2400" dirty="0"/>
            </a:br>
            <a:r>
              <a:rPr lang="en-US" sz="2000" dirty="0"/>
              <a:t>for (</a:t>
            </a:r>
            <a:r>
              <a:rPr lang="en-US" sz="2000" dirty="0" err="1"/>
              <a:t>idx</a:t>
            </a:r>
            <a:r>
              <a:rPr lang="en-US" sz="2000" dirty="0"/>
              <a:t> = 0; </a:t>
            </a:r>
            <a:r>
              <a:rPr lang="en-US" sz="2000" dirty="0" err="1">
                <a:solidFill>
                  <a:srgbClr val="C00000"/>
                </a:solidFill>
              </a:rPr>
              <a:t>idx</a:t>
            </a:r>
            <a:r>
              <a:rPr lang="en-US" sz="2000" dirty="0">
                <a:solidFill>
                  <a:srgbClr val="C00000"/>
                </a:solidFill>
              </a:rPr>
              <a:t> &lt; NUMBER_OF_STUDENTS</a:t>
            </a:r>
            <a:r>
              <a:rPr lang="en-US" sz="2000" dirty="0"/>
              <a:t>; </a:t>
            </a:r>
            <a:r>
              <a:rPr lang="en-US" sz="2000" dirty="0" err="1"/>
              <a:t>idx</a:t>
            </a:r>
            <a:r>
              <a:rPr lang="en-US" sz="2000" dirty="0"/>
              <a:t>++)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 // Manipulate array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 calculations involving size:</a:t>
            </a:r>
            <a:br>
              <a:rPr lang="en-US" sz="2400" dirty="0"/>
            </a:br>
            <a:r>
              <a:rPr lang="en-US" sz="2400" dirty="0" err="1"/>
              <a:t>lastIndex</a:t>
            </a:r>
            <a:r>
              <a:rPr lang="en-US" sz="2400" dirty="0"/>
              <a:t> = (NUMBER_OF_STUDENTS – 1);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When passing array to functions (later)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If size changes </a:t>
            </a:r>
            <a:r>
              <a:rPr lang="en-US" sz="2800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sz="2800" dirty="0">
                <a:solidFill>
                  <a:srgbClr val="C00000"/>
                </a:solidFill>
              </a:rPr>
              <a:t> requires only ONE change in program!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588B8F2A-1AD9-476E-BFF1-41CF4F13D4C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Ranged-Based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The C++11 </a:t>
            </a:r>
            <a:r>
              <a:rPr lang="en-US" dirty="0">
                <a:solidFill>
                  <a:srgbClr val="C00000"/>
                </a:solidFill>
              </a:rPr>
              <a:t>ranged-based for loop </a:t>
            </a:r>
            <a:r>
              <a:rPr lang="en-US" dirty="0"/>
              <a:t>makes it easy to iterate over each element in a loop</a:t>
            </a:r>
          </a:p>
          <a:p>
            <a:r>
              <a:rPr lang="en-US" dirty="0"/>
              <a:t>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3FCEF7C9-E87B-4055-B105-28D6A6AC21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1333500" y="2971800"/>
            <a:ext cx="6934200" cy="96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	for (datatype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varname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 : array)</a:t>
            </a:r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</a:b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	{</a:t>
            </a:r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</a:b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		//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varname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 is set to each successive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       //  element in the array</a:t>
            </a:r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</a:b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	}</a:t>
            </a:r>
            <a:endParaRPr lang="en-US" b="1" dirty="0">
              <a:effectLst/>
              <a:latin typeface="Frutiger"/>
              <a:ea typeface="Times New Roman" panose="02020603050405020304" pitchFamily="18" charset="0"/>
              <a:cs typeface="Frutig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4872652"/>
            <a:ext cx="556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</a:rPr>
              <a:t>[] = {20, 30, 40, 50};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x :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&lt;&lt; x &lt;&lt; " ";</a:t>
            </a:r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19800" y="5288150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Output:  20 30 40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9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Ranged-Based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The C++11 </a:t>
            </a:r>
            <a:r>
              <a:rPr lang="en-US" dirty="0">
                <a:solidFill>
                  <a:srgbClr val="C00000"/>
                </a:solidFill>
              </a:rPr>
              <a:t>ranged-based for loop </a:t>
            </a:r>
            <a:r>
              <a:rPr lang="en-US" dirty="0"/>
              <a:t>makes it easy to iterate over each element in a loop</a:t>
            </a:r>
          </a:p>
          <a:p>
            <a:r>
              <a:rPr lang="en-US" dirty="0"/>
              <a:t>What will happen?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int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[] = {10,20,30}; int counter = 0;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for(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data :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urier" pitchFamily="2" charset="0"/>
              </a:rPr>
              <a:t>data = (counter ++);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for(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data :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dirty="0" err="1">
                <a:latin typeface="Courier" pitchFamily="2" charset="0"/>
              </a:rPr>
              <a:t>cout</a:t>
            </a:r>
            <a:r>
              <a:rPr lang="en-US" sz="2000" dirty="0">
                <a:latin typeface="Courier" pitchFamily="2" charset="0"/>
              </a:rPr>
              <a:t> &lt;&lt; data &lt;&lt; </a:t>
            </a:r>
            <a:r>
              <a:rPr lang="en-US" sz="2000" dirty="0" err="1">
                <a:latin typeface="Courier" pitchFamily="2" charset="0"/>
              </a:rPr>
              <a:t>endl</a:t>
            </a:r>
            <a:r>
              <a:rPr lang="en-US" sz="20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3FCEF7C9-E87B-4055-B105-28D6A6AC21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50AAE9-C6B1-D748-AE6C-211199D36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000500"/>
            <a:ext cx="395114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Arrays in Memory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Recall simple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Allocated memory in an "address"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Array declarations allocate memory for</a:t>
            </a:r>
            <a:br>
              <a:rPr lang="en-US" dirty="0"/>
            </a:br>
            <a:r>
              <a:rPr lang="en-US" dirty="0"/>
              <a:t>entire array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</a:rPr>
              <a:t>Sequentially-allocated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Means addresses allocated "back-to-back"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Allows indexing calculations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Simple "addition" from array beginning (index 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0E978CE5-55DA-471E-9696-D8306D13002E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133350"/>
            <a:ext cx="7815262" cy="838200"/>
          </a:xfrm>
        </p:spPr>
        <p:txBody>
          <a:bodyPr/>
          <a:lstStyle/>
          <a:p>
            <a:pPr eaLnBrk="1" hangingPunct="1"/>
            <a:r>
              <a:rPr lang="en-US"/>
              <a:t>An Array in Memory</a:t>
            </a:r>
          </a:p>
        </p:txBody>
      </p:sp>
      <p:pic>
        <p:nvPicPr>
          <p:cNvPr id="27651" name="Picture 4" descr="C:\WINDOWS\Desktop\Oh_type\sacitch_C++_ppt\gif\savitchc05d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128713"/>
            <a:ext cx="602932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79230816-7566-49D1-8DCE-9210D4CB4C4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E12AF3-C066-BB4C-ADA6-071BF73B90EC}"/>
              </a:ext>
            </a:extLst>
          </p:cNvPr>
          <p:cNvSpPr/>
          <p:nvPr/>
        </p:nvSpPr>
        <p:spPr>
          <a:xfrm>
            <a:off x="2438400" y="3016800"/>
            <a:ext cx="456600" cy="147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Initializing Arrays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As simple variables can be </a:t>
            </a:r>
            <a:r>
              <a:rPr lang="en-US" sz="2800" dirty="0">
                <a:solidFill>
                  <a:srgbClr val="C00000"/>
                </a:solidFill>
              </a:rPr>
              <a:t>initialized</a:t>
            </a:r>
            <a:r>
              <a:rPr lang="en-US" sz="2800" dirty="0"/>
              <a:t> at</a:t>
            </a:r>
            <a:br>
              <a:rPr lang="en-US" sz="2800" dirty="0"/>
            </a:br>
            <a:r>
              <a:rPr lang="en-US" sz="2800" dirty="0"/>
              <a:t>declaration:</a:t>
            </a:r>
            <a:br>
              <a:rPr lang="en-US" sz="2800" dirty="0"/>
            </a:br>
            <a:r>
              <a:rPr lang="en-US" sz="2800" dirty="0" err="1"/>
              <a:t>int</a:t>
            </a:r>
            <a:r>
              <a:rPr lang="en-US" sz="2800" dirty="0"/>
              <a:t> price = 0;	// 0 is initial value</a:t>
            </a:r>
          </a:p>
          <a:p>
            <a:pPr eaLnBrk="1" hangingPunct="1"/>
            <a:r>
              <a:rPr lang="en-US" sz="2800" dirty="0"/>
              <a:t>Arrays can as well:</a:t>
            </a:r>
            <a:br>
              <a:rPr lang="en-US" sz="2800" dirty="0"/>
            </a:br>
            <a:r>
              <a:rPr lang="en-US" sz="2800" dirty="0" err="1"/>
              <a:t>int</a:t>
            </a:r>
            <a:r>
              <a:rPr lang="en-US" sz="2800" dirty="0"/>
              <a:t> children[3] = {2, 12, 1};</a:t>
            </a:r>
          </a:p>
          <a:p>
            <a:pPr lvl="1" eaLnBrk="1" hangingPunct="1"/>
            <a:r>
              <a:rPr lang="en-US" sz="2400" dirty="0"/>
              <a:t>Equivalent to following:</a:t>
            </a:r>
            <a:br>
              <a:rPr lang="en-US" sz="2400" dirty="0"/>
            </a:br>
            <a:r>
              <a:rPr lang="en-US" sz="2400" dirty="0" err="1"/>
              <a:t>int</a:t>
            </a:r>
            <a:r>
              <a:rPr lang="en-US" sz="2400" dirty="0"/>
              <a:t> children[3];</a:t>
            </a:r>
            <a:br>
              <a:rPr lang="en-US" sz="2400" dirty="0"/>
            </a:br>
            <a:r>
              <a:rPr lang="en-US" sz="2400" dirty="0"/>
              <a:t>children[0] = 2;</a:t>
            </a:r>
            <a:br>
              <a:rPr lang="en-US" sz="2400" dirty="0"/>
            </a:br>
            <a:r>
              <a:rPr lang="en-US" sz="2400" dirty="0"/>
              <a:t>children[1] = 12;</a:t>
            </a:r>
            <a:br>
              <a:rPr lang="en-US" sz="2400" dirty="0"/>
            </a:br>
            <a:r>
              <a:rPr lang="en-US" sz="2400" dirty="0"/>
              <a:t>children[2] = 1;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2E8C05B-AF3E-4C84-B083-6B33D0544EE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Introduction to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Declaring and referencing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For-loops and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Arrays in memory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Arrays in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Arrays as function arguments, return values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Programming with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Partially Filled Arrays, searching, sorting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Multidimensional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59B09497-2565-4270-AB93-CA4E3BE6741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Auto-Initializing Arrays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If fewer values than size supplied: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Fills from beginning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Fills "rest" with zero of array base type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If array-size is left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Declares array with size required based on</a:t>
            </a:r>
            <a:br>
              <a:rPr lang="en-US" dirty="0"/>
            </a:br>
            <a:r>
              <a:rPr lang="en-US" dirty="0"/>
              <a:t>number of initialization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Example: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b[] = {5, 12, 11};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Allocates array b to size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FD65B634-1A86-4517-B143-6433F10F5A4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Arrays in Functions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As arguments to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Indexed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An individual "element" of an array can be </a:t>
            </a:r>
            <a:br>
              <a:rPr lang="en-US" dirty="0"/>
            </a:br>
            <a:r>
              <a:rPr lang="en-US" dirty="0"/>
              <a:t>function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Entire arrays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All array elements can be passed as </a:t>
            </a:r>
            <a:br>
              <a:rPr lang="en-US" dirty="0"/>
            </a:br>
            <a:r>
              <a:rPr lang="en-US" dirty="0"/>
              <a:t>"one entity"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As return value from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Can be done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chapter 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Return a pointer to the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4915E7A-3C93-490F-A312-CA5C4FAC710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Indexed Variables as Arguments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Indexed variable handled same as simple</a:t>
            </a:r>
            <a:br>
              <a:rPr lang="en-US" sz="2800" dirty="0"/>
            </a:br>
            <a:r>
              <a:rPr lang="en-US" sz="2800" dirty="0"/>
              <a:t>variable of array base type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Given this function declaration:</a:t>
            </a:r>
            <a:br>
              <a:rPr lang="en-US" sz="2800" dirty="0"/>
            </a:br>
            <a:r>
              <a:rPr lang="en-US" sz="2800" dirty="0"/>
              <a:t>void </a:t>
            </a:r>
            <a:r>
              <a:rPr lang="en-US" sz="2800" dirty="0" err="1"/>
              <a:t>myFunction</a:t>
            </a:r>
            <a:r>
              <a:rPr lang="en-US" sz="2800" dirty="0"/>
              <a:t>(double par1);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And these declarations:</a:t>
            </a:r>
            <a:br>
              <a:rPr lang="en-US" sz="2800" dirty="0"/>
            </a:b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;  double n, a[10];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Can make these function calls:</a:t>
            </a:r>
            <a:br>
              <a:rPr lang="en-US" sz="2800" dirty="0"/>
            </a:br>
            <a:r>
              <a:rPr lang="en-US" sz="2800" dirty="0" err="1"/>
              <a:t>myFunction</a:t>
            </a: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);	// </a:t>
            </a:r>
            <a:r>
              <a:rPr lang="en-US" sz="2800" dirty="0" err="1"/>
              <a:t>i</a:t>
            </a:r>
            <a:r>
              <a:rPr lang="en-US" sz="2800" dirty="0"/>
              <a:t> is converted to double</a:t>
            </a:r>
            <a:br>
              <a:rPr lang="en-US" sz="2800" dirty="0"/>
            </a:br>
            <a:r>
              <a:rPr lang="en-US" sz="2800" dirty="0" err="1"/>
              <a:t>myFunction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C00000"/>
                </a:solidFill>
              </a:rPr>
              <a:t>a[3]</a:t>
            </a:r>
            <a:r>
              <a:rPr lang="en-US" sz="2800" dirty="0"/>
              <a:t>);	// a[3] is double</a:t>
            </a:r>
            <a:br>
              <a:rPr lang="en-US" sz="2800" dirty="0"/>
            </a:br>
            <a:r>
              <a:rPr lang="en-US" sz="2800" dirty="0" err="1"/>
              <a:t>myFunction</a:t>
            </a:r>
            <a:r>
              <a:rPr lang="en-US" sz="2800" dirty="0"/>
              <a:t>(n);	// n is double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2ACEC480-8954-4726-82C7-E2325A926821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Subtlety of Indexing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Consider:</a:t>
            </a:r>
            <a:br>
              <a:rPr lang="en-US" dirty="0"/>
            </a:br>
            <a:r>
              <a:rPr lang="en-US" dirty="0" err="1"/>
              <a:t>myFunction</a:t>
            </a:r>
            <a:r>
              <a:rPr lang="en-US" dirty="0"/>
              <a:t>(a[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lvl="1" eaLnBrk="1" hangingPunct="1"/>
            <a:r>
              <a:rPr lang="en-US" dirty="0"/>
              <a:t>Value of </a:t>
            </a:r>
            <a:r>
              <a:rPr lang="en-US" dirty="0" err="1"/>
              <a:t>i</a:t>
            </a:r>
            <a:r>
              <a:rPr lang="en-US" dirty="0"/>
              <a:t> is determined first</a:t>
            </a:r>
          </a:p>
          <a:p>
            <a:pPr lvl="2" eaLnBrk="1" hangingPunct="1"/>
            <a:r>
              <a:rPr lang="en-US" dirty="0"/>
              <a:t>It determines which indexed variable is sent</a:t>
            </a:r>
          </a:p>
          <a:p>
            <a:pPr lvl="1" eaLnBrk="1" hangingPunct="1"/>
            <a:r>
              <a:rPr lang="en-US" dirty="0" err="1"/>
              <a:t>myFunction</a:t>
            </a:r>
            <a:r>
              <a:rPr lang="en-US" dirty="0"/>
              <a:t>(a[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*5</a:t>
            </a:r>
            <a:r>
              <a:rPr lang="en-US" dirty="0"/>
              <a:t>]);</a:t>
            </a:r>
          </a:p>
          <a:p>
            <a:pPr lvl="1" eaLnBrk="1" hangingPunct="1"/>
            <a:r>
              <a:rPr lang="en-US" dirty="0"/>
              <a:t>Perfectly legal, from compiler’s view</a:t>
            </a:r>
          </a:p>
          <a:p>
            <a:pPr lvl="1" eaLnBrk="1" hangingPunct="1"/>
            <a:r>
              <a:rPr lang="en-US" dirty="0"/>
              <a:t>Programmer responsible for staying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>
                <a:solidFill>
                  <a:srgbClr val="C00000"/>
                </a:solidFill>
              </a:rPr>
              <a:t>in-bounds</a:t>
            </a:r>
            <a:r>
              <a:rPr lang="en-US" dirty="0"/>
              <a:t>" of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6C931BB-5EA7-4439-908C-48B257DB247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Entire Arrays as Arguments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Formal parameter can be entire array</a:t>
            </a:r>
          </a:p>
          <a:p>
            <a:pPr lvl="1" eaLnBrk="1" hangingPunct="1"/>
            <a:r>
              <a:rPr lang="en-US" dirty="0"/>
              <a:t>Argument then passed in function call</a:t>
            </a:r>
            <a:br>
              <a:rPr lang="en-US" dirty="0"/>
            </a:br>
            <a:r>
              <a:rPr lang="en-US" dirty="0"/>
              <a:t>is array name</a:t>
            </a:r>
          </a:p>
          <a:p>
            <a:pPr lvl="1" eaLnBrk="1" hangingPunct="1"/>
            <a:r>
              <a:rPr lang="en-US" dirty="0"/>
              <a:t>Called "</a:t>
            </a:r>
            <a:r>
              <a:rPr lang="en-US" dirty="0">
                <a:solidFill>
                  <a:srgbClr val="FF0000"/>
                </a:solidFill>
              </a:rPr>
              <a:t>array parameter</a:t>
            </a:r>
            <a:r>
              <a:rPr lang="en-US" dirty="0"/>
              <a:t>"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Send </a:t>
            </a:r>
            <a:r>
              <a:rPr lang="en-US" dirty="0">
                <a:solidFill>
                  <a:srgbClr val="FF0000"/>
                </a:solidFill>
              </a:rPr>
              <a:t>size of array </a:t>
            </a:r>
            <a:r>
              <a:rPr lang="en-US" dirty="0"/>
              <a:t>as well</a:t>
            </a:r>
          </a:p>
          <a:p>
            <a:pPr lvl="1" eaLnBrk="1" hangingPunct="1"/>
            <a:r>
              <a:rPr lang="en-US" dirty="0"/>
              <a:t>Typically done as second parameter</a:t>
            </a:r>
          </a:p>
          <a:p>
            <a:pPr lvl="1" eaLnBrk="1" hangingPunct="1"/>
            <a:r>
              <a:rPr lang="en-US" dirty="0"/>
              <a:t>Simple </a:t>
            </a:r>
            <a:r>
              <a:rPr lang="en-US" dirty="0" err="1"/>
              <a:t>int</a:t>
            </a:r>
            <a:r>
              <a:rPr lang="en-US" dirty="0"/>
              <a:t> type formal parameter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3006E422-3FBC-471D-B275-D0E46E2F7663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 descr="C:\WINDOWS\Desktop\Oh_type\sacitch_C++_ppt\gif\savitchc05d0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600200"/>
            <a:ext cx="77724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7"/>
          <p:cNvSpPr>
            <a:spLocks noGrp="1" noChangeArrowheads="1"/>
          </p:cNvSpPr>
          <p:nvPr>
            <p:ph type="title"/>
          </p:nvPr>
        </p:nvSpPr>
        <p:spPr>
          <a:xfrm>
            <a:off x="1004888" y="193675"/>
            <a:ext cx="7986712" cy="1143000"/>
          </a:xfrm>
        </p:spPr>
        <p:txBody>
          <a:bodyPr/>
          <a:lstStyle/>
          <a:p>
            <a:pPr eaLnBrk="1" hangingPunct="1"/>
            <a:r>
              <a:rPr lang="en-US" sz="2800"/>
              <a:t>Entire Array as Argument Example: </a:t>
            </a:r>
            <a:br>
              <a:rPr lang="en-US" sz="2800"/>
            </a:br>
            <a:r>
              <a:rPr lang="en-US" sz="2800" b="1"/>
              <a:t>Display 5.3</a:t>
            </a:r>
            <a:r>
              <a:rPr lang="en-US" sz="2800"/>
              <a:t>  Function with an Array Parameter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5BE02F3E-975C-4299-BF53-5D2A208CD52F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Entire Array as Argument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Given previous example:</a:t>
            </a:r>
          </a:p>
          <a:p>
            <a:pPr eaLnBrk="1" hangingPunct="1"/>
            <a:r>
              <a:rPr lang="en-US" dirty="0"/>
              <a:t>In some main() function definition,</a:t>
            </a:r>
            <a:br>
              <a:rPr lang="en-US" dirty="0"/>
            </a:br>
            <a:r>
              <a:rPr lang="en-US" dirty="0"/>
              <a:t>consider this calls: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score[5], </a:t>
            </a:r>
            <a:r>
              <a:rPr lang="en-US" dirty="0" err="1"/>
              <a:t>numberOfScores</a:t>
            </a:r>
            <a:r>
              <a:rPr lang="en-US" dirty="0"/>
              <a:t> = 5;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fillup</a:t>
            </a:r>
            <a:r>
              <a:rPr lang="en-US" dirty="0"/>
              <a:t>(score, </a:t>
            </a:r>
            <a:r>
              <a:rPr lang="en-US" dirty="0" err="1"/>
              <a:t>numberOfScores</a:t>
            </a:r>
            <a:r>
              <a:rPr lang="en-US" dirty="0"/>
              <a:t>);</a:t>
            </a:r>
          </a:p>
          <a:p>
            <a:pPr lvl="3" eaLnBrk="1" hangingPunct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argument is entire array</a:t>
            </a:r>
          </a:p>
          <a:p>
            <a:pPr lvl="3" eaLnBrk="1" hangingPunct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argument is integer value</a:t>
            </a:r>
          </a:p>
          <a:p>
            <a:pPr lvl="1" eaLnBrk="1" hangingPunct="1"/>
            <a:r>
              <a:rPr lang="en-US" dirty="0"/>
              <a:t>Note no brackets in array argument!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7379B254-1436-45D3-AC54-15989626D3E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as Argument: How?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What’s really passed?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Think of array as 3 "pieces"</a:t>
            </a:r>
          </a:p>
          <a:p>
            <a:pPr lvl="1" eaLnBrk="1" hangingPunct="1"/>
            <a:r>
              <a:rPr lang="en-US" sz="2400" dirty="0"/>
              <a:t>Address of first indexed variable (</a:t>
            </a:r>
            <a:r>
              <a:rPr lang="en-US" sz="2400" dirty="0" err="1"/>
              <a:t>arrName</a:t>
            </a:r>
            <a:r>
              <a:rPr lang="en-US" sz="2400" dirty="0"/>
              <a:t>[0])</a:t>
            </a:r>
          </a:p>
          <a:p>
            <a:pPr lvl="1" eaLnBrk="1" hangingPunct="1"/>
            <a:r>
              <a:rPr lang="en-US" sz="2400" dirty="0"/>
              <a:t>Array base type</a:t>
            </a:r>
          </a:p>
          <a:p>
            <a:pPr lvl="1" eaLnBrk="1" hangingPunct="1"/>
            <a:r>
              <a:rPr lang="en-US" sz="2400" dirty="0"/>
              <a:t>Size of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4748E160-52FE-49D4-9F7F-70152EBD382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as Argument: How?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What’s really passed?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Think of array as 3 "pieces"</a:t>
            </a:r>
          </a:p>
          <a:p>
            <a:pPr lvl="1" eaLnBrk="1" hangingPunct="1"/>
            <a:r>
              <a:rPr lang="en-US" sz="2400" dirty="0">
                <a:solidFill>
                  <a:srgbClr val="C00000"/>
                </a:solidFill>
              </a:rPr>
              <a:t>Address of first indexed variable </a:t>
            </a:r>
            <a:r>
              <a:rPr lang="en-US" sz="2400" dirty="0"/>
              <a:t>(</a:t>
            </a:r>
            <a:r>
              <a:rPr lang="en-US" sz="2400" dirty="0" err="1"/>
              <a:t>arrName</a:t>
            </a:r>
            <a:r>
              <a:rPr lang="en-US" sz="2400" dirty="0"/>
              <a:t>[0])</a:t>
            </a:r>
          </a:p>
          <a:p>
            <a:pPr lvl="1" eaLnBrk="1" hangingPunct="1"/>
            <a:r>
              <a:rPr lang="en-US" sz="2400" dirty="0"/>
              <a:t>Array base type</a:t>
            </a:r>
          </a:p>
          <a:p>
            <a:pPr lvl="1" eaLnBrk="1" hangingPunct="1"/>
            <a:r>
              <a:rPr lang="en-US" sz="2400" dirty="0"/>
              <a:t>Size of array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Only 1</a:t>
            </a:r>
            <a:r>
              <a:rPr lang="en-US" sz="2800" baseline="30000" dirty="0"/>
              <a:t>st</a:t>
            </a:r>
            <a:r>
              <a:rPr lang="en-US" sz="2800" dirty="0"/>
              <a:t> piece is passed!</a:t>
            </a:r>
          </a:p>
          <a:p>
            <a:pPr lvl="1" eaLnBrk="1" hangingPunct="1"/>
            <a:r>
              <a:rPr lang="en-US" sz="2400" dirty="0"/>
              <a:t>Just the beginning address of array</a:t>
            </a:r>
          </a:p>
          <a:p>
            <a:pPr lvl="1" eaLnBrk="1" hangingPunct="1"/>
            <a:r>
              <a:rPr lang="en-US" sz="2400" dirty="0"/>
              <a:t>Very similar to "pass-by-reference”,</a:t>
            </a:r>
            <a:br>
              <a:rPr lang="en-US" sz="2400" dirty="0"/>
            </a:br>
            <a:r>
              <a:rPr lang="en-US" sz="2400" dirty="0"/>
              <a:t>but is not quite a pass-by-reference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4748E160-52FE-49D4-9F7F-70152EBD3820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78851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Parameters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May seem strange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 brackets in array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Must send size separately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One nice property: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Can use SAME function to fill any size array!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Exemplifies "re-use" properties of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 err="1"/>
              <a:t>int</a:t>
            </a:r>
            <a:r>
              <a:rPr lang="en-US" sz="2400" dirty="0"/>
              <a:t> score[5], time[10];</a:t>
            </a:r>
            <a:br>
              <a:rPr lang="en-US" sz="2400" dirty="0"/>
            </a:br>
            <a:r>
              <a:rPr lang="en-US" sz="2400" dirty="0" err="1"/>
              <a:t>fillUp</a:t>
            </a:r>
            <a:r>
              <a:rPr lang="en-US" sz="2400" dirty="0"/>
              <a:t>(score, 5);</a:t>
            </a:r>
            <a:br>
              <a:rPr lang="en-US" sz="2400" dirty="0"/>
            </a:br>
            <a:r>
              <a:rPr lang="en-US" sz="2400" dirty="0" err="1"/>
              <a:t>fillUp</a:t>
            </a:r>
            <a:r>
              <a:rPr lang="en-US" sz="2400" dirty="0"/>
              <a:t>(time, 10);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0A390BFE-A0F3-474B-8691-818216AC570C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Arrays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Array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collection</a:t>
            </a:r>
            <a:r>
              <a:rPr lang="en-US" sz="2400" dirty="0"/>
              <a:t> of data of </a:t>
            </a:r>
            <a:r>
              <a:rPr lang="en-US" sz="2400" dirty="0">
                <a:solidFill>
                  <a:srgbClr val="C00000"/>
                </a:solidFill>
              </a:rPr>
              <a:t>same type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First "aggregate" data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Means "grouping"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int</a:t>
            </a:r>
            <a:r>
              <a:rPr lang="en-US" sz="2400" dirty="0"/>
              <a:t>, float, double, char are  simple data types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Used for lists of like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Test scores, temperatures, names,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Avoids declaring multiple simple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Can manipulate "list" </a:t>
            </a:r>
            <a:r>
              <a:rPr lang="en-US" sz="2400" dirty="0">
                <a:solidFill>
                  <a:srgbClr val="C00000"/>
                </a:solidFill>
              </a:rPr>
              <a:t>as one 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B90DE619-F6AB-4E85-AD3C-E70F87DC6BB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en-US" dirty="0"/>
              <a:t> Parameter Modifier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Recall: array parameter actually passes</a:t>
            </a:r>
            <a:br>
              <a:rPr lang="en-US" sz="2800" dirty="0"/>
            </a:br>
            <a:r>
              <a:rPr lang="en-US" sz="2800" dirty="0"/>
              <a:t>address of 1</a:t>
            </a:r>
            <a:r>
              <a:rPr lang="en-US" sz="2800" baseline="30000" dirty="0"/>
              <a:t>st</a:t>
            </a:r>
            <a:r>
              <a:rPr lang="en-US" sz="2800" dirty="0"/>
              <a:t>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Similar to pass-by-reference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Function can then modify array!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Often desirable, sometimes not!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Protect array contents from modification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 "</a:t>
            </a:r>
            <a:r>
              <a:rPr lang="en-US" sz="2400" dirty="0" err="1">
                <a:solidFill>
                  <a:srgbClr val="C00000"/>
                </a:solidFill>
              </a:rPr>
              <a:t>const</a:t>
            </a:r>
            <a:r>
              <a:rPr lang="en-US" sz="2400" dirty="0"/>
              <a:t>" modifier before array parameter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Called "constant array parameter"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</a:rPr>
              <a:t>Tells compiler to "not allow" modifications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426C88FC-2C1F-4897-B00A-7F9B0A5E7D09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Functions that Return an Array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/>
              <a:t>Functions cannot return arrays same way simple types are returned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Requires use of a "pointer"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Will be discussed in chapter 10…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9F9F9D1-CD7B-4F11-A7D8-00B2ED8AB5C9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Programming with Arrays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Plenty of uses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Partially-filled arrays</a:t>
            </a:r>
          </a:p>
          <a:p>
            <a:pPr lvl="2" eaLnBrk="1" hangingPunct="1"/>
            <a:r>
              <a:rPr lang="en-US" dirty="0"/>
              <a:t>Must be declared some "max size"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Sorting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Searching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BDC669F-AA95-4AD3-B1FC-41CD32B4AD14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Partially-filled Arrays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Difficult to know exact array size needed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Must declare to be </a:t>
            </a:r>
            <a:r>
              <a:rPr lang="en-US" dirty="0">
                <a:solidFill>
                  <a:srgbClr val="0070C0"/>
                </a:solidFill>
              </a:rPr>
              <a:t>largest possible </a:t>
            </a:r>
            <a:r>
              <a:rPr lang="en-US" dirty="0"/>
              <a:t>size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/>
              <a:t>Must then keep "track" of </a:t>
            </a:r>
            <a:r>
              <a:rPr lang="en-US" dirty="0">
                <a:solidFill>
                  <a:srgbClr val="0070C0"/>
                </a:solidFill>
              </a:rPr>
              <a:t>valid data in array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/>
              <a:t>Additional "tracking" variable needed</a:t>
            </a:r>
          </a:p>
          <a:p>
            <a:pPr lvl="2" eaLnBrk="1" hangingPunct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numberUsed</a:t>
            </a:r>
            <a:r>
              <a:rPr lang="en-US" dirty="0"/>
              <a:t>;</a:t>
            </a:r>
          </a:p>
          <a:p>
            <a:pPr lvl="2" eaLnBrk="1" hangingPunct="1"/>
            <a:r>
              <a:rPr lang="en-US" dirty="0"/>
              <a:t>Tracks current number of elements in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C1A11376-8E56-4A94-A37D-78563239215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 descr="C:\WINDOWS\Desktop\Oh_type\sacitch_C++_ppt\gif\savitchc05d05_1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31938"/>
            <a:ext cx="7448550" cy="458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Partially-filled Arrays Example: </a:t>
            </a:r>
            <a:br>
              <a:rPr lang="en-US" sz="3200"/>
            </a:br>
            <a:r>
              <a:rPr lang="en-US" sz="3200" b="1"/>
              <a:t>Display 5.5</a:t>
            </a:r>
            <a:r>
              <a:rPr lang="en-US" sz="3200"/>
              <a:t>  Partially Filled Array (1 of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E9A7CA1-CDC9-4DC8-9DBC-22829DE8E879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 descr="C:\WINDOWS\Desktop\Oh_type\sacitch_C++_ppt\gif\savitchc05d05_2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841500"/>
            <a:ext cx="7772400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Partially-filled Arrays Example: </a:t>
            </a:r>
            <a:br>
              <a:rPr lang="en-US" sz="3200"/>
            </a:br>
            <a:r>
              <a:rPr lang="en-US" sz="3200" b="1"/>
              <a:t>Display 5.5</a:t>
            </a:r>
            <a:r>
              <a:rPr lang="en-US" sz="3200"/>
              <a:t>  Partially Filled Array (2 of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087800F-618E-4C5B-9FD3-E6A231A5ADE8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Partially-filled Arrays Example: </a:t>
            </a:r>
            <a:br>
              <a:rPr lang="en-US" sz="3200"/>
            </a:br>
            <a:r>
              <a:rPr lang="en-US" sz="3200" b="1"/>
              <a:t>Display 5.5</a:t>
            </a:r>
            <a:r>
              <a:rPr lang="en-US" sz="3200"/>
              <a:t>  Partially Filled Array (3 of 5)</a:t>
            </a:r>
          </a:p>
        </p:txBody>
      </p:sp>
      <p:pic>
        <p:nvPicPr>
          <p:cNvPr id="45059" name="Picture 4" descr="C:\WINDOWS\Desktop\Oh_type\sacitch_C++_ppt\gif\savitchc05d05_3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905000"/>
            <a:ext cx="777240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B9E5A363-080A-492E-91F2-8F0F91A77705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Partially-filled Arrays Example: </a:t>
            </a:r>
            <a:br>
              <a:rPr lang="en-US" sz="3200"/>
            </a:br>
            <a:r>
              <a:rPr lang="en-US" sz="3200" b="1"/>
              <a:t>Display 5.5</a:t>
            </a:r>
            <a:r>
              <a:rPr lang="en-US" sz="3200"/>
              <a:t>  Partially Filled Array (4 of 5)</a:t>
            </a:r>
          </a:p>
        </p:txBody>
      </p:sp>
      <p:pic>
        <p:nvPicPr>
          <p:cNvPr id="46083" name="Picture 4" descr="C:\WINDOWS\Desktop\Oh_type\sacitch_C++_ppt\gif\savitchc05d05_4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828800"/>
            <a:ext cx="77724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A3503EDB-E5DE-452B-A7B5-9481ACE9A5F3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Partially-filled Arrays Example: </a:t>
            </a:r>
            <a:br>
              <a:rPr lang="en-US" sz="3200"/>
            </a:br>
            <a:r>
              <a:rPr lang="en-US" sz="3200" b="1"/>
              <a:t>Display 5.5</a:t>
            </a:r>
            <a:r>
              <a:rPr lang="en-US" sz="3200"/>
              <a:t>  Partially Filled Array (5 of 5)</a:t>
            </a:r>
          </a:p>
        </p:txBody>
      </p:sp>
      <p:pic>
        <p:nvPicPr>
          <p:cNvPr id="47107" name="Picture 4" descr="C:\WINDOWS\Desktop\Oh_type\sacitch_C++_ppt\gif\savitchc05d05_5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2413"/>
            <a:ext cx="6559550" cy="490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408DF9D-023C-49D0-AD71-879443612AA8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Global Constants vs. Parameters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Constants typically made "global"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Declared above main()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Functions then have scope to array</a:t>
            </a:r>
            <a:br>
              <a:rPr lang="en-US" dirty="0"/>
            </a:br>
            <a:r>
              <a:rPr lang="en-US" dirty="0"/>
              <a:t>size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No need to send as parameter then?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Technically 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Why should we anyway?</a:t>
            </a:r>
            <a:r>
              <a:rPr lang="zh-TW" altLang="en-US" dirty="0"/>
              <a:t> </a:t>
            </a:r>
            <a:r>
              <a:rPr lang="en-US" altLang="zh-TW" dirty="0"/>
              <a:t>(For reuse)</a:t>
            </a:r>
            <a:endParaRPr lang="en-US" dirty="0"/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Function definition might be in separate file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Function might be used by other programs!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063E9F0F-6B9A-4EE4-B23B-F400160BF8D6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Declaring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Declare the array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allocates memory</a:t>
            </a:r>
            <a:br>
              <a:rPr lang="en-US" sz="2800" dirty="0"/>
            </a:br>
            <a:r>
              <a:rPr lang="en-US" sz="2800" dirty="0" err="1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 score[5];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Declares array of 5 integers named "score"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Similar to declaring five variables:</a:t>
            </a:r>
            <a:br>
              <a:rPr lang="en-US" sz="2400" dirty="0"/>
            </a:br>
            <a:r>
              <a:rPr lang="en-US" sz="2400" dirty="0" err="1"/>
              <a:t>int</a:t>
            </a:r>
            <a:r>
              <a:rPr lang="en-US" sz="2400" dirty="0"/>
              <a:t> score[0], score[1], score[2], score[3], score[4]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Individual parts called many things: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Indexed or subscripted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"Elements" of the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Value in brackets called </a:t>
            </a:r>
            <a:r>
              <a:rPr lang="en-US" sz="2400" dirty="0">
                <a:solidFill>
                  <a:srgbClr val="C00000"/>
                </a:solidFill>
              </a:rPr>
              <a:t>index</a:t>
            </a:r>
            <a:r>
              <a:rPr lang="en-US" sz="2400" dirty="0"/>
              <a:t> or subscript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Numbered from 0 to (size –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BD664A32-AD36-4F78-82EF-0453D855846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FBD3A-47F7-C340-A661-55E833D5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F9E94E-BB0B-9B48-A5F8-FAF075BD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EE5164-827E-0943-B190-495854D4FE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3FCEF7C9-E87B-4055-B105-28D6A6AC218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DD5894-F41B-FF45-8771-D1FE39DE1D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0145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Searching an Array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Very typical use of arrays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Find a specific element in an array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Display 5.6 next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FE031E3B-DC9B-45AD-9AEE-C7743742982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C:\WINDOWS\Desktop\Oh_type\sacitch_C++_ppt\gif\savitchc05d06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847850"/>
            <a:ext cx="77724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0374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5.6  </a:t>
            </a:r>
            <a:br>
              <a:rPr lang="en-US" sz="3600" b="1"/>
            </a:br>
            <a:r>
              <a:rPr lang="en-US" sz="3600"/>
              <a:t>Searching an Array (1 of 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91EC279-A305-4807-8E95-075996DCCF41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5.6  </a:t>
            </a:r>
            <a:br>
              <a:rPr lang="en-US" sz="3600" b="1"/>
            </a:br>
            <a:r>
              <a:rPr lang="en-US" sz="3600"/>
              <a:t>Searching an Array (2 of 4)</a:t>
            </a:r>
          </a:p>
        </p:txBody>
      </p:sp>
      <p:pic>
        <p:nvPicPr>
          <p:cNvPr id="51203" name="Picture 6" descr="C:\WINDOWS\Desktop\Oh_type\sacitch_C++_ppt\gif\savitchc05d06_2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581150"/>
            <a:ext cx="7175500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BFE5F0C-8E61-44FE-8995-8500378E98BB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5.6  </a:t>
            </a:r>
            <a:br>
              <a:rPr lang="en-US" sz="3600" b="1"/>
            </a:br>
            <a:r>
              <a:rPr lang="en-US" sz="3600"/>
              <a:t>Searching an Array (3 of 4)</a:t>
            </a:r>
          </a:p>
        </p:txBody>
      </p:sp>
      <p:pic>
        <p:nvPicPr>
          <p:cNvPr id="52227" name="Picture 4" descr="C:\WINDOWS\Desktop\Oh_type\sacitch_C++_ppt\gif\savitchc05d06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73238"/>
            <a:ext cx="7772400" cy="422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3BB6ECD1-D163-46E5-8958-F28EE5FEDD6C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9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5.6  </a:t>
            </a:r>
            <a:br>
              <a:rPr lang="en-US" sz="3600" b="1"/>
            </a:br>
            <a:r>
              <a:rPr lang="en-US" sz="3600"/>
              <a:t>Searching an Array (4 of 4)</a:t>
            </a:r>
          </a:p>
        </p:txBody>
      </p:sp>
      <p:pic>
        <p:nvPicPr>
          <p:cNvPr id="53251" name="Picture 4" descr="C:\WINDOWS\Desktop\Oh_type\sacitch_C++_ppt\gif\savitchc05d06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600200"/>
            <a:ext cx="70993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CC7729E-8741-4D10-98DF-751D8EB61341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Sorting an Array: </a:t>
            </a:r>
            <a:br>
              <a:rPr lang="en-US" sz="3600"/>
            </a:br>
            <a:r>
              <a:rPr lang="en-US" sz="3600" b="1"/>
              <a:t>Display 5.7</a:t>
            </a:r>
            <a:r>
              <a:rPr lang="en-US" sz="3600"/>
              <a:t>  Selection Short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1447800"/>
          </a:xfrm>
        </p:spPr>
        <p:txBody>
          <a:bodyPr/>
          <a:lstStyle/>
          <a:p>
            <a:pPr eaLnBrk="1" hangingPunct="1"/>
            <a:r>
              <a:rPr lang="en-US"/>
              <a:t>Selection Sort Algorithm</a:t>
            </a:r>
          </a:p>
          <a:p>
            <a:pPr eaLnBrk="1" hangingPunct="1"/>
            <a:endParaRPr lang="en-US"/>
          </a:p>
        </p:txBody>
      </p:sp>
      <p:pic>
        <p:nvPicPr>
          <p:cNvPr id="54276" name="Picture 4" descr="C:\WINDOWS\Desktop\Oh_type\sacitch_C++_ppt\gif\savitchc05d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2286000"/>
            <a:ext cx="7191375" cy="409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F8E2DA02-6B6F-4F7D-8C5A-3E7613BF038D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5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Sorting an Array Example: </a:t>
            </a:r>
            <a:br>
              <a:rPr lang="en-US" sz="3600"/>
            </a:br>
            <a:r>
              <a:rPr lang="en-US" sz="3600" b="1"/>
              <a:t>Display 5.8</a:t>
            </a:r>
            <a:r>
              <a:rPr lang="en-US" sz="3600"/>
              <a:t>  Sorting an Array (1 of 4)</a:t>
            </a:r>
          </a:p>
        </p:txBody>
      </p:sp>
      <p:pic>
        <p:nvPicPr>
          <p:cNvPr id="55299" name="Picture 6" descr="savitchc05d08_1of4.gif                                         000528B5backup                         BE98102B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981200"/>
            <a:ext cx="7927975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485B0993-DC7E-4A8F-A6FD-BC872B2C13E8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Sorting an Array Example: </a:t>
            </a:r>
            <a:br>
              <a:rPr lang="en-US" sz="3600"/>
            </a:br>
            <a:r>
              <a:rPr lang="en-US" sz="3600" b="1"/>
              <a:t>Display 5.8</a:t>
            </a:r>
            <a:r>
              <a:rPr lang="en-US" sz="3600"/>
              <a:t>  Sorting an Array (2 of 4)</a:t>
            </a:r>
          </a:p>
        </p:txBody>
      </p:sp>
      <p:pic>
        <p:nvPicPr>
          <p:cNvPr id="56323" name="Picture 6" descr="C:\WINDOWS\Desktop\Oh_type\sacitch_C++_ppt\gif\savitchc05d08_2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619250"/>
            <a:ext cx="6751637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40200CC-CD82-4D40-AF8F-758622B6AA6F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Sorting an Array Example: </a:t>
            </a:r>
            <a:br>
              <a:rPr lang="en-US" sz="3600"/>
            </a:br>
            <a:r>
              <a:rPr lang="en-US" sz="3600" b="1"/>
              <a:t>Display 5.8</a:t>
            </a:r>
            <a:r>
              <a:rPr lang="en-US" sz="3600"/>
              <a:t>  Sorting an Array (3 of 4)</a:t>
            </a:r>
          </a:p>
        </p:txBody>
      </p:sp>
      <p:pic>
        <p:nvPicPr>
          <p:cNvPr id="57347" name="Picture 6" descr="C:\WINDOWS\Desktop\Oh_type\sacitch_C++_ppt\gif\savitchc05d08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673225"/>
            <a:ext cx="7772400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6AB6D8A-F6A6-4D3E-AA55-E54950135560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Declaring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You can try this: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a, b, c;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" pitchFamily="2" charset="0"/>
              </a:rPr>
              <a:t>a = 1; b = 2; c = 3;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err="1">
                <a:latin typeface="Courier" pitchFamily="2" charset="0"/>
              </a:rPr>
              <a:t>cout</a:t>
            </a:r>
            <a:r>
              <a:rPr lang="en-US" sz="2000" dirty="0">
                <a:latin typeface="Courier" pitchFamily="2" charset="0"/>
              </a:rPr>
              <a:t> &lt;&lt; &amp;a &lt;&lt; ": " &lt;&lt; a &lt;&lt; </a:t>
            </a:r>
            <a:r>
              <a:rPr lang="en-US" sz="2000" dirty="0" err="1">
                <a:latin typeface="Courier" pitchFamily="2" charset="0"/>
              </a:rPr>
              <a:t>endl</a:t>
            </a:r>
            <a:r>
              <a:rPr lang="en-US" sz="2000" dirty="0">
                <a:latin typeface="Courier" pitchFamily="2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err="1">
                <a:latin typeface="Courier" pitchFamily="2" charset="0"/>
              </a:rPr>
              <a:t>cout</a:t>
            </a:r>
            <a:r>
              <a:rPr lang="en-US" sz="2000" dirty="0">
                <a:latin typeface="Courier" pitchFamily="2" charset="0"/>
              </a:rPr>
              <a:t> &lt;&lt; &amp;b &lt;&lt; ": " &lt;&lt; b &lt;&lt; </a:t>
            </a:r>
            <a:r>
              <a:rPr lang="en-US" sz="2000" dirty="0" err="1">
                <a:latin typeface="Courier" pitchFamily="2" charset="0"/>
              </a:rPr>
              <a:t>endl</a:t>
            </a:r>
            <a:r>
              <a:rPr lang="en-US" sz="2000" dirty="0">
                <a:latin typeface="Courier" pitchFamily="2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err="1">
                <a:latin typeface="Courier" pitchFamily="2" charset="0"/>
              </a:rPr>
              <a:t>cout</a:t>
            </a:r>
            <a:r>
              <a:rPr lang="en-US" sz="2000" dirty="0">
                <a:latin typeface="Courier" pitchFamily="2" charset="0"/>
              </a:rPr>
              <a:t> &lt;&lt; &amp;c &lt;&lt; ": " &lt;&lt; c &lt;&lt; </a:t>
            </a:r>
            <a:r>
              <a:rPr lang="en-US" sz="2000" dirty="0" err="1">
                <a:latin typeface="Courier" pitchFamily="2" charset="0"/>
              </a:rPr>
              <a:t>endl</a:t>
            </a:r>
            <a:r>
              <a:rPr lang="en-US" sz="2000" dirty="0">
                <a:latin typeface="Courier" pitchFamily="2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ourier" pitchFamily="2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*p = &amp;a;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" pitchFamily="2" charset="0"/>
              </a:rPr>
              <a:t>for (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count = 0; count &lt; 3; count += 1, p++){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dirty="0" err="1">
                <a:latin typeface="Courier" pitchFamily="2" charset="0"/>
              </a:rPr>
              <a:t>cout</a:t>
            </a:r>
            <a:r>
              <a:rPr lang="en-US" sz="2000" dirty="0">
                <a:latin typeface="Courier" pitchFamily="2" charset="0"/>
              </a:rPr>
              <a:t> &lt;&lt; p &lt;&lt; ": " &lt;&lt; *p &lt;&lt; </a:t>
            </a:r>
            <a:r>
              <a:rPr lang="en-US" sz="2000" dirty="0" err="1">
                <a:latin typeface="Courier" pitchFamily="2" charset="0"/>
              </a:rPr>
              <a:t>endl</a:t>
            </a:r>
            <a:r>
              <a:rPr lang="en-US" sz="2000" dirty="0">
                <a:latin typeface="Courier" pitchFamily="2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BD664A32-AD36-4F78-82EF-0453D855846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92033"/>
      </p:ext>
    </p:extLst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Sorting an Array Example: </a:t>
            </a:r>
            <a:br>
              <a:rPr lang="en-US" sz="3600"/>
            </a:br>
            <a:r>
              <a:rPr lang="en-US" sz="3600" b="1"/>
              <a:t>Display 5.8</a:t>
            </a:r>
            <a:r>
              <a:rPr lang="en-US" sz="3600"/>
              <a:t>  Sorting an Array (4 of 4)</a:t>
            </a:r>
          </a:p>
        </p:txBody>
      </p:sp>
      <p:pic>
        <p:nvPicPr>
          <p:cNvPr id="58371" name="Picture 4" descr="C:\WINDOWS\Desktop\Oh_type\sacitch_C++_ppt\gif\savitchc05d08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454150"/>
            <a:ext cx="6091238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6A82F43-91B6-41D3-BFC0-D95E19823599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Multidimensional Arrays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Arrays with more than one index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char page</a:t>
            </a:r>
            <a:r>
              <a:rPr lang="en-US" dirty="0">
                <a:solidFill>
                  <a:srgbClr val="C00000"/>
                </a:solidFill>
              </a:rPr>
              <a:t>[30]</a:t>
            </a:r>
            <a:r>
              <a:rPr lang="en-US" dirty="0"/>
              <a:t>[100];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Two indexes: An "array of arrays"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Visualize as:</a:t>
            </a:r>
            <a:br>
              <a:rPr lang="en-US" dirty="0"/>
            </a:br>
            <a:r>
              <a:rPr lang="en-US" dirty="0"/>
              <a:t>page[0][0], page[0][1], …, page[0][99]</a:t>
            </a:r>
            <a:br>
              <a:rPr lang="en-US" dirty="0"/>
            </a:br>
            <a:r>
              <a:rPr lang="en-US" dirty="0"/>
              <a:t>page[1][0], page[1][1], …, page[1][99]</a:t>
            </a:r>
            <a:br>
              <a:rPr lang="en-US" dirty="0"/>
            </a:b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page[29][0], page[29][1], …, page[29][99]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C++ allows any number of indexes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Typically no more than two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7B0BB82C-6B50-464F-BFBD-5D6201066134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Multidimensional Array Parameters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Similar to one-dimensional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dimension size not given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Provided as second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dimension size IS given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000" dirty="0"/>
              <a:t>void </a:t>
            </a:r>
            <a:r>
              <a:rPr lang="en-US" sz="2000" dirty="0" err="1"/>
              <a:t>DisplayPage</a:t>
            </a:r>
            <a:r>
              <a:rPr lang="en-US" sz="2000" dirty="0"/>
              <a:t>(</a:t>
            </a:r>
            <a:r>
              <a:rPr lang="en-US" sz="2000" dirty="0" err="1"/>
              <a:t>const</a:t>
            </a:r>
            <a:r>
              <a:rPr lang="en-US" sz="2000" dirty="0"/>
              <a:t> char p[]</a:t>
            </a:r>
            <a:r>
              <a:rPr lang="en-US" sz="2000" dirty="0">
                <a:solidFill>
                  <a:srgbClr val="C00000"/>
                </a:solidFill>
              </a:rPr>
              <a:t>[100]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sizeDimension1)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	for (</a:t>
            </a:r>
            <a:r>
              <a:rPr lang="en-US" sz="2000" dirty="0" err="1"/>
              <a:t>int</a:t>
            </a:r>
            <a:r>
              <a:rPr lang="en-US" sz="2000" dirty="0"/>
              <a:t> index1=0; index1&lt;sizeDimension1; index1++)</a:t>
            </a:r>
            <a:br>
              <a:rPr lang="en-US" sz="2000" dirty="0"/>
            </a:br>
            <a:r>
              <a:rPr lang="en-US" sz="2000" dirty="0"/>
              <a:t>	{</a:t>
            </a:r>
            <a:br>
              <a:rPr lang="en-US" sz="2000" dirty="0"/>
            </a:br>
            <a:r>
              <a:rPr lang="en-US" sz="2000" dirty="0"/>
              <a:t>		for (</a:t>
            </a:r>
            <a:r>
              <a:rPr lang="en-US" sz="2000" dirty="0" err="1"/>
              <a:t>int</a:t>
            </a:r>
            <a:r>
              <a:rPr lang="en-US" sz="2000" dirty="0"/>
              <a:t> index2=0; index2 &lt; 100; index2++)</a:t>
            </a:r>
            <a:br>
              <a:rPr lang="en-US" sz="2000" dirty="0"/>
            </a:br>
            <a:r>
              <a:rPr lang="en-US" sz="2000" dirty="0"/>
              <a:t>			</a:t>
            </a:r>
            <a:r>
              <a:rPr lang="en-US" sz="2000" dirty="0" err="1"/>
              <a:t>cout</a:t>
            </a:r>
            <a:r>
              <a:rPr lang="en-US" sz="2000" dirty="0"/>
              <a:t> &lt;&lt; p[index1][index2];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	}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AA6B98F-1463-4089-95E4-AEDE8B4DB2B5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1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/>
              <a:t>Array is collection of "same type" data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/>
              <a:t>Indexed variables of array used just like</a:t>
            </a:r>
            <a:br>
              <a:rPr lang="en-US"/>
            </a:br>
            <a:r>
              <a:rPr lang="en-US"/>
              <a:t>any other simple variables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/>
              <a:t>for-loop "natural" way to traverse arrays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/>
              <a:t>Programmer responsible for staying</a:t>
            </a:r>
            <a:br>
              <a:rPr lang="en-US"/>
            </a:br>
            <a:r>
              <a:rPr lang="en-US"/>
              <a:t>"in bounds" of array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/>
              <a:t>Array parameter is "new" kind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Similar to call-by-reference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2F47735B-9626-40E3-BCC7-E5F42DAB4503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2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Array elements stored sequentially</a:t>
            </a:r>
          </a:p>
          <a:p>
            <a:pPr lvl="1" eaLnBrk="1" hangingPunct="1"/>
            <a:r>
              <a:rPr lang="en-US" sz="2400"/>
              <a:t>"Contiguous" portion of memory</a:t>
            </a:r>
          </a:p>
          <a:p>
            <a:pPr lvl="1" eaLnBrk="1" hangingPunct="1"/>
            <a:r>
              <a:rPr lang="en-US" sz="2400"/>
              <a:t>Only address of 1</a:t>
            </a:r>
            <a:r>
              <a:rPr lang="en-US" sz="2400" baseline="30000"/>
              <a:t>st</a:t>
            </a:r>
            <a:r>
              <a:rPr lang="en-US" sz="2400"/>
              <a:t> element is passed to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Partially-filled arrays </a:t>
            </a:r>
            <a:r>
              <a:rPr lang="en-US" sz="2800">
                <a:sym typeface="Wingdings" pitchFamily="2" charset="2"/>
              </a:rPr>
              <a:t></a:t>
            </a:r>
            <a:r>
              <a:rPr lang="en-US" sz="2800"/>
              <a:t> more tracking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Constant array parameters</a:t>
            </a:r>
          </a:p>
          <a:p>
            <a:pPr lvl="1" eaLnBrk="1" hangingPunct="1"/>
            <a:r>
              <a:rPr lang="en-US" sz="2400"/>
              <a:t> Prevent modification of array contents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Multidimensional arrays</a:t>
            </a:r>
          </a:p>
          <a:p>
            <a:pPr lvl="1" eaLnBrk="1" hangingPunct="1"/>
            <a:r>
              <a:rPr lang="en-US" sz="2400"/>
              <a:t>Create "array of arrays"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D4BCB1B3-3790-4E7E-9289-C44906DC800E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Accessing Arrays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Access using index/subscript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cout</a:t>
            </a:r>
            <a:r>
              <a:rPr lang="en-US" sz="2400" dirty="0"/>
              <a:t> &lt;&lt; score[3];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Note two uses of brackets: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 declaration, specifies SIZE of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Anywhere else, specifies a subscript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Size, subscript need </a:t>
            </a:r>
            <a:r>
              <a:rPr lang="en-US" sz="2800" dirty="0">
                <a:solidFill>
                  <a:srgbClr val="C00000"/>
                </a:solidFill>
              </a:rPr>
              <a:t>not</a:t>
            </a:r>
            <a:r>
              <a:rPr lang="en-US" sz="2800" dirty="0"/>
              <a:t> be literal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int</a:t>
            </a:r>
            <a:r>
              <a:rPr lang="en-US" sz="2400" dirty="0"/>
              <a:t> score[MAX_SCORES];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score[n+1] = 99;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If n is 2, identical to: score[3]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ADFE371B-6825-4AE3-B1E1-13734DB7EB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Usage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Powerful storage mechanism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Can issue command like:</a:t>
            </a:r>
          </a:p>
          <a:p>
            <a:pPr lvl="1" eaLnBrk="1" hangingPunct="1"/>
            <a:r>
              <a:rPr lang="en-US" sz="2400" dirty="0"/>
              <a:t>"Do this to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indexed variable"</a:t>
            </a:r>
            <a:br>
              <a:rPr lang="en-US" sz="2400" dirty="0"/>
            </a:br>
            <a:r>
              <a:rPr lang="en-US" sz="2400" dirty="0"/>
              <a:t>where </a:t>
            </a:r>
            <a:r>
              <a:rPr lang="en-US" sz="2400" dirty="0" err="1"/>
              <a:t>i</a:t>
            </a:r>
            <a:r>
              <a:rPr lang="en-US" sz="2400" dirty="0"/>
              <a:t> is computed by program</a:t>
            </a:r>
          </a:p>
          <a:p>
            <a:pPr lvl="1" eaLnBrk="1" hangingPunct="1"/>
            <a:r>
              <a:rPr lang="en-US" sz="2400" dirty="0"/>
              <a:t>"Display all elements of array score"</a:t>
            </a:r>
          </a:p>
          <a:p>
            <a:pPr lvl="1" eaLnBrk="1" hangingPunct="1"/>
            <a:r>
              <a:rPr lang="en-US" sz="2400" dirty="0"/>
              <a:t>"Fill elements of array score from user input"</a:t>
            </a:r>
          </a:p>
          <a:p>
            <a:pPr lvl="1" eaLnBrk="1" hangingPunct="1"/>
            <a:r>
              <a:rPr lang="en-US" sz="2400" dirty="0"/>
              <a:t>"Find highest value in array score"</a:t>
            </a:r>
          </a:p>
          <a:p>
            <a:pPr lvl="1" eaLnBrk="1" hangingPunct="1"/>
            <a:r>
              <a:rPr lang="en-US" sz="2400" dirty="0"/>
              <a:t>"Find lowest value in array score”</a:t>
            </a:r>
          </a:p>
          <a:p>
            <a:pPr lvl="1" eaLnBrk="1" hangingPunct="1"/>
            <a:r>
              <a:rPr lang="en-US" sz="2400" dirty="0"/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0DE2C926-8FE0-448A-82CD-3F2C1304354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C:\WINDOWS\Desktop\Oh_type\sacitch_C++_ppt\gif\savitchc05d01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752600"/>
            <a:ext cx="76390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/>
              <a:t>Array Program Example: </a:t>
            </a:r>
            <a:br>
              <a:rPr lang="en-US" sz="3000"/>
            </a:br>
            <a:r>
              <a:rPr lang="en-US" sz="3000" b="1"/>
              <a:t>Display 5.1  </a:t>
            </a:r>
            <a:r>
              <a:rPr lang="en-US" sz="3000"/>
              <a:t>Program Using an Array (1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84286B6-8AA3-42C3-95A4-22ECAA9988B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/>
              <a:t>Array Program Example: </a:t>
            </a:r>
            <a:br>
              <a:rPr lang="en-US" sz="3000"/>
            </a:br>
            <a:r>
              <a:rPr lang="en-US" sz="3000" b="1"/>
              <a:t>Display 5.1  </a:t>
            </a:r>
            <a:r>
              <a:rPr lang="en-US" sz="3000"/>
              <a:t>Program Using an Array (2 of 2)</a:t>
            </a:r>
          </a:p>
        </p:txBody>
      </p:sp>
      <p:pic>
        <p:nvPicPr>
          <p:cNvPr id="20483" name="Picture 4" descr="C:\WINDOWS\Desktop\Oh_type\sacitch_C++_ppt\gif\savitchc05d01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0050"/>
            <a:ext cx="7239000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18003A9C-B241-4056-9B80-D515E43662E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3305</Words>
  <Application>Microsoft Macintosh PowerPoint</Application>
  <PresentationFormat>On-screen Show (4:3)</PresentationFormat>
  <Paragraphs>458</Paragraphs>
  <Slides>54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Frutiger</vt:lpstr>
      <vt:lpstr>Arial</vt:lpstr>
      <vt:lpstr>Calibri</vt:lpstr>
      <vt:lpstr>Courier</vt:lpstr>
      <vt:lpstr>Courier New</vt:lpstr>
      <vt:lpstr>Times New Roman</vt:lpstr>
      <vt:lpstr>Office Theme</vt:lpstr>
      <vt:lpstr>Chapter 5</vt:lpstr>
      <vt:lpstr>Learning Objectives</vt:lpstr>
      <vt:lpstr>Introduction to Arrays</vt:lpstr>
      <vt:lpstr>Declaring Arrays</vt:lpstr>
      <vt:lpstr>Declaring Arrays</vt:lpstr>
      <vt:lpstr>Accessing Arrays</vt:lpstr>
      <vt:lpstr>Array Usage</vt:lpstr>
      <vt:lpstr>Array Program Example:  Display 5.1  Program Using an Array (1 of 2)</vt:lpstr>
      <vt:lpstr>Array Program Example:  Display 5.1  Program Using an Array (2 of 2)</vt:lpstr>
      <vt:lpstr>for-loops with Arrays</vt:lpstr>
      <vt:lpstr>Major Array Pitfall</vt:lpstr>
      <vt:lpstr>Major Array Pitfall Example</vt:lpstr>
      <vt:lpstr>Defined Constant as Array Size</vt:lpstr>
      <vt:lpstr>Uses of Defined Constant</vt:lpstr>
      <vt:lpstr>Ranged-Based For Loop</vt:lpstr>
      <vt:lpstr>Ranged-Based For Loop</vt:lpstr>
      <vt:lpstr>Arrays in Memory</vt:lpstr>
      <vt:lpstr>An Array in Memory</vt:lpstr>
      <vt:lpstr>Initializing Arrays</vt:lpstr>
      <vt:lpstr>Auto-Initializing Arrays</vt:lpstr>
      <vt:lpstr>Arrays in Functions</vt:lpstr>
      <vt:lpstr>Indexed Variables as Arguments</vt:lpstr>
      <vt:lpstr>Subtlety of Indexing</vt:lpstr>
      <vt:lpstr>Entire Arrays as Arguments</vt:lpstr>
      <vt:lpstr>Entire Array as Argument Example:  Display 5.3  Function with an Array Parameter</vt:lpstr>
      <vt:lpstr>Entire Array as Argument Example</vt:lpstr>
      <vt:lpstr>Array as Argument: How?</vt:lpstr>
      <vt:lpstr>Array as Argument: How?</vt:lpstr>
      <vt:lpstr>Array Parameters</vt:lpstr>
      <vt:lpstr>The const Parameter Modifier</vt:lpstr>
      <vt:lpstr>Functions that Return an Array</vt:lpstr>
      <vt:lpstr>Programming with Arrays</vt:lpstr>
      <vt:lpstr>Partially-filled Arrays</vt:lpstr>
      <vt:lpstr>Partially-filled Arrays Example:  Display 5.5  Partially Filled Array (1 of 5)</vt:lpstr>
      <vt:lpstr>Partially-filled Arrays Example:  Display 5.5  Partially Filled Array (2 of 5)</vt:lpstr>
      <vt:lpstr>Partially-filled Arrays Example:  Display 5.5  Partially Filled Array (3 of 5)</vt:lpstr>
      <vt:lpstr>Partially-filled Arrays Example:  Display 5.5  Partially Filled Array (4 of 5)</vt:lpstr>
      <vt:lpstr>Partially-filled Arrays Example:  Display 5.5  Partially Filled Array (5 of 5)</vt:lpstr>
      <vt:lpstr>Global Constants vs. Parameters</vt:lpstr>
      <vt:lpstr>PowerPoint Presentation</vt:lpstr>
      <vt:lpstr>Searching an Array</vt:lpstr>
      <vt:lpstr>Display 5.6   Searching an Array (1 of 4)</vt:lpstr>
      <vt:lpstr>Display 5.6   Searching an Array (2 of 4)</vt:lpstr>
      <vt:lpstr>Display 5.6   Searching an Array (3 of 4)</vt:lpstr>
      <vt:lpstr>Display 5.6   Searching an Array (4 of 4)</vt:lpstr>
      <vt:lpstr>Sorting an Array:  Display 5.7  Selection Short</vt:lpstr>
      <vt:lpstr>Sorting an Array Example:  Display 5.8  Sorting an Array (1 of 4)</vt:lpstr>
      <vt:lpstr>Sorting an Array Example:  Display 5.8  Sorting an Array (2 of 4)</vt:lpstr>
      <vt:lpstr>Sorting an Array Example:  Display 5.8  Sorting an Array (3 of 4)</vt:lpstr>
      <vt:lpstr>Sorting an Array Example:  Display 5.8  Sorting an Array (4 of 4)</vt:lpstr>
      <vt:lpstr>Multidimensional Arrays</vt:lpstr>
      <vt:lpstr>Multidimensional Array Parameters</vt:lpstr>
      <vt:lpstr>Summary 1</vt:lpstr>
      <vt:lpstr>Summary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Microsoft Office User</cp:lastModifiedBy>
  <cp:revision>107</cp:revision>
  <dcterms:created xsi:type="dcterms:W3CDTF">2006-08-16T00:00:00Z</dcterms:created>
  <dcterms:modified xsi:type="dcterms:W3CDTF">2021-03-08T17:36:33Z</dcterms:modified>
</cp:coreProperties>
</file>