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tags/tag6.xml" ContentType="application/vnd.openxmlformats-officedocument.presentationml.tags+xml"/>
  <Override PartName="/ppt/notesSlides/notesSlide40.xml" ContentType="application/vnd.openxmlformats-officedocument.presentationml.notesSlide+xml"/>
  <Override PartName="/ppt/tags/tag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8" r:id="rId13"/>
    <p:sldId id="267" r:id="rId14"/>
    <p:sldId id="268" r:id="rId15"/>
    <p:sldId id="307" r:id="rId16"/>
    <p:sldId id="296" r:id="rId17"/>
    <p:sldId id="300" r:id="rId18"/>
    <p:sldId id="297" r:id="rId19"/>
    <p:sldId id="301" r:id="rId20"/>
    <p:sldId id="298" r:id="rId21"/>
    <p:sldId id="299" r:id="rId22"/>
    <p:sldId id="302" r:id="rId23"/>
    <p:sldId id="303" r:id="rId24"/>
    <p:sldId id="295" r:id="rId25"/>
    <p:sldId id="304" r:id="rId26"/>
    <p:sldId id="305" r:id="rId27"/>
    <p:sldId id="311" r:id="rId28"/>
    <p:sldId id="312" r:id="rId29"/>
    <p:sldId id="306" r:id="rId30"/>
    <p:sldId id="313" r:id="rId31"/>
    <p:sldId id="315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14" r:id="rId55"/>
    <p:sldId id="291" r:id="rId56"/>
    <p:sldId id="292" r:id="rId57"/>
    <p:sldId id="293" r:id="rId58"/>
    <p:sldId id="294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564"/>
  </p:normalViewPr>
  <p:slideViewPr>
    <p:cSldViewPr>
      <p:cViewPr varScale="1">
        <p:scale>
          <a:sx n="102" d="100"/>
          <a:sy n="102" d="100"/>
        </p:scale>
        <p:origin x="2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33EF42-AF9B-4560-8252-C309137AE02C}" type="datetimeFigureOut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3CA012-1C20-4931-8194-9EB9437CB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CCEF5D-0C53-4871-8862-47082BFCF0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struct </a:t>
            </a:r>
            <a:r>
              <a:rPr lang="en-US" dirty="0" err="1"/>
              <a:t>WeatherData</a:t>
            </a:r>
            <a:r>
              <a:rPr lang="en-US" dirty="0"/>
              <a:t> {…} variable1, variable2;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E739D2-A256-4561-9382-22EAB12F088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01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774A47-4D15-451A-A880-2AF5A523AC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83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774A47-4D15-451A-A880-2AF5A523AC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520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4C493-334E-400B-8502-F716E65A7C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04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46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51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Although it’s written in C++, it has the style of what you would write in C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890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Remark that a cast is always required to tell the compiler that you really want to treat it as the destination type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221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084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25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438457-B04D-47CE-91F2-BCF80DA715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4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407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759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6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96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注意傳統</a:t>
            </a:r>
            <a:r>
              <a:rPr lang="en-US" altLang="zh-CN" dirty="0"/>
              <a:t>C</a:t>
            </a:r>
            <a:r>
              <a:rPr lang="zh-CN" altLang="en-US" dirty="0"/>
              <a:t>不能這樣寫，但</a:t>
            </a:r>
            <a:r>
              <a:rPr lang="en-US" altLang="zh-CN" dirty="0"/>
              <a:t>C++</a:t>
            </a:r>
            <a:r>
              <a:rPr lang="zh-CN" altLang="en-US" dirty="0"/>
              <a:t>可以</a:t>
            </a: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598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48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85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744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好處：讓使用者不會動到內部，隔離開發</a:t>
            </a:r>
            <a:r>
              <a:rPr lang="en-US" altLang="zh-CN" dirty="0"/>
              <a:t>class</a:t>
            </a:r>
            <a:r>
              <a:rPr lang="zh-CN" altLang="en-US" dirty="0"/>
              <a:t>和使用</a:t>
            </a:r>
            <a:r>
              <a:rPr lang="en-US" altLang="zh-CN" dirty="0"/>
              <a:t>class</a:t>
            </a:r>
            <a:r>
              <a:rPr lang="zh-CN" altLang="en-US" dirty="0"/>
              <a:t>的人，讓開發的人專心在這個</a:t>
            </a:r>
            <a:r>
              <a:rPr lang="en-US" altLang="zh-CN" dirty="0"/>
              <a:t>class</a:t>
            </a:r>
            <a:r>
              <a:rPr lang="zh-CN" altLang="en-US" dirty="0"/>
              <a:t>的設計，用的人就只要知道怎麼使用，別改到內部</a:t>
            </a: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261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很可怕，不要問，會發生很大的問題，特別出在</a:t>
            </a:r>
            <a:r>
              <a:rPr lang="en-US" altLang="zh-CN" dirty="0"/>
              <a:t>cleanup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Memory leak or dangling reference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Who is responsible for the memory??????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我們還需要很多東西</a:t>
            </a:r>
            <a:r>
              <a:rPr lang="en-US" altLang="zh-CN" dirty="0"/>
              <a:t> constructor,</a:t>
            </a:r>
            <a:r>
              <a:rPr lang="zh-TW" altLang="en-US" dirty="0"/>
              <a:t> </a:t>
            </a:r>
            <a:r>
              <a:rPr lang="en-US" altLang="zh-TW" dirty="0"/>
              <a:t>destructor, template</a:t>
            </a:r>
            <a:r>
              <a:rPr lang="en-US" altLang="zh-CN" dirty="0"/>
              <a:t>…</a:t>
            </a:r>
            <a:r>
              <a:rPr lang="zh-CN" altLang="en-US" dirty="0"/>
              <a:t>才有辦法完全做到我們要的</a:t>
            </a: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97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FF2CDE-5BED-4959-9A91-DF46CCB0E11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542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Stroustrup</a:t>
            </a:r>
            <a:r>
              <a:rPr lang="en-US" altLang="zh-TW" sz="1200" dirty="0"/>
              <a:t>: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之父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史特勞斯特魯普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010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開始使用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zh-CN" altLang="en-US" dirty="0"/>
              <a:t>這個字吧</a:t>
            </a:r>
            <a:endParaRPr 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EA796-2150-4A02-B8BD-B8EC8B0B5A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998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21E871-447B-4FCA-A797-D721DF97F2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841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76FAF4-7CC6-4EF7-A7A2-560CB9EF16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719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0E9C11-2AE4-490B-B181-B1AD264E46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970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9C9BD6-C0DF-4A04-9990-4502C1EA05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043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697F1D-01DF-4B58-B215-7D99921693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575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在定義</a:t>
            </a:r>
            <a:r>
              <a:rPr lang="en-US" altLang="zh-CN" dirty="0"/>
              <a:t>class </a:t>
            </a:r>
            <a:r>
              <a:rPr lang="zh-CN" altLang="en-US" dirty="0"/>
              <a:t>裡的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，如果需要 </a:t>
            </a:r>
            <a:r>
              <a:rPr lang="en-US" altLang="zh-TW" dirty="0"/>
              <a:t>access data member</a:t>
            </a:r>
            <a:r>
              <a:rPr lang="zh-TW" altLang="en-US" dirty="0"/>
              <a:t>，</a:t>
            </a:r>
            <a:r>
              <a:rPr lang="zh-CN" altLang="en-US" dirty="0"/>
              <a:t>可直接使用</a:t>
            </a:r>
            <a:r>
              <a:rPr lang="zh-TW" altLang="en-US" dirty="0"/>
              <a:t> </a:t>
            </a:r>
            <a:r>
              <a:rPr lang="en-US" altLang="zh-CN" dirty="0"/>
              <a:t>data member</a:t>
            </a:r>
            <a:r>
              <a:rPr lang="zh-CN" altLang="en-US" dirty="0"/>
              <a:t>，不需要在前面加東西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6FE5E5-E779-48EB-AF9B-EE8BECFAE28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213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B9967-0A23-4B36-8188-5FFBD1C27A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561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B50ACC-BA14-4E7B-AA8F-1D88C7573A4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F2D943-630C-4B14-B784-7C2EA68B58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540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80C77B-D093-4CC5-820E-ADD94A0288A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683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B47EF-5A18-45CC-8F9B-729E0C4B22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931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DF7243-534A-4026-A94E-E7A85E30A4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065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2F64BD-2042-4629-A1EA-2D126975E66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29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072172-0B03-420E-BF29-7D1AB8DCFA3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1736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2B088B-54FC-4137-8451-E73AB13727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444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43FF4B-85C0-4ADD-BADE-7BCC5A7E16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20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BEBB40-4787-44AF-9166-21CAF26EF4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5123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3D337C-C303-4A7D-8379-3815B8C6A32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053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01B668-9469-4F82-93DD-4F237EFE4C8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25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3D36D2-403F-4ED7-9AFF-DFE73AAF1FC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3970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8186CC-CAB1-4935-8DB1-B90666E566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792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6A4E4F-B835-4F6A-A941-B9CAC8CB92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61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C23CC7-16D8-4359-8FED-9E036DC9E2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9205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E97A8-4707-43E7-A3ED-6A06DC215C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5107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E97A8-4707-43E7-A3ED-6A06DC215C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67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CC2245-88D2-4A36-BE2C-3B6B9BB6AF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65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DF670F-32F5-499A-872F-7FBE45A6BB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332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A9C46E-A370-49CD-BCAF-6B5F702B02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498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8A730C-F8AC-44C4-A29E-79DA77E20D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24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DCBE88-8417-4770-B7E6-EDC45A1AC9C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00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8D04B3-BA49-4936-97A8-2A0F757845D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59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6DABC2-11D6-458C-B468-62B0E327764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01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3A21CD-3A28-42A6-850D-BFBA5139E90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5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089A1-C33C-4715-BEDD-F78F6735CC73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4C4E213-2A9D-47AE-93D7-A8E3F740D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1480D-6E7D-4A13-9695-68C9C894CE85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02FE8D1-A111-4532-B198-CEA27B67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2AA1E-C22A-4B89-AA5E-B551B79879A6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8A722CA-0F5C-4828-AD56-AE4216196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38F0-1823-4504-961B-3108CF5D79BF}" type="datetime1">
              <a:rPr lang="en-US"/>
              <a:pPr>
                <a:defRPr/>
              </a:pPr>
              <a:t>3/11/21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44CFC1F-CAFA-44B0-A5AE-E5747AB2B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812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335B1-4CF5-4CBC-AE68-2507B0EBE561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0B78290-264B-4979-854C-E0067D93A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69C7E-D215-4237-BE29-C3ED7FF1B867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464EA6F-4EAF-4C33-B058-15FA9F339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74C04-45D2-4F3D-81BE-380F32733690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8B5E243-34FF-405F-8AEB-45A27CF8A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FD26B-A1D5-43F7-8D78-F5693A32C8FA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5ABEA0C-BE52-4E4E-A657-B15564038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9A64E-D1BE-45AF-B8B7-264FE44972D5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48B9C2E-1D50-4ED9-9844-F02FAE86F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71612-871C-4BCB-A988-3D94CEA0FABE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5F0F2D1-3D42-4137-B551-709C82DC5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671F7-89A6-4B11-8200-569EDC8F077C}" type="datetime1">
              <a:rPr lang="en-US"/>
              <a:pPr>
                <a:defRPr/>
              </a:pPr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41772D7-B8AD-4A35-9118-34B65668A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124A31-A61F-4489-AB6A-1240E3164614}" type="datetime1">
              <a:rPr lang="en-US"/>
              <a:pPr>
                <a:defRPr/>
              </a:pPr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D3930B66-260F-4ADA-8410-F2AC67D3C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iff"/><Relationship Id="rId5" Type="http://schemas.openxmlformats.org/officeDocument/2006/relationships/image" Target="../media/image19.tiff"/><Relationship Id="rId4" Type="http://schemas.openxmlformats.org/officeDocument/2006/relationships/image" Target="../media/image18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Structures </a:t>
            </a:r>
            <a:br>
              <a:rPr lang="en-US" dirty="0"/>
            </a:br>
            <a:r>
              <a:rPr lang="en-US" dirty="0"/>
              <a:t>and Classes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5000" y="6427788"/>
            <a:ext cx="259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2017 Pearson Education, Ltd. All rights reserved. 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53"/>
            <a:ext cx="5562600" cy="687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152400"/>
            <a:ext cx="7815262" cy="1143000"/>
          </a:xfrm>
        </p:spPr>
        <p:txBody>
          <a:bodyPr/>
          <a:lstStyle/>
          <a:p>
            <a:pPr eaLnBrk="1" hangingPunct="1"/>
            <a:r>
              <a:rPr lang="en-US"/>
              <a:t>Structure Pitfall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Semicolon after structure definition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; MUST exist:</a:t>
            </a:r>
            <a:br>
              <a:rPr lang="en-US" dirty="0"/>
            </a:br>
            <a:r>
              <a:rPr lang="en-US" dirty="0"/>
              <a:t>struct </a:t>
            </a:r>
            <a:r>
              <a:rPr lang="en-US" dirty="0" err="1"/>
              <a:t>WeatherData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double temperature;</a:t>
            </a:r>
            <a:br>
              <a:rPr lang="en-US" dirty="0"/>
            </a:br>
            <a:r>
              <a:rPr lang="en-US" dirty="0"/>
              <a:t>	double </a:t>
            </a:r>
            <a:r>
              <a:rPr lang="en-US" dirty="0" err="1"/>
              <a:t>windVelocity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};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REQUIRED semicolon!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Required since </a:t>
            </a:r>
            <a:r>
              <a:rPr lang="en-US" dirty="0">
                <a:solidFill>
                  <a:srgbClr val="0070C0"/>
                </a:solidFill>
              </a:rPr>
              <a:t>you "can" declare structure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variables</a:t>
            </a:r>
            <a:r>
              <a:rPr lang="en-US" dirty="0"/>
              <a:t> in this 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61C629B-3E4B-4AB0-A240-6893ED00C67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 Assignments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dirty="0"/>
              <a:t>Define structure named </a:t>
            </a:r>
            <a:r>
              <a:rPr lang="en-US" sz="2800" dirty="0" err="1"/>
              <a:t>CropYield</a:t>
            </a:r>
            <a:endParaRPr lang="en-US" sz="28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Declare two structure variables:</a:t>
            </a:r>
            <a:br>
              <a:rPr lang="en-US" sz="2800" dirty="0"/>
            </a:br>
            <a:r>
              <a:rPr lang="en-US" sz="2800" dirty="0" err="1"/>
              <a:t>CropYield</a:t>
            </a:r>
            <a:r>
              <a:rPr lang="en-US" sz="2800" dirty="0"/>
              <a:t> apples, oranges;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/>
              <a:t>Both are variables of "struct type </a:t>
            </a:r>
            <a:r>
              <a:rPr lang="en-US" sz="2400" dirty="0" err="1"/>
              <a:t>CropYield</a:t>
            </a:r>
            <a:r>
              <a:rPr lang="en-US" sz="2400" dirty="0"/>
              <a:t>"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>
                <a:solidFill>
                  <a:srgbClr val="00B050"/>
                </a:solidFill>
              </a:rPr>
              <a:t>Simple assignments are legal: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apples = oranges;</a:t>
            </a:r>
          </a:p>
          <a:p>
            <a:pPr lvl="2" eaLnBrk="1" hangingPunct="1"/>
            <a:r>
              <a:rPr lang="en-US" sz="2000" dirty="0">
                <a:solidFill>
                  <a:srgbClr val="C00000"/>
                </a:solidFill>
              </a:rPr>
              <a:t>Simply copies each member variable </a:t>
            </a:r>
            <a:r>
              <a:rPr lang="en-US" sz="2000" dirty="0"/>
              <a:t>from apples</a:t>
            </a:r>
            <a:br>
              <a:rPr lang="en-US" sz="2000" dirty="0"/>
            </a:br>
            <a:r>
              <a:rPr lang="en-US" sz="2000" dirty="0"/>
              <a:t>into member variables from oranges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EC5836-4EF6-4437-9FE3-659DD22809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Pitfall: Structure Assignments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struct A{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*a;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};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 err="1"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 main()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{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    A v1,v2;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    v1.a = new </a:t>
            </a:r>
            <a:r>
              <a:rPr lang="en-US" sz="1600" dirty="0" err="1">
                <a:latin typeface="Courier" pitchFamily="2" charset="0"/>
              </a:rPr>
              <a:t>int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    *(v1.a) = 50;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    v2 = v1;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    *(v2.a) = 100;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" pitchFamily="2" charset="0"/>
              </a:rPr>
              <a:t>cout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 &lt;&lt; *(v1.a) &lt;&lt; </a:t>
            </a:r>
            <a:r>
              <a:rPr lang="en-US" sz="1600" dirty="0" err="1">
                <a:solidFill>
                  <a:srgbClr val="C00000"/>
                </a:solidFill>
                <a:latin typeface="Courier" pitchFamily="2" charset="0"/>
              </a:rPr>
              <a:t>endl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    return 0;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1600" dirty="0">
                <a:latin typeface="Courier" pitchFamily="2" charset="0"/>
              </a:rPr>
              <a:t>}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EC5836-4EF6-4437-9FE3-659DD228090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5CA071-87E7-6B43-B8F9-6FADEF60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527241"/>
            <a:ext cx="5105400" cy="494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/>
              <a:t>Usually, the simple data type assignment seems to create two independent entities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But, if you use </a:t>
            </a:r>
            <a:r>
              <a:rPr lang="en-US" sz="2800" dirty="0">
                <a:solidFill>
                  <a:srgbClr val="0070C0"/>
                </a:solidFill>
              </a:rPr>
              <a:t>pointer</a:t>
            </a:r>
            <a:r>
              <a:rPr lang="en-US" sz="2800" dirty="0"/>
              <a:t> (i.e., address), </a:t>
            </a:r>
            <a:r>
              <a:rPr lang="en-US" sz="2800" dirty="0">
                <a:solidFill>
                  <a:srgbClr val="C00000"/>
                </a:solidFill>
              </a:rPr>
              <a:t>the assignment only pass the value and does not creates another entity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We will introduce pointer and </a:t>
            </a:r>
            <a:r>
              <a:rPr lang="en-US" sz="2800" dirty="0">
                <a:solidFill>
                  <a:srgbClr val="00B050"/>
                </a:solidFill>
              </a:rPr>
              <a:t>operator overloading </a:t>
            </a:r>
            <a:r>
              <a:rPr lang="en-US" sz="2800" dirty="0"/>
              <a:t>in Chapters 10 &amp;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21978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Structures as Function </a:t>
            </a:r>
            <a:r>
              <a:rPr lang="en-US" sz="3600" dirty="0">
                <a:solidFill>
                  <a:srgbClr val="C00000"/>
                </a:solidFill>
              </a:rPr>
              <a:t>Arguments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Passed like any simple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Pass-by-value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Pass-by-reference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Or combination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also be returned by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Return-type is structure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Return statement in function definition</a:t>
            </a:r>
            <a:br>
              <a:rPr lang="en-US" dirty="0"/>
            </a:br>
            <a:r>
              <a:rPr lang="en-US" dirty="0"/>
              <a:t>sends structure variable back to caller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0868C1A-2A86-45DE-BCCB-C59E8350E7C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Structures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Can </a:t>
            </a:r>
            <a:r>
              <a:rPr lang="en-US" sz="2800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at </a:t>
            </a:r>
            <a:r>
              <a:rPr lang="en-US" sz="2800" dirty="0">
                <a:solidFill>
                  <a:srgbClr val="C00000"/>
                </a:solidFill>
              </a:rPr>
              <a:t>declaration</a:t>
            </a:r>
          </a:p>
          <a:p>
            <a:pPr lvl="1" eaLnBrk="1" hangingPunct="1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	struct Date</a:t>
            </a:r>
            <a:br>
              <a:rPr lang="en-US" sz="2400" dirty="0"/>
            </a:br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month;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day;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year;</a:t>
            </a:r>
            <a:br>
              <a:rPr lang="en-US" sz="2400" dirty="0"/>
            </a:br>
            <a:r>
              <a:rPr lang="en-US" sz="2400" dirty="0"/>
              <a:t>	};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Date </a:t>
            </a:r>
            <a:r>
              <a:rPr lang="en-US" sz="2400" dirty="0" err="1">
                <a:solidFill>
                  <a:srgbClr val="0070C0"/>
                </a:solidFill>
              </a:rPr>
              <a:t>dueDate</a:t>
            </a:r>
            <a:r>
              <a:rPr lang="en-US" sz="2400" dirty="0">
                <a:solidFill>
                  <a:srgbClr val="0070C0"/>
                </a:solidFill>
              </a:rPr>
              <a:t> = {3, 12, 2019};</a:t>
            </a:r>
          </a:p>
          <a:p>
            <a:pPr lvl="1" eaLnBrk="1" hangingPunct="1"/>
            <a:r>
              <a:rPr lang="en-US" sz="2400" dirty="0"/>
              <a:t>Declaration provides initial data to all three member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Before Introducing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Review how to implement a data structure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Using C-like implementation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An array for any data type with a dynamic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9159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Build Libraries in 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CStash</a:t>
            </a:r>
            <a:r>
              <a:rPr lang="en-US" sz="2800" dirty="0"/>
              <a:t>: acts like an array with a dynamic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D44503-BDBC-2A40-9467-A9DBE5C89E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8" b="-1"/>
          <a:stretch/>
        </p:blipFill>
        <p:spPr>
          <a:xfrm>
            <a:off x="685800" y="2182019"/>
            <a:ext cx="6197600" cy="20407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0A64E3C-1B1D-214B-BDF7-325FECEA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22750"/>
            <a:ext cx="5638800" cy="17526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DD24F3-E338-4B42-9F10-80B6D7EDC865}"/>
              </a:ext>
            </a:extLst>
          </p:cNvPr>
          <p:cNvSpPr/>
          <p:nvPr/>
        </p:nvSpPr>
        <p:spPr>
          <a:xfrm>
            <a:off x="685800" y="5094875"/>
            <a:ext cx="828805" cy="357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143192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Libraries in 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Use </a:t>
            </a:r>
            <a:r>
              <a:rPr lang="en-US" sz="2800" dirty="0" err="1"/>
              <a:t>CStash</a:t>
            </a:r>
            <a:r>
              <a:rPr lang="en-US" sz="2800" dirty="0"/>
              <a:t> to generate an array of integers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CF6373-F41D-9144-8CE5-FD4E5F653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558"/>
          <a:stretch/>
        </p:blipFill>
        <p:spPr>
          <a:xfrm>
            <a:off x="762000" y="2286000"/>
            <a:ext cx="6515100" cy="14478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535991D-DB3C-E345-ADA9-FAABF22C2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5389"/>
          <a:stretch/>
        </p:blipFill>
        <p:spPr>
          <a:xfrm>
            <a:off x="685800" y="3802867"/>
            <a:ext cx="6972300" cy="19208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DABC13B-FED7-E641-B7F8-F5486C4736B2}"/>
              </a:ext>
            </a:extLst>
          </p:cNvPr>
          <p:cNvSpPr/>
          <p:nvPr/>
        </p:nvSpPr>
        <p:spPr>
          <a:xfrm>
            <a:off x="3124200" y="32004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4526DA2-0B64-C14D-8B9C-C7B96A085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58" t="31416" r="34203" b="60620"/>
          <a:stretch/>
        </p:blipFill>
        <p:spPr>
          <a:xfrm>
            <a:off x="3124200" y="3200400"/>
            <a:ext cx="152400" cy="228600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FE8B0AAF-54F3-0A41-A349-642C7D9D395E}"/>
              </a:ext>
            </a:extLst>
          </p:cNvPr>
          <p:cNvGrpSpPr/>
          <p:nvPr/>
        </p:nvGrpSpPr>
        <p:grpSpPr>
          <a:xfrm>
            <a:off x="685800" y="5867400"/>
            <a:ext cx="7048500" cy="687387"/>
            <a:chOff x="685800" y="5791200"/>
            <a:chExt cx="7048500" cy="687387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DE5865DE-CEA3-0C40-A3B3-2A8E3D4D5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805" b="11048"/>
            <a:stretch/>
          </p:blipFill>
          <p:spPr>
            <a:xfrm>
              <a:off x="685800" y="5791200"/>
              <a:ext cx="6972300" cy="230187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9C98D8C-4D47-D444-85B0-C6D41FF8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4637"/>
            <a:stretch/>
          </p:blipFill>
          <p:spPr>
            <a:xfrm>
              <a:off x="762000" y="6096000"/>
              <a:ext cx="6972300" cy="29766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00F6D9-16E7-BC44-9EDB-CC2FF80A8B5B}"/>
                </a:ext>
              </a:extLst>
            </p:cNvPr>
            <p:cNvSpPr/>
            <p:nvPr/>
          </p:nvSpPr>
          <p:spPr>
            <a:xfrm>
              <a:off x="1102290" y="6021387"/>
              <a:ext cx="2133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CB06F9-CE09-ED4A-B933-DE52F6F7498B}"/>
              </a:ext>
            </a:extLst>
          </p:cNvPr>
          <p:cNvSpPr/>
          <p:nvPr/>
        </p:nvSpPr>
        <p:spPr>
          <a:xfrm>
            <a:off x="2362200" y="5181600"/>
            <a:ext cx="981205" cy="357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957B55C9-A5E7-A04F-8EEB-6EA4BC21BE56}"/>
              </a:ext>
            </a:extLst>
          </p:cNvPr>
          <p:cNvSpPr/>
          <p:nvPr/>
        </p:nvSpPr>
        <p:spPr>
          <a:xfrm>
            <a:off x="5217091" y="5562600"/>
            <a:ext cx="2745809" cy="992187"/>
          </a:xfrm>
          <a:prstGeom prst="wedgeRoundRectCallout">
            <a:avLst>
              <a:gd name="adj1" fmla="val -107049"/>
              <a:gd name="adj2" fmla="val -5207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Since the function returns void*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3610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BCCC896-22A6-204C-8C86-B507CA8D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Function initialize: to initialize the storage of </a:t>
            </a:r>
            <a:r>
              <a:rPr lang="en-US" sz="2800" dirty="0" err="1"/>
              <a:t>CStash</a:t>
            </a:r>
            <a:r>
              <a:rPr lang="en-US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2A35F9-68FD-E74B-B985-B5BBCF802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0" b="60784"/>
          <a:stretch/>
        </p:blipFill>
        <p:spPr>
          <a:xfrm>
            <a:off x="739421" y="2895600"/>
            <a:ext cx="6804379" cy="17526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B6CDD6-E1DE-EE4B-AF3A-46CB0D90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Implement Libraries in C</a:t>
            </a:r>
          </a:p>
        </p:txBody>
      </p:sp>
    </p:spTree>
    <p:extLst>
      <p:ext uri="{BB962C8B-B14F-4D97-AF65-F5344CB8AC3E}">
        <p14:creationId xmlns:p14="http://schemas.microsoft.com/office/powerpoint/2010/main" val="380732850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2A35F9-68FD-E74B-B985-B5BBCF802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32"/>
          <a:stretch/>
        </p:blipFill>
        <p:spPr>
          <a:xfrm>
            <a:off x="739421" y="2424925"/>
            <a:ext cx="6804379" cy="344247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B6CDD6-E1DE-EE4B-AF3A-46CB0D90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Implement Libraries in 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B6AA9C-CFAC-5243-9B8C-0DF20E9D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Function add: to add an element in the storage </a:t>
            </a:r>
          </a:p>
        </p:txBody>
      </p:sp>
      <p:pic>
        <p:nvPicPr>
          <p:cNvPr id="9" name="圖片 2">
            <a:extLst>
              <a:ext uri="{FF2B5EF4-FFF2-40B4-BE49-F238E27FC236}">
                <a16:creationId xmlns:a16="http://schemas.microsoft.com/office/drawing/2014/main" id="{1DD50986-A76E-7E46-9893-1E0B008F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009"/>
          <a:stretch/>
        </p:blipFill>
        <p:spPr>
          <a:xfrm>
            <a:off x="739421" y="2134111"/>
            <a:ext cx="6804379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64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Structure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Structures as function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Initializing structures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Defining,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Public and private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Accessor and mutator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Structures vs.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DC44442-C51D-4EF0-9392-16A7B39F20C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F1B9A023-DF80-354A-8C74-1095F109B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Implement Libraries in 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CC7D413-FF40-FC4E-B2B7-C9A40B12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Function fetch: to retrieve an element in the storage</a:t>
            </a:r>
          </a:p>
          <a:p>
            <a:pPr eaLnBrk="1" hangingPunct="1"/>
            <a:r>
              <a:rPr lang="en-US" sz="2800" dirty="0"/>
              <a:t>Function count: to obtain the number of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D54A705-837B-1D45-9D0B-51189F72A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70"/>
          <a:stretch/>
        </p:blipFill>
        <p:spPr>
          <a:xfrm>
            <a:off x="698500" y="2886075"/>
            <a:ext cx="69215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6986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2C4D92-E3F0-984D-999B-3DEDBD224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Implement Libraries in 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347C8D-255E-654E-9932-6217DACF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Function inflate: to resize the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D54A705-837B-1D45-9D0B-51189F72A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60"/>
          <a:stretch/>
        </p:blipFill>
        <p:spPr>
          <a:xfrm>
            <a:off x="609600" y="2438400"/>
            <a:ext cx="6921500" cy="23780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20E2A84-FB3C-004F-8531-AB8B23428A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68" b="58824"/>
          <a:stretch/>
        </p:blipFill>
        <p:spPr>
          <a:xfrm>
            <a:off x="660400" y="4899025"/>
            <a:ext cx="5664200" cy="11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94370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2C4D92-E3F0-984D-999B-3DEDBD224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Implement Libraries in C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347C8D-255E-654E-9932-6217DACF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Function cleanup: to delete all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0E2A84-FB3C-004F-8531-AB8B23428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882"/>
          <a:stretch/>
        </p:blipFill>
        <p:spPr>
          <a:xfrm>
            <a:off x="660400" y="2667000"/>
            <a:ext cx="5664200" cy="1752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2DBBA1-ACBF-4D44-B170-682205284B5F}"/>
              </a:ext>
            </a:extLst>
          </p:cNvPr>
          <p:cNvSpPr/>
          <p:nvPr/>
        </p:nvSpPr>
        <p:spPr>
          <a:xfrm>
            <a:off x="990600" y="4125129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446192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E2C4D92-E3F0-984D-999B-3DEDBD224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What’s Wrong?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347C8D-255E-654E-9932-6217DACF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The style of </a:t>
            </a:r>
            <a:r>
              <a:rPr lang="en-US" sz="2800" dirty="0" err="1"/>
              <a:t>CStash</a:t>
            </a:r>
            <a:r>
              <a:rPr lang="en-US" sz="2800" dirty="0"/>
              <a:t> library has been staple for C programmers</a:t>
            </a:r>
          </a:p>
          <a:p>
            <a:pPr eaLnBrk="1" hangingPunct="1"/>
            <a:r>
              <a:rPr lang="en-US" sz="2800" dirty="0"/>
              <a:t>But it is awkward…</a:t>
            </a:r>
          </a:p>
          <a:p>
            <a:pPr eaLnBrk="1" hangingPunct="1"/>
            <a:r>
              <a:rPr lang="en-US" sz="2800" dirty="0"/>
              <a:t>Pass the address of the structure </a:t>
            </a:r>
            <a:r>
              <a:rPr lang="en-US" sz="2800" dirty="0">
                <a:solidFill>
                  <a:srgbClr val="0070C0"/>
                </a:solidFill>
              </a:rPr>
              <a:t>to every single function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Confusing the readers</a:t>
            </a:r>
            <a:endParaRPr lang="en-US" sz="2800" dirty="0"/>
          </a:p>
          <a:p>
            <a:pPr eaLnBrk="1" hangingPunct="1"/>
            <a:r>
              <a:rPr lang="en-US" sz="2800" dirty="0"/>
              <a:t>Only a single namespace for functions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altLang="zh-TW" sz="2800" i="1" dirty="0">
                <a:solidFill>
                  <a:srgbClr val="C00000"/>
                </a:solidFill>
              </a:rPr>
              <a:t>Name clashes</a:t>
            </a:r>
          </a:p>
          <a:p>
            <a:pPr lvl="1" eaLnBrk="1" hangingPunct="1"/>
            <a:r>
              <a:rPr lang="en-US" sz="2400" dirty="0"/>
              <a:t>initialize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CStash_initialize</a:t>
            </a:r>
            <a:endParaRPr lang="en-US" sz="2400" dirty="0">
              <a:sym typeface="Wingdings" pitchFamily="2" charset="2"/>
            </a:endParaRPr>
          </a:p>
          <a:p>
            <a:pPr lvl="1" eaLnBrk="1" hangingPunct="1"/>
            <a:r>
              <a:rPr lang="en-US" sz="2400" dirty="0">
                <a:sym typeface="Wingdings" pitchFamily="2" charset="2"/>
              </a:rPr>
              <a:t>cleanup  </a:t>
            </a:r>
            <a:r>
              <a:rPr lang="en-US" sz="2400" dirty="0" err="1">
                <a:sym typeface="Wingdings" pitchFamily="2" charset="2"/>
              </a:rPr>
              <a:t>CStash_cleanup</a:t>
            </a:r>
            <a:endParaRPr lang="en-US" sz="2400" dirty="0">
              <a:sym typeface="Wingdings" pitchFamily="2" charset="2"/>
            </a:endParaRPr>
          </a:p>
          <a:p>
            <a:pPr eaLnBrk="1" hangingPunct="1"/>
            <a:r>
              <a:rPr lang="en-US" sz="2800" dirty="0">
                <a:sym typeface="Wingdings" pitchFamily="2" charset="2"/>
              </a:rPr>
              <a:t>That is tedious!!!!!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11791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C++ functions can be placed inside </a:t>
            </a:r>
            <a:r>
              <a:rPr lang="en-US" sz="2800" b="1" dirty="0"/>
              <a:t>structs</a:t>
            </a:r>
            <a:r>
              <a:rPr lang="en-US" sz="2800" dirty="0"/>
              <a:t> as “member functions” – towards </a:t>
            </a:r>
            <a:r>
              <a:rPr lang="en-US" sz="2800" dirty="0">
                <a:solidFill>
                  <a:srgbClr val="C00000"/>
                </a:solidFill>
              </a:rPr>
              <a:t>encapsulation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93EBDE9-5E4A-2E42-9FDC-1334D6DE39B3}"/>
              </a:ext>
            </a:extLst>
          </p:cNvPr>
          <p:cNvGrpSpPr/>
          <p:nvPr/>
        </p:nvGrpSpPr>
        <p:grpSpPr>
          <a:xfrm>
            <a:off x="762000" y="2455946"/>
            <a:ext cx="6591300" cy="4249654"/>
            <a:chOff x="762000" y="2090821"/>
            <a:chExt cx="6591300" cy="4249654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A9189138-BE93-F94D-8C10-B2756B217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2000" y="2090821"/>
              <a:ext cx="6591300" cy="42496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1E2324-CE59-334A-B3C3-09821F228E86}"/>
                </a:ext>
              </a:extLst>
            </p:cNvPr>
            <p:cNvSpPr/>
            <p:nvPr/>
          </p:nvSpPr>
          <p:spPr>
            <a:xfrm>
              <a:off x="1219200" y="6000544"/>
              <a:ext cx="1143000" cy="32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altLang="zh-TW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0031A8-55C9-664B-8CF9-B8656FC44CEF}"/>
              </a:ext>
            </a:extLst>
          </p:cNvPr>
          <p:cNvSpPr/>
          <p:nvPr/>
        </p:nvSpPr>
        <p:spPr>
          <a:xfrm>
            <a:off x="914400" y="4343400"/>
            <a:ext cx="4572000" cy="202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F9C52-7451-1047-8A5B-109923722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Towards Object-Based (not OOP yet)</a:t>
            </a:r>
          </a:p>
        </p:txBody>
      </p:sp>
    </p:spTree>
    <p:extLst>
      <p:ext uri="{BB962C8B-B14F-4D97-AF65-F5344CB8AC3E}">
        <p14:creationId xmlns:p14="http://schemas.microsoft.com/office/powerpoint/2010/main" val="3289360843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Towards Object-Based (not OOP yet)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No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function</a:t>
            </a:r>
            <a:r>
              <a:rPr lang="en-US" sz="2800" dirty="0"/>
              <a:t> inside an struct will </a:t>
            </a:r>
            <a:r>
              <a:rPr lang="en-US" sz="2800" dirty="0">
                <a:solidFill>
                  <a:srgbClr val="C00000"/>
                </a:solidFill>
              </a:rPr>
              <a:t>collide</a:t>
            </a:r>
            <a:r>
              <a:rPr lang="en-US" sz="2800" dirty="0"/>
              <a:t> with other function outside the struct </a:t>
            </a:r>
            <a:r>
              <a:rPr lang="en-US" sz="2800" dirty="0">
                <a:sym typeface="Wingdings" pitchFamily="2" charset="2"/>
              </a:rPr>
              <a:t> Just use “initialize”</a:t>
            </a:r>
          </a:p>
          <a:p>
            <a:pPr eaLnBrk="1" hangingPunct="1"/>
            <a:r>
              <a:rPr lang="en-US" sz="2800" dirty="0">
                <a:sym typeface="Wingdings" pitchFamily="2" charset="2"/>
              </a:rPr>
              <a:t>To specify the function that belongs to Stash,</a:t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use “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::</a:t>
            </a:r>
            <a:r>
              <a:rPr lang="en-US" sz="2800" dirty="0">
                <a:sym typeface="Wingdings" pitchFamily="2" charset="2"/>
              </a:rPr>
              <a:t>” (</a:t>
            </a:r>
            <a:r>
              <a:rPr lang="en-US" sz="2800" i="1" dirty="0">
                <a:sym typeface="Wingdings" pitchFamily="2" charset="2"/>
              </a:rPr>
              <a:t>scope resolution operator</a:t>
            </a:r>
            <a:r>
              <a:rPr lang="en-US" sz="2800" dirty="0">
                <a:sym typeface="Wingdings" pitchFamily="2" charset="2"/>
              </a:rPr>
              <a:t>) and “.”</a:t>
            </a:r>
          </a:p>
          <a:p>
            <a:pPr eaLnBrk="1" hangingPunct="1"/>
            <a:r>
              <a:rPr lang="en-US" sz="2800" dirty="0">
                <a:sym typeface="Wingdings" pitchFamily="2" charset="2"/>
              </a:rPr>
              <a:t>No need of the first argument and “s-&gt;”</a:t>
            </a:r>
          </a:p>
          <a:p>
            <a:pPr lvl="1" eaLnBrk="1" hangingPunct="1"/>
            <a:r>
              <a:rPr lang="en-US" sz="2400" dirty="0"/>
              <a:t>Secret first argument in member functions</a:t>
            </a:r>
          </a:p>
          <a:p>
            <a:pPr lvl="1" eaLnBrk="1" hangingPunct="1"/>
            <a:r>
              <a:rPr lang="en-US" sz="2400" dirty="0"/>
              <a:t>Replace “s-&gt;” with </a:t>
            </a:r>
            <a:r>
              <a:rPr lang="en-US" altLang="zh-TW" sz="2400" dirty="0">
                <a:solidFill>
                  <a:srgbClr val="C00000"/>
                </a:solidFill>
              </a:rPr>
              <a:t>“this-&gt;”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altLang="zh-TW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D7B0BA-2F55-FC46-B384-6BE06FE6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4876800"/>
            <a:ext cx="4787900" cy="1853077"/>
          </a:xfrm>
          <a:prstGeom prst="rect">
            <a:avLst/>
          </a:prstGeom>
        </p:spPr>
      </p:pic>
      <p:pic>
        <p:nvPicPr>
          <p:cNvPr id="8" name="圖片 2">
            <a:extLst>
              <a:ext uri="{FF2B5EF4-FFF2-40B4-BE49-F238E27FC236}">
                <a16:creationId xmlns:a16="http://schemas.microsoft.com/office/drawing/2014/main" id="{D594FEF9-B55B-674A-8706-D3C171AE25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940" b="60784"/>
          <a:stretch/>
        </p:blipFill>
        <p:spPr>
          <a:xfrm>
            <a:off x="4114800" y="5181600"/>
            <a:ext cx="680437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133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Towards Object-Based (not OOP yet)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Note that type is critical in C++</a:t>
            </a:r>
            <a:endParaRPr lang="en-US" sz="2000" dirty="0"/>
          </a:p>
          <a:p>
            <a:pPr lvl="1" eaLnBrk="1" hangingPunct="1"/>
            <a:r>
              <a:rPr lang="en-US" sz="2400" dirty="0"/>
              <a:t>You are </a:t>
            </a:r>
            <a:r>
              <a:rPr lang="en-US" sz="2400" i="1" dirty="0"/>
              <a:t>not allowed </a:t>
            </a:r>
            <a:r>
              <a:rPr lang="en-US" sz="2400" dirty="0"/>
              <a:t>to assign a void pointer to any other type of pointer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Use “cast” to tell the compiler</a:t>
            </a:r>
            <a:r>
              <a:rPr lang="en-US" sz="2400" dirty="0">
                <a:sym typeface="Wingdings" pitchFamily="2" charset="2"/>
              </a:rPr>
              <a:t> that you really do want to treat it as the destination type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altLang="zh-TW" dirty="0">
              <a:solidFill>
                <a:srgbClr val="898989"/>
              </a:solidFill>
              <a:latin typeface="Calibri" pitchFamily="34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776ED50-9232-994C-BAC1-B6E3727AA693}"/>
              </a:ext>
            </a:extLst>
          </p:cNvPr>
          <p:cNvGrpSpPr/>
          <p:nvPr/>
        </p:nvGrpSpPr>
        <p:grpSpPr>
          <a:xfrm>
            <a:off x="685800" y="3285628"/>
            <a:ext cx="6746474" cy="3443496"/>
            <a:chOff x="762000" y="2119104"/>
            <a:chExt cx="6746474" cy="344349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8772CCF-5257-8846-BA13-08608BFC0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070" b="14490"/>
            <a:stretch/>
          </p:blipFill>
          <p:spPr>
            <a:xfrm>
              <a:off x="762000" y="4914902"/>
              <a:ext cx="6746474" cy="29996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E683644-E9A2-1143-8044-F2AB2971AC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667"/>
            <a:stretch/>
          </p:blipFill>
          <p:spPr>
            <a:xfrm>
              <a:off x="762000" y="2119104"/>
              <a:ext cx="6409150" cy="265710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5835AFC-B10B-C04C-8C9F-06B277C064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693" r="95482"/>
            <a:stretch/>
          </p:blipFill>
          <p:spPr>
            <a:xfrm>
              <a:off x="762000" y="5227637"/>
              <a:ext cx="304800" cy="334963"/>
            </a:xfrm>
            <a:prstGeom prst="rect">
              <a:avLst/>
            </a:prstGeom>
          </p:spPr>
        </p:pic>
      </p:grpSp>
      <p:sp>
        <p:nvSpPr>
          <p:cNvPr id="10" name="矩形 15">
            <a:extLst>
              <a:ext uri="{FF2B5EF4-FFF2-40B4-BE49-F238E27FC236}">
                <a16:creationId xmlns:a16="http://schemas.microsoft.com/office/drawing/2014/main" id="{4062120F-B167-484A-9645-0219BFA7B7B8}"/>
              </a:ext>
            </a:extLst>
          </p:cNvPr>
          <p:cNvSpPr/>
          <p:nvPr/>
        </p:nvSpPr>
        <p:spPr>
          <a:xfrm>
            <a:off x="2404296" y="5332413"/>
            <a:ext cx="981205" cy="357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圖說文字 3">
            <a:extLst>
              <a:ext uri="{FF2B5EF4-FFF2-40B4-BE49-F238E27FC236}">
                <a16:creationId xmlns:a16="http://schemas.microsoft.com/office/drawing/2014/main" id="{90DB508F-6720-AE47-8561-E72CED84CB3D}"/>
              </a:ext>
            </a:extLst>
          </p:cNvPr>
          <p:cNvSpPr/>
          <p:nvPr/>
        </p:nvSpPr>
        <p:spPr>
          <a:xfrm>
            <a:off x="5259187" y="5713413"/>
            <a:ext cx="2745809" cy="992187"/>
          </a:xfrm>
          <a:prstGeom prst="wedgeRoundRectCallout">
            <a:avLst>
              <a:gd name="adj1" fmla="val -107049"/>
              <a:gd name="adj2" fmla="val -52073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Since the function returns void*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9055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Client programmers </a:t>
            </a:r>
            <a:r>
              <a:rPr lang="en-US" sz="2800" dirty="0">
                <a:solidFill>
                  <a:srgbClr val="0070C0"/>
                </a:solidFill>
              </a:rPr>
              <a:t>can directly manipulate</a:t>
            </a:r>
            <a:r>
              <a:rPr lang="en-US" sz="2800" dirty="0"/>
              <a:t> some of the members of your </a:t>
            </a:r>
            <a:r>
              <a:rPr lang="en-US" sz="2800" b="1" dirty="0"/>
              <a:t>struct </a:t>
            </a:r>
            <a:r>
              <a:rPr lang="en-US" sz="2800" dirty="0">
                <a:sym typeface="Wingdings" pitchFamily="2" charset="2"/>
              </a:rPr>
              <a:t> not hidden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93EBDE9-5E4A-2E42-9FDC-1334D6DE39B3}"/>
              </a:ext>
            </a:extLst>
          </p:cNvPr>
          <p:cNvGrpSpPr/>
          <p:nvPr/>
        </p:nvGrpSpPr>
        <p:grpSpPr>
          <a:xfrm>
            <a:off x="762000" y="2455946"/>
            <a:ext cx="6591300" cy="4249654"/>
            <a:chOff x="762000" y="2090821"/>
            <a:chExt cx="6591300" cy="4249654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A9189138-BE93-F94D-8C10-B2756B217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62000" y="2090821"/>
              <a:ext cx="6591300" cy="424965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1E2324-CE59-334A-B3C3-09821F228E86}"/>
                </a:ext>
              </a:extLst>
            </p:cNvPr>
            <p:cNvSpPr/>
            <p:nvPr/>
          </p:nvSpPr>
          <p:spPr>
            <a:xfrm>
              <a:off x="1219200" y="6000544"/>
              <a:ext cx="1143000" cy="32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altLang="zh-TW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0031A8-55C9-664B-8CF9-B8656FC44CEF}"/>
              </a:ext>
            </a:extLst>
          </p:cNvPr>
          <p:cNvSpPr/>
          <p:nvPr/>
        </p:nvSpPr>
        <p:spPr>
          <a:xfrm>
            <a:off x="990600" y="2852047"/>
            <a:ext cx="6362700" cy="149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F9C52-7451-1047-8A5B-109923722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No Hidden Implementation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0D60CD-E986-B548-A745-BFB63305B5BB}"/>
              </a:ext>
            </a:extLst>
          </p:cNvPr>
          <p:cNvSpPr/>
          <p:nvPr/>
        </p:nvSpPr>
        <p:spPr>
          <a:xfrm>
            <a:off x="990600" y="6057292"/>
            <a:ext cx="6362700" cy="283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186184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Use keyword </a:t>
            </a:r>
            <a:r>
              <a:rPr lang="en-US" sz="2800" b="1" dirty="0"/>
              <a:t>private</a:t>
            </a:r>
            <a:r>
              <a:rPr lang="en-US" sz="2800" dirty="0"/>
              <a:t> to hide the </a:t>
            </a:r>
            <a:r>
              <a:rPr lang="en-US" sz="2800" dirty="0">
                <a:solidFill>
                  <a:srgbClr val="C00000"/>
                </a:solidFill>
              </a:rPr>
              <a:t>members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F9C52-7451-1047-8A5B-109923722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Access Control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9C4D7E-36DB-6641-89D4-67C765C6AF71}"/>
              </a:ext>
            </a:extLst>
          </p:cNvPr>
          <p:cNvGrpSpPr/>
          <p:nvPr/>
        </p:nvGrpSpPr>
        <p:grpSpPr>
          <a:xfrm>
            <a:off x="723900" y="2025552"/>
            <a:ext cx="6641432" cy="4832448"/>
            <a:chOff x="723900" y="2025552"/>
            <a:chExt cx="6641432" cy="4832448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93EBDE9-5E4A-2E42-9FDC-1334D6DE39B3}"/>
                </a:ext>
              </a:extLst>
            </p:cNvPr>
            <p:cNvGrpSpPr/>
            <p:nvPr/>
          </p:nvGrpSpPr>
          <p:grpSpPr>
            <a:xfrm>
              <a:off x="762000" y="6533944"/>
              <a:ext cx="6591300" cy="324056"/>
              <a:chOff x="762000" y="6000544"/>
              <a:chExt cx="6591300" cy="324056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A9189138-BE93-F94D-8C10-B2756B217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92002" b="372"/>
              <a:stretch/>
            </p:blipFill>
            <p:spPr>
              <a:xfrm>
                <a:off x="762000" y="6000544"/>
                <a:ext cx="6591300" cy="324055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A1E2324-CE59-334A-B3C3-09821F228E86}"/>
                  </a:ext>
                </a:extLst>
              </p:cNvPr>
              <p:cNvSpPr/>
              <p:nvPr/>
            </p:nvSpPr>
            <p:spPr>
              <a:xfrm>
                <a:off x="1219200" y="6000544"/>
                <a:ext cx="1143000" cy="324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6C56492-B535-8E4F-87E4-FCBC8BF34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979" y="2227346"/>
              <a:ext cx="1524000" cy="59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sz="2000" b="1" dirty="0">
                  <a:latin typeface="Courier" pitchFamily="2" charset="0"/>
                </a:rPr>
                <a:t>private</a:t>
              </a:r>
              <a:r>
                <a:rPr lang="en-US" sz="2800" b="1" dirty="0"/>
                <a:t>: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B2AEC63-4D56-1C47-83EE-A44B1AAE3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90456"/>
            <a:stretch/>
          </p:blipFill>
          <p:spPr>
            <a:xfrm>
              <a:off x="762000" y="2025552"/>
              <a:ext cx="6591300" cy="405603"/>
            </a:xfrm>
            <a:prstGeom prst="rect">
              <a:avLst/>
            </a:prstGeom>
          </p:spPr>
        </p:pic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65C06DE-F576-F44C-A7B5-70456693B834}"/>
                </a:ext>
              </a:extLst>
            </p:cNvPr>
            <p:cNvGrpSpPr/>
            <p:nvPr/>
          </p:nvGrpSpPr>
          <p:grpSpPr>
            <a:xfrm>
              <a:off x="753979" y="2740085"/>
              <a:ext cx="6599321" cy="1775022"/>
              <a:chOff x="753979" y="2852047"/>
              <a:chExt cx="6599321" cy="177502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0031A8-55C9-664B-8CF9-B8656FC44CEF}"/>
                  </a:ext>
                </a:extLst>
              </p:cNvPr>
              <p:cNvSpPr/>
              <p:nvPr/>
            </p:nvSpPr>
            <p:spPr>
              <a:xfrm>
                <a:off x="990600" y="2852047"/>
                <a:ext cx="6362700" cy="17750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CBCE39D-34E5-3942-B800-0ED8294977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9320" b="55586"/>
              <a:stretch/>
            </p:blipFill>
            <p:spPr>
              <a:xfrm>
                <a:off x="753979" y="2887807"/>
                <a:ext cx="6591300" cy="1491355"/>
              </a:xfrm>
              <a:prstGeom prst="rect">
                <a:avLst/>
              </a:prstGeom>
            </p:spPr>
          </p:pic>
        </p:grp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F5D5350-D743-6A47-8098-D298953CD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343400"/>
              <a:ext cx="1524000" cy="59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sz="2000" b="1" dirty="0">
                  <a:latin typeface="Courier" pitchFamily="2" charset="0"/>
                </a:rPr>
                <a:t>public</a:t>
              </a:r>
              <a:r>
                <a:rPr lang="en-US" sz="2800" b="1" dirty="0"/>
                <a:t>:</a:t>
              </a: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D629EDE9-8350-C843-9CE5-95BA4B5D1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4135" b="7356"/>
            <a:stretch/>
          </p:blipFill>
          <p:spPr>
            <a:xfrm>
              <a:off x="774032" y="4208631"/>
              <a:ext cx="6591300" cy="36161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E6F5870A-B93B-1245-8BFC-CD761A5EF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4415" b="13889"/>
            <a:stretch/>
          </p:blipFill>
          <p:spPr>
            <a:xfrm>
              <a:off x="723900" y="4800600"/>
              <a:ext cx="6591300" cy="1771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034098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Object-Based is Not Enough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What will happen if we define an integer stack to be an element added into a Stash??</a:t>
            </a:r>
            <a:endParaRPr kumimoji="1" lang="en-US" altLang="zh-TW" sz="1800" dirty="0">
              <a:latin typeface="Courier" pitchFamily="2" charset="0"/>
            </a:endParaRP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struct </a:t>
            </a:r>
            <a:r>
              <a:rPr kumimoji="1" lang="en-US" altLang="zh-TW" sz="1800" dirty="0" err="1">
                <a:latin typeface="Courier" pitchFamily="2" charset="0"/>
              </a:rPr>
              <a:t>myIntStackNode</a:t>
            </a:r>
            <a:r>
              <a:rPr kumimoji="1" lang="en-US" altLang="zh-TW" sz="1800" dirty="0">
                <a:latin typeface="Courier" pitchFamily="2" charset="0"/>
              </a:rPr>
              <a:t>{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</a:t>
            </a:r>
            <a:r>
              <a:rPr kumimoji="1" lang="en-US" altLang="zh-TW" sz="1800" dirty="0" err="1">
                <a:latin typeface="Courier" pitchFamily="2" charset="0"/>
              </a:rPr>
              <a:t>int</a:t>
            </a:r>
            <a:r>
              <a:rPr kumimoji="1" lang="en-US" altLang="zh-TW" sz="1800" dirty="0">
                <a:latin typeface="Courier" pitchFamily="2" charset="0"/>
              </a:rPr>
              <a:t> data;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</a:t>
            </a:r>
            <a:r>
              <a:rPr kumimoji="1" lang="en-US" altLang="zh-TW" sz="1800" dirty="0" err="1">
                <a:latin typeface="Courier" pitchFamily="2" charset="0"/>
              </a:rPr>
              <a:t>myIntStackNode</a:t>
            </a:r>
            <a:r>
              <a:rPr kumimoji="1" lang="en-US" altLang="zh-TW" sz="1800" dirty="0">
                <a:latin typeface="Courier" pitchFamily="2" charset="0"/>
              </a:rPr>
              <a:t> *link;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void initialize(int </a:t>
            </a:r>
            <a:r>
              <a:rPr kumimoji="1" lang="en-US" altLang="zh-TW" sz="1800" dirty="0" err="1">
                <a:latin typeface="Courier" pitchFamily="2" charset="0"/>
              </a:rPr>
              <a:t>dat</a:t>
            </a:r>
            <a:r>
              <a:rPr kumimoji="1" lang="en-US" altLang="zh-TW" sz="1800" dirty="0">
                <a:latin typeface="Courier" pitchFamily="2" charset="0"/>
              </a:rPr>
              <a:t>);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};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solidFill>
                  <a:srgbClr val="C00000"/>
                </a:solidFill>
                <a:latin typeface="Courier" pitchFamily="2" charset="0"/>
              </a:rPr>
              <a:t>struct </a:t>
            </a:r>
            <a:r>
              <a:rPr kumimoji="1" lang="en-US" altLang="zh-TW" sz="1800" dirty="0" err="1">
                <a:solidFill>
                  <a:srgbClr val="C00000"/>
                </a:solidFill>
                <a:latin typeface="Courier" pitchFamily="2" charset="0"/>
              </a:rPr>
              <a:t>myStack</a:t>
            </a:r>
            <a:r>
              <a:rPr kumimoji="1" lang="en-US" altLang="zh-TW" sz="1800" dirty="0">
                <a:latin typeface="Courier" pitchFamily="2" charset="0"/>
              </a:rPr>
              <a:t>{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</a:t>
            </a:r>
            <a:r>
              <a:rPr kumimoji="1" lang="en-US" altLang="zh-TW" sz="1800" dirty="0" err="1">
                <a:latin typeface="Courier" pitchFamily="2" charset="0"/>
              </a:rPr>
              <a:t>myIntStackNode</a:t>
            </a:r>
            <a:r>
              <a:rPr kumimoji="1" lang="en-US" altLang="zh-TW" sz="1800" dirty="0">
                <a:latin typeface="Courier" pitchFamily="2" charset="0"/>
              </a:rPr>
              <a:t> </a:t>
            </a:r>
            <a:r>
              <a:rPr kumimoji="1" lang="en-US" altLang="zh-TW" sz="1800" dirty="0">
                <a:solidFill>
                  <a:srgbClr val="C00000"/>
                </a:solidFill>
                <a:latin typeface="Courier" pitchFamily="2" charset="0"/>
              </a:rPr>
              <a:t>*head</a:t>
            </a:r>
            <a:r>
              <a:rPr kumimoji="1" lang="en-US" altLang="zh-TW" sz="1800" dirty="0">
                <a:latin typeface="Courier" pitchFamily="2" charset="0"/>
              </a:rPr>
              <a:t>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void initialize();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void push(</a:t>
            </a:r>
            <a:r>
              <a:rPr kumimoji="1" lang="en-US" altLang="zh-TW" sz="1800" dirty="0" err="1">
                <a:latin typeface="Courier" pitchFamily="2" charset="0"/>
              </a:rPr>
              <a:t>int</a:t>
            </a:r>
            <a:r>
              <a:rPr kumimoji="1" lang="en-US" altLang="zh-TW" sz="1800" dirty="0">
                <a:latin typeface="Courier" pitchFamily="2" charset="0"/>
              </a:rPr>
              <a:t> </a:t>
            </a:r>
            <a:r>
              <a:rPr kumimoji="1" lang="en-US" altLang="zh-TW" sz="1800" dirty="0" err="1">
                <a:latin typeface="Courier" pitchFamily="2" charset="0"/>
              </a:rPr>
              <a:t>dat</a:t>
            </a:r>
            <a:r>
              <a:rPr kumimoji="1" lang="en-US" altLang="zh-TW" sz="1800" dirty="0">
                <a:latin typeface="Courier" pitchFamily="2" charset="0"/>
              </a:rPr>
              <a:t>);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</a:t>
            </a:r>
            <a:r>
              <a:rPr kumimoji="1" lang="en-US" altLang="zh-TW" sz="1800" dirty="0" err="1">
                <a:latin typeface="Courier" pitchFamily="2" charset="0"/>
              </a:rPr>
              <a:t>int</a:t>
            </a:r>
            <a:r>
              <a:rPr kumimoji="1" lang="en-US" altLang="zh-TW" sz="1800" dirty="0">
                <a:latin typeface="Courier" pitchFamily="2" charset="0"/>
              </a:rPr>
              <a:t> pop();</a:t>
            </a:r>
          </a:p>
          <a:p>
            <a:pPr marL="0" indent="0" eaLnBrk="1" hangingPunct="1">
              <a:buNone/>
            </a:pPr>
            <a:r>
              <a:rPr kumimoji="1" lang="en-US" altLang="zh-TW" sz="1800" dirty="0">
                <a:latin typeface="Courier" pitchFamily="2" charset="0"/>
              </a:rPr>
              <a:t>  void cleanup();</a:t>
            </a:r>
          </a:p>
          <a:p>
            <a:pPr marL="0" indent="0" eaLnBrk="1" hangingPunct="1">
              <a:buNone/>
            </a:pPr>
            <a:r>
              <a:rPr kumimoji="1" lang="en-US" sz="1800" dirty="0">
                <a:latin typeface="Courier" pitchFamily="2" charset="0"/>
              </a:rPr>
              <a:t>};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898989"/>
                </a:solidFill>
                <a:latin typeface="Calibri" pitchFamily="34" charset="0"/>
              </a:rPr>
              <a:t>From Thinking in C++</a:t>
            </a:r>
            <a:endParaRPr lang="en-CA" altLang="zh-TW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CE6F693-D1D6-E842-BAC1-514FCCBD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844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kumimoji="1" lang="en-US" sz="1800" dirty="0">
                <a:latin typeface="Courier" pitchFamily="2" charset="0"/>
              </a:rPr>
              <a:t>Stash </a:t>
            </a:r>
            <a:r>
              <a:rPr kumimoji="1" lang="en-US" sz="1800" dirty="0" err="1">
                <a:latin typeface="Courier" pitchFamily="2" charset="0"/>
              </a:rPr>
              <a:t>myIntStackStash</a:t>
            </a:r>
            <a:r>
              <a:rPr kumimoji="1" lang="en-US" sz="1800" dirty="0">
                <a:latin typeface="Courier" pitchFamily="2" charset="0"/>
              </a:rPr>
              <a:t>;</a:t>
            </a:r>
          </a:p>
          <a:p>
            <a:pPr marL="0" indent="0" eaLnBrk="1" hangingPunct="1">
              <a:buFont typeface="Arial" charset="0"/>
              <a:buNone/>
            </a:pPr>
            <a:endParaRPr kumimoji="1" lang="en-US" sz="1800" dirty="0">
              <a:latin typeface="Courier" pitchFamily="2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 err="1">
                <a:latin typeface="Courier" pitchFamily="2" charset="0"/>
              </a:rPr>
              <a:t>myIntStackStash.initialize</a:t>
            </a:r>
            <a:r>
              <a:rPr kumimoji="1" lang="en-US" sz="1800" dirty="0">
                <a:latin typeface="Courier" pitchFamily="2" charset="0"/>
              </a:rPr>
              <a:t>\</a:t>
            </a: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>
                <a:latin typeface="Courier" pitchFamily="2" charset="0"/>
              </a:rPr>
              <a:t>      (</a:t>
            </a:r>
            <a:r>
              <a:rPr kumimoji="1" lang="en-US" sz="1800" dirty="0" err="1">
                <a:latin typeface="Courier" pitchFamily="2" charset="0"/>
              </a:rPr>
              <a:t>sizeof</a:t>
            </a:r>
            <a:r>
              <a:rPr kumimoji="1" lang="en-US" sz="1800" dirty="0">
                <a:latin typeface="Courier" pitchFamily="2" charset="0"/>
              </a:rPr>
              <a:t>(</a:t>
            </a:r>
            <a:r>
              <a:rPr kumimoji="1" lang="en-US" sz="1800" dirty="0" err="1">
                <a:latin typeface="Courier" pitchFamily="2" charset="0"/>
              </a:rPr>
              <a:t>myIntStack</a:t>
            </a:r>
            <a:r>
              <a:rPr kumimoji="1" lang="en-US" sz="1800" dirty="0">
                <a:latin typeface="Courier" pitchFamily="2" charset="0"/>
              </a:rPr>
              <a:t>));</a:t>
            </a:r>
          </a:p>
          <a:p>
            <a:pPr marL="0" indent="0" eaLnBrk="1" hangingPunct="1">
              <a:buFont typeface="Arial" charset="0"/>
              <a:buNone/>
            </a:pPr>
            <a:endParaRPr kumimoji="1" lang="en-US" sz="1800" dirty="0">
              <a:latin typeface="Courier" pitchFamily="2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 err="1">
                <a:latin typeface="Courier" pitchFamily="2" charset="0"/>
              </a:rPr>
              <a:t>myStack</a:t>
            </a:r>
            <a:r>
              <a:rPr kumimoji="1" lang="en-US" sz="1800" dirty="0">
                <a:latin typeface="Courier" pitchFamily="2" charset="0"/>
              </a:rPr>
              <a:t> stack1;</a:t>
            </a: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>
                <a:latin typeface="Courier" pitchFamily="2" charset="0"/>
              </a:rPr>
              <a:t>stack1.initialize();</a:t>
            </a: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 err="1">
                <a:latin typeface="Courier" pitchFamily="2" charset="0"/>
              </a:rPr>
              <a:t>myIntStackStash.add</a:t>
            </a:r>
            <a:r>
              <a:rPr kumimoji="1" lang="en-US" sz="1800" dirty="0">
                <a:latin typeface="Courier" pitchFamily="2" charset="0"/>
              </a:rPr>
              <a:t>(&amp;stack1);</a:t>
            </a:r>
          </a:p>
          <a:p>
            <a:pPr marL="0" indent="0" eaLnBrk="1" hangingPunct="1">
              <a:buFont typeface="Arial" charset="0"/>
              <a:buNone/>
            </a:pPr>
            <a:endParaRPr kumimoji="1" lang="en-US" sz="1800" dirty="0">
              <a:latin typeface="Courier" pitchFamily="2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 err="1">
                <a:latin typeface="Courier" pitchFamily="2" charset="0"/>
              </a:rPr>
              <a:t>myIntStackStash.fetch</a:t>
            </a:r>
            <a:r>
              <a:rPr kumimoji="1" lang="en-US" sz="1800" dirty="0">
                <a:latin typeface="Courier" pitchFamily="2" charset="0"/>
              </a:rPr>
              <a:t>(0);</a:t>
            </a:r>
          </a:p>
          <a:p>
            <a:pPr marL="0" indent="0" eaLnBrk="1" hangingPunct="1">
              <a:buFont typeface="Arial" charset="0"/>
              <a:buNone/>
            </a:pPr>
            <a:endParaRPr kumimoji="1" lang="en-US" sz="1800" dirty="0">
              <a:latin typeface="Courier" pitchFamily="2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kumimoji="1" lang="en-US" sz="1800" dirty="0" err="1">
                <a:solidFill>
                  <a:srgbClr val="0070C0"/>
                </a:solidFill>
                <a:latin typeface="Courier" pitchFamily="2" charset="0"/>
              </a:rPr>
              <a:t>myIntStackStash.cleanup</a:t>
            </a:r>
            <a:r>
              <a:rPr kumimoji="1" lang="en-US" sz="1800" dirty="0">
                <a:solidFill>
                  <a:srgbClr val="0070C0"/>
                </a:solidFill>
                <a:latin typeface="Courier" pitchFamily="2" charset="0"/>
              </a:rPr>
              <a:t>();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6072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aggregate data type: struct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Recall: aggregate meaning "grouping"</a:t>
            </a:r>
          </a:p>
          <a:p>
            <a:pPr lvl="1" eaLnBrk="1" hangingPunct="1"/>
            <a:r>
              <a:rPr lang="en-US" sz="2400" dirty="0"/>
              <a:t>Recall array: collection of values of </a:t>
            </a:r>
            <a:r>
              <a:rPr lang="en-US" sz="2400" dirty="0">
                <a:solidFill>
                  <a:srgbClr val="0070C0"/>
                </a:solidFill>
              </a:rPr>
              <a:t>same</a:t>
            </a:r>
            <a:r>
              <a:rPr lang="en-US" sz="2400" dirty="0"/>
              <a:t> type; 1</a:t>
            </a:r>
            <a:r>
              <a:rPr lang="en-US" sz="2400" baseline="30000" dirty="0"/>
              <a:t>st</a:t>
            </a:r>
            <a:r>
              <a:rPr lang="en-US" sz="2400" dirty="0"/>
              <a:t> is array</a:t>
            </a:r>
          </a:p>
          <a:p>
            <a:pPr lvl="1" eaLnBrk="1" hangingPunct="1"/>
            <a:r>
              <a:rPr lang="en-US" sz="2400" dirty="0"/>
              <a:t>Structure: collection of values of </a:t>
            </a:r>
            <a:r>
              <a:rPr lang="en-US" sz="2400" dirty="0">
                <a:solidFill>
                  <a:srgbClr val="C00000"/>
                </a:solidFill>
              </a:rPr>
              <a:t>different</a:t>
            </a:r>
            <a:r>
              <a:rPr lang="en-US" sz="2400" dirty="0"/>
              <a:t> types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Treated as a single item, like arrays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Major difference: Must first "define" struct</a:t>
            </a:r>
          </a:p>
          <a:p>
            <a:pPr lvl="1" eaLnBrk="1" hangingPunct="1"/>
            <a:r>
              <a:rPr lang="en-US" sz="2400" dirty="0"/>
              <a:t>Prior to declaring any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559A916-562B-47DF-AAC6-5FA667C24A1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Towards OOP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Encapsulation and access control, taken together, invent something </a:t>
            </a:r>
            <a:r>
              <a:rPr lang="en-US" sz="2800" dirty="0">
                <a:solidFill>
                  <a:srgbClr val="0070C0"/>
                </a:solidFill>
              </a:rPr>
              <a:t>more than C </a:t>
            </a:r>
            <a:r>
              <a:rPr lang="en-US" sz="2800" b="1" dirty="0">
                <a:solidFill>
                  <a:srgbClr val="0070C0"/>
                </a:solidFill>
              </a:rPr>
              <a:t>struct</a:t>
            </a:r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We’re stepping into the world of OOP</a:t>
            </a:r>
          </a:p>
          <a:p>
            <a:pPr lvl="1" eaLnBrk="1" hangingPunct="1"/>
            <a:r>
              <a:rPr lang="en-US" sz="2400" dirty="0"/>
              <a:t>You can describe a class of </a:t>
            </a:r>
            <a:r>
              <a:rPr lang="en-US" sz="2400" dirty="0" err="1"/>
              <a:t>pokemons</a:t>
            </a:r>
            <a:r>
              <a:rPr lang="en-US" sz="2400" dirty="0"/>
              <a:t> (O)</a:t>
            </a:r>
            <a:endParaRPr lang="en-US" sz="2800" dirty="0"/>
          </a:p>
          <a:p>
            <a:pPr eaLnBrk="1" hangingPunct="1"/>
            <a:r>
              <a:rPr lang="en-US" sz="2800" dirty="0"/>
              <a:t>Any object belonging to this class will </a:t>
            </a:r>
            <a:r>
              <a:rPr lang="en-US" sz="2800" dirty="0">
                <a:solidFill>
                  <a:srgbClr val="C00000"/>
                </a:solidFill>
              </a:rPr>
              <a:t>share</a:t>
            </a:r>
            <a:r>
              <a:rPr lang="en-US" sz="2800" dirty="0"/>
              <a:t> these characteristics and behaviors</a:t>
            </a:r>
          </a:p>
          <a:p>
            <a:pPr lvl="1" eaLnBrk="1" hangingPunct="1"/>
            <a:r>
              <a:rPr lang="en-US" sz="2400" dirty="0"/>
              <a:t>HP, </a:t>
            </a:r>
            <a:r>
              <a:rPr lang="en-US" sz="2400" dirty="0" err="1"/>
              <a:t>Att</a:t>
            </a:r>
            <a:r>
              <a:rPr lang="en-US" sz="2400" dirty="0"/>
              <a:t>, Def, SP-</a:t>
            </a:r>
            <a:r>
              <a:rPr lang="en-US" sz="2400" dirty="0" err="1"/>
              <a:t>Att</a:t>
            </a:r>
            <a:r>
              <a:rPr lang="en-US" sz="2400" dirty="0"/>
              <a:t>, SP-Def, …</a:t>
            </a:r>
          </a:p>
          <a:p>
            <a:pPr lvl="1" eaLnBrk="1" hangingPunct="1"/>
            <a:r>
              <a:rPr lang="en-US" sz="2400" dirty="0"/>
              <a:t>Attack(), Recover(), …</a:t>
            </a:r>
          </a:p>
          <a:p>
            <a:pPr eaLnBrk="1" hangingPunct="1"/>
            <a:r>
              <a:rPr lang="en-US" sz="2800" dirty="0"/>
              <a:t>Keyword </a:t>
            </a:r>
            <a:r>
              <a:rPr lang="en-US" sz="2800" b="1" dirty="0"/>
              <a:t>class</a:t>
            </a:r>
            <a:r>
              <a:rPr lang="en-US" sz="2800" dirty="0"/>
              <a:t> in Simula-67 inspires </a:t>
            </a:r>
            <a:r>
              <a:rPr lang="en-US" sz="2800" dirty="0" err="1"/>
              <a:t>Stroustrup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to choose the same keyword for C++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Create new data types </a:t>
            </a:r>
            <a:r>
              <a:rPr lang="en-US" sz="2400" dirty="0"/>
              <a:t>more than just C </a:t>
            </a:r>
            <a:r>
              <a:rPr lang="en-US" sz="2400" b="1" dirty="0"/>
              <a:t>struct</a:t>
            </a:r>
            <a:r>
              <a:rPr lang="en-US" sz="2400" dirty="0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1874A7-BA53-F548-9656-9AED2D8C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08" y="2175261"/>
            <a:ext cx="1728192" cy="17281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A9E665-08A6-844F-A9F1-8C25CAF9B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95" y="2244339"/>
            <a:ext cx="1728192" cy="17281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396948B-529E-E948-9DE1-1FC096722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408" y="2209800"/>
            <a:ext cx="1728192" cy="172819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6527DE6-3AFD-0D4C-B537-D247343EC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408" y="4052502"/>
            <a:ext cx="1397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022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5907FD-E8A0-48C2-A56D-7DE426B16F5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F9C52-7451-1047-8A5B-109923722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/>
              <a:t>Use “</a:t>
            </a:r>
            <a:r>
              <a:rPr lang="en-US" b="1" dirty="0"/>
              <a:t>class</a:t>
            </a:r>
            <a:r>
              <a:rPr lang="en-US" dirty="0"/>
              <a:t>” instead of “</a:t>
            </a:r>
            <a:r>
              <a:rPr lang="en-US" b="1" dirty="0"/>
              <a:t>struct</a:t>
            </a:r>
            <a:r>
              <a:rPr lang="en-US" dirty="0"/>
              <a:t>”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B629DFC-B8AD-694C-A520-E097CD47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172200" cy="19558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E5E979A-CB02-BD4A-8FDD-6401CC89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21" y="3784600"/>
            <a:ext cx="4025900" cy="19431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FCE7D13-FFA7-8143-BCFD-6ADF6C88B4D9}"/>
              </a:ext>
            </a:extLst>
          </p:cNvPr>
          <p:cNvSpPr/>
          <p:nvPr/>
        </p:nvSpPr>
        <p:spPr>
          <a:xfrm>
            <a:off x="1219200" y="1828800"/>
            <a:ext cx="1828800" cy="317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159005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dirty="0"/>
              <a:t>Similar to structures</a:t>
            </a:r>
          </a:p>
          <a:p>
            <a:pPr lvl="1" eaLnBrk="1" hangingPunct="1"/>
            <a:r>
              <a:rPr lang="en-US" dirty="0"/>
              <a:t>Adds member FUNCTIONS (not allowed in C struct)</a:t>
            </a:r>
          </a:p>
          <a:p>
            <a:pPr lvl="1" eaLnBrk="1" hangingPunct="1"/>
            <a:r>
              <a:rPr lang="en-US" dirty="0"/>
              <a:t>Not just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Integral to object-oriented programming</a:t>
            </a:r>
          </a:p>
          <a:p>
            <a:pPr lvl="1" eaLnBrk="1" hangingPunct="1"/>
            <a:r>
              <a:rPr lang="en-US" dirty="0"/>
              <a:t>Focus on objects</a:t>
            </a:r>
          </a:p>
          <a:p>
            <a:pPr lvl="2" eaLnBrk="1" hangingPunct="1"/>
            <a:r>
              <a:rPr lang="en-US" dirty="0"/>
              <a:t>Object: Contains data and operations</a:t>
            </a:r>
          </a:p>
          <a:p>
            <a:pPr lvl="2" eaLnBrk="1" hangingPunct="1"/>
            <a:r>
              <a:rPr lang="en-US" dirty="0"/>
              <a:t>In C++, </a:t>
            </a:r>
            <a:r>
              <a:rPr lang="en-US" dirty="0">
                <a:solidFill>
                  <a:srgbClr val="C00000"/>
                </a:solidFill>
              </a:rPr>
              <a:t>variables of class type are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0BFCAE4-3CDD-4642-B4B1-200433353C1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Definitions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Defined similar to structures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/>
              <a:t>class </a:t>
            </a:r>
            <a:r>
              <a:rPr lang="en-US" sz="2400" dirty="0" err="1"/>
              <a:t>DayOfYear</a:t>
            </a:r>
            <a:r>
              <a:rPr lang="en-US" sz="2400" dirty="0"/>
              <a:t>   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name of new class type</a:t>
            </a:r>
            <a:br>
              <a:rPr lang="en-US" sz="2400" dirty="0"/>
            </a:br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public:</a:t>
            </a:r>
            <a:br>
              <a:rPr lang="en-US" sz="2400" dirty="0"/>
            </a:br>
            <a:r>
              <a:rPr lang="en-US" sz="2400" dirty="0"/>
              <a:t>		void output();	   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member function!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month;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day;</a:t>
            </a:r>
            <a:br>
              <a:rPr lang="en-US" sz="2400" dirty="0"/>
            </a:br>
            <a:r>
              <a:rPr lang="en-US" sz="2400" dirty="0"/>
              <a:t>	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Notice only member function’s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Function’s implementation is elsewhere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274393-F7A2-4329-935D-E9735915A83E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Objects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Declared same as all </a:t>
            </a:r>
            <a:r>
              <a:rPr lang="en-US" sz="2800" dirty="0">
                <a:solidFill>
                  <a:srgbClr val="C00000"/>
                </a:solidFill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Predefined </a:t>
            </a:r>
            <a:r>
              <a:rPr lang="en-US" sz="2400" dirty="0">
                <a:solidFill>
                  <a:srgbClr val="C00000"/>
                </a:solidFill>
              </a:rPr>
              <a:t>types</a:t>
            </a:r>
            <a:r>
              <a:rPr lang="en-US" sz="2400" dirty="0"/>
              <a:t>, structure types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DayOfYear</a:t>
            </a:r>
            <a:r>
              <a:rPr lang="en-US" sz="2800" dirty="0"/>
              <a:t> today, birthday;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Declares two objects of class type </a:t>
            </a:r>
            <a:r>
              <a:rPr lang="en-US" sz="2000" dirty="0" err="1"/>
              <a:t>DayOfYear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Objects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Members month,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Operations (member functions)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output()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22D5301-3058-4DBD-876C-10294584912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Member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Members accessed same as structures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Use dot</a:t>
            </a:r>
          </a:p>
          <a:p>
            <a:pPr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 err="1"/>
              <a:t>today.month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today.day</a:t>
            </a:r>
            <a:r>
              <a:rPr lang="en-US" sz="2800" dirty="0"/>
              <a:t>	</a:t>
            </a:r>
          </a:p>
          <a:p>
            <a:pPr lvl="1" eaLnBrk="1" hangingPunct="1"/>
            <a:r>
              <a:rPr lang="en-US" dirty="0"/>
              <a:t>And to access member function:</a:t>
            </a:r>
            <a:br>
              <a:rPr lang="en-US" dirty="0"/>
            </a:br>
            <a:r>
              <a:rPr lang="en-US" dirty="0" err="1"/>
              <a:t>today.output</a:t>
            </a:r>
            <a:r>
              <a:rPr lang="en-US" dirty="0"/>
              <a:t>();  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 Invokes member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97D76B2-1602-46E7-9760-0CFA3570F81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 Member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Must define or "implement" class member</a:t>
            </a:r>
            <a:br>
              <a:rPr lang="en-US" sz="2800" dirty="0"/>
            </a:br>
            <a:r>
              <a:rPr lang="en-US" sz="2800" dirty="0"/>
              <a:t>functions</a:t>
            </a:r>
          </a:p>
          <a:p>
            <a:pPr eaLnBrk="1" hangingPunct="1"/>
            <a:r>
              <a:rPr lang="en-US" sz="2800" dirty="0"/>
              <a:t>Like other function definitions</a:t>
            </a:r>
          </a:p>
          <a:p>
            <a:pPr lvl="1" eaLnBrk="1" hangingPunct="1"/>
            <a:r>
              <a:rPr lang="en-US" sz="2400" dirty="0"/>
              <a:t>Can be after main() definition</a:t>
            </a:r>
          </a:p>
          <a:p>
            <a:pPr lvl="1" eaLnBrk="1" hangingPunct="1"/>
            <a:r>
              <a:rPr lang="en-US" sz="2400" dirty="0"/>
              <a:t>Must specify class: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DayOfYear</a:t>
            </a:r>
            <a:r>
              <a:rPr lang="en-US" sz="2400" dirty="0">
                <a:solidFill>
                  <a:srgbClr val="C00000"/>
                </a:solidFill>
              </a:rPr>
              <a:t>::output()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{…}</a:t>
            </a:r>
          </a:p>
          <a:p>
            <a:pPr lvl="2" eaLnBrk="1" hangingPunct="1"/>
            <a:r>
              <a:rPr lang="en-US" sz="2000" dirty="0">
                <a:solidFill>
                  <a:srgbClr val="C00000"/>
                </a:solidFill>
              </a:rPr>
              <a:t>:: is scope resolution operator</a:t>
            </a:r>
          </a:p>
          <a:p>
            <a:pPr lvl="2" eaLnBrk="1" hangingPunct="1"/>
            <a:r>
              <a:rPr lang="en-US" sz="2000" dirty="0"/>
              <a:t>Instructs compiler "</a:t>
            </a:r>
            <a:r>
              <a:rPr lang="en-US" sz="2000" dirty="0">
                <a:solidFill>
                  <a:srgbClr val="C00000"/>
                </a:solidFill>
              </a:rPr>
              <a:t>what class" member is from</a:t>
            </a:r>
          </a:p>
          <a:p>
            <a:pPr lvl="2" eaLnBrk="1" hangingPunct="1"/>
            <a:r>
              <a:rPr lang="en-US" sz="2000" dirty="0"/>
              <a:t>Item before :: called type qualifier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A58433E-D831-451C-9617-23F79FA8C9C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Class Member Functions Definition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Notice output() member function’s</a:t>
            </a:r>
            <a:br>
              <a:rPr lang="en-US" sz="2800" dirty="0"/>
            </a:br>
            <a:r>
              <a:rPr lang="en-US" sz="2800" dirty="0"/>
              <a:t>definition (in next example)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Refers to member data of class</a:t>
            </a:r>
          </a:p>
          <a:p>
            <a:pPr lvl="1" eaLnBrk="1" hangingPunct="1"/>
            <a:r>
              <a:rPr lang="en-US" sz="2400" dirty="0"/>
              <a:t>No qualifiers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Directly use “month” and “day”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Function used for all objects of the class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Will refer to "that object’s" data when invoked</a:t>
            </a:r>
          </a:p>
          <a:p>
            <a:pPr lvl="1" eaLnBrk="1" hangingPunct="1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 err="1"/>
              <a:t>today.output</a:t>
            </a:r>
            <a:r>
              <a:rPr lang="en-US" sz="2400" dirty="0"/>
              <a:t>();</a:t>
            </a:r>
          </a:p>
          <a:p>
            <a:pPr lvl="2" eaLnBrk="1" hangingPunct="1"/>
            <a:r>
              <a:rPr lang="en-US" sz="2000" dirty="0"/>
              <a:t>Displays "today" object’s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CF6082-E640-43E7-9100-4AEDA2847E3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" name="圖片 4">
            <a:extLst>
              <a:ext uri="{FF2B5EF4-FFF2-40B4-BE49-F238E27FC236}">
                <a16:creationId xmlns:a16="http://schemas.microsoft.com/office/drawing/2014/main" id="{9C5CD56E-3CAF-DA40-86F4-04153A8C65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2300" y="5004923"/>
            <a:ext cx="4787900" cy="185307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sz="3200"/>
              <a:t>Complete Class Example: </a:t>
            </a:r>
            <a:br>
              <a:rPr lang="en-US" sz="3200"/>
            </a:br>
            <a:r>
              <a:rPr lang="en-US" sz="3200" b="1"/>
              <a:t>Display 6.3</a:t>
            </a:r>
            <a:r>
              <a:rPr lang="en-US" sz="3200"/>
              <a:t>  Class With a Member Function (1 of 4)</a:t>
            </a:r>
          </a:p>
        </p:txBody>
      </p:sp>
      <p:pic>
        <p:nvPicPr>
          <p:cNvPr id="32771" name="Picture 5" descr="C:\WINDOWS\Desktop\Oh_type\sacitch_C++_ppt\gif\savitchc06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587500"/>
            <a:ext cx="6135687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64EA559-28FF-43A0-90F0-45FE3998EBB1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Complete Class Example: </a:t>
            </a:r>
            <a:br>
              <a:rPr lang="en-US" sz="3200"/>
            </a:br>
            <a:r>
              <a:rPr lang="en-US" sz="3200" b="1"/>
              <a:t>Display 6.3</a:t>
            </a:r>
            <a:r>
              <a:rPr lang="en-US" sz="3200"/>
              <a:t>  Class With a Member Function (2 of 4)</a:t>
            </a:r>
          </a:p>
        </p:txBody>
      </p:sp>
      <p:pic>
        <p:nvPicPr>
          <p:cNvPr id="33795" name="Picture 6" descr="C:\WINDOWS\Desktop\Oh_type\sacitch_C++_ppt\gif\savitchc06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609725"/>
            <a:ext cx="625475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06C8DBC-52DB-489F-A2F9-34058DF341D9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 Types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Define struct globally (typically)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No memory is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Just a "</a:t>
            </a:r>
            <a:r>
              <a:rPr lang="en-US" sz="2400" dirty="0">
                <a:solidFill>
                  <a:srgbClr val="0070C0"/>
                </a:solidFill>
              </a:rPr>
              <a:t>placeholder</a:t>
            </a:r>
            <a:r>
              <a:rPr lang="en-US" sz="2400" dirty="0"/>
              <a:t>" for what our struct </a:t>
            </a:r>
            <a:br>
              <a:rPr lang="en-US" sz="2400" dirty="0"/>
            </a:br>
            <a:r>
              <a:rPr lang="en-US" sz="2400" dirty="0"/>
              <a:t>will "look like"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Definition:</a:t>
            </a:r>
            <a:br>
              <a:rPr lang="en-US" sz="2800" dirty="0"/>
            </a:br>
            <a:r>
              <a:rPr lang="en-US" sz="2400" dirty="0"/>
              <a:t>	struct CDAccountV1  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/>
              <a:t>Name of new struct "type"</a:t>
            </a:r>
            <a:br>
              <a:rPr lang="en-US" sz="2400" dirty="0"/>
            </a:br>
            <a:r>
              <a:rPr lang="en-US" sz="2400" dirty="0"/>
              <a:t>	{</a:t>
            </a:r>
            <a:br>
              <a:rPr lang="en-US" sz="2400" dirty="0"/>
            </a:br>
            <a:r>
              <a:rPr lang="en-US" sz="2400" dirty="0"/>
              <a:t>		double balance;	</a:t>
            </a:r>
            <a:r>
              <a:rPr lang="en-US" sz="2400" dirty="0">
                <a:sym typeface="Wingdings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member names</a:t>
            </a:r>
            <a:br>
              <a:rPr lang="en-US" sz="2400" dirty="0"/>
            </a:br>
            <a:r>
              <a:rPr lang="en-US" sz="2400" dirty="0"/>
              <a:t>		double </a:t>
            </a:r>
            <a:r>
              <a:rPr lang="en-US" sz="2400" dirty="0" err="1"/>
              <a:t>interestRate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term;</a:t>
            </a:r>
            <a:br>
              <a:rPr lang="en-US" sz="2400" dirty="0"/>
            </a:br>
            <a:r>
              <a:rPr lang="en-US" sz="2400" dirty="0"/>
              <a:t>	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682E106-57B9-4CA5-A8B2-5BE63761A27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Complete Class Example: </a:t>
            </a:r>
            <a:br>
              <a:rPr lang="en-US" sz="3200"/>
            </a:br>
            <a:r>
              <a:rPr lang="en-US" sz="3200" b="1"/>
              <a:t>Display 6.3</a:t>
            </a:r>
            <a:r>
              <a:rPr lang="en-US" sz="3200"/>
              <a:t>  Class With a Member Function (3 of 4)</a:t>
            </a:r>
          </a:p>
        </p:txBody>
      </p:sp>
      <p:pic>
        <p:nvPicPr>
          <p:cNvPr id="34819" name="Picture 4" descr="C:\WINDOWS\Desktop\Oh_type\sacitch_C++_ppt\gif\savitchc06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760538"/>
            <a:ext cx="70802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B311CED-3022-4299-B203-D6C0524F8E24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Complete Class Example: </a:t>
            </a:r>
            <a:br>
              <a:rPr lang="en-US" sz="3200"/>
            </a:br>
            <a:r>
              <a:rPr lang="en-US" sz="3200" b="1"/>
              <a:t>Display 6.3</a:t>
            </a:r>
            <a:r>
              <a:rPr lang="en-US" sz="3200"/>
              <a:t>  Class With a Member Function (4 of 4)</a:t>
            </a:r>
          </a:p>
        </p:txBody>
      </p:sp>
      <p:pic>
        <p:nvPicPr>
          <p:cNvPr id="35843" name="Picture 4" descr="C:\WINDOWS\Desktop\Oh_type\sacitch_C++_ppt\gif\savitchc06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89138"/>
            <a:ext cx="7772400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09F21FC-C694-48FB-9ADD-52851DB39FA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Dot and Scope Resolution Operator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Used to specify "of what thing" they are</a:t>
            </a:r>
            <a:br>
              <a:rPr lang="en-US" dirty="0"/>
            </a:br>
            <a:r>
              <a:rPr lang="en-US" dirty="0"/>
              <a:t>members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Dot operator (.):</a:t>
            </a:r>
          </a:p>
          <a:p>
            <a:pPr lvl="1" eaLnBrk="1" hangingPunct="1"/>
            <a:r>
              <a:rPr lang="en-US" dirty="0"/>
              <a:t>Specifies member of particular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Scope resolution operator (::):</a:t>
            </a:r>
          </a:p>
          <a:p>
            <a:pPr lvl="1" eaLnBrk="1" hangingPunct="1"/>
            <a:r>
              <a:rPr lang="en-US" dirty="0"/>
              <a:t>Specifies what class the function</a:t>
            </a:r>
            <a:br>
              <a:rPr lang="en-US" dirty="0"/>
            </a:br>
            <a:r>
              <a:rPr lang="en-US" dirty="0"/>
              <a:t>definition comes from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3D3C13B-B4B6-41C7-A4AA-01D006B8E7E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Class’s Place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Class is full-fledged type!</a:t>
            </a:r>
          </a:p>
          <a:p>
            <a:pPr lvl="1" eaLnBrk="1" hangingPunct="1"/>
            <a:r>
              <a:rPr lang="en-US" sz="2400" dirty="0"/>
              <a:t>Just like data types </a:t>
            </a:r>
            <a:r>
              <a:rPr lang="en-US" sz="2400" dirty="0" err="1"/>
              <a:t>int</a:t>
            </a:r>
            <a:r>
              <a:rPr lang="en-US" sz="2400" dirty="0"/>
              <a:t>, double,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Can have variables of a class type</a:t>
            </a:r>
          </a:p>
          <a:p>
            <a:pPr lvl="1" eaLnBrk="1" hangingPunct="1"/>
            <a:r>
              <a:rPr lang="en-US" sz="2400" dirty="0"/>
              <a:t>We simply call them "</a:t>
            </a:r>
            <a:r>
              <a:rPr lang="en-US" sz="2400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"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Can have parameters of a class type</a:t>
            </a:r>
          </a:p>
          <a:p>
            <a:pPr lvl="1" eaLnBrk="1" hangingPunct="1"/>
            <a:r>
              <a:rPr lang="en-US" sz="2400" dirty="0"/>
              <a:t>Pass-by-value</a:t>
            </a:r>
          </a:p>
          <a:p>
            <a:pPr lvl="1" eaLnBrk="1" hangingPunct="1"/>
            <a:r>
              <a:rPr lang="en-US" sz="2400" dirty="0"/>
              <a:t>Pass-by-reference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Can use class type like any other type!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3B8D655-295F-4D31-B3E6-89872AEAED4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Encapsulation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Any data type includes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Data (range of data)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Operations (that can be performed on data)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i="1" dirty="0"/>
              <a:t>int</a:t>
            </a:r>
            <a:r>
              <a:rPr lang="en-US" sz="2800" dirty="0"/>
              <a:t> data type has:</a:t>
            </a:r>
            <a:br>
              <a:rPr lang="en-US" sz="2800" dirty="0"/>
            </a:br>
            <a:r>
              <a:rPr lang="en-US" sz="2800" dirty="0"/>
              <a:t>	Data: -2147483648 to 2147483647 (for 32 bit int)</a:t>
            </a:r>
            <a:br>
              <a:rPr lang="en-US" sz="2800" dirty="0"/>
            </a:br>
            <a:r>
              <a:rPr lang="en-US" sz="2800" dirty="0"/>
              <a:t>	Operations: +,-,*,/,%,</a:t>
            </a:r>
            <a:r>
              <a:rPr lang="en-US" sz="2800" dirty="0" err="1"/>
              <a:t>logical,etc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Same with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WE </a:t>
            </a:r>
            <a:r>
              <a:rPr lang="en-US" sz="2400" dirty="0">
                <a:solidFill>
                  <a:srgbClr val="C00000"/>
                </a:solidFill>
              </a:rPr>
              <a:t>specify data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the operations to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be allowed on our data</a:t>
            </a:r>
            <a:r>
              <a:rPr lang="en-US" sz="2400" dirty="0"/>
              <a:t>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5F6D657-EAFD-4D36-A7D1-314B5B9BA80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 Data Types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"Abstract"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Client programmers </a:t>
            </a:r>
            <a:r>
              <a:rPr lang="en-US" sz="2400" dirty="0">
                <a:solidFill>
                  <a:srgbClr val="C00000"/>
                </a:solidFill>
              </a:rPr>
              <a:t>don’t know details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Abbreviated "ADT"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Collection of data values </a:t>
            </a:r>
            <a:r>
              <a:rPr lang="en-US" sz="2400" dirty="0"/>
              <a:t>together with set</a:t>
            </a:r>
            <a:br>
              <a:rPr lang="en-US" sz="2400" dirty="0"/>
            </a:b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</a:rPr>
              <a:t>basic operations </a:t>
            </a:r>
            <a:r>
              <a:rPr lang="en-US" sz="2400" dirty="0"/>
              <a:t>defined for the values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ADT’s often "language-independent"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 implement ADT’s in C++ with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C++ class "defines" the ADT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Other languages implement ADT’s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137A5F-1BF5-4FD7-A1F1-1E17275CAD4F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Encapsulation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Encapsulation</a:t>
            </a:r>
          </a:p>
          <a:p>
            <a:pPr lvl="1" eaLnBrk="1" hangingPunct="1"/>
            <a:r>
              <a:rPr lang="en-US" dirty="0"/>
              <a:t>Means "bringing together as one"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Declare a class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get an object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Object is "encapsulation" of</a:t>
            </a:r>
          </a:p>
          <a:p>
            <a:pPr lvl="1" eaLnBrk="1" hangingPunct="1"/>
            <a:r>
              <a:rPr lang="en-US" dirty="0"/>
              <a:t>Data values</a:t>
            </a:r>
          </a:p>
          <a:p>
            <a:pPr lvl="1" eaLnBrk="1" hangingPunct="1"/>
            <a:r>
              <a:rPr lang="en-US" dirty="0"/>
              <a:t>Operations on the data (member functions)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D264041-402C-4A06-9C9A-8BB572BE537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Principles of OOP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Information Hiding</a:t>
            </a:r>
          </a:p>
          <a:p>
            <a:pPr lvl="1" eaLnBrk="1" hangingPunct="1"/>
            <a:r>
              <a:rPr lang="en-US" sz="2400" dirty="0"/>
              <a:t>Details of how operations work not known to "user" of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Data Abstraction</a:t>
            </a:r>
          </a:p>
          <a:p>
            <a:pPr lvl="1" eaLnBrk="1" hangingPunct="1"/>
            <a:r>
              <a:rPr lang="en-US" sz="2400" dirty="0"/>
              <a:t>Details of how data is manipulated within</a:t>
            </a:r>
            <a:br>
              <a:rPr lang="en-US" sz="2400" dirty="0"/>
            </a:br>
            <a:r>
              <a:rPr lang="en-US" sz="2400" dirty="0"/>
              <a:t>ADT/class not known to user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Encapsulation</a:t>
            </a:r>
          </a:p>
          <a:p>
            <a:pPr lvl="1" eaLnBrk="1" hangingPunct="1"/>
            <a:r>
              <a:rPr lang="en-US" sz="2400" dirty="0"/>
              <a:t>Bring together data and operations, but keep "details" hidden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09C8C2A-919D-402C-B10F-4A2FA39D9CE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Public and Private Members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 in class almost always designated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 in definition!</a:t>
            </a:r>
          </a:p>
          <a:p>
            <a:pPr lvl="1" eaLnBrk="1" hangingPunct="1"/>
            <a:r>
              <a:rPr lang="en-US" dirty="0"/>
              <a:t>Upholds principles of OOP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Hide data from user</a:t>
            </a:r>
          </a:p>
          <a:p>
            <a:pPr lvl="1" eaLnBrk="1" hangingPunct="1"/>
            <a:r>
              <a:rPr lang="en-US" dirty="0"/>
              <a:t>Allow manipulation </a:t>
            </a:r>
            <a:r>
              <a:rPr lang="en-US" dirty="0">
                <a:solidFill>
                  <a:srgbClr val="C00000"/>
                </a:solidFill>
              </a:rPr>
              <a:t>only via operations</a:t>
            </a:r>
          </a:p>
          <a:p>
            <a:pPr lvl="2" eaLnBrk="1" hangingPunct="1"/>
            <a:r>
              <a:rPr lang="en-US" dirty="0"/>
              <a:t>Which are member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items (usually </a:t>
            </a:r>
            <a:r>
              <a:rPr lang="en-US" dirty="0">
                <a:solidFill>
                  <a:srgbClr val="C00000"/>
                </a:solidFill>
              </a:rPr>
              <a:t>member functions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are "user-accessible"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01EC26-FC58-4892-A46B-9EA27515381F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and Private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Modify previous example:</a:t>
            </a:r>
            <a:br>
              <a:rPr lang="en-US" sz="2800" dirty="0"/>
            </a:br>
            <a:r>
              <a:rPr lang="en-US" sz="2400" dirty="0"/>
              <a:t>class </a:t>
            </a:r>
            <a:r>
              <a:rPr lang="en-US" sz="2400" dirty="0" err="1"/>
              <a:t>DayOfYear</a:t>
            </a: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public:</a:t>
            </a:r>
            <a:br>
              <a:rPr lang="en-US" sz="2400" dirty="0"/>
            </a:br>
            <a:r>
              <a:rPr lang="en-US" sz="2400" dirty="0"/>
              <a:t>	void input();		</a:t>
            </a:r>
            <a:br>
              <a:rPr lang="en-US" sz="2400" dirty="0"/>
            </a:br>
            <a:r>
              <a:rPr lang="en-US" sz="2400" dirty="0"/>
              <a:t>	void output();</a:t>
            </a:r>
            <a:br>
              <a:rPr lang="en-US" sz="2400" dirty="0"/>
            </a:br>
            <a:r>
              <a:rPr lang="en-US" sz="2400" dirty="0"/>
              <a:t>private:		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month;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day;</a:t>
            </a:r>
            <a:br>
              <a:rPr lang="en-US" sz="2400" dirty="0"/>
            </a:br>
            <a:r>
              <a:rPr lang="en-US" sz="2400" dirty="0"/>
              <a:t>};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>
                <a:solidFill>
                  <a:srgbClr val="C00000"/>
                </a:solidFill>
              </a:rPr>
              <a:t>Data now private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dirty="0"/>
              <a:t>Objects have no direct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93F762F-AB8A-4F07-898E-EE2EBF706AD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Declare Structure Variable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With structure type defined, now declare</a:t>
            </a:r>
            <a:br>
              <a:rPr lang="en-US" dirty="0"/>
            </a:br>
            <a:r>
              <a:rPr lang="en-US" dirty="0"/>
              <a:t>variables of this new type: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CDAccountV1 account;</a:t>
            </a:r>
          </a:p>
          <a:p>
            <a:pPr lvl="1" eaLnBrk="1" hangingPunct="1"/>
            <a:r>
              <a:rPr lang="en-US" dirty="0"/>
              <a:t>Just like declaring simple types (e.g.,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Variable </a:t>
            </a:r>
            <a:r>
              <a:rPr lang="en-US" i="1" dirty="0"/>
              <a:t>account</a:t>
            </a:r>
            <a:r>
              <a:rPr lang="en-US" dirty="0"/>
              <a:t> now of type CDAccountV1</a:t>
            </a:r>
          </a:p>
          <a:p>
            <a:pPr lvl="1" eaLnBrk="1" hangingPunct="1"/>
            <a:r>
              <a:rPr lang="en-US" dirty="0"/>
              <a:t>It contains "member values"</a:t>
            </a:r>
          </a:p>
          <a:p>
            <a:pPr lvl="2" eaLnBrk="1" hangingPunct="1"/>
            <a:r>
              <a:rPr lang="en-US" dirty="0"/>
              <a:t>Each of the struct "parts"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CF64D5A-4EC6-4B48-BD3D-E39F1D2246A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and Private Example 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Given previous example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Declare object:</a:t>
            </a:r>
            <a:br>
              <a:rPr lang="en-US" sz="2800" dirty="0"/>
            </a:br>
            <a:r>
              <a:rPr lang="en-US" sz="2800" dirty="0" err="1"/>
              <a:t>DayOfYear</a:t>
            </a:r>
            <a:r>
              <a:rPr lang="en-US" sz="2800" dirty="0"/>
              <a:t> today;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Object </a:t>
            </a:r>
            <a:r>
              <a:rPr lang="en-US" sz="2800" i="1" dirty="0"/>
              <a:t>today</a:t>
            </a:r>
            <a:r>
              <a:rPr lang="en-US" sz="2800" dirty="0"/>
              <a:t> can ONLY access</a:t>
            </a:r>
            <a:br>
              <a:rPr lang="en-US" sz="2800" dirty="0"/>
            </a:br>
            <a:r>
              <a:rPr lang="en-US" sz="2800" dirty="0"/>
              <a:t>public members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cin</a:t>
            </a:r>
            <a:r>
              <a:rPr lang="en-US" sz="2400" dirty="0">
                <a:solidFill>
                  <a:srgbClr val="C00000"/>
                </a:solidFill>
              </a:rPr>
              <a:t> &gt;&gt; </a:t>
            </a:r>
            <a:r>
              <a:rPr lang="en-US" sz="2400" dirty="0" err="1">
                <a:solidFill>
                  <a:srgbClr val="C00000"/>
                </a:solidFill>
              </a:rPr>
              <a:t>today.month</a:t>
            </a:r>
            <a:r>
              <a:rPr lang="en-US" sz="2400" dirty="0">
                <a:solidFill>
                  <a:srgbClr val="C00000"/>
                </a:solidFill>
              </a:rPr>
              <a:t>;  // NOT ALLOWED outside the class!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solidFill>
                  <a:srgbClr val="C00000"/>
                </a:solidFill>
              </a:rPr>
              <a:t>cout</a:t>
            </a:r>
            <a:r>
              <a:rPr lang="en-US" sz="2400" dirty="0">
                <a:solidFill>
                  <a:srgbClr val="C00000"/>
                </a:solidFill>
              </a:rPr>
              <a:t> &lt;&lt; </a:t>
            </a:r>
            <a:r>
              <a:rPr lang="en-US" sz="2400" dirty="0" err="1">
                <a:solidFill>
                  <a:srgbClr val="C00000"/>
                </a:solidFill>
              </a:rPr>
              <a:t>today.day</a:t>
            </a:r>
            <a:r>
              <a:rPr lang="en-US" sz="2400" dirty="0">
                <a:solidFill>
                  <a:srgbClr val="C00000"/>
                </a:solidFill>
              </a:rPr>
              <a:t>;    // NOT ALLOWED outside the class!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Must instead call public operations: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today.input</a:t>
            </a:r>
            <a:r>
              <a:rPr lang="en-US" sz="2000" dirty="0"/>
              <a:t>();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today.output</a:t>
            </a:r>
            <a:r>
              <a:rPr lang="en-US" sz="2000" dirty="0"/>
              <a:t>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D490479-1496-4B6D-8B0C-AE977A2981D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Public and Private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Can mix &amp; match public &amp; private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</a:rPr>
              <a:t>More typically place public first</a:t>
            </a:r>
          </a:p>
          <a:p>
            <a:pPr lvl="1" eaLnBrk="1" hangingPunct="1"/>
            <a:r>
              <a:rPr lang="en-US" sz="2400" dirty="0"/>
              <a:t>Allows </a:t>
            </a:r>
            <a:r>
              <a:rPr lang="en-US" sz="2400" dirty="0">
                <a:solidFill>
                  <a:srgbClr val="0070C0"/>
                </a:solidFill>
              </a:rPr>
              <a:t>easy viewing </a:t>
            </a:r>
            <a:r>
              <a:rPr lang="en-US" sz="2400" dirty="0"/>
              <a:t>of portions that can be</a:t>
            </a:r>
            <a:br>
              <a:rPr lang="en-US" sz="2400" dirty="0"/>
            </a:br>
            <a:r>
              <a:rPr lang="en-US" sz="2400" dirty="0"/>
              <a:t>USED by programmers using the class</a:t>
            </a:r>
          </a:p>
          <a:p>
            <a:pPr lvl="1" eaLnBrk="1" hangingPunct="1"/>
            <a:r>
              <a:rPr lang="en-US" sz="2400" dirty="0"/>
              <a:t>Private data is "hidden", so irrelevant to users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Outside of class definition, cannot change </a:t>
            </a:r>
            <a:br>
              <a:rPr lang="en-US" sz="2800" dirty="0"/>
            </a:br>
            <a:r>
              <a:rPr lang="en-US" sz="2800" dirty="0"/>
              <a:t>(or even access) private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BA53751-2969-4B01-94EB-6C12766AA2B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Accessor and Mutator Functions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Object needs to "do something" with its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Call </a:t>
            </a:r>
            <a:r>
              <a:rPr lang="en-US" sz="2800" dirty="0">
                <a:solidFill>
                  <a:srgbClr val="C00000"/>
                </a:solidFill>
              </a:rPr>
              <a:t>accessor</a:t>
            </a:r>
            <a:r>
              <a:rPr lang="en-US" sz="2800" dirty="0"/>
              <a:t> member functions</a:t>
            </a:r>
          </a:p>
          <a:p>
            <a:pPr lvl="1" eaLnBrk="1" hangingPunct="1"/>
            <a:r>
              <a:rPr lang="en-US" sz="2400" dirty="0"/>
              <a:t>Allow object to </a:t>
            </a:r>
            <a:r>
              <a:rPr lang="en-US" sz="2400" dirty="0">
                <a:solidFill>
                  <a:srgbClr val="0070C0"/>
                </a:solidFill>
              </a:rPr>
              <a:t>read data</a:t>
            </a:r>
          </a:p>
          <a:p>
            <a:pPr lvl="1" eaLnBrk="1" hangingPunct="1"/>
            <a:r>
              <a:rPr lang="en-US" sz="2400" dirty="0"/>
              <a:t>Also called "</a:t>
            </a:r>
            <a:r>
              <a:rPr lang="en-US" sz="2400" dirty="0">
                <a:solidFill>
                  <a:srgbClr val="0070C0"/>
                </a:solidFill>
              </a:rPr>
              <a:t>get member functions</a:t>
            </a:r>
            <a:r>
              <a:rPr lang="en-US" sz="2400" dirty="0"/>
              <a:t>"</a:t>
            </a:r>
          </a:p>
          <a:p>
            <a:pPr lvl="1" eaLnBrk="1" hangingPunct="1"/>
            <a:r>
              <a:rPr lang="en-US" sz="2400" dirty="0"/>
              <a:t>Simple retrieval of member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Mutator</a:t>
            </a:r>
            <a:r>
              <a:rPr lang="en-US" sz="2800" dirty="0"/>
              <a:t> member functions</a:t>
            </a:r>
          </a:p>
          <a:p>
            <a:pPr lvl="1" eaLnBrk="1" hangingPunct="1"/>
            <a:r>
              <a:rPr lang="en-US" sz="2400" dirty="0"/>
              <a:t>Allow object to </a:t>
            </a:r>
            <a:r>
              <a:rPr lang="en-US" sz="2400" dirty="0">
                <a:solidFill>
                  <a:srgbClr val="0070C0"/>
                </a:solidFill>
              </a:rPr>
              <a:t>change data</a:t>
            </a:r>
          </a:p>
          <a:p>
            <a:pPr lvl="1" eaLnBrk="1" hangingPunct="1"/>
            <a:r>
              <a:rPr lang="en-US" sz="2400" dirty="0"/>
              <a:t>Manipulated based on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35025A2-AED1-4042-8264-02C9CB0A948A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Separate Interface </a:t>
            </a:r>
            <a:br>
              <a:rPr lang="en-US" sz="3600"/>
            </a:br>
            <a:r>
              <a:rPr lang="en-US" sz="3600"/>
              <a:t>and Implementation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User of class </a:t>
            </a:r>
            <a:r>
              <a:rPr lang="en-US" sz="2800" dirty="0">
                <a:solidFill>
                  <a:srgbClr val="C00000"/>
                </a:solidFill>
              </a:rPr>
              <a:t>need not see details </a:t>
            </a:r>
            <a:r>
              <a:rPr lang="en-US" sz="2800" dirty="0"/>
              <a:t>of how</a:t>
            </a:r>
            <a:br>
              <a:rPr lang="en-US" sz="2800" dirty="0"/>
            </a:br>
            <a:r>
              <a:rPr lang="en-US" sz="2800" dirty="0"/>
              <a:t>class is implemented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Principle of OOP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encapsulation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User only needs "rules"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Called "interface" for the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In C++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public member functions </a:t>
            </a:r>
            <a:r>
              <a:rPr lang="en-US" sz="2000" dirty="0"/>
              <a:t>and</a:t>
            </a:r>
            <a:br>
              <a:rPr lang="en-US" sz="2000" dirty="0"/>
            </a:br>
            <a:r>
              <a:rPr lang="en-US" sz="2000" dirty="0"/>
              <a:t>associated comments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Implementation of class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Member function definitions elsewhere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User need not see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F9378B4-4869-446C-ABEB-AE83C6DA303D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More</a:t>
            </a:r>
            <a:r>
              <a:rPr lang="en-US" altLang="zh-TW" sz="3600" dirty="0"/>
              <a:t> Hidden</a:t>
            </a:r>
            <a:endParaRPr lang="en-US" sz="36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implementation hiding is </a:t>
            </a:r>
            <a:r>
              <a:rPr lang="en-US" sz="2800" dirty="0">
                <a:solidFill>
                  <a:srgbClr val="C00000"/>
                </a:solidFill>
              </a:rPr>
              <a:t>only partial </a:t>
            </a:r>
            <a:r>
              <a:rPr lang="en-US" sz="2800" dirty="0"/>
              <a:t>in C++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You still see the declaration for all parts even if you cannot access it easily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Solution: </a:t>
            </a:r>
            <a:r>
              <a:rPr lang="en-US" altLang="zh-TW" sz="2800" dirty="0"/>
              <a:t>hide the data by </a:t>
            </a:r>
            <a:r>
              <a:rPr lang="en-US" altLang="zh-TW" sz="2800"/>
              <a:t>declaring an </a:t>
            </a:r>
            <a:r>
              <a:rPr lang="en-US" altLang="zh-TW" sz="2800" dirty="0"/>
              <a:t>object of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Handler::Cheshire </a:t>
            </a:r>
            <a:r>
              <a:rPr lang="en-US" sz="2800" dirty="0"/>
              <a:t>and defining it in other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F9378B4-4869-446C-ABEB-AE83C6DA303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Thinking in C++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830AB6-E35B-AD43-A3FE-8E1BC418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86982"/>
            <a:ext cx="60481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2578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Structures versus Classes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Typically all members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 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Typically all data members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Interface member functions public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Technically,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Perceptionally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very different </a:t>
            </a:r>
            <a:r>
              <a:rPr lang="en-US" dirty="0"/>
              <a:t>mechanisms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DBD7992-6D39-42FF-AFE7-7BE19262B5C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Thinking Objects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Focus for programming changes</a:t>
            </a:r>
          </a:p>
          <a:p>
            <a:pPr lvl="1" eaLnBrk="1" hangingPunct="1"/>
            <a:r>
              <a:rPr lang="en-US" sz="2400" dirty="0"/>
              <a:t>Before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algorithms center stage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OOP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data is focus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Algorithms still exist</a:t>
            </a:r>
          </a:p>
          <a:p>
            <a:pPr lvl="1" eaLnBrk="1" hangingPunct="1"/>
            <a:r>
              <a:rPr lang="en-US" sz="2400" dirty="0"/>
              <a:t>They simply </a:t>
            </a:r>
            <a:r>
              <a:rPr lang="en-US" sz="2400" dirty="0">
                <a:solidFill>
                  <a:srgbClr val="0070C0"/>
                </a:solidFill>
              </a:rPr>
              <a:t>focus on their </a:t>
            </a:r>
            <a:r>
              <a:rPr lang="en-US" sz="2400" dirty="0"/>
              <a:t>data</a:t>
            </a:r>
          </a:p>
          <a:p>
            <a:pPr lvl="1" eaLnBrk="1" hangingPunct="1"/>
            <a:r>
              <a:rPr lang="en-US" sz="2400" dirty="0"/>
              <a:t>Are "made" to "fit" the data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Designing software solution</a:t>
            </a:r>
          </a:p>
          <a:p>
            <a:pPr lvl="1" eaLnBrk="1" hangingPunct="1"/>
            <a:r>
              <a:rPr lang="en-US" sz="2400" dirty="0"/>
              <a:t>Define variety of </a:t>
            </a:r>
            <a:r>
              <a:rPr lang="en-US" sz="2400" dirty="0">
                <a:solidFill>
                  <a:srgbClr val="0070C0"/>
                </a:solidFill>
              </a:rPr>
              <a:t>objects and how they interact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6A0163D-0519-4904-AE2C-F1415019E450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Structure is collection of different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Class used to combine data and functions</a:t>
            </a:r>
            <a:br>
              <a:rPr lang="en-US" sz="2800"/>
            </a:br>
            <a:r>
              <a:rPr lang="en-US" sz="2800"/>
              <a:t>into single unit -&gt; object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Member variables and member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Can be public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accessed outside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Can be private 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accessed only in a member</a:t>
            </a:r>
            <a:br>
              <a:rPr lang="en-US" sz="2400"/>
            </a:br>
            <a:r>
              <a:rPr lang="en-US" sz="2400"/>
              <a:t>function’s definition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Class and structure types can be formal</a:t>
            </a:r>
            <a:br>
              <a:rPr lang="en-US" sz="2800"/>
            </a:br>
            <a:r>
              <a:rPr lang="en-US" sz="2800"/>
              <a:t>parameters to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007D44A-99C4-4942-A40A-6E87DEA75083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/>
              <a:t>C++ class definition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/>
              <a:t>Should separate two key parts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/>
              <a:t>Interface: what user needs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/>
              <a:t>Implementation: details of how class 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14B4DAB-8FFA-4801-95E2-11A7E1B82A53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Structure Members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Dot Operator </a:t>
            </a:r>
            <a:r>
              <a:rPr lang="en-US" sz="2800" dirty="0"/>
              <a:t>to access members</a:t>
            </a:r>
          </a:p>
          <a:p>
            <a:pPr lvl="1" eaLnBrk="1" hangingPunct="1"/>
            <a:r>
              <a:rPr lang="en-US" sz="2400" dirty="0" err="1"/>
              <a:t>account.balance</a:t>
            </a:r>
            <a:endParaRPr lang="en-US" sz="2400" dirty="0"/>
          </a:p>
          <a:p>
            <a:pPr lvl="1" eaLnBrk="1" hangingPunct="1"/>
            <a:r>
              <a:rPr lang="en-US" sz="2400" dirty="0" err="1"/>
              <a:t>account.interestRate</a:t>
            </a:r>
            <a:endParaRPr lang="en-US" sz="2400" dirty="0"/>
          </a:p>
          <a:p>
            <a:pPr lvl="1" eaLnBrk="1" hangingPunct="1"/>
            <a:r>
              <a:rPr lang="en-US" sz="2400" dirty="0" err="1"/>
              <a:t>account.term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Called "</a:t>
            </a:r>
            <a:r>
              <a:rPr lang="en-US" sz="2800" dirty="0">
                <a:solidFill>
                  <a:srgbClr val="C00000"/>
                </a:solidFill>
              </a:rPr>
              <a:t>member variables</a:t>
            </a:r>
            <a:r>
              <a:rPr lang="en-US" sz="2800" dirty="0"/>
              <a:t>"</a:t>
            </a:r>
          </a:p>
          <a:p>
            <a:pPr lvl="1" eaLnBrk="1" hangingPunct="1"/>
            <a:r>
              <a:rPr lang="en-US" sz="2400" dirty="0"/>
              <a:t>The "parts" of the structure variable</a:t>
            </a:r>
          </a:p>
          <a:p>
            <a:pPr lvl="1" eaLnBrk="1" hangingPunct="1"/>
            <a:r>
              <a:rPr lang="en-US" sz="2400" dirty="0">
                <a:solidFill>
                  <a:srgbClr val="0070C0"/>
                </a:solidFill>
              </a:rPr>
              <a:t>Different </a:t>
            </a:r>
            <a:r>
              <a:rPr lang="en-US" sz="2400" dirty="0" err="1">
                <a:solidFill>
                  <a:srgbClr val="0070C0"/>
                </a:solidFill>
              </a:rPr>
              <a:t>structs</a:t>
            </a:r>
            <a:r>
              <a:rPr lang="en-US" sz="2400" dirty="0">
                <a:solidFill>
                  <a:srgbClr val="0070C0"/>
                </a:solidFill>
              </a:rPr>
              <a:t> can have same name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member variables</a:t>
            </a:r>
          </a:p>
          <a:p>
            <a:pPr lvl="2" eaLnBrk="1" hangingPunct="1"/>
            <a:r>
              <a:rPr lang="en-US" sz="2000" dirty="0"/>
              <a:t>No conflicts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6BD0920-9450-4D15-9D00-6211A8889D7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Structure Example: </a:t>
            </a:r>
            <a:br>
              <a:rPr lang="en-US" sz="3200"/>
            </a:br>
            <a:r>
              <a:rPr lang="en-US" sz="3200" b="1"/>
              <a:t>Display 6.1  </a:t>
            </a:r>
            <a:r>
              <a:rPr lang="en-US" sz="3200"/>
              <a:t>A Structure Definition (1 of 3)</a:t>
            </a:r>
          </a:p>
        </p:txBody>
      </p:sp>
      <p:pic>
        <p:nvPicPr>
          <p:cNvPr id="19459" name="Picture 4" descr="C:\WINDOWS\Desktop\Oh_type\sacitch_C++_ppt\gif\savitchc06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28800"/>
            <a:ext cx="77724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05C8418-AD85-4C29-BC04-683A746A574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Structure Example: </a:t>
            </a:r>
            <a:br>
              <a:rPr lang="en-US" sz="3200"/>
            </a:br>
            <a:r>
              <a:rPr lang="en-US" sz="3200" b="1"/>
              <a:t>Display 6.1  </a:t>
            </a:r>
            <a:r>
              <a:rPr lang="en-US" sz="3200"/>
              <a:t>A Structure Definition (2 of 3)</a:t>
            </a:r>
          </a:p>
        </p:txBody>
      </p:sp>
      <p:pic>
        <p:nvPicPr>
          <p:cNvPr id="20483" name="Picture 6" descr="C:\WINDOWS\Desktop\Oh_type\sacitch_C++_ppt\gif\savitchc06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1611313"/>
            <a:ext cx="7526338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D515B2F-4F3E-4212-AF99-49EEE13DFCC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Structure Example: </a:t>
            </a:r>
            <a:br>
              <a:rPr lang="en-US" sz="3200"/>
            </a:br>
            <a:r>
              <a:rPr lang="en-US" sz="3200" b="1"/>
              <a:t>Display 6.1  </a:t>
            </a:r>
            <a:r>
              <a:rPr lang="en-US" sz="3200"/>
              <a:t>A Structure Definition (3 of 3)</a:t>
            </a:r>
          </a:p>
        </p:txBody>
      </p:sp>
      <p:pic>
        <p:nvPicPr>
          <p:cNvPr id="21507" name="Picture 4" descr="C:\WINDOWS\Desktop\Oh_type\sacitch_C++_ppt\gif\savitchc06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19250"/>
            <a:ext cx="7758112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7879F2F-BE50-49C9-8834-ED432802964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2017 Pearson Education,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3205</Words>
  <Application>Microsoft Macintosh PowerPoint</Application>
  <PresentationFormat>On-screen Show (4:3)</PresentationFormat>
  <Paragraphs>520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</vt:lpstr>
      <vt:lpstr>Office Theme</vt:lpstr>
      <vt:lpstr>Chapter 6</vt:lpstr>
      <vt:lpstr>Learning Objectives</vt:lpstr>
      <vt:lpstr>Structures</vt:lpstr>
      <vt:lpstr>Structure Types</vt:lpstr>
      <vt:lpstr>Declare Structure Variable</vt:lpstr>
      <vt:lpstr>Accessing Structure Members</vt:lpstr>
      <vt:lpstr>Structure Example:  Display 6.1  A Structure Definition (1 of 3)</vt:lpstr>
      <vt:lpstr>Structure Example:  Display 6.1  A Structure Definition (2 of 3)</vt:lpstr>
      <vt:lpstr>Structure Example:  Display 6.1  A Structure Definition (3 of 3)</vt:lpstr>
      <vt:lpstr>Structure Pitfall</vt:lpstr>
      <vt:lpstr>Structure Assignments</vt:lpstr>
      <vt:lpstr>Pitfall: Structure Assignments</vt:lpstr>
      <vt:lpstr>Structures as Function Arguments</vt:lpstr>
      <vt:lpstr>Initializing Structures</vt:lpstr>
      <vt:lpstr>Before Introducing Class</vt:lpstr>
      <vt:lpstr>Build Libraries in C</vt:lpstr>
      <vt:lpstr>Use Libraries in C</vt:lpstr>
      <vt:lpstr>Implement Libraries in C</vt:lpstr>
      <vt:lpstr>Implement Libraries in C</vt:lpstr>
      <vt:lpstr>Implement Libraries in C</vt:lpstr>
      <vt:lpstr>Implement Libraries in C</vt:lpstr>
      <vt:lpstr>Implement Libraries in C</vt:lpstr>
      <vt:lpstr>What’s Wrong?</vt:lpstr>
      <vt:lpstr>Towards Object-Based (not OOP yet)</vt:lpstr>
      <vt:lpstr>Towards Object-Based (not OOP yet)</vt:lpstr>
      <vt:lpstr>Towards Object-Based (not OOP yet)</vt:lpstr>
      <vt:lpstr>No Hidden Implementation</vt:lpstr>
      <vt:lpstr>Access Control</vt:lpstr>
      <vt:lpstr>Object-Based is Not Enough</vt:lpstr>
      <vt:lpstr>Towards OOP</vt:lpstr>
      <vt:lpstr>Use “class” instead of “struct”</vt:lpstr>
      <vt:lpstr>Classes</vt:lpstr>
      <vt:lpstr>Class Definitions</vt:lpstr>
      <vt:lpstr>Declaring Objects</vt:lpstr>
      <vt:lpstr>Class Member Access</vt:lpstr>
      <vt:lpstr>Class Member Functions</vt:lpstr>
      <vt:lpstr>Class Member Functions Definition</vt:lpstr>
      <vt:lpstr>Complete Class Example:  Display 6.3  Class With a Member Function (1 of 4)</vt:lpstr>
      <vt:lpstr>Complete Class Example:  Display 6.3  Class With a Member Function (2 of 4)</vt:lpstr>
      <vt:lpstr>Complete Class Example:  Display 6.3  Class With a Member Function (3 of 4)</vt:lpstr>
      <vt:lpstr>Complete Class Example:  Display 6.3  Class With a Member Function (4 of 4)</vt:lpstr>
      <vt:lpstr>Dot and Scope Resolution Operator</vt:lpstr>
      <vt:lpstr>A Class’s Place</vt:lpstr>
      <vt:lpstr>Encapsulation</vt:lpstr>
      <vt:lpstr>Abstract Data Types</vt:lpstr>
      <vt:lpstr>More Encapsulation</vt:lpstr>
      <vt:lpstr>Principles of OOP</vt:lpstr>
      <vt:lpstr>Public and Private Members</vt:lpstr>
      <vt:lpstr>Public and Private Example</vt:lpstr>
      <vt:lpstr>Public and Private Example 2</vt:lpstr>
      <vt:lpstr>Public and Private Style</vt:lpstr>
      <vt:lpstr>Accessor and Mutator Functions</vt:lpstr>
      <vt:lpstr>Separate Interface  and Implementation</vt:lpstr>
      <vt:lpstr>More Hidden</vt:lpstr>
      <vt:lpstr>Structures versus Classes</vt:lpstr>
      <vt:lpstr>Thinking Objects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Microsoft Office User</cp:lastModifiedBy>
  <cp:revision>249</cp:revision>
  <dcterms:created xsi:type="dcterms:W3CDTF">2006-08-16T00:00:00Z</dcterms:created>
  <dcterms:modified xsi:type="dcterms:W3CDTF">2021-03-11T02:57:17Z</dcterms:modified>
</cp:coreProperties>
</file>