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3.xml" ContentType="application/vnd.openxmlformats-officedocument.presentationml.tags+xml"/>
  <Override PartName="/ppt/notesSlides/notesSlide49.xml" ContentType="application/vnd.openxmlformats-officedocument.presentationml.notesSlide+xml"/>
  <Override PartName="/ppt/tags/tag4.xml" ContentType="application/vnd.openxmlformats-officedocument.presentationml.tags+xml"/>
  <Override PartName="/ppt/notesSlides/notesSlide50.xml" ContentType="application/vnd.openxmlformats-officedocument.presentationml.notesSlide+xml"/>
  <Override PartName="/ppt/tags/tag5.xml" ContentType="application/vnd.openxmlformats-officedocument.presentationml.tags+xml"/>
  <Override PartName="/ppt/notesSlides/notesSlide51.xml" ContentType="application/vnd.openxmlformats-officedocument.presentationml.notesSlide+xml"/>
  <Override PartName="/ppt/tags/tag6.xml" ContentType="application/vnd.openxmlformats-officedocument.presentationml.tags+xml"/>
  <Override PartName="/ppt/notesSlides/notesSlide52.xml" ContentType="application/vnd.openxmlformats-officedocument.presentationml.notesSlide+xml"/>
  <Override PartName="/ppt/tags/tag7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317" r:id="rId6"/>
    <p:sldId id="260" r:id="rId7"/>
    <p:sldId id="325" r:id="rId8"/>
    <p:sldId id="261" r:id="rId9"/>
    <p:sldId id="262" r:id="rId10"/>
    <p:sldId id="265" r:id="rId11"/>
    <p:sldId id="263" r:id="rId12"/>
    <p:sldId id="318" r:id="rId13"/>
    <p:sldId id="324" r:id="rId14"/>
    <p:sldId id="264" r:id="rId15"/>
    <p:sldId id="266" r:id="rId16"/>
    <p:sldId id="267" r:id="rId17"/>
    <p:sldId id="268" r:id="rId18"/>
    <p:sldId id="319" r:id="rId19"/>
    <p:sldId id="269" r:id="rId20"/>
    <p:sldId id="270" r:id="rId21"/>
    <p:sldId id="271" r:id="rId22"/>
    <p:sldId id="272" r:id="rId23"/>
    <p:sldId id="320" r:id="rId24"/>
    <p:sldId id="273" r:id="rId25"/>
    <p:sldId id="274" r:id="rId26"/>
    <p:sldId id="321" r:id="rId27"/>
    <p:sldId id="307" r:id="rId28"/>
    <p:sldId id="276" r:id="rId29"/>
    <p:sldId id="304" r:id="rId30"/>
    <p:sldId id="277" r:id="rId31"/>
    <p:sldId id="278" r:id="rId32"/>
    <p:sldId id="305" r:id="rId33"/>
    <p:sldId id="275" r:id="rId34"/>
    <p:sldId id="327" r:id="rId35"/>
    <p:sldId id="326" r:id="rId36"/>
    <p:sldId id="279" r:id="rId37"/>
    <p:sldId id="280" r:id="rId38"/>
    <p:sldId id="281" r:id="rId39"/>
    <p:sldId id="282" r:id="rId40"/>
    <p:sldId id="308" r:id="rId41"/>
    <p:sldId id="309" r:id="rId42"/>
    <p:sldId id="328" r:id="rId43"/>
    <p:sldId id="283" r:id="rId44"/>
    <p:sldId id="329" r:id="rId45"/>
    <p:sldId id="322" r:id="rId46"/>
    <p:sldId id="284" r:id="rId47"/>
    <p:sldId id="285" r:id="rId48"/>
    <p:sldId id="286" r:id="rId49"/>
    <p:sldId id="287" r:id="rId50"/>
    <p:sldId id="323" r:id="rId51"/>
    <p:sldId id="310" r:id="rId52"/>
    <p:sldId id="288" r:id="rId53"/>
    <p:sldId id="289" r:id="rId54"/>
    <p:sldId id="290" r:id="rId55"/>
    <p:sldId id="311" r:id="rId56"/>
    <p:sldId id="291" r:id="rId57"/>
    <p:sldId id="292" r:id="rId58"/>
    <p:sldId id="293" r:id="rId59"/>
    <p:sldId id="294" r:id="rId60"/>
    <p:sldId id="295" r:id="rId61"/>
    <p:sldId id="296" r:id="rId62"/>
    <p:sldId id="312" r:id="rId63"/>
    <p:sldId id="297" r:id="rId64"/>
    <p:sldId id="298" r:id="rId65"/>
    <p:sldId id="313" r:id="rId66"/>
    <p:sldId id="314" r:id="rId67"/>
    <p:sldId id="299" r:id="rId68"/>
    <p:sldId id="315" r:id="rId69"/>
    <p:sldId id="316" r:id="rId70"/>
    <p:sldId id="300" r:id="rId71"/>
    <p:sldId id="301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87069"/>
  </p:normalViewPr>
  <p:slideViewPr>
    <p:cSldViewPr>
      <p:cViewPr varScale="1">
        <p:scale>
          <a:sx n="95" d="100"/>
          <a:sy n="95" d="100"/>
        </p:scale>
        <p:origin x="2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315E00-FB24-4E88-8503-D1B3F9833012}" type="datetimeFigureOut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7FAFAC-5236-4458-A5EA-CC387E6F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0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406E01-08D9-49B3-9D73-55A84690C2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33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A4681A-E948-4BEF-A25E-446471369C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8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Bool </a:t>
            </a:r>
            <a:r>
              <a:rPr lang="zh-CN" altLang="en-US" dirty="0"/>
              <a:t>其實是</a:t>
            </a:r>
            <a:r>
              <a:rPr lang="en-US" altLang="zh-CN" dirty="0"/>
              <a:t> constant</a:t>
            </a:r>
            <a:r>
              <a:rPr lang="zh-CN" altLang="en-US" dirty="0"/>
              <a:t>，基本上</a:t>
            </a:r>
            <a:r>
              <a:rPr lang="en-US" altLang="zh-CN" dirty="0"/>
              <a:t> simple type </a:t>
            </a:r>
            <a:r>
              <a:rPr lang="zh-CN" altLang="en-US" dirty="0"/>
              <a:t>當作</a:t>
            </a:r>
            <a:r>
              <a:rPr lang="en-US" altLang="zh-CN" dirty="0"/>
              <a:t> return type </a:t>
            </a:r>
            <a:r>
              <a:rPr lang="zh-CN" altLang="en-US" dirty="0"/>
              <a:t>時候，</a:t>
            </a:r>
            <a:r>
              <a:rPr lang="en-US" altLang="zh-CN" dirty="0"/>
              <a:t>C++ </a:t>
            </a:r>
            <a:r>
              <a:rPr lang="zh-CN" altLang="en-US" dirty="0"/>
              <a:t>會自動把它當成</a:t>
            </a:r>
            <a:r>
              <a:rPr lang="en-US" altLang="zh-CN" dirty="0"/>
              <a:t> constant</a:t>
            </a:r>
            <a:r>
              <a:rPr lang="zh-CN" altLang="en-US" dirty="0"/>
              <a:t>，避免使用者把重要的資訊存到裡面</a:t>
            </a:r>
            <a:r>
              <a:rPr lang="zh-CN" altLang="en-US"/>
              <a:t>，然後</a:t>
            </a: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33D4D4-9070-45A6-B615-34EAD0C129F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571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Bool </a:t>
            </a:r>
            <a:r>
              <a:rPr lang="zh-CN" altLang="en-US" dirty="0"/>
              <a:t>其實是</a:t>
            </a:r>
            <a:r>
              <a:rPr lang="en-US" altLang="zh-CN" dirty="0"/>
              <a:t> constant</a:t>
            </a:r>
            <a:r>
              <a:rPr lang="zh-CN" altLang="en-US" dirty="0"/>
              <a:t>，基本上</a:t>
            </a:r>
            <a:r>
              <a:rPr lang="en-US" altLang="zh-CN" dirty="0"/>
              <a:t> simple type </a:t>
            </a:r>
            <a:r>
              <a:rPr lang="zh-CN" altLang="en-US" dirty="0"/>
              <a:t>當作</a:t>
            </a:r>
            <a:r>
              <a:rPr lang="en-US" altLang="zh-CN" dirty="0"/>
              <a:t> return type </a:t>
            </a:r>
            <a:r>
              <a:rPr lang="zh-CN" altLang="en-US" dirty="0"/>
              <a:t>時候，</a:t>
            </a:r>
            <a:r>
              <a:rPr lang="en-US" altLang="zh-CN" dirty="0"/>
              <a:t>C++ </a:t>
            </a:r>
            <a:r>
              <a:rPr lang="zh-CN" altLang="en-US" dirty="0"/>
              <a:t>會自動把它當成</a:t>
            </a:r>
            <a:r>
              <a:rPr lang="en-US" altLang="zh-CN" dirty="0"/>
              <a:t> constant</a:t>
            </a:r>
            <a:r>
              <a:rPr lang="zh-CN" altLang="en-US" dirty="0"/>
              <a:t>，避免使用者把重要的資訊存到裡面</a:t>
            </a:r>
            <a:r>
              <a:rPr lang="zh-CN" altLang="en-US"/>
              <a:t>，然後</a:t>
            </a: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33D4D4-9070-45A6-B615-34EAD0C129F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37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TW" dirty="0"/>
              <a:t>rror, 因為 a1 == a2 return an anonymous variable 不能改成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7FAFAC-5236-4458-A5EA-CC387E6F68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008DC-7A24-4426-BB8F-F02B7924EF0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425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79764C-932E-43E5-9A93-DADDA2550B5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094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30CB50-1E25-4512-901C-C14B8EBEC22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403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2C102B-BD38-48B8-A9BA-3929B587D6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995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794BAA-4099-4B0E-B7E4-934A9BB998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596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58E370-436E-4EA4-A216-A9611381D9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97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FA3F41-3B11-4FBB-84A3-F7E2BE56346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656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E09192-F83A-4A67-8139-49CDEC5016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052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00DC6C-00BE-46E3-8B91-DA88FD6B4F2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464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Call function </a:t>
            </a:r>
            <a:r>
              <a:rPr lang="zh-CN" altLang="en-US" dirty="0"/>
              <a:t>的那個是</a:t>
            </a:r>
            <a:r>
              <a:rPr lang="en-US" altLang="zh-CN" dirty="0"/>
              <a:t> first parameter</a:t>
            </a:r>
            <a:r>
              <a:rPr lang="zh-CN" altLang="en-US" dirty="0"/>
              <a:t>，這很直覺，跟我們當初要做封裝是一樣概念</a:t>
            </a: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ED275F-8B62-4182-B24F-CE7D51AC47D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194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EF55C-7801-4BCE-AAA8-FBA9992F02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417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zh-CN" altLang="en-US" dirty="0"/>
              <a:t>加在</a:t>
            </a:r>
            <a:r>
              <a:rPr lang="zh-TW" altLang="en-US" dirty="0"/>
              <a:t> </a:t>
            </a:r>
            <a:r>
              <a:rPr lang="en-US" altLang="zh-TW" dirty="0"/>
              <a:t>function </a:t>
            </a:r>
            <a:r>
              <a:rPr lang="zh-CN" altLang="en-US" dirty="0"/>
              <a:t>名稱後面，表示這個</a:t>
            </a:r>
            <a:r>
              <a:rPr lang="en-US" altLang="zh-CN" dirty="0"/>
              <a:t> function </a:t>
            </a:r>
            <a:r>
              <a:rPr lang="zh-CN" altLang="en-US" dirty="0"/>
              <a:t>部會改到這個</a:t>
            </a:r>
            <a:r>
              <a:rPr lang="en-US" altLang="zh-CN" dirty="0"/>
              <a:t> object </a:t>
            </a:r>
            <a:r>
              <a:rPr lang="zh-CN" altLang="en-US" dirty="0"/>
              <a:t>底下的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，但是別的</a:t>
            </a:r>
            <a:r>
              <a:rPr lang="en-US" altLang="zh-TW" dirty="0"/>
              <a:t> object</a:t>
            </a:r>
            <a:r>
              <a:rPr lang="zh-TW" altLang="en-US" dirty="0"/>
              <a:t> 可以，同時也不能呼叫非</a:t>
            </a:r>
            <a:r>
              <a:rPr lang="en-US" altLang="zh-TW" dirty="0"/>
              <a:t>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member function</a:t>
            </a:r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618470-9922-4A14-8C74-D627701D71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24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C22C3A-64AA-47DA-A383-5F4F82F832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951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D3F21-C0C8-4D6D-930B-826A133AC05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703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7F5B64-30B4-4890-833B-2522D0B6D3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645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</a:t>
            </a:r>
            <a:r>
              <a:rPr lang="en-US" altLang="zh-CN" dirty="0"/>
              <a:t>function</a:t>
            </a:r>
            <a:r>
              <a:rPr lang="zh-CN" altLang="en-US" dirty="0"/>
              <a:t>後面加上</a:t>
            </a:r>
            <a:r>
              <a:rPr lang="en-US" altLang="zh-CN" dirty="0" err="1"/>
              <a:t>const</a:t>
            </a:r>
            <a:r>
              <a:rPr lang="zh-CN" altLang="en-US" dirty="0"/>
              <a:t>字眼</a:t>
            </a:r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618470-9922-4A14-8C74-D627701D71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078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 = r + l ;</a:t>
            </a:r>
            <a:r>
              <a:rPr lang="zh-TW" altLang="en-US" dirty="0"/>
              <a:t> 那行會錯</a:t>
            </a:r>
            <a:endParaRPr lang="en-TW" dirty="0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7FAFAC-5236-4458-A5EA-CC387E6F689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這些符號，就真的是代表了某個</a:t>
            </a:r>
            <a:r>
              <a:rPr lang="en-US" altLang="zh-CN" dirty="0"/>
              <a:t>function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不過這些符號是人慣用的，所以比較熟悉、直覺</a:t>
            </a: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0C274-DA1D-448F-9A8D-6F58580096B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119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= r + l ;</a:t>
            </a:r>
            <a:r>
              <a:rPr lang="zh-TW" altLang="en-US" dirty="0"/>
              <a:t> 那行會錯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7FAFAC-5236-4458-A5EA-CC387E6F689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56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CF2AB-3084-4FE9-B205-4DB427F6329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382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F40C44-FCEE-4E75-AA8F-985A173D07F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87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A368E5-6456-4337-B573-4315420F338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411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自動轉換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class </a:t>
            </a:r>
            <a:r>
              <a:rPr lang="en-US" dirty="0" err="1"/>
              <a:t>myInt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value;}; </a:t>
            </a:r>
            <a:r>
              <a:rPr lang="zh-CN" altLang="en-US" dirty="0"/>
              <a:t>假設有</a:t>
            </a:r>
            <a:r>
              <a:rPr lang="zh-TW" altLang="en-US" dirty="0"/>
              <a:t> </a:t>
            </a:r>
            <a:r>
              <a:rPr lang="en-US" altLang="zh-TW" dirty="0"/>
              <a:t>constructor </a:t>
            </a:r>
            <a:r>
              <a:rPr lang="zh-CN" altLang="en-US" dirty="0"/>
              <a:t>是</a:t>
            </a:r>
            <a:r>
              <a:rPr lang="zh-TW" altLang="en-US" dirty="0"/>
              <a:t> </a:t>
            </a:r>
            <a:r>
              <a:rPr lang="en-US" altLang="zh-TW" dirty="0" err="1"/>
              <a:t>myInt</a:t>
            </a:r>
            <a:r>
              <a:rPr lang="en-US" altLang="zh-TW" dirty="0"/>
              <a:t> (</a:t>
            </a:r>
            <a:r>
              <a:rPr lang="en-US" altLang="zh-TW" dirty="0" err="1"/>
              <a:t>int</a:t>
            </a:r>
            <a:r>
              <a:rPr lang="en-US" altLang="zh-TW" dirty="0"/>
              <a:t> _a): value(_a) {}</a:t>
            </a:r>
            <a:r>
              <a:rPr lang="zh-TW" altLang="en-US" dirty="0"/>
              <a:t> 和 </a:t>
            </a:r>
            <a:r>
              <a:rPr lang="en-US" altLang="zh-TW" dirty="0"/>
              <a:t>operator + (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myInt</a:t>
            </a:r>
            <a:r>
              <a:rPr lang="en-US" altLang="zh-TW" dirty="0"/>
              <a:t> &amp;a)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Compiler </a:t>
            </a:r>
            <a:r>
              <a:rPr lang="zh-CN" altLang="en-US" dirty="0"/>
              <a:t>可以自動幫忙把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轉成</a:t>
            </a:r>
            <a:r>
              <a:rPr lang="zh-TW" altLang="en-US" dirty="0"/>
              <a:t> </a:t>
            </a:r>
            <a:r>
              <a:rPr lang="en-US" altLang="zh-TW" dirty="0" err="1"/>
              <a:t>myInt</a:t>
            </a:r>
            <a:r>
              <a:rPr lang="en-US" altLang="zh-TW" dirty="0"/>
              <a:t> (</a:t>
            </a:r>
            <a:r>
              <a:rPr lang="zh-CN" altLang="en-US" dirty="0"/>
              <a:t>透過</a:t>
            </a:r>
            <a:r>
              <a:rPr lang="en-US" altLang="zh-CN" dirty="0" err="1"/>
              <a:t>constrcutor</a:t>
            </a:r>
            <a:r>
              <a:rPr lang="en-US" altLang="zh-CN" dirty="0"/>
              <a:t>)</a:t>
            </a:r>
            <a:r>
              <a:rPr lang="zh-TW" altLang="en-US" dirty="0"/>
              <a:t>，就能使用</a:t>
            </a:r>
            <a:r>
              <a:rPr lang="en-US" altLang="zh-TW" dirty="0"/>
              <a:t> operator +</a:t>
            </a:r>
            <a:r>
              <a:rPr lang="zh-TW" altLang="en-US" dirty="0"/>
              <a:t> 來把</a:t>
            </a:r>
            <a:r>
              <a:rPr lang="en-US" altLang="zh-TW" dirty="0"/>
              <a:t> </a:t>
            </a:r>
            <a:r>
              <a:rPr lang="en-US" altLang="zh-TW" dirty="0" err="1"/>
              <a:t>myInt</a:t>
            </a:r>
            <a:r>
              <a:rPr lang="en-US" altLang="zh-TW" dirty="0"/>
              <a:t> </a:t>
            </a:r>
            <a:r>
              <a:rPr lang="zh-CN" altLang="en-US" dirty="0"/>
              <a:t>和</a:t>
            </a:r>
            <a:r>
              <a:rPr lang="en-US" altLang="zh-TW" dirty="0"/>
              <a:t> int</a:t>
            </a:r>
            <a:r>
              <a:rPr lang="zh-TW" altLang="en-US"/>
              <a:t> 加起來</a:t>
            </a:r>
            <a:r>
              <a:rPr lang="zh-TW" altLang="en-US" dirty="0"/>
              <a:t>了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F24E0-ECAF-49CC-8633-AB188E82821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528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</a:t>
            </a:r>
            <a:r>
              <a:rPr lang="en-US" altLang="zh-CN" dirty="0"/>
              <a:t>function</a:t>
            </a:r>
            <a:r>
              <a:rPr lang="zh-CN" altLang="en-US" dirty="0"/>
              <a:t>前面加上</a:t>
            </a:r>
            <a:r>
              <a:rPr lang="en-US" altLang="zh-CN" dirty="0"/>
              <a:t>friend</a:t>
            </a:r>
            <a:r>
              <a:rPr lang="zh-CN" altLang="en-US" dirty="0"/>
              <a:t>字眼，但注意</a:t>
            </a:r>
            <a:r>
              <a:rPr lang="en-US" altLang="zh-CN" dirty="0"/>
              <a:t>define</a:t>
            </a:r>
            <a:r>
              <a:rPr lang="zh-CN" altLang="en-US" dirty="0"/>
              <a:t>的時候，</a:t>
            </a:r>
            <a:r>
              <a:rPr lang="zh-TW" altLang="en-US" dirty="0"/>
              <a:t>不用再放</a:t>
            </a:r>
            <a:r>
              <a:rPr lang="en-US" altLang="zh-CN" dirty="0"/>
              <a:t>friend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618470-9922-4A14-8C74-D627701D71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453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Reciprocate (v)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互換</a:t>
            </a:r>
            <a:endParaRPr 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CF081-FC82-48C8-9D6D-F8CE0A3F5D0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2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Reciprocate (v)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互換</a:t>
            </a:r>
            <a:endParaRPr 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CF081-FC82-48C8-9D6D-F8CE0A3F5D0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978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Reciprocate (v)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互換</a:t>
            </a:r>
            <a:endParaRPr 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CF081-FC82-48C8-9D6D-F8CE0A3F5D0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9598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別名，但是單獨用有點危險，通常我們不太這樣使用</a:t>
            </a:r>
            <a:endParaRPr 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107673-AA15-4586-8F99-B5F03C95ACE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77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FDE362-68C3-4E96-BE8E-E81CA296493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4587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9BBACE-90BE-4F38-BD70-BC3C9E8A82C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480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你一定要「很小心」不要把</a:t>
            </a:r>
            <a:r>
              <a:rPr lang="en-US" altLang="zh-CN" dirty="0"/>
              <a:t> local variable </a:t>
            </a:r>
            <a:r>
              <a:rPr lang="zh-CN" altLang="en-US" dirty="0"/>
              <a:t>使用</a:t>
            </a:r>
            <a:r>
              <a:rPr lang="zh-TW" altLang="en-US" dirty="0"/>
              <a:t> </a:t>
            </a:r>
            <a:r>
              <a:rPr lang="en-US" altLang="zh-TW" dirty="0"/>
              <a:t>reference </a:t>
            </a:r>
            <a:r>
              <a:rPr lang="zh-CN" altLang="en-US" dirty="0"/>
              <a:t>的方式</a:t>
            </a:r>
            <a:r>
              <a:rPr lang="zh-TW" altLang="en-US" dirty="0"/>
              <a:t> </a:t>
            </a:r>
            <a:r>
              <a:rPr lang="en-US" altLang="zh-CN" dirty="0"/>
              <a:t>return </a:t>
            </a:r>
            <a:r>
              <a:rPr lang="zh-CN" altLang="en-US" dirty="0"/>
              <a:t>回來，像下面這個例子，有機會讓你的</a:t>
            </a:r>
            <a:r>
              <a:rPr lang="en-US" altLang="zh-CN" dirty="0"/>
              <a:t>code</a:t>
            </a:r>
            <a:r>
              <a:rPr lang="zh-CN" altLang="en-US" dirty="0"/>
              <a:t>發生</a:t>
            </a:r>
            <a:r>
              <a:rPr lang="en-US" altLang="zh-CN" dirty="0"/>
              <a:t>segmentation fault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&amp; f( </a:t>
            </a:r>
            <a:r>
              <a:rPr lang="en-US" altLang="zh-CN" dirty="0" err="1"/>
              <a:t>int</a:t>
            </a:r>
            <a:r>
              <a:rPr lang="en-US" altLang="zh-CN" dirty="0"/>
              <a:t> _a</a:t>
            </a:r>
            <a:r>
              <a:rPr lang="zh-TW" altLang="en-US" dirty="0"/>
              <a:t> </a:t>
            </a:r>
            <a:r>
              <a:rPr lang="en-US" altLang="zh-CN" dirty="0"/>
              <a:t>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 = _a 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return a;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488C15-DE74-410E-BA5F-9839ABDF7C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513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FF7D88-7AC3-448B-B422-18F4ECB0E10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0925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FF7D88-7AC3-448B-B422-18F4ECB0E10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8476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549239-C396-4D3A-BB6D-2F06C47484F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288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0E1AA-0CB8-47AB-B194-FAFF347A6D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2035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6718BF-999A-4ADF-AD06-271BB7135D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408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6718BF-999A-4ADF-AD06-271BB7135D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3065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AFB44-810B-4067-8E77-51F55E0EAC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8513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3B4B89-9F31-4667-ADDB-37E17B22E37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42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/>
              <a:t>int</a:t>
            </a:r>
            <a:r>
              <a:rPr lang="en-US" dirty="0"/>
              <a:t> x = 5, y = 10;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(</a:t>
            </a:r>
            <a:r>
              <a:rPr lang="en-US" dirty="0" err="1"/>
              <a:t>x+y</a:t>
            </a:r>
            <a:r>
              <a:rPr lang="en-US" dirty="0"/>
              <a:t>)++; </a:t>
            </a:r>
            <a:r>
              <a:rPr lang="zh-CN" altLang="en-US" dirty="0"/>
              <a:t>會錯，因為</a:t>
            </a:r>
            <a:r>
              <a:rPr lang="en-US" altLang="zh-CN" dirty="0"/>
              <a:t>(</a:t>
            </a:r>
            <a:r>
              <a:rPr lang="en-US" altLang="zh-CN" dirty="0" err="1"/>
              <a:t>x+y</a:t>
            </a:r>
            <a:r>
              <a:rPr lang="en-US" altLang="zh-CN" dirty="0"/>
              <a:t>)</a:t>
            </a:r>
            <a:r>
              <a:rPr lang="zh-CN" altLang="en-US" dirty="0"/>
              <a:t>是一個</a:t>
            </a:r>
            <a:r>
              <a:rPr lang="en-US" altLang="zh-CN" dirty="0" err="1"/>
              <a:t>const</a:t>
            </a:r>
            <a:r>
              <a:rPr lang="zh-CN" altLang="en-US" dirty="0"/>
              <a:t>，也沒必要讓使用修改他</a:t>
            </a:r>
            <a:r>
              <a:rPr lang="zh-TW" altLang="en-US" dirty="0"/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lvalue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required as left operand of assignment</a:t>
            </a:r>
          </a:p>
          <a:p>
            <a:pPr eaLnBrk="1" hangingPunct="1">
              <a:spcBef>
                <a:spcPct val="0"/>
              </a:spcBef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後面會再一次講到</a:t>
            </a: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1EB132-43BA-42C9-A782-A32E944EF5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804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B316AD-E413-4CCA-ACDF-7597B3FD78F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3573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C801A-8745-40E8-84DA-04A78DBCE9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806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A53D7F-E449-4799-9666-B330C91AB39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6274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D29BB7-5A92-42E3-9061-F6653E57A9A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2230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D990CA-4A63-4313-B7FC-D782C3CAE5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8544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1A8CC-6C11-4EAE-BA03-48ADC7E5AD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4001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1A8CC-6C11-4EAE-BA03-48ADC7E5AD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8441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1A8CC-6C11-4EAE-BA03-48ADC7E5AD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1857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81527-2C3B-4620-B8A4-72E7EC2287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23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回傳的時候是回傳原</a:t>
            </a:r>
            <a:r>
              <a:rPr lang="en-US" altLang="zh-CN" dirty="0"/>
              <a:t> first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second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reference</a:t>
            </a:r>
            <a:r>
              <a:rPr lang="zh-TW" altLang="en-US" dirty="0"/>
              <a:t>，因此從外面使用 </a:t>
            </a:r>
            <a:r>
              <a:rPr lang="en-US" altLang="zh-TW" dirty="0"/>
              <a:t>[ index ]</a:t>
            </a:r>
            <a:r>
              <a:rPr lang="zh-TW" altLang="en-US" dirty="0"/>
              <a:t> 可以直接修改到</a:t>
            </a:r>
            <a:r>
              <a:rPr lang="en-US" altLang="zh-TW" dirty="0"/>
              <a:t> object </a:t>
            </a:r>
            <a:r>
              <a:rPr lang="zh-CN" altLang="en-US" dirty="0"/>
              <a:t>裡的</a:t>
            </a:r>
            <a:r>
              <a:rPr lang="en-US" altLang="zh-CN" dirty="0"/>
              <a:t> first </a:t>
            </a:r>
            <a:r>
              <a:rPr lang="zh-CN" altLang="en-US" dirty="0"/>
              <a:t>和</a:t>
            </a:r>
            <a:r>
              <a:rPr lang="en-US" altLang="zh-CN" dirty="0"/>
              <a:t> second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CharPair</a:t>
            </a:r>
            <a:r>
              <a:rPr lang="en-US" altLang="zh-CN" dirty="0"/>
              <a:t> temp;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temp[1] = 'c';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temp[2] = 'd';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81527-2C3B-4620-B8A4-72E7EC2287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08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/>
              <a:t>int</a:t>
            </a:r>
            <a:r>
              <a:rPr lang="en-US" dirty="0"/>
              <a:t> x = 5, y = 10;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(</a:t>
            </a:r>
            <a:r>
              <a:rPr lang="en-US" dirty="0" err="1"/>
              <a:t>x+y</a:t>
            </a:r>
            <a:r>
              <a:rPr lang="en-US" dirty="0"/>
              <a:t>)++; </a:t>
            </a:r>
            <a:r>
              <a:rPr lang="zh-CN" altLang="en-US" dirty="0"/>
              <a:t>會錯，因為</a:t>
            </a:r>
            <a:r>
              <a:rPr lang="en-US" altLang="zh-CN" dirty="0"/>
              <a:t>(</a:t>
            </a:r>
            <a:r>
              <a:rPr lang="en-US" altLang="zh-CN" dirty="0" err="1"/>
              <a:t>x+y</a:t>
            </a:r>
            <a:r>
              <a:rPr lang="en-US" altLang="zh-CN" dirty="0"/>
              <a:t>)</a:t>
            </a:r>
            <a:r>
              <a:rPr lang="zh-CN" altLang="en-US" dirty="0"/>
              <a:t>是一個</a:t>
            </a:r>
            <a:r>
              <a:rPr lang="en-US" altLang="zh-CN" dirty="0" err="1"/>
              <a:t>const</a:t>
            </a:r>
            <a:r>
              <a:rPr lang="zh-CN" altLang="en-US" dirty="0"/>
              <a:t>，也沒必要讓使用修改他</a:t>
            </a:r>
            <a:r>
              <a:rPr lang="zh-TW" altLang="en-US" dirty="0"/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lvalue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required as left operand of assignment</a:t>
            </a:r>
          </a:p>
          <a:p>
            <a:pPr eaLnBrk="1" hangingPunct="1">
              <a:spcBef>
                <a:spcPct val="0"/>
              </a:spcBef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後面會再一次講到</a:t>
            </a: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1EB132-43BA-42C9-A782-A32E944EF5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8982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回傳的時候是回傳原</a:t>
            </a:r>
            <a:r>
              <a:rPr lang="en-US" altLang="zh-CN" dirty="0"/>
              <a:t> first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second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reference</a:t>
            </a:r>
            <a:r>
              <a:rPr lang="zh-TW" altLang="en-US" dirty="0"/>
              <a:t>，因此從外面使用 </a:t>
            </a:r>
            <a:r>
              <a:rPr lang="en-US" altLang="zh-TW" dirty="0"/>
              <a:t>[ index ]</a:t>
            </a:r>
            <a:r>
              <a:rPr lang="zh-TW" altLang="en-US" dirty="0"/>
              <a:t> 可以直接修改到</a:t>
            </a:r>
            <a:r>
              <a:rPr lang="en-US" altLang="zh-TW" dirty="0"/>
              <a:t> object </a:t>
            </a:r>
            <a:r>
              <a:rPr lang="zh-CN" altLang="en-US" dirty="0"/>
              <a:t>裡的</a:t>
            </a:r>
            <a:r>
              <a:rPr lang="en-US" altLang="zh-CN" dirty="0"/>
              <a:t> first </a:t>
            </a:r>
            <a:r>
              <a:rPr lang="zh-CN" altLang="en-US" dirty="0"/>
              <a:t>和</a:t>
            </a:r>
            <a:r>
              <a:rPr lang="en-US" altLang="zh-CN" dirty="0"/>
              <a:t> second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CharPair</a:t>
            </a:r>
            <a:r>
              <a:rPr lang="en-US" altLang="zh-CN" dirty="0"/>
              <a:t> temp;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temp[1] = 'c';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temp[2] = 'd';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81527-2C3B-4620-B8A4-72E7EC2287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8792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49A1D0-AB5D-4768-8E98-FE4AF45E57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155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CDAFC4-DE5D-467C-8479-4AC6806621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0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24 </a:t>
            </a:r>
            <a:r>
              <a:rPr lang="en-US" dirty="0" err="1"/>
              <a:t>會給過，因為沒有把</a:t>
            </a:r>
            <a:r>
              <a:rPr lang="zh-TW" altLang="en-US" dirty="0"/>
              <a:t> </a:t>
            </a:r>
            <a:r>
              <a:rPr lang="en-US" altLang="zh-TW" dirty="0"/>
              <a:t>line 15</a:t>
            </a:r>
            <a:r>
              <a:rPr lang="zh-TW" altLang="en-US" dirty="0"/>
              <a:t> </a:t>
            </a:r>
            <a:r>
              <a:rPr lang="zh-TW" altLang="en-US"/>
              <a:t>設定成</a:t>
            </a:r>
            <a:r>
              <a:rPr lang="en-US" altLang="zh-TW"/>
              <a:t> constant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7FAFAC-5236-4458-A5EA-CC387E6F68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4B1357-3287-4716-9CAD-48E42CFCC54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185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因為不是</a:t>
            </a:r>
            <a:r>
              <a:rPr lang="en-US" altLang="zh-CN" dirty="0"/>
              <a:t>member function</a:t>
            </a:r>
            <a:r>
              <a:rPr lang="zh-CN" altLang="en-US" dirty="0"/>
              <a:t>，所以可以看到要取得裡面的</a:t>
            </a:r>
            <a:r>
              <a:rPr lang="en-US" altLang="zh-CN" dirty="0"/>
              <a:t>value</a:t>
            </a:r>
            <a:r>
              <a:rPr lang="zh-CN" altLang="en-US" dirty="0"/>
              <a:t>要透過</a:t>
            </a:r>
            <a:r>
              <a:rPr lang="en-US" altLang="zh-CN" dirty="0" err="1"/>
              <a:t>getCents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getDollars</a:t>
            </a:r>
            <a:r>
              <a:rPr lang="en-US" altLang="zh-CN" dirty="0"/>
              <a:t>()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Binary operator + </a:t>
            </a:r>
            <a:r>
              <a:rPr lang="zh-CN" altLang="en-US" dirty="0"/>
              <a:t>和</a:t>
            </a:r>
            <a:r>
              <a:rPr lang="en-US" altLang="zh-CN" dirty="0"/>
              <a:t> – </a:t>
            </a:r>
            <a:r>
              <a:rPr lang="zh-CN" altLang="en-US" dirty="0"/>
              <a:t>差不多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F07A86-C958-49C0-874D-3E8E148D12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35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F677-3DFC-4D76-B6E1-29C22284F99E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9A594E5-166C-4C8D-A481-5A7920BB2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382D3-1E60-45D9-8EA3-AB9C31ACB8C6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626980BC-D9E0-4BB1-A0AE-1BB5F1802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9A666-B948-40BA-AD12-AA5C4947F45F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35F0D2C-96DA-4F87-B75D-4DF8CD0ED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D41FD-7DA9-4A0E-9EE4-95548879A6E1}" type="datetime1">
              <a:rPr lang="en-US"/>
              <a:pPr>
                <a:defRPr/>
              </a:pPr>
              <a:t>4/2/21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36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A6073-9143-4A77-8F16-FB7980BEE7B5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BC6C4F1C-5DE8-47F8-B15A-DF3CA9BF8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7D02D-FC41-417F-848A-051664FB34D8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7168B7D9-A1AB-4CDC-BDDA-E63484A0D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95DE9-A62F-47B0-9BD9-B9C8F84ECAE8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80AFDCF-FF34-41A8-A26E-FB9264793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BFF83-35AC-4520-BA2F-64463CF06A81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40AD38F3-AA97-445C-87CF-C8557FBBB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1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BEDA0-9F8C-4006-8BFF-694775C0CEF4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CFCE8022-8135-4903-B2F9-75D504326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3B958-DFA6-4A82-8222-2627B0F7BAF5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4A00D14A-C958-4459-820D-831B21474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3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98C78-845F-41BD-8370-6CD32C9D4247}" type="datetime1">
              <a:rPr lang="en-US"/>
              <a:pPr>
                <a:defRPr/>
              </a:pPr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4432AF7-C596-47BF-A742-53679C66F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590533-FED1-4491-8CD1-E4B011AEF56B}" type="datetime1">
              <a:rPr lang="en-US"/>
              <a:pPr>
                <a:defRPr/>
              </a:pPr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DE84458-DE60-4855-9D7D-699FC7523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Operator Overloading, Friends, </a:t>
            </a:r>
            <a:br>
              <a:rPr lang="en-US" dirty="0"/>
            </a:br>
            <a:r>
              <a:rPr lang="en-US" dirty="0"/>
              <a:t>and References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 Returning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Constructor a "void" function?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We "think" that way, but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"special"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With special properties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CAN return a value!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Recall return statement in "+" overload</a:t>
            </a:r>
            <a:br>
              <a:rPr lang="en-US" sz="2800" dirty="0"/>
            </a:br>
            <a:r>
              <a:rPr lang="en-US" sz="2800" dirty="0"/>
              <a:t>for Money type: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return Money(</a:t>
            </a:r>
            <a:r>
              <a:rPr lang="en-US" sz="2400" dirty="0" err="1"/>
              <a:t>finalDollars</a:t>
            </a:r>
            <a:r>
              <a:rPr lang="en-US" sz="2400" dirty="0"/>
              <a:t>, </a:t>
            </a:r>
            <a:r>
              <a:rPr lang="en-US" sz="2400" dirty="0" err="1"/>
              <a:t>finalCents</a:t>
            </a:r>
            <a:r>
              <a:rPr lang="en-US" sz="2400" dirty="0"/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Returns an "invocation" of Money class!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So constructor actually "returns" an object!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Called an "anonymous object"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69BBACF-B987-42EF-9115-14CBDF580EB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Overloaded "=="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Equality operator, ==</a:t>
            </a:r>
          </a:p>
          <a:p>
            <a:pPr lvl="1" eaLnBrk="1" hangingPunct="1"/>
            <a:r>
              <a:rPr lang="en-US" dirty="0"/>
              <a:t>Enables comparison of Money objects</a:t>
            </a:r>
          </a:p>
          <a:p>
            <a:pPr lvl="1" eaLnBrk="1" hangingPunct="1"/>
            <a:r>
              <a:rPr lang="en-US" dirty="0"/>
              <a:t>Declaration:</a:t>
            </a:r>
            <a:br>
              <a:rPr lang="en-US" dirty="0"/>
            </a:br>
            <a:r>
              <a:rPr lang="en-US" dirty="0"/>
              <a:t>bool </a:t>
            </a:r>
            <a:r>
              <a:rPr lang="en-US" dirty="0">
                <a:solidFill>
                  <a:srgbClr val="C00000"/>
                </a:solidFill>
              </a:rPr>
              <a:t>operator ==</a:t>
            </a:r>
            <a:r>
              <a:rPr lang="en-US" dirty="0"/>
              <a:t>(	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Money&amp; amount1,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Money&amp; amount2);</a:t>
            </a:r>
          </a:p>
          <a:p>
            <a:pPr lvl="2" eaLnBrk="1" hangingPunct="1"/>
            <a:r>
              <a:rPr lang="en-US" dirty="0"/>
              <a:t>Returns bool type for true/false equality</a:t>
            </a:r>
          </a:p>
          <a:p>
            <a:pPr lvl="1" eaLnBrk="1" hangingPunct="1"/>
            <a:r>
              <a:rPr lang="en-US" dirty="0"/>
              <a:t>Again, it’s a </a:t>
            </a:r>
            <a:r>
              <a:rPr lang="en-US" dirty="0">
                <a:solidFill>
                  <a:srgbClr val="C00000"/>
                </a:solidFill>
              </a:rPr>
              <a:t>non-member function</a:t>
            </a:r>
            <a:br>
              <a:rPr lang="en-US" dirty="0"/>
            </a:br>
            <a:r>
              <a:rPr lang="en-US" dirty="0"/>
              <a:t>(like "+" overload)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6DC8B22-159E-44BF-B95F-C7E73D4A804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Overloaded "=="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dirty="0"/>
              <a:t>Equality operator, ==</a:t>
            </a:r>
          </a:p>
          <a:p>
            <a:pPr lvl="1" eaLnBrk="1" hangingPunct="1"/>
            <a:r>
              <a:rPr lang="en-US" dirty="0"/>
              <a:t>Enables comparison of Money objects</a:t>
            </a:r>
          </a:p>
          <a:p>
            <a:pPr lvl="1" eaLnBrk="1" hangingPunct="1"/>
            <a:r>
              <a:rPr lang="en-US" dirty="0"/>
              <a:t>Declaration: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const??</a:t>
            </a:r>
            <a:r>
              <a:rPr lang="en-US" dirty="0"/>
              <a:t> bool </a:t>
            </a:r>
            <a:r>
              <a:rPr lang="en-US" dirty="0">
                <a:solidFill>
                  <a:srgbClr val="C00000"/>
                </a:solidFill>
              </a:rPr>
              <a:t>operator ==</a:t>
            </a:r>
            <a:r>
              <a:rPr lang="en-US" dirty="0"/>
              <a:t>(	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Money&amp; amount1,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Money&amp; amount2);</a:t>
            </a:r>
          </a:p>
          <a:p>
            <a:pPr lvl="2" eaLnBrk="1" hangingPunct="1"/>
            <a:r>
              <a:rPr lang="en-US" dirty="0"/>
              <a:t>Returns bool type for true/false equality</a:t>
            </a:r>
          </a:p>
          <a:p>
            <a:pPr lvl="1" eaLnBrk="1" hangingPunct="1"/>
            <a:r>
              <a:rPr lang="en-US" dirty="0"/>
              <a:t>Again, it’s a </a:t>
            </a:r>
            <a:r>
              <a:rPr lang="en-US" dirty="0">
                <a:solidFill>
                  <a:srgbClr val="C00000"/>
                </a:solidFill>
              </a:rPr>
              <a:t>non-member function</a:t>
            </a:r>
            <a:br>
              <a:rPr lang="en-US" dirty="0"/>
            </a:br>
            <a:r>
              <a:rPr lang="en-US" dirty="0"/>
              <a:t>(like "+" overload)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6DC8B22-159E-44BF-B95F-C7E73D4A804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CC505A-50D0-8648-8F2A-5765F1DC3545}"/>
              </a:ext>
            </a:extLst>
          </p:cNvPr>
          <p:cNvCxnSpPr/>
          <p:nvPr/>
        </p:nvCxnSpPr>
        <p:spPr>
          <a:xfrm>
            <a:off x="1143000" y="3429000"/>
            <a:ext cx="12954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953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F74E-0FA9-854A-8189-46929DAE86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54D2-F440-2745-97B6-07FE65C7B2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9FC42-3D11-CF40-A0BB-3854590A7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9294"/>
            <a:ext cx="7162800" cy="66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Overloaded "==" for Money:</a:t>
            </a:r>
            <a:br>
              <a:rPr lang="en-US" sz="3600"/>
            </a:br>
            <a:r>
              <a:rPr lang="en-US" sz="3600" b="1"/>
              <a:t>Display 8.1</a:t>
            </a:r>
            <a:r>
              <a:rPr lang="en-US" sz="3600"/>
              <a:t>  Operator Overloading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1262063"/>
          </a:xfrm>
        </p:spPr>
        <p:txBody>
          <a:bodyPr/>
          <a:lstStyle/>
          <a:p>
            <a:pPr eaLnBrk="1" hangingPunct="1"/>
            <a:r>
              <a:rPr lang="en-US" sz="2800"/>
              <a:t>Definition of "==" operator for Money class:</a:t>
            </a:r>
          </a:p>
        </p:txBody>
      </p:sp>
      <p:pic>
        <p:nvPicPr>
          <p:cNvPr id="21508" name="Picture 4" descr="C:\WINDOWS\Desktop\Oh_type\sacitch_C++_ppt\gif\savitchc08d01_partB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19400"/>
            <a:ext cx="77724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86D2971-6926-4BFE-8499-FF0AE634FCD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Returning by const Value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"+" operator overload again: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const</a:t>
            </a:r>
            <a:r>
              <a:rPr lang="en-US" sz="2400" dirty="0"/>
              <a:t> Money operator +(	const Money&amp; amount1,</a:t>
            </a:r>
            <a:br>
              <a:rPr lang="en-US" sz="2400" dirty="0"/>
            </a:br>
            <a:r>
              <a:rPr lang="en-US" sz="2400" dirty="0"/>
              <a:t>			        	const Money&amp; amount2);</a:t>
            </a:r>
          </a:p>
          <a:p>
            <a:pPr lvl="1" eaLnBrk="1" hangingPunct="1"/>
            <a:r>
              <a:rPr lang="en-US" dirty="0"/>
              <a:t>Returns a "constant object"?</a:t>
            </a:r>
          </a:p>
          <a:p>
            <a:pPr lvl="1" eaLnBrk="1" hangingPunct="1"/>
            <a:r>
              <a:rPr lang="en-US" dirty="0"/>
              <a:t>Why?</a:t>
            </a:r>
          </a:p>
          <a:p>
            <a:pPr eaLnBrk="1" hangingPunct="1"/>
            <a:r>
              <a:rPr lang="en-US" dirty="0"/>
              <a:t>Consider </a:t>
            </a:r>
            <a:r>
              <a:rPr lang="en-US" dirty="0">
                <a:solidFill>
                  <a:srgbClr val="C00000"/>
                </a:solidFill>
              </a:rPr>
              <a:t>impact of returning "non-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"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to see… </a:t>
            </a:r>
            <a:r>
              <a:rPr lang="en-US" dirty="0">
                <a:sym typeface="Wingdings" pitchFamily="2" charset="2"/>
              </a:rPr>
              <a:t> (next page)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A8E2903-DE45-4566-BB9F-55D54814492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Returning by non-const Value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Consider "no </a:t>
            </a:r>
            <a:r>
              <a:rPr lang="en-US" sz="2800" dirty="0" err="1"/>
              <a:t>const</a:t>
            </a:r>
            <a:r>
              <a:rPr lang="en-US" sz="2800" dirty="0"/>
              <a:t>" in declaration:</a:t>
            </a:r>
            <a:br>
              <a:rPr lang="en-US" sz="2800" dirty="0"/>
            </a:br>
            <a:r>
              <a:rPr lang="en-US" sz="2800" dirty="0"/>
              <a:t>Money operator +(	</a:t>
            </a:r>
            <a:r>
              <a:rPr lang="en-US" sz="2800" dirty="0" err="1"/>
              <a:t>const</a:t>
            </a:r>
            <a:r>
              <a:rPr lang="en-US" sz="2800" dirty="0"/>
              <a:t> Money&amp; amount1,</a:t>
            </a:r>
            <a:br>
              <a:rPr lang="en-US" sz="2800" dirty="0"/>
            </a:br>
            <a:r>
              <a:rPr lang="en-US" sz="2800" dirty="0"/>
              <a:t>		  	    	</a:t>
            </a:r>
            <a:r>
              <a:rPr lang="en-US" sz="2800" dirty="0" err="1"/>
              <a:t>const</a:t>
            </a:r>
            <a:r>
              <a:rPr lang="en-US" sz="2800" dirty="0"/>
              <a:t> Money&amp; amount2);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Consider expression that calls:</a:t>
            </a: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</a:rPr>
              <a:t>m1 + m2</a:t>
            </a:r>
          </a:p>
          <a:p>
            <a:pPr lvl="1" eaLnBrk="1" hangingPunct="1"/>
            <a:r>
              <a:rPr lang="en-US" sz="2400" dirty="0"/>
              <a:t>Where m1 &amp; m2 are Money objects</a:t>
            </a:r>
          </a:p>
          <a:p>
            <a:pPr lvl="1" eaLnBrk="1" hangingPunct="1"/>
            <a:r>
              <a:rPr lang="en-US" sz="2400" dirty="0"/>
              <a:t>Object returned is Money object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We can "do things" with objects!</a:t>
            </a:r>
          </a:p>
          <a:p>
            <a:pPr lvl="2" eaLnBrk="1" hangingPunct="1"/>
            <a:r>
              <a:rPr lang="en-US" sz="2000" dirty="0"/>
              <a:t>Like call member functions…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22437EC-71B7-4A6B-98E6-A22B23286DE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with Non-const Object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Can call member functions:</a:t>
            </a:r>
          </a:p>
          <a:p>
            <a:pPr lvl="1" eaLnBrk="1" hangingPunct="1"/>
            <a:r>
              <a:rPr lang="en-US" sz="2400" dirty="0"/>
              <a:t>We could invoke member functions on</a:t>
            </a:r>
            <a:br>
              <a:rPr lang="en-US" sz="2400" dirty="0"/>
            </a:br>
            <a:r>
              <a:rPr lang="en-US" sz="2400" dirty="0"/>
              <a:t>object returned by expression m1+m2:</a:t>
            </a:r>
          </a:p>
          <a:p>
            <a:pPr lvl="2" eaLnBrk="1" hangingPunct="1"/>
            <a:r>
              <a:rPr lang="en-US" sz="2000" dirty="0"/>
              <a:t>(m1+m2).output();  //Legal, right?</a:t>
            </a:r>
          </a:p>
          <a:p>
            <a:pPr lvl="3" eaLnBrk="1" hangingPunct="1"/>
            <a:r>
              <a:rPr lang="en-US" sz="1800" dirty="0"/>
              <a:t>Not a problem: doesn’t change anything</a:t>
            </a:r>
          </a:p>
          <a:p>
            <a:pPr lvl="2" eaLnBrk="1" hangingPunct="1"/>
            <a:r>
              <a:rPr lang="en-US" sz="2000" dirty="0"/>
              <a:t>(m1+m2).input();	  //Legal!</a:t>
            </a:r>
          </a:p>
          <a:p>
            <a:pPr lvl="3" eaLnBrk="1" hangingPunct="1"/>
            <a:r>
              <a:rPr lang="en-US" sz="1800" dirty="0"/>
              <a:t>PROBLEM!	  //Legal, but MODIFIES!</a:t>
            </a:r>
          </a:p>
          <a:p>
            <a:pPr lvl="2" eaLnBrk="1" hangingPunct="1"/>
            <a:r>
              <a:rPr lang="en-US" sz="2000" dirty="0">
                <a:solidFill>
                  <a:srgbClr val="C00000"/>
                </a:solidFill>
              </a:rPr>
              <a:t>Allows modification of "anonymous" object!</a:t>
            </a:r>
          </a:p>
          <a:p>
            <a:pPr lvl="2" eaLnBrk="1" hangingPunct="1"/>
            <a:r>
              <a:rPr lang="en-US" sz="2000" dirty="0">
                <a:solidFill>
                  <a:srgbClr val="C00000"/>
                </a:solidFill>
              </a:rPr>
              <a:t>Can’t allow that here!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Prevent users from storing valuable information in an object that will most likely be lost </a:t>
            </a:r>
            <a:br>
              <a:rPr lang="en-US" sz="2800" dirty="0"/>
            </a:b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/>
              <a:t>So define the return object as </a:t>
            </a:r>
            <a:r>
              <a:rPr lang="en-US" sz="2800" dirty="0">
                <a:solidFill>
                  <a:srgbClr val="0070C0"/>
                </a:solidFill>
              </a:rPr>
              <a:t>const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610A934-C1F4-4537-9FCE-5A065269DC6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5425-3C3C-CE44-9562-E1A0A5F9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7BCE-7866-CF46-B391-7A450F7A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F4EDF-790D-9943-A9FA-18A73A3416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30D0E-C1F4-D94F-825D-CF010A3B49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539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 Unary Operators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C++ has </a:t>
            </a:r>
            <a:r>
              <a:rPr lang="en-US" dirty="0">
                <a:solidFill>
                  <a:srgbClr val="C00000"/>
                </a:solidFill>
              </a:rPr>
              <a:t>unary operators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Defined as taking </a:t>
            </a:r>
            <a:r>
              <a:rPr lang="en-US" dirty="0">
                <a:solidFill>
                  <a:srgbClr val="0070C0"/>
                </a:solidFill>
              </a:rPr>
              <a:t>one operand</a:t>
            </a:r>
          </a:p>
          <a:p>
            <a:pPr lvl="1" eaLnBrk="1" hangingPunct="1"/>
            <a:r>
              <a:rPr lang="en-US" dirty="0"/>
              <a:t>e.g., - (negation)</a:t>
            </a:r>
          </a:p>
          <a:p>
            <a:pPr lvl="2" eaLnBrk="1" hangingPunct="1"/>
            <a:r>
              <a:rPr lang="en-US" dirty="0"/>
              <a:t>x =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/>
              <a:t>y;	 // Sets x equal to negative of y</a:t>
            </a:r>
          </a:p>
          <a:p>
            <a:pPr lvl="1" eaLnBrk="1" hangingPunct="1"/>
            <a:r>
              <a:rPr lang="en-US" dirty="0"/>
              <a:t>Other unary operators:</a:t>
            </a:r>
          </a:p>
          <a:p>
            <a:pPr lvl="2" eaLnBrk="1" hangingPunct="1"/>
            <a:r>
              <a:rPr lang="en-US" dirty="0"/>
              <a:t>++, --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Unary operators can also be overloaded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1192DF2-E95F-4999-97D9-A3D7D0E0532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Basic </a:t>
            </a:r>
            <a:r>
              <a:rPr lang="en-US" sz="2800" dirty="0">
                <a:solidFill>
                  <a:srgbClr val="C00000"/>
                </a:solidFill>
              </a:rPr>
              <a:t>Operator Overloading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 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Friends</a:t>
            </a:r>
            <a:r>
              <a:rPr lang="en-US" sz="2800" dirty="0"/>
              <a:t> and Automatic Type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Friend functions, friend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Constructors for automatic type conversion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References and More Overloading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&lt;&lt; and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Operators: = , [], ++, --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89C2C14-FA73-4525-A8E4-EF9E85EAFD0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 "-" for Money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Overloaded "-" function declaration</a:t>
            </a:r>
          </a:p>
          <a:p>
            <a:pPr lvl="1" eaLnBrk="1" hangingPunct="1"/>
            <a:r>
              <a:rPr lang="en-US" sz="2400" dirty="0"/>
              <a:t>Placed outside class definition:</a:t>
            </a:r>
            <a:br>
              <a:rPr lang="en-US" sz="2400" dirty="0"/>
            </a:br>
            <a:r>
              <a:rPr lang="en-US" sz="2400" dirty="0" err="1">
                <a:solidFill>
                  <a:srgbClr val="0070C0"/>
                </a:solidFill>
              </a:rPr>
              <a:t>const</a:t>
            </a:r>
            <a:r>
              <a:rPr lang="en-US" sz="2400" dirty="0"/>
              <a:t> Money </a:t>
            </a:r>
            <a:r>
              <a:rPr lang="en-US" sz="2400" dirty="0">
                <a:solidFill>
                  <a:srgbClr val="C00000"/>
                </a:solidFill>
              </a:rPr>
              <a:t>operator –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const</a:t>
            </a:r>
            <a:r>
              <a:rPr lang="en-US" sz="2400" dirty="0"/>
              <a:t> Money&amp; amount);</a:t>
            </a:r>
          </a:p>
          <a:p>
            <a:pPr lvl="1" eaLnBrk="1" hangingPunct="1"/>
            <a:r>
              <a:rPr lang="en-US" sz="2400" dirty="0"/>
              <a:t>Notice: only one argument</a:t>
            </a:r>
          </a:p>
          <a:p>
            <a:pPr lvl="2" eaLnBrk="1" hangingPunct="1"/>
            <a:r>
              <a:rPr lang="en-US" sz="2000" dirty="0"/>
              <a:t>Since only 1 operand (unary)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"-" operator is overloaded twice!</a:t>
            </a:r>
          </a:p>
          <a:p>
            <a:pPr lvl="1" eaLnBrk="1" hangingPunct="1"/>
            <a:r>
              <a:rPr lang="en-US" sz="2400" dirty="0"/>
              <a:t>For two operands/arguments (</a:t>
            </a:r>
            <a:r>
              <a:rPr lang="en-US" sz="2400" dirty="0">
                <a:solidFill>
                  <a:srgbClr val="0070C0"/>
                </a:solidFill>
              </a:rPr>
              <a:t>binary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400" dirty="0"/>
              <a:t>For one operand/argument (</a:t>
            </a:r>
            <a:r>
              <a:rPr lang="en-US" sz="2400" dirty="0">
                <a:solidFill>
                  <a:srgbClr val="0070C0"/>
                </a:solidFill>
              </a:rPr>
              <a:t>unary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400" dirty="0">
                <a:solidFill>
                  <a:srgbClr val="00B050"/>
                </a:solidFill>
              </a:rPr>
              <a:t>Definitions must exist for both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6535CBD-6BFD-4F60-A9CE-EDEE39DD5F9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Overloaded "-"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Overloaded "-" function definition:</a:t>
            </a:r>
            <a:br>
              <a:rPr lang="en-US" sz="2800" dirty="0"/>
            </a:br>
            <a:r>
              <a:rPr lang="en-US" sz="2400" dirty="0" err="1"/>
              <a:t>const</a:t>
            </a:r>
            <a:r>
              <a:rPr lang="en-US" sz="2400" dirty="0"/>
              <a:t> Money operator –(</a:t>
            </a:r>
            <a:r>
              <a:rPr lang="en-US" sz="2400" dirty="0" err="1"/>
              <a:t>const</a:t>
            </a:r>
            <a:r>
              <a:rPr lang="en-US" sz="2400" dirty="0"/>
              <a:t> Money&amp; amount)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return Money(-</a:t>
            </a:r>
            <a:r>
              <a:rPr lang="en-US" sz="2400" dirty="0" err="1"/>
              <a:t>amount.getDollars</a:t>
            </a:r>
            <a:r>
              <a:rPr lang="en-US" sz="2400" dirty="0"/>
              <a:t>(), </a:t>
            </a:r>
            <a:br>
              <a:rPr lang="en-US" sz="2400" dirty="0"/>
            </a:br>
            <a:r>
              <a:rPr lang="en-US" sz="2400" dirty="0"/>
              <a:t>			-</a:t>
            </a:r>
            <a:r>
              <a:rPr lang="en-US" sz="2400" dirty="0" err="1"/>
              <a:t>amount.getCents</a:t>
            </a:r>
            <a:r>
              <a:rPr lang="en-US" sz="2400" dirty="0"/>
              <a:t>());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Applies "-" unary operator to built-in type</a:t>
            </a:r>
          </a:p>
          <a:p>
            <a:pPr lvl="1" eaLnBrk="1" hangingPunct="1"/>
            <a:r>
              <a:rPr lang="en-US" sz="2400" dirty="0"/>
              <a:t>Operation is "known" for built-in types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Returns anonymous object again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2581D82-4FC2-4716-89B8-6F56E7C2B5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Overloaded "-" Usage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800" dirty="0"/>
              <a:t>Money 	amount1(10),</a:t>
            </a:r>
            <a:br>
              <a:rPr lang="en-US" sz="2800" dirty="0"/>
            </a:br>
            <a:r>
              <a:rPr lang="en-US" sz="2800" dirty="0"/>
              <a:t>		amount2(6),</a:t>
            </a:r>
            <a:br>
              <a:rPr lang="en-US" sz="2800" dirty="0"/>
            </a:br>
            <a:r>
              <a:rPr lang="en-US" sz="2800" dirty="0"/>
              <a:t>		amount3;</a:t>
            </a:r>
            <a:br>
              <a:rPr lang="en-US" sz="2800" dirty="0"/>
            </a:br>
            <a:r>
              <a:rPr lang="en-US" sz="2800" dirty="0"/>
              <a:t>amount3 = </a:t>
            </a:r>
            <a:r>
              <a:rPr lang="en-US" sz="2800" dirty="0">
                <a:solidFill>
                  <a:srgbClr val="C00000"/>
                </a:solidFill>
              </a:rPr>
              <a:t>amount1 – amount2</a:t>
            </a:r>
            <a:r>
              <a:rPr lang="en-US" sz="2800" dirty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Calls </a:t>
            </a:r>
            <a:r>
              <a:rPr lang="en-US" sz="2000" dirty="0">
                <a:solidFill>
                  <a:srgbClr val="C00000"/>
                </a:solidFill>
              </a:rPr>
              <a:t>binary</a:t>
            </a:r>
            <a:r>
              <a:rPr lang="en-US" sz="2000" dirty="0"/>
              <a:t> "-" overload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/>
              <a:t> 	amount3.output();	//Displays $4.00</a:t>
            </a:r>
            <a:br>
              <a:rPr lang="en-US" sz="2800" dirty="0"/>
            </a:br>
            <a:r>
              <a:rPr lang="en-US" sz="2800" dirty="0"/>
              <a:t>amount3 = </a:t>
            </a:r>
            <a:r>
              <a:rPr lang="en-US" sz="2800" dirty="0">
                <a:solidFill>
                  <a:srgbClr val="C00000"/>
                </a:solidFill>
              </a:rPr>
              <a:t>-amount1</a:t>
            </a:r>
            <a:r>
              <a:rPr lang="en-US" sz="2800" dirty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Calls </a:t>
            </a:r>
            <a:r>
              <a:rPr lang="en-US" sz="2000" dirty="0">
                <a:solidFill>
                  <a:srgbClr val="C00000"/>
                </a:solidFill>
              </a:rPr>
              <a:t>unary</a:t>
            </a:r>
            <a:r>
              <a:rPr lang="en-US" sz="2000" dirty="0"/>
              <a:t> "-" overload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/>
              <a:t>	amount3.output()	//Displays -$10.00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6BA87E9-4CB7-4184-A923-8D3425089F3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50F2-0988-AE42-9538-BC006C6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1E39-DDE3-4A47-BD59-14DB543C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2E61E-87BC-CE46-AC80-02F5E26C42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1A3B-2C75-B846-838D-DF223951EE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264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Overloading as </a:t>
            </a:r>
            <a:r>
              <a:rPr lang="en-US" sz="3600" dirty="0">
                <a:solidFill>
                  <a:srgbClr val="C00000"/>
                </a:solidFill>
              </a:rPr>
              <a:t>Member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Previous examples: </a:t>
            </a:r>
            <a:r>
              <a:rPr lang="en-US" sz="2800" dirty="0">
                <a:solidFill>
                  <a:srgbClr val="0070C0"/>
                </a:solidFill>
              </a:rPr>
              <a:t>standalone functions</a:t>
            </a:r>
          </a:p>
          <a:p>
            <a:pPr lvl="1" eaLnBrk="1" hangingPunct="1"/>
            <a:r>
              <a:rPr lang="en-US" sz="2400" dirty="0"/>
              <a:t>Defined </a:t>
            </a:r>
            <a:r>
              <a:rPr lang="en-US" sz="2400" dirty="0">
                <a:solidFill>
                  <a:srgbClr val="0070C0"/>
                </a:solidFill>
              </a:rPr>
              <a:t>outside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Can overload as "</a:t>
            </a:r>
            <a:r>
              <a:rPr lang="en-US" sz="2800" dirty="0">
                <a:solidFill>
                  <a:srgbClr val="C00000"/>
                </a:solidFill>
              </a:rPr>
              <a:t>member operator</a:t>
            </a:r>
            <a:r>
              <a:rPr lang="en-US" sz="2800" dirty="0"/>
              <a:t>"</a:t>
            </a:r>
          </a:p>
          <a:p>
            <a:pPr lvl="1" eaLnBrk="1" hangingPunct="1"/>
            <a:r>
              <a:rPr lang="en-US" sz="2400" dirty="0"/>
              <a:t>Considered "member function" like others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When operator is member function:</a:t>
            </a:r>
          </a:p>
          <a:p>
            <a:pPr lvl="1" eaLnBrk="1" hangingPunct="1"/>
            <a:r>
              <a:rPr lang="en-US" sz="2400" dirty="0"/>
              <a:t>Only ONE parameter, not two! (for a binary operator)</a:t>
            </a:r>
          </a:p>
          <a:p>
            <a:pPr lvl="1" eaLnBrk="1" hangingPunct="1"/>
            <a:r>
              <a:rPr lang="en-US" sz="2400" dirty="0"/>
              <a:t>Calling object serves as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baseline="30000" dirty="0">
                <a:solidFill>
                  <a:srgbClr val="C00000"/>
                </a:solidFill>
              </a:rPr>
              <a:t>st</a:t>
            </a:r>
            <a:r>
              <a:rPr lang="en-US" sz="2400" dirty="0">
                <a:solidFill>
                  <a:srgbClr val="C00000"/>
                </a:solidFill>
              </a:rPr>
              <a:t>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7181F6C-9DFA-41A2-92A2-C6740557202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Member Operator in Action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Money  cost(1, 50), tax(0, 15), total;</a:t>
            </a:r>
            <a:br>
              <a:rPr lang="en-US" sz="2800" dirty="0"/>
            </a:br>
            <a:r>
              <a:rPr lang="en-US" sz="2800" dirty="0"/>
              <a:t>total = cost + tax;</a:t>
            </a:r>
          </a:p>
          <a:p>
            <a:pPr lvl="1" eaLnBrk="1" hangingPunct="1"/>
            <a:r>
              <a:rPr lang="en-US" sz="2400" dirty="0"/>
              <a:t>If </a:t>
            </a:r>
            <a:r>
              <a:rPr lang="en-US" sz="2400" dirty="0">
                <a:solidFill>
                  <a:srgbClr val="C00000"/>
                </a:solidFill>
              </a:rPr>
              <a:t>"+"</a:t>
            </a:r>
            <a:r>
              <a:rPr lang="en-US" sz="2400" dirty="0"/>
              <a:t> overloaded as </a:t>
            </a:r>
            <a:r>
              <a:rPr lang="en-US" sz="2400" dirty="0">
                <a:solidFill>
                  <a:srgbClr val="C00000"/>
                </a:solidFill>
              </a:rPr>
              <a:t>member operator</a:t>
            </a:r>
            <a:r>
              <a:rPr lang="en-US" sz="2400" dirty="0"/>
              <a:t>:</a:t>
            </a:r>
          </a:p>
          <a:p>
            <a:pPr lvl="2" eaLnBrk="1" hangingPunct="1"/>
            <a:r>
              <a:rPr lang="en-US" sz="2000" dirty="0"/>
              <a:t>Variable/object cost is calling object</a:t>
            </a:r>
          </a:p>
          <a:p>
            <a:pPr lvl="2" eaLnBrk="1" hangingPunct="1"/>
            <a:r>
              <a:rPr lang="en-US" sz="2000" dirty="0"/>
              <a:t>Object tax is single argument</a:t>
            </a:r>
          </a:p>
          <a:p>
            <a:pPr lvl="1" eaLnBrk="1" hangingPunct="1"/>
            <a:r>
              <a:rPr lang="en-US" sz="2400" dirty="0"/>
              <a:t>Think of as: </a:t>
            </a:r>
            <a:r>
              <a:rPr lang="en-US" sz="2400" dirty="0">
                <a:solidFill>
                  <a:srgbClr val="C00000"/>
                </a:solidFill>
              </a:rPr>
              <a:t>total = cost.+(tax);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Declaration of "+"</a:t>
            </a:r>
            <a:r>
              <a:rPr lang="en-US" sz="2800" b="1" dirty="0"/>
              <a:t> in class definition</a:t>
            </a:r>
            <a:r>
              <a:rPr lang="en-US" sz="2800" dirty="0"/>
              <a:t>:</a:t>
            </a:r>
          </a:p>
          <a:p>
            <a:pPr lvl="1" eaLnBrk="1" hangingPunct="1"/>
            <a:r>
              <a:rPr lang="en-US" sz="2400" dirty="0" err="1">
                <a:solidFill>
                  <a:srgbClr val="0070C0"/>
                </a:solidFill>
              </a:rPr>
              <a:t>const</a:t>
            </a:r>
            <a:r>
              <a:rPr lang="en-US" sz="2400" dirty="0"/>
              <a:t> Money </a:t>
            </a:r>
            <a:r>
              <a:rPr lang="en-US" sz="2400" dirty="0">
                <a:solidFill>
                  <a:srgbClr val="C00000"/>
                </a:solidFill>
              </a:rPr>
              <a:t>operator +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const</a:t>
            </a:r>
            <a:r>
              <a:rPr lang="en-US" sz="2400" dirty="0"/>
              <a:t> Money&amp; amount);</a:t>
            </a:r>
          </a:p>
          <a:p>
            <a:pPr lvl="1" eaLnBrk="1" hangingPunct="1"/>
            <a:r>
              <a:rPr lang="en-US" sz="2400" dirty="0"/>
              <a:t>Notice only </a:t>
            </a:r>
            <a:r>
              <a:rPr lang="en-US" sz="2400" dirty="0">
                <a:solidFill>
                  <a:srgbClr val="00B050"/>
                </a:solidFill>
              </a:rPr>
              <a:t>ONE argument</a:t>
            </a:r>
          </a:p>
          <a:p>
            <a:pPr lvl="1" eaLnBrk="1" hangingPunct="1"/>
            <a:r>
              <a:rPr lang="en-US" sz="2400" dirty="0"/>
              <a:t>To define “+”: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const</a:t>
            </a:r>
            <a:r>
              <a:rPr lang="en-US" sz="2400" dirty="0"/>
              <a:t> Money Money::</a:t>
            </a:r>
            <a:r>
              <a:rPr lang="en-US" sz="2400" dirty="0">
                <a:solidFill>
                  <a:srgbClr val="C00000"/>
                </a:solidFill>
              </a:rPr>
              <a:t>operator +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const</a:t>
            </a:r>
            <a:r>
              <a:rPr lang="en-US" sz="2400" dirty="0"/>
              <a:t> Money&amp; amount)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D158314-C844-4413-872E-B5F3968D8CC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E75A99B1-CB39-8B4A-A8C5-C6F2D9AB73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AB3F0-35A9-7348-9B92-2ACE7319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Operator in Action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18DF4-2241-4F4B-8207-695A1333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But!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Money </a:t>
            </a:r>
            <a:r>
              <a:rPr lang="en-US" dirty="0">
                <a:solidFill>
                  <a:srgbClr val="C00000"/>
                </a:solidFill>
              </a:rPr>
              <a:t>operator +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Money&amp; amount);</a:t>
            </a:r>
          </a:p>
          <a:p>
            <a:pPr lvl="1"/>
            <a:r>
              <a:rPr kumimoji="1" lang="en-US" altLang="zh-TW" dirty="0"/>
              <a:t>It does not protect the calling object</a:t>
            </a:r>
          </a:p>
          <a:p>
            <a:r>
              <a:rPr kumimoji="1" lang="en-US" altLang="zh-TW" dirty="0"/>
              <a:t>Use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Money </a:t>
            </a:r>
            <a:r>
              <a:rPr lang="en-US" dirty="0">
                <a:solidFill>
                  <a:srgbClr val="C00000"/>
                </a:solidFill>
              </a:rPr>
              <a:t>operator +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Money&amp; amount) </a:t>
            </a:r>
            <a:r>
              <a:rPr lang="en-US" dirty="0">
                <a:solidFill>
                  <a:srgbClr val="7030A0"/>
                </a:solidFill>
              </a:rPr>
              <a:t>const</a:t>
            </a:r>
            <a:r>
              <a:rPr lang="en-US" dirty="0"/>
              <a:t>;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A0578E-2F93-4645-B5C4-26AC59AC3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5EC0D-4F60-944B-BBE1-EDB593D6F6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2889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/>
              <a:t> Functions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When to make function </a:t>
            </a:r>
            <a:r>
              <a:rPr lang="en-US" sz="2800" dirty="0" err="1"/>
              <a:t>const</a:t>
            </a:r>
            <a:r>
              <a:rPr lang="en-US" sz="2800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Constant functions </a:t>
            </a:r>
            <a:r>
              <a:rPr lang="en-US" sz="2400" dirty="0">
                <a:solidFill>
                  <a:srgbClr val="C00000"/>
                </a:solidFill>
              </a:rPr>
              <a:t>not allowed to alter class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member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Constant objects can </a:t>
            </a:r>
            <a:r>
              <a:rPr lang="en-US" sz="2400" dirty="0">
                <a:solidFill>
                  <a:srgbClr val="C00000"/>
                </a:solidFill>
              </a:rPr>
              <a:t>ONLY call constant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Good style dictates: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Any member function that will NOT modify data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should be made </a:t>
            </a:r>
            <a:r>
              <a:rPr lang="en-US" sz="2400" dirty="0" err="1">
                <a:solidFill>
                  <a:srgbClr val="0070C0"/>
                </a:solidFill>
              </a:rPr>
              <a:t>const</a:t>
            </a:r>
            <a:endParaRPr lang="en-US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Use keyword </a:t>
            </a:r>
            <a:r>
              <a:rPr lang="en-US" sz="2800" i="1" dirty="0">
                <a:solidFill>
                  <a:srgbClr val="C00000"/>
                </a:solidFill>
              </a:rPr>
              <a:t>const</a:t>
            </a:r>
            <a:r>
              <a:rPr lang="en-US" sz="2800" dirty="0">
                <a:solidFill>
                  <a:srgbClr val="C00000"/>
                </a:solidFill>
              </a:rPr>
              <a:t> after function </a:t>
            </a:r>
            <a:r>
              <a:rPr lang="en-US" sz="2800" dirty="0"/>
              <a:t>declaration and heading in class definition</a:t>
            </a: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function(</a:t>
            </a:r>
            <a:r>
              <a:rPr lang="en-US" sz="2400" dirty="0" err="1"/>
              <a:t>obj</a:t>
            </a:r>
            <a:r>
              <a:rPr lang="en-US" sz="2400" dirty="0"/>
              <a:t> &amp; a, </a:t>
            </a:r>
            <a:r>
              <a:rPr lang="en-US" sz="2400" dirty="0" err="1"/>
              <a:t>obj</a:t>
            </a:r>
            <a:r>
              <a:rPr lang="en-US" sz="2400" dirty="0"/>
              <a:t> &amp; b) </a:t>
            </a:r>
            <a:r>
              <a:rPr lang="en-US" sz="2400" dirty="0" err="1">
                <a:solidFill>
                  <a:srgbClr val="0070C0"/>
                </a:solidFill>
              </a:rPr>
              <a:t>const</a:t>
            </a:r>
            <a:r>
              <a:rPr lang="en-US" sz="2400" dirty="0"/>
              <a:t>;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B4511BC-2E0F-42EF-AEF0-FE20DBB134F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1756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Overloading Operators: </a:t>
            </a:r>
            <a:br>
              <a:rPr lang="en-US" sz="3600" dirty="0"/>
            </a:br>
            <a:r>
              <a:rPr lang="en-US" sz="3600" dirty="0"/>
              <a:t>Which Method? </a:t>
            </a:r>
            <a:r>
              <a:rPr lang="en-US" sz="3600" dirty="0">
                <a:solidFill>
                  <a:srgbClr val="0070C0"/>
                </a:solidFill>
              </a:rPr>
              <a:t>Non-member vs Member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Object-Oriented-Programming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Principles suggest </a:t>
            </a:r>
            <a:r>
              <a:rPr lang="en-US" dirty="0">
                <a:solidFill>
                  <a:srgbClr val="C00000"/>
                </a:solidFill>
              </a:rPr>
              <a:t>member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Many agree, to </a:t>
            </a:r>
            <a:r>
              <a:rPr lang="en-US" dirty="0">
                <a:solidFill>
                  <a:srgbClr val="C00000"/>
                </a:solidFill>
              </a:rPr>
              <a:t>maintain "spirit" of OOP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Member operators more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 need to call accessor &amp; </a:t>
            </a:r>
            <a:br>
              <a:rPr lang="en-US" dirty="0"/>
            </a:br>
            <a:r>
              <a:rPr lang="en-US" dirty="0"/>
              <a:t>mutator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At least one significant </a:t>
            </a:r>
            <a:r>
              <a:rPr lang="en-US" dirty="0">
                <a:solidFill>
                  <a:srgbClr val="C00000"/>
                </a:solidFill>
              </a:rPr>
              <a:t>disadvantage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(Later in chapter…)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FAE3A7C-E4D6-43B1-9A17-F97995D0D52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AB3F0-35A9-7348-9B92-2ACE7319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18DF4-2241-4F4B-8207-695A1333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A0578E-2F93-4645-B5C4-26AC59AC3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5EC0D-4F60-944B-BBE1-EDB593D6F6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44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Operator Overloading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Operators +, -, %, ==,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Really just functions!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Simply "called" with different syntax:</a:t>
            </a:r>
            <a:br>
              <a:rPr lang="en-US" sz="2400" dirty="0"/>
            </a:br>
            <a:r>
              <a:rPr lang="en-US" sz="2400" dirty="0"/>
              <a:t>x + 7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"+" is binary operator with </a:t>
            </a:r>
            <a:r>
              <a:rPr lang="en-US" sz="2000" dirty="0">
                <a:solidFill>
                  <a:srgbClr val="C00000"/>
                </a:solidFill>
              </a:rPr>
              <a:t>x &amp; 7 as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"like" this notation as humans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Think of it as:</a:t>
            </a:r>
            <a:br>
              <a:rPr lang="en-US" sz="2400" dirty="0"/>
            </a:br>
            <a:r>
              <a:rPr lang="en-US" sz="2400" dirty="0"/>
              <a:t>+(x, 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"+" is the function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x, 7 are the </a:t>
            </a:r>
            <a:r>
              <a:rPr lang="en-US" sz="2000" dirty="0">
                <a:solidFill>
                  <a:srgbClr val="0070C0"/>
                </a:solidFill>
              </a:rPr>
              <a:t>arguments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Function "+" </a:t>
            </a:r>
            <a:r>
              <a:rPr lang="en-US" sz="2000" dirty="0">
                <a:solidFill>
                  <a:srgbClr val="0070C0"/>
                </a:solidFill>
              </a:rPr>
              <a:t>returns</a:t>
            </a:r>
            <a:r>
              <a:rPr lang="en-US" sz="2000" dirty="0"/>
              <a:t> "sum" of it’s arguments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ECB6A8F-9129-48F4-9901-0B6BCDEEACA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Overloading Function Application ()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Function call operator, </a:t>
            </a:r>
            <a:r>
              <a:rPr lang="en-US" dirty="0">
                <a:solidFill>
                  <a:srgbClr val="C00000"/>
                </a:solidFill>
              </a:rPr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Must be overloaded as member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Allows use of class </a:t>
            </a:r>
            <a:r>
              <a:rPr lang="en-US" dirty="0">
                <a:solidFill>
                  <a:srgbClr val="7030A0"/>
                </a:solidFill>
              </a:rPr>
              <a:t>object like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overload for </a:t>
            </a:r>
            <a:r>
              <a:rPr lang="en-US" dirty="0">
                <a:solidFill>
                  <a:srgbClr val="00B050"/>
                </a:solidFill>
              </a:rPr>
              <a:t>all possible numbers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of arguments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altLang="zh-TW" sz="2800" dirty="0">
                <a:solidFill>
                  <a:srgbClr val="C00000"/>
                </a:solidFill>
              </a:rPr>
              <a:t>void </a:t>
            </a:r>
            <a:r>
              <a:rPr lang="en-US" altLang="zh-TW" sz="2800" dirty="0" err="1">
                <a:solidFill>
                  <a:srgbClr val="C00000"/>
                </a:solidFill>
              </a:rPr>
              <a:t>Aclass</a:t>
            </a:r>
            <a:r>
              <a:rPr lang="en-US" altLang="zh-TW" sz="2800" dirty="0">
                <a:solidFill>
                  <a:srgbClr val="C00000"/>
                </a:solidFill>
              </a:rPr>
              <a:t>::operator () (</a:t>
            </a:r>
            <a:r>
              <a:rPr lang="en-US" altLang="zh-TW" sz="2800" dirty="0" err="1">
                <a:solidFill>
                  <a:srgbClr val="C00000"/>
                </a:solidFill>
              </a:rPr>
              <a:t>int</a:t>
            </a:r>
            <a:r>
              <a:rPr lang="en-US" altLang="zh-TW" sz="2800" dirty="0">
                <a:solidFill>
                  <a:srgbClr val="C00000"/>
                </a:solidFill>
              </a:rPr>
              <a:t> a) {…}</a:t>
            </a:r>
            <a:br>
              <a:rPr lang="en-US" dirty="0"/>
            </a:br>
            <a:r>
              <a:rPr lang="en-US" sz="2800" dirty="0" err="1"/>
              <a:t>Aclass</a:t>
            </a:r>
            <a:r>
              <a:rPr lang="en-US" sz="2800" dirty="0"/>
              <a:t> </a:t>
            </a:r>
            <a:r>
              <a:rPr lang="en-US" sz="2800" dirty="0" err="1"/>
              <a:t>anObject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err="1"/>
              <a:t>anObject</a:t>
            </a:r>
            <a:r>
              <a:rPr lang="en-US" sz="2800" dirty="0"/>
              <a:t>(42);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If ( ) overloaded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calls overload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6E20189-7715-4D07-94CF-0F7AA4AB549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Overloads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&amp;&amp;, ||, and comma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Predefined versions work for bool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Recall: use "short-circuit evaluation"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When overloaded no longer uses </a:t>
            </a:r>
            <a:br>
              <a:rPr lang="en-US" dirty="0"/>
            </a:br>
            <a:r>
              <a:rPr lang="en-US" dirty="0"/>
              <a:t>short-circuit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Uses "complete evaluation" instead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Contrary to expectations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Generally </a:t>
            </a:r>
            <a:r>
              <a:rPr lang="en-US" dirty="0">
                <a:solidFill>
                  <a:srgbClr val="C00000"/>
                </a:solidFill>
              </a:rPr>
              <a:t>should not</a:t>
            </a:r>
            <a:r>
              <a:rPr lang="en-US" dirty="0"/>
              <a:t> overload these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F746F8F-C043-45CA-844B-C1AE3F4A45E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00AF7-35EB-7F40-9739-4201F0C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D9A03-CCDB-C843-8E58-E2C2EA0B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B85032-12C6-2240-BE2C-009B1D83B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AE5B1-8683-B544-AF32-64B8E877D4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022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Pitfall: Automatic Type Conversion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Money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dollars;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cents;…};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(100, 60),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+ 25;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we have defined </a:t>
            </a:r>
            <a:r>
              <a:rPr lang="en-US" sz="2800" dirty="0">
                <a:solidFill>
                  <a:srgbClr val="C00000"/>
                </a:solidFill>
              </a:rPr>
              <a:t>binary operator +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constructor Money (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theDollars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25 will be </a:t>
            </a:r>
            <a:r>
              <a:rPr lang="en-US" sz="2800" dirty="0">
                <a:solidFill>
                  <a:srgbClr val="C00000"/>
                </a:solidFill>
              </a:rPr>
              <a:t>automatically converted </a:t>
            </a:r>
            <a:r>
              <a:rPr lang="en-US" sz="2800" dirty="0"/>
              <a:t>to an object of Money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Compiler uses Money(25) to generate such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But how about the following one???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25 +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B4511BC-2E0F-42EF-AEF0-FE20DBB134F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491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00AF7-35EB-7F40-9739-4201F0C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D9A03-CCDB-C843-8E58-E2C2EA0B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B85032-12C6-2240-BE2C-009B1D83B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AE5B1-8683-B544-AF32-64B8E877D4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3807C-C835-2246-A556-E725DFDF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8" y="0"/>
            <a:ext cx="8403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5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00AF7-35EB-7F40-9739-4201F0C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D9A03-CCDB-C843-8E58-E2C2EA0B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B85032-12C6-2240-BE2C-009B1D83B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AE5B1-8683-B544-AF32-64B8E877D4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E13269-4527-48F7-ACFB-DC332236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0"/>
            <a:ext cx="71628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Friend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Nonmember functions</a:t>
            </a:r>
          </a:p>
          <a:p>
            <a:pPr lvl="1" eaLnBrk="1" hangingPunct="1"/>
            <a:r>
              <a:rPr lang="en-US" sz="2400" dirty="0"/>
              <a:t>Recall: operator overloads as </a:t>
            </a:r>
            <a:r>
              <a:rPr lang="en-US" sz="2400" dirty="0">
                <a:solidFill>
                  <a:srgbClr val="C00000"/>
                </a:solidFill>
              </a:rPr>
              <a:t>nonmembers</a:t>
            </a:r>
          </a:p>
          <a:p>
            <a:pPr lvl="2" eaLnBrk="1" hangingPunct="1"/>
            <a:r>
              <a:rPr lang="en-US" sz="2000" dirty="0"/>
              <a:t>They access data through </a:t>
            </a:r>
            <a:r>
              <a:rPr lang="en-US" sz="2000" dirty="0">
                <a:solidFill>
                  <a:srgbClr val="C00000"/>
                </a:solidFill>
              </a:rPr>
              <a:t>accessor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mutator</a:t>
            </a:r>
            <a:br>
              <a:rPr lang="en-US" sz="2000" dirty="0"/>
            </a:br>
            <a:r>
              <a:rPr lang="en-US" sz="2000" dirty="0"/>
              <a:t>functions</a:t>
            </a:r>
          </a:p>
          <a:p>
            <a:pPr lvl="2" eaLnBrk="1" hangingPunct="1"/>
            <a:r>
              <a:rPr lang="en-US" sz="2000" dirty="0">
                <a:solidFill>
                  <a:srgbClr val="0070C0"/>
                </a:solidFill>
              </a:rPr>
              <a:t>Very inefficient </a:t>
            </a:r>
            <a:r>
              <a:rPr lang="en-US" sz="2000" dirty="0"/>
              <a:t>(overhead of calls)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Friends</a:t>
            </a:r>
            <a:r>
              <a:rPr lang="en-US" sz="2800" dirty="0"/>
              <a:t> can directly </a:t>
            </a:r>
            <a:r>
              <a:rPr lang="en-US" sz="2800" dirty="0">
                <a:solidFill>
                  <a:srgbClr val="0070C0"/>
                </a:solidFill>
              </a:rPr>
              <a:t>access private class data</a:t>
            </a:r>
          </a:p>
          <a:p>
            <a:pPr lvl="1" eaLnBrk="1" hangingPunct="1"/>
            <a:r>
              <a:rPr lang="en-US" sz="2400" dirty="0"/>
              <a:t>No overhead, more efficient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So: best to make nonmember operator</a:t>
            </a:r>
            <a:br>
              <a:rPr lang="en-US" sz="2800" dirty="0"/>
            </a:br>
            <a:r>
              <a:rPr lang="en-US" sz="2800" dirty="0"/>
              <a:t>overloads friends!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1015701-37D1-466C-9088-30742843713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Friend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Friend function of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 a member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Has direct access to private members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Just as member functions do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keyword </a:t>
            </a:r>
            <a:r>
              <a:rPr lang="en-US" i="1" dirty="0">
                <a:solidFill>
                  <a:srgbClr val="C00000"/>
                </a:solidFill>
              </a:rPr>
              <a:t>friend</a:t>
            </a:r>
            <a:r>
              <a:rPr lang="en-US" dirty="0"/>
              <a:t> in front of </a:t>
            </a:r>
            <a:br>
              <a:rPr lang="en-US" dirty="0"/>
            </a:br>
            <a:r>
              <a:rPr lang="en-US" dirty="0"/>
              <a:t>function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Specified IN class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But they’re NOT member functions!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430A771-1CB0-4064-A44B-E2DFCCA3887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Friend Function Uses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Operator Overloads 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solidFill>
                  <a:srgbClr val="0070C0"/>
                </a:solidFill>
              </a:rPr>
              <a:t>Most common use of friends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Improves efficiency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Avoids need to call accessor/mutator</a:t>
            </a:r>
            <a:br>
              <a:rPr lang="en-US" dirty="0"/>
            </a:br>
            <a:r>
              <a:rPr lang="en-US" dirty="0"/>
              <a:t>member functions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Operator must have access anyway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Might as well give full access as friend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Friends can be any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54EA1F7-4E72-4B7D-A0FB-E9824EE44E7B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Friend Function Purity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Friends not pure?</a:t>
            </a:r>
          </a:p>
          <a:p>
            <a:pPr lvl="1" eaLnBrk="1" hangingPunct="1"/>
            <a:r>
              <a:rPr lang="en-US" sz="2400" dirty="0"/>
              <a:t>"Spirit" of OOP dictates all operators and functions be member functions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Many believe friends violate basic OOP principles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Advantageous?</a:t>
            </a:r>
          </a:p>
          <a:p>
            <a:pPr lvl="1" eaLnBrk="1" hangingPunct="1"/>
            <a:r>
              <a:rPr lang="en-US" sz="2400" dirty="0"/>
              <a:t>For operators: very!</a:t>
            </a:r>
          </a:p>
          <a:p>
            <a:pPr lvl="1" eaLnBrk="1" hangingPunct="1"/>
            <a:r>
              <a:rPr lang="en-US" sz="2400" b="1" dirty="0">
                <a:solidFill>
                  <a:srgbClr val="C00000"/>
                </a:solidFill>
              </a:rPr>
              <a:t>Allows automatic type conversion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Still encapsulates: friend is in class definition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Improves 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A7547A0-0841-42F1-B421-1E84B4D3F90A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Operator Overloading Perspective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Built-in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+, -, = , %, ==,  /, *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Already </a:t>
            </a:r>
            <a:r>
              <a:rPr lang="en-US" sz="2400" dirty="0">
                <a:solidFill>
                  <a:srgbClr val="C00000"/>
                </a:solidFill>
              </a:rPr>
              <a:t>work for C++ built-in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 standard "binary" notation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solidFill>
                  <a:srgbClr val="C00000"/>
                </a:solidFill>
              </a:rPr>
              <a:t>We can overload them!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To work with OUR types!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To add "Chair types", or "Money types"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As appropriate for our needs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In "notation" we’re comfortable with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solidFill>
                  <a:srgbClr val="C00000"/>
                </a:solidFill>
              </a:rPr>
              <a:t>Always overload with similar "actions"!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6A83D4B-8694-486A-8CB9-7AB75F7FD1D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Automatic Type Conversion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Money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dollars;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cents;…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Money operator+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Money &amp;amount1,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Money &amp;amount2);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(100, 60),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+ 25;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 +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Now, 25 will be automatically converted to Money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Note that two class can have the same friend function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B4511BC-2E0F-42EF-AEF0-FE20DBB134FA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75779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C1484-3235-1149-89BA-0C5BAB64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0E736-D8E2-BF44-A70B-54F311F5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0C5965-8232-394E-B25A-1565F35A8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EB8B4-21B3-4648-8516-036A4327C9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01C39-1CFC-7D43-A348-DF79F363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0" y="-50334"/>
            <a:ext cx="8924320" cy="68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91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C1484-3235-1149-89BA-0C5BAB64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0E736-D8E2-BF44-A70B-54F311F5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0C5965-8232-394E-B25A-1565F35A8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EB8B4-21B3-4648-8516-036A4327C9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456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Friend Classes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Entire classes can be friends</a:t>
            </a:r>
          </a:p>
          <a:p>
            <a:pPr lvl="1" eaLnBrk="1" hangingPunct="1"/>
            <a:r>
              <a:rPr lang="en-US" sz="2400" dirty="0"/>
              <a:t>Similar to function being friend to class</a:t>
            </a:r>
          </a:p>
          <a:p>
            <a:pPr lvl="1" eaLnBrk="1" hangingPunct="1"/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class F is friend of class C</a:t>
            </a:r>
          </a:p>
          <a:p>
            <a:pPr lvl="2" eaLnBrk="1" hangingPunct="1"/>
            <a:r>
              <a:rPr lang="en-US" sz="2000" b="1" dirty="0">
                <a:solidFill>
                  <a:srgbClr val="0070C0"/>
                </a:solidFill>
              </a:rPr>
              <a:t>All class F member functions are friends of C</a:t>
            </a:r>
          </a:p>
          <a:p>
            <a:pPr lvl="2" eaLnBrk="1" hangingPunct="1"/>
            <a:r>
              <a:rPr lang="en-US" sz="2000" dirty="0"/>
              <a:t>NOT reciprocated</a:t>
            </a:r>
          </a:p>
          <a:p>
            <a:pPr lvl="2" eaLnBrk="1" hangingPunct="1"/>
            <a:r>
              <a:rPr lang="en-US" sz="2000" dirty="0"/>
              <a:t>Friendship granted, not taken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Syntax:  </a:t>
            </a:r>
            <a:r>
              <a:rPr lang="en-US" sz="2800" dirty="0">
                <a:solidFill>
                  <a:srgbClr val="0070C0"/>
                </a:solidFill>
              </a:rPr>
              <a:t>friend class F</a:t>
            </a:r>
            <a:endParaRPr lang="en-US" sz="2400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sz="2400" dirty="0"/>
              <a:t>Goes inside class definition of "authorizing" class</a:t>
            </a:r>
          </a:p>
          <a:p>
            <a:pPr lvl="1" eaLnBrk="1" hangingPunct="1"/>
            <a:r>
              <a:rPr lang="en-US" sz="2400" dirty="0"/>
              <a:t>i.e., </a:t>
            </a:r>
            <a:r>
              <a:rPr lang="en-US" sz="2400" dirty="0">
                <a:solidFill>
                  <a:srgbClr val="0070C0"/>
                </a:solidFill>
              </a:rPr>
              <a:t>friend class F </a:t>
            </a:r>
            <a:r>
              <a:rPr lang="en-US" sz="2400" dirty="0">
                <a:solidFill>
                  <a:srgbClr val="C00000"/>
                </a:solidFill>
              </a:rPr>
              <a:t>inside the definition of class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046109B-2BAD-4ED8-8638-49ADA31BFF9B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Friend Classes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friend class F inside the definition of class C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class F;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class C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{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public: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	…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solidFill>
                  <a:srgbClr val="0070C0"/>
                </a:solidFill>
              </a:rPr>
              <a:t>	friend class F;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	…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}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class F {…}</a:t>
            </a:r>
          </a:p>
          <a:p>
            <a:pPr lvl="1" eaLnBrk="1" hangingPunct="1"/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046109B-2BAD-4ED8-8638-49ADA31BFF9B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44342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dirty="0"/>
          </a:p>
          <a:p>
            <a:pPr lvl="1" eaLnBrk="1" hangingPunct="1"/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046109B-2BAD-4ED8-8638-49ADA31BFF9B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1EDB5-1F0D-E549-B583-5713CED9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546"/>
            <a:ext cx="4813300" cy="6212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C3FDE-DF7B-E242-8A30-5F1394F7D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84" y="2601164"/>
            <a:ext cx="4244316" cy="38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43876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 (Alias)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Reference defined: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of a storage location</a:t>
            </a:r>
          </a:p>
          <a:p>
            <a:pPr lvl="1" eaLnBrk="1" hangingPunct="1"/>
            <a:r>
              <a:rPr lang="en-US" sz="2400" dirty="0"/>
              <a:t>Similar to "pointer"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Example of stand alone reference:</a:t>
            </a:r>
          </a:p>
          <a:p>
            <a:pPr lvl="1" eaLnBrk="1" hangingPunct="1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robert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&amp; bob = </a:t>
            </a:r>
            <a:r>
              <a:rPr lang="en-US" sz="2400" dirty="0" err="1">
                <a:solidFill>
                  <a:srgbClr val="C00000"/>
                </a:solidFill>
              </a:rPr>
              <a:t>robert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pPr lvl="2" eaLnBrk="1" hangingPunct="1"/>
            <a:r>
              <a:rPr lang="en-US" sz="2000" i="1" dirty="0"/>
              <a:t>bob</a:t>
            </a:r>
            <a:r>
              <a:rPr lang="en-US" sz="2000" dirty="0"/>
              <a:t> is reference to storage location for </a:t>
            </a:r>
            <a:r>
              <a:rPr lang="en-US" sz="2000" i="1" dirty="0" err="1"/>
              <a:t>robert</a:t>
            </a:r>
            <a:endParaRPr lang="en-US" sz="2000" dirty="0"/>
          </a:p>
          <a:p>
            <a:pPr lvl="2" eaLnBrk="1" hangingPunct="1"/>
            <a:r>
              <a:rPr lang="en-US" sz="2000" dirty="0"/>
              <a:t>Changes made to </a:t>
            </a:r>
            <a:r>
              <a:rPr lang="en-US" sz="2000" i="1" dirty="0"/>
              <a:t>bob</a:t>
            </a:r>
            <a:r>
              <a:rPr lang="en-US" sz="2000" dirty="0"/>
              <a:t> will affect </a:t>
            </a:r>
            <a:r>
              <a:rPr lang="en-US" sz="2000" i="1" dirty="0" err="1"/>
              <a:t>robert</a:t>
            </a:r>
            <a:endParaRPr lang="en-US" sz="2000" i="1" dirty="0"/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Confusing?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E808F62-08A0-4A03-B05F-540637E2016C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 Usage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Seemingly dangerous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Useful in several cases: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70C0"/>
                </a:solidFill>
              </a:rPr>
              <a:t>Call-by-reference</a:t>
            </a:r>
            <a:r>
              <a:rPr lang="zh-TW" altLang="en-US" sz="2800" dirty="0"/>
              <a:t> </a:t>
            </a:r>
            <a:r>
              <a:rPr lang="en-US" altLang="zh-TW" sz="2800" dirty="0"/>
              <a:t>for parameters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sz="2400" dirty="0"/>
              <a:t>Often used to implement this mechanism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Returning a reference</a:t>
            </a:r>
          </a:p>
          <a:p>
            <a:pPr lvl="1" eaLnBrk="1" hangingPunct="1"/>
            <a:r>
              <a:rPr lang="en-US" sz="2400" dirty="0"/>
              <a:t>Allows operator overload implementations to</a:t>
            </a:r>
            <a:br>
              <a:rPr lang="en-US" sz="2400" dirty="0"/>
            </a:br>
            <a:r>
              <a:rPr lang="en-US" sz="2400" dirty="0"/>
              <a:t>be written more naturally</a:t>
            </a:r>
          </a:p>
          <a:p>
            <a:pPr lvl="1" eaLnBrk="1" hangingPunct="1"/>
            <a:r>
              <a:rPr lang="en-US" sz="2400" dirty="0"/>
              <a:t>Think of as returning an "alias" to a variable</a:t>
            </a:r>
          </a:p>
          <a:p>
            <a:pPr lvl="1" eaLnBrk="1" hangingPunct="1"/>
            <a:r>
              <a:rPr lang="en-US" sz="2400" dirty="0"/>
              <a:t>(Next page…)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AF89507-2FE3-4834-9889-F1AD3AE5938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Returning Reference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Syntax:</a:t>
            </a:r>
            <a:br>
              <a:rPr lang="en-US" dirty="0"/>
            </a:br>
            <a:r>
              <a:rPr lang="en-US" sz="2800" dirty="0">
                <a:solidFill>
                  <a:srgbClr val="C00000"/>
                </a:solidFill>
              </a:rPr>
              <a:t>double&amp; </a:t>
            </a:r>
            <a:r>
              <a:rPr lang="en-US" sz="2800" dirty="0" err="1"/>
              <a:t>sampleFunction</a:t>
            </a:r>
            <a:r>
              <a:rPr lang="en-US" sz="2800" dirty="0"/>
              <a:t>(double&amp; variable);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double&amp; and double are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Must match in function declaration </a:t>
            </a:r>
            <a:br>
              <a:rPr lang="en-US" dirty="0"/>
            </a:br>
            <a:r>
              <a:rPr lang="en-US" dirty="0"/>
              <a:t>and heading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Returned item must "have" a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Like a variable of that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Cannot be expression like "x+5"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Has no place in memory to "refer to"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5F592B9-ED81-42F5-96E0-F6CD1E780C70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Returning Reference in Definition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10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Example function definition:</a:t>
            </a:r>
            <a:br>
              <a:rPr lang="en-US" sz="2800" dirty="0"/>
            </a:br>
            <a:r>
              <a:rPr lang="en-US" sz="2400" dirty="0">
                <a:solidFill>
                  <a:srgbClr val="C00000"/>
                </a:solidFill>
              </a:rPr>
              <a:t>double&amp; </a:t>
            </a:r>
            <a:r>
              <a:rPr lang="en-US" sz="2400" dirty="0" err="1"/>
              <a:t>sampleFunction</a:t>
            </a:r>
            <a:r>
              <a:rPr lang="en-US" sz="2400" dirty="0"/>
              <a:t>(double&amp; variable)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return variable;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double m = 99;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sampleFunction</a:t>
            </a:r>
            <a:r>
              <a:rPr lang="en-US" sz="2400" dirty="0"/>
              <a:t>(m)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sampleFunction</a:t>
            </a:r>
            <a:r>
              <a:rPr lang="en-US" sz="2400" dirty="0">
                <a:solidFill>
                  <a:srgbClr val="C00000"/>
                </a:solidFill>
              </a:rPr>
              <a:t>(m) = 42;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m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Trivial, useless example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Shows concept only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Major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Certain overloaded operators: e.g., [], cascading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A9DD4BA-B743-478A-8608-F7073850D9F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67250"/>
          </a:xfrm>
        </p:spPr>
        <p:txBody>
          <a:bodyPr/>
          <a:lstStyle/>
          <a:p>
            <a:pPr eaLnBrk="1" hangingPunct="1"/>
            <a:r>
              <a:rPr lang="en-US" sz="2800" dirty="0"/>
              <a:t>Overloading operators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VERY similar to overloading functions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Operator</a:t>
            </a:r>
            <a:r>
              <a:rPr lang="en-US" sz="2400" dirty="0"/>
              <a:t> itself is "</a:t>
            </a:r>
            <a:r>
              <a:rPr lang="en-US" sz="2400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" of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Example Declaration:</a:t>
            </a:r>
            <a:br>
              <a:rPr lang="en-US" sz="2800" dirty="0"/>
            </a:br>
            <a:r>
              <a:rPr lang="en-US" sz="2000" dirty="0" err="1">
                <a:solidFill>
                  <a:srgbClr val="0070C0"/>
                </a:solidFill>
              </a:rPr>
              <a:t>const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Money </a:t>
            </a:r>
            <a:r>
              <a:rPr lang="en-US" sz="2000" dirty="0">
                <a:solidFill>
                  <a:srgbClr val="C00000"/>
                </a:solidFill>
              </a:rPr>
              <a:t>operator +</a:t>
            </a:r>
            <a:r>
              <a:rPr lang="en-US" sz="2000" dirty="0"/>
              <a:t>(	</a:t>
            </a:r>
            <a:r>
              <a:rPr lang="en-US" sz="2000" dirty="0" err="1">
                <a:solidFill>
                  <a:srgbClr val="0070C0"/>
                </a:solidFill>
              </a:rPr>
              <a:t>const</a:t>
            </a:r>
            <a:r>
              <a:rPr lang="en-US" sz="2000" dirty="0"/>
              <a:t> Money&amp; amount1,</a:t>
            </a:r>
            <a:br>
              <a:rPr lang="en-US" sz="2000" dirty="0"/>
            </a:br>
            <a:r>
              <a:rPr lang="en-US" sz="2000" dirty="0"/>
              <a:t>			        	</a:t>
            </a:r>
            <a:r>
              <a:rPr lang="en-US" sz="2000" dirty="0" err="1">
                <a:solidFill>
                  <a:srgbClr val="0070C0"/>
                </a:solidFill>
              </a:rPr>
              <a:t>const</a:t>
            </a:r>
            <a:r>
              <a:rPr lang="en-US" sz="2000" dirty="0"/>
              <a:t> Money&amp; amount2);</a:t>
            </a:r>
          </a:p>
          <a:p>
            <a:pPr lvl="1" eaLnBrk="1" hangingPunct="1"/>
            <a:r>
              <a:rPr lang="en-US" sz="2400" dirty="0"/>
              <a:t>Overloads + for operands of type Money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Uses constant </a:t>
            </a:r>
            <a:r>
              <a:rPr lang="en-US" sz="2400" dirty="0"/>
              <a:t>reference parameters for efficiency</a:t>
            </a:r>
          </a:p>
          <a:p>
            <a:pPr lvl="1" eaLnBrk="1" hangingPunct="1"/>
            <a:r>
              <a:rPr lang="en-US" sz="2400" dirty="0"/>
              <a:t>Returned value is type Money</a:t>
            </a:r>
          </a:p>
          <a:p>
            <a:pPr lvl="2" eaLnBrk="1" hangingPunct="1"/>
            <a:r>
              <a:rPr lang="en-US" sz="2000" dirty="0"/>
              <a:t>Allows addition of "Money"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7741B7F-DF51-4643-93BE-3BCC4747A28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9692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Returning Reference in Definition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101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Courier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using namespace std;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Courier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int &amp; f( int _a ){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    int a = _a 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    return a;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int main()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    int a = 5, &amp;b = f(a);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cout</a:t>
            </a:r>
            <a:r>
              <a:rPr lang="en-US" sz="1800" dirty="0">
                <a:latin typeface="Courier" pitchFamily="2" charset="0"/>
              </a:rPr>
              <a:t> &lt;&lt; b &lt;&lt; </a:t>
            </a:r>
            <a:r>
              <a:rPr lang="en-US" sz="1800" dirty="0" err="1">
                <a:latin typeface="Courier" pitchFamily="2" charset="0"/>
              </a:rPr>
              <a:t>endl</a:t>
            </a:r>
            <a:r>
              <a:rPr lang="en-US" sz="1800" dirty="0">
                <a:latin typeface="Courier" pitchFamily="2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    return 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A9DD4BA-B743-478A-8608-F7073850D9FB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662408-FF8F-3D49-B801-ABF48BB93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677217"/>
            <a:ext cx="6138526" cy="10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36083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0CC8A-8A4E-F647-BF49-C9DC400B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D0668-4B2F-6F41-AB11-97F26437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DAB6EF-6E48-1E4C-B069-D12AA4414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460F0-D6D4-5345-B173-E8E6B71FA6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456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Overloading “&lt;&lt;“ and “&gt;&gt;”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Enables input and output of our objects (e.g., </a:t>
            </a:r>
            <a:r>
              <a:rPr lang="en-US" sz="2800" dirty="0" err="1"/>
              <a:t>cout</a:t>
            </a:r>
            <a:r>
              <a:rPr lang="en-US" sz="2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Similar to other operator overloads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New subtleties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Improves 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Like all operator overloads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Enables: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cout</a:t>
            </a:r>
            <a:r>
              <a:rPr lang="en-US" sz="2400" dirty="0">
                <a:solidFill>
                  <a:srgbClr val="C00000"/>
                </a:solidFill>
              </a:rPr>
              <a:t> &lt;&lt; </a:t>
            </a:r>
            <a:r>
              <a:rPr lang="en-US" sz="2400" dirty="0" err="1">
                <a:solidFill>
                  <a:srgbClr val="C00000"/>
                </a:solidFill>
              </a:rPr>
              <a:t>myObject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 err="1">
                <a:solidFill>
                  <a:srgbClr val="C00000"/>
                </a:solidFill>
              </a:rPr>
              <a:t>cin</a:t>
            </a:r>
            <a:r>
              <a:rPr lang="en-US" sz="2400" dirty="0">
                <a:solidFill>
                  <a:srgbClr val="C00000"/>
                </a:solidFill>
              </a:rPr>
              <a:t> &gt;&gt; </a:t>
            </a:r>
            <a:r>
              <a:rPr lang="en-US" sz="2400" dirty="0" err="1">
                <a:solidFill>
                  <a:srgbClr val="C00000"/>
                </a:solidFill>
              </a:rPr>
              <a:t>myObject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Instead of need for:</a:t>
            </a:r>
            <a:br>
              <a:rPr lang="en-US" sz="2400" dirty="0"/>
            </a:br>
            <a:r>
              <a:rPr lang="en-US" sz="2400" dirty="0" err="1">
                <a:solidFill>
                  <a:srgbClr val="0070C0"/>
                </a:solidFill>
              </a:rPr>
              <a:t>myObject.output</a:t>
            </a:r>
            <a:r>
              <a:rPr lang="en-US" sz="2400" dirty="0">
                <a:solidFill>
                  <a:srgbClr val="0070C0"/>
                </a:solidFill>
              </a:rPr>
              <a:t>();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F2E31DD-D5D1-4A3B-A913-11C973DC59F2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Overloading &lt;&lt;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Insertion operator </a:t>
            </a:r>
            <a:r>
              <a:rPr lang="en-US" sz="2800" dirty="0">
                <a:solidFill>
                  <a:srgbClr val="C00000"/>
                </a:solidFill>
              </a:rPr>
              <a:t>&lt;&lt;</a:t>
            </a:r>
          </a:p>
          <a:p>
            <a:pPr lvl="1" eaLnBrk="1" hangingPunct="1"/>
            <a:r>
              <a:rPr lang="en-US" sz="2400" dirty="0"/>
              <a:t>Used with </a:t>
            </a:r>
            <a:r>
              <a:rPr lang="en-US" sz="2400" dirty="0" err="1"/>
              <a:t>cout</a:t>
            </a:r>
            <a:endParaRPr lang="en-US" sz="2400" dirty="0"/>
          </a:p>
          <a:p>
            <a:pPr lvl="1" eaLnBrk="1" hangingPunct="1"/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binary</a:t>
            </a:r>
            <a:r>
              <a:rPr lang="en-US" sz="2400" dirty="0"/>
              <a:t> operator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400" dirty="0" err="1"/>
              <a:t>cout</a:t>
            </a:r>
            <a:r>
              <a:rPr lang="en-US" sz="2400" dirty="0"/>
              <a:t> &lt;&lt; "Hello";</a:t>
            </a:r>
          </a:p>
          <a:p>
            <a:pPr lvl="1" eaLnBrk="1" hangingPunct="1"/>
            <a:r>
              <a:rPr lang="en-US" sz="2400" dirty="0"/>
              <a:t>Operator is &lt;&lt;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baseline="30000" dirty="0">
                <a:solidFill>
                  <a:srgbClr val="C00000"/>
                </a:solidFill>
              </a:rPr>
              <a:t>st</a:t>
            </a:r>
            <a:r>
              <a:rPr lang="en-US" sz="2400" dirty="0">
                <a:solidFill>
                  <a:srgbClr val="C00000"/>
                </a:solidFill>
              </a:rPr>
              <a:t> operand </a:t>
            </a:r>
            <a:r>
              <a:rPr lang="en-US" sz="2400" dirty="0"/>
              <a:t>is predefined </a:t>
            </a:r>
            <a:r>
              <a:rPr lang="en-US" sz="2400" dirty="0">
                <a:solidFill>
                  <a:srgbClr val="C00000"/>
                </a:solidFill>
              </a:rPr>
              <a:t>object </a:t>
            </a:r>
            <a:r>
              <a:rPr lang="en-US" sz="2400" i="1" dirty="0" err="1">
                <a:solidFill>
                  <a:srgbClr val="C00000"/>
                </a:solidFill>
              </a:rPr>
              <a:t>cout</a:t>
            </a:r>
            <a:endParaRPr lang="en-US" sz="2400" dirty="0">
              <a:solidFill>
                <a:srgbClr val="C00000"/>
              </a:solidFill>
            </a:endParaRPr>
          </a:p>
          <a:p>
            <a:pPr lvl="2" eaLnBrk="1" hangingPunct="1"/>
            <a:r>
              <a:rPr lang="en-US" sz="2000" dirty="0"/>
              <a:t>From library iostream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nd</a:t>
            </a:r>
            <a:r>
              <a:rPr lang="en-US" sz="2400" dirty="0">
                <a:solidFill>
                  <a:srgbClr val="0070C0"/>
                </a:solidFill>
              </a:rPr>
              <a:t> operand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70C0"/>
                </a:solidFill>
              </a:rPr>
              <a:t>literal string "Hello"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CB9F631-1EE5-424A-8878-9B640F71E5C9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Overloading &lt;&lt;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Operands of &lt;&lt;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cout</a:t>
            </a:r>
            <a:r>
              <a:rPr lang="en-US" sz="2400" dirty="0"/>
              <a:t> object, of class type </a:t>
            </a:r>
            <a:r>
              <a:rPr lang="en-US" sz="2400" dirty="0" err="1"/>
              <a:t>ostream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Our class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Recall Money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member function </a:t>
            </a:r>
            <a:r>
              <a:rPr lang="en-US" sz="2400" dirty="0">
                <a:solidFill>
                  <a:srgbClr val="00B050"/>
                </a:solidFill>
              </a:rPr>
              <a:t>output()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Nicer if we can use &lt;&lt; operator: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Money amount(100);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 have "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amount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/>
            </a:br>
            <a:r>
              <a:rPr lang="en-US" sz="2400" dirty="0"/>
              <a:t>		instead of: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 have ";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amount.output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11EE35B-B9F3-4C5F-A5E8-3504D93F6AB5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does </a:t>
            </a:r>
            <a:r>
              <a:rPr lang="en-US" dirty="0" err="1"/>
              <a:t>cout</a:t>
            </a:r>
            <a:r>
              <a:rPr lang="en-US" dirty="0"/>
              <a:t> &lt;&lt; amount return?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To obtain the answer, look at a more complicated example: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Money amount(100);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 have "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amount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Analogous to other operators such as +</a:t>
            </a:r>
            <a:br>
              <a:rPr lang="en-US" sz="2800" dirty="0"/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 have ”) </a:t>
            </a:r>
            <a: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amount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first thing evaluated is</a:t>
            </a:r>
            <a:br>
              <a:rPr lang="en-US" sz="2800" dirty="0"/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 have ”)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things are to work out</a:t>
            </a:r>
            <a:br>
              <a:rPr lang="en-US" sz="2800" dirty="0"/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amount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That is, </a:t>
            </a:r>
            <a:r>
              <a:rPr lang="en-US" sz="2800" dirty="0">
                <a:solidFill>
                  <a:srgbClr val="0070C0"/>
                </a:solidFill>
              </a:rPr>
              <a:t>it should return the first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11EE35B-B9F3-4C5F-A5E8-3504D93F6AB5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5227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Overloaded &lt;&lt; Return Value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Money amount(100);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amount;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&lt;&lt; should return some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To allow cascades: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"I have " &lt;&lt; amount;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cout</a:t>
            </a:r>
            <a:r>
              <a:rPr lang="en-US" sz="2400" dirty="0"/>
              <a:t> &lt;&lt; "I have ") &lt;&lt; amount;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Two are equivalent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What to return?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cout</a:t>
            </a:r>
            <a:r>
              <a:rPr lang="en-US" sz="2400" dirty="0">
                <a:solidFill>
                  <a:srgbClr val="C00000"/>
                </a:solidFill>
              </a:rPr>
              <a:t> object!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/>
              <a:t>cout</a:t>
            </a:r>
            <a:r>
              <a:rPr lang="en-US" sz="2000" dirty="0"/>
              <a:t> is an object of type </a:t>
            </a:r>
            <a:r>
              <a:rPr lang="en-US" sz="2000" dirty="0" err="1"/>
              <a:t>ostream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Returns its first argument type, </a:t>
            </a:r>
            <a:r>
              <a:rPr lang="en-US" sz="2000" dirty="0" err="1"/>
              <a:t>ostream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EBE19B8-ABE9-4761-A17B-60F9DD89A0BC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Overloaded Example: </a:t>
            </a:r>
            <a:br>
              <a:rPr lang="en-US" sz="3000" dirty="0"/>
            </a:br>
            <a:r>
              <a:rPr lang="en-US" sz="3000" b="1" dirty="0"/>
              <a:t>Display 8.5  </a:t>
            </a:r>
            <a:r>
              <a:rPr lang="en-US" sz="3000" dirty="0"/>
              <a:t>Overloading &lt;&lt; and &gt;&gt; (1 of 5)</a:t>
            </a:r>
          </a:p>
        </p:txBody>
      </p:sp>
      <p:pic>
        <p:nvPicPr>
          <p:cNvPr id="50179" name="Picture 7" descr="C:\WINDOWS\Desktop\Oh_type\sacitch_C++_ppt\gif\savitchc08d5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420813"/>
            <a:ext cx="6600825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397BDD1-D4E6-4AF4-AFE0-03F39C43C295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Overloaded Example: </a:t>
            </a:r>
            <a:br>
              <a:rPr lang="en-US" sz="3000" dirty="0"/>
            </a:br>
            <a:r>
              <a:rPr lang="en-US" sz="3000" b="1" dirty="0"/>
              <a:t>Display 8.5  </a:t>
            </a:r>
            <a:r>
              <a:rPr lang="en-US" sz="3000" dirty="0"/>
              <a:t>Overloading &lt;&lt; and &gt;&gt; (2 of 5)</a:t>
            </a:r>
          </a:p>
        </p:txBody>
      </p:sp>
      <p:pic>
        <p:nvPicPr>
          <p:cNvPr id="51203" name="Picture 6" descr="C:\WINDOWS\Desktop\Oh_type\sacitch_C++_ppt\gif\savitchc08d5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0338"/>
            <a:ext cx="6508750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A4CD055-E7DA-444C-B06C-86B61743058D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Overloaded Example: </a:t>
            </a:r>
            <a:br>
              <a:rPr lang="en-US" sz="3000" dirty="0"/>
            </a:br>
            <a:r>
              <a:rPr lang="en-US" sz="3000" b="1" dirty="0"/>
              <a:t>Display 8.5  </a:t>
            </a:r>
            <a:r>
              <a:rPr lang="en-US" sz="3000" dirty="0"/>
              <a:t>Overloading &lt;&lt; and &gt;&gt; (3 of 5)</a:t>
            </a:r>
          </a:p>
        </p:txBody>
      </p:sp>
      <p:pic>
        <p:nvPicPr>
          <p:cNvPr id="52227" name="Picture 7" descr="C:\WINDOWS\Desktop\Oh_type\sacitch_C++_ppt\gif\savitchc08d5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524000"/>
            <a:ext cx="6848475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B85B81F-1EFC-4EA0-BD81-792A8DAB340F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67250"/>
          </a:xfrm>
        </p:spPr>
        <p:txBody>
          <a:bodyPr/>
          <a:lstStyle/>
          <a:p>
            <a:pPr eaLnBrk="1" hangingPunct="1"/>
            <a:r>
              <a:rPr lang="en-US" sz="2800" dirty="0"/>
              <a:t>Overloading operators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VERY similar to overloading functions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Operator</a:t>
            </a:r>
            <a:r>
              <a:rPr lang="en-US" sz="2400" dirty="0"/>
              <a:t> itself is "</a:t>
            </a:r>
            <a:r>
              <a:rPr lang="en-US" sz="2400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" of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Example Declaration:</a:t>
            </a:r>
            <a:br>
              <a:rPr lang="en-US" sz="2800" dirty="0"/>
            </a:br>
            <a:r>
              <a:rPr lang="en-US" sz="2000" dirty="0" err="1">
                <a:solidFill>
                  <a:schemeClr val="bg1"/>
                </a:solidFill>
              </a:rPr>
              <a:t>const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Money </a:t>
            </a:r>
            <a:r>
              <a:rPr lang="en-US" sz="2000" dirty="0">
                <a:solidFill>
                  <a:srgbClr val="C00000"/>
                </a:solidFill>
              </a:rPr>
              <a:t>operator +</a:t>
            </a:r>
            <a:r>
              <a:rPr lang="en-US" sz="2000" dirty="0"/>
              <a:t>(	</a:t>
            </a:r>
            <a:r>
              <a:rPr lang="en-US" sz="2000" dirty="0" err="1">
                <a:solidFill>
                  <a:srgbClr val="0070C0"/>
                </a:solidFill>
              </a:rPr>
              <a:t>const</a:t>
            </a:r>
            <a:r>
              <a:rPr lang="en-US" sz="2000" dirty="0"/>
              <a:t> Money&amp; amount1,</a:t>
            </a:r>
            <a:br>
              <a:rPr lang="en-US" sz="2000" dirty="0"/>
            </a:br>
            <a:r>
              <a:rPr lang="en-US" sz="2000" dirty="0"/>
              <a:t>			        	</a:t>
            </a:r>
            <a:r>
              <a:rPr lang="en-US" sz="2000" dirty="0" err="1">
                <a:solidFill>
                  <a:srgbClr val="0070C0"/>
                </a:solidFill>
              </a:rPr>
              <a:t>const</a:t>
            </a:r>
            <a:r>
              <a:rPr lang="en-US" sz="2000" dirty="0"/>
              <a:t> Money&amp; amount2);</a:t>
            </a:r>
          </a:p>
          <a:p>
            <a:pPr lvl="1" eaLnBrk="1" hangingPunct="1"/>
            <a:r>
              <a:rPr lang="en-US" sz="2400" dirty="0"/>
              <a:t>Overloads + for operands of type Money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Uses constant </a:t>
            </a:r>
            <a:r>
              <a:rPr lang="en-US" sz="2400" dirty="0"/>
              <a:t>reference parameters for efficiency</a:t>
            </a:r>
          </a:p>
          <a:p>
            <a:pPr lvl="1" eaLnBrk="1" hangingPunct="1"/>
            <a:r>
              <a:rPr lang="en-US" sz="2400" dirty="0"/>
              <a:t>Returned value is type Money</a:t>
            </a:r>
          </a:p>
          <a:p>
            <a:pPr lvl="2" eaLnBrk="1" hangingPunct="1"/>
            <a:r>
              <a:rPr lang="en-US" sz="2000" dirty="0"/>
              <a:t>Allows addition of "Money"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7741B7F-DF51-4643-93BE-3BCC4747A28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Overloaded Example: </a:t>
            </a:r>
            <a:br>
              <a:rPr lang="en-US" sz="3000" dirty="0"/>
            </a:br>
            <a:r>
              <a:rPr lang="en-US" sz="3000" b="1" dirty="0"/>
              <a:t>Display 8.5  </a:t>
            </a:r>
            <a:r>
              <a:rPr lang="en-US" sz="3000" dirty="0"/>
              <a:t>Overloading &lt;&lt; and &gt;&gt; (4 of 5)</a:t>
            </a:r>
          </a:p>
        </p:txBody>
      </p:sp>
      <p:pic>
        <p:nvPicPr>
          <p:cNvPr id="53251" name="Picture 4" descr="C:\WINDOWS\Desktop\Oh_type\sacitch_C++_ppt\gif\savitchc08d5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624013"/>
            <a:ext cx="719613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690247-300F-4606-B6B6-E1C243A1643D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Overloaded Example: </a:t>
            </a:r>
            <a:br>
              <a:rPr lang="en-US" sz="3000" dirty="0"/>
            </a:br>
            <a:r>
              <a:rPr lang="en-US" sz="3000" b="1" dirty="0"/>
              <a:t>Display 8.5  </a:t>
            </a:r>
            <a:r>
              <a:rPr lang="en-US" sz="3000" dirty="0"/>
              <a:t>Overloading &lt;&lt; and &gt;&gt; (5 of 5)</a:t>
            </a:r>
          </a:p>
        </p:txBody>
      </p:sp>
      <p:pic>
        <p:nvPicPr>
          <p:cNvPr id="54275" name="Picture 4" descr="C:\WINDOWS\Desktop\Oh_type\sacitch_C++_ppt\gif\savitchc08d5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12950"/>
            <a:ext cx="7772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1DAD3C5-E3BF-45ED-AADC-8539AC965670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FFCD2-5778-034C-B822-9D87A1C0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B00D02-0D47-1340-90AF-6B810EC0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0991A0-D040-C444-BAE7-B7D24000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0AD38F3-AA97-445C-87CF-C8557FBBB89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3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Assignment Operator =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solidFill>
                  <a:srgbClr val="C00000"/>
                </a:solidFill>
              </a:rPr>
              <a:t>Must be overloaded as member operator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Automatically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Default</a:t>
            </a:r>
            <a:r>
              <a:rPr lang="en-US" dirty="0"/>
              <a:t> assignment operator: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Member-wise copy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Member variables from one object </a:t>
            </a:r>
            <a:r>
              <a:rPr lang="en-US" dirty="0">
                <a:sym typeface="Wingdings" pitchFamily="2" charset="2"/>
              </a:rPr>
              <a:t></a:t>
            </a:r>
            <a:br>
              <a:rPr lang="en-US" dirty="0"/>
            </a:br>
            <a:r>
              <a:rPr lang="en-US" dirty="0"/>
              <a:t>corresponding member variables from other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Default OK for </a:t>
            </a:r>
            <a:r>
              <a:rPr lang="en-US" dirty="0">
                <a:solidFill>
                  <a:srgbClr val="0070C0"/>
                </a:solidFill>
              </a:rPr>
              <a:t>simple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But with </a:t>
            </a:r>
            <a:r>
              <a:rPr lang="en-US" dirty="0">
                <a:solidFill>
                  <a:srgbClr val="C00000"/>
                </a:solidFill>
              </a:rPr>
              <a:t>pointers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must write our own!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The reason is similar to that of copy-constructor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F621AA8-03DB-49FC-8442-B9BEB126BC76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Increment and Decrement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Each operator has two versions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solidFill>
                  <a:srgbClr val="C00000"/>
                </a:solidFill>
              </a:rPr>
              <a:t>Prefix</a:t>
            </a:r>
            <a:r>
              <a:rPr lang="en-US" dirty="0"/>
              <a:t> notation: 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/>
              <a:t>x;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solidFill>
                  <a:srgbClr val="0070C0"/>
                </a:solidFill>
              </a:rPr>
              <a:t>Postfix</a:t>
            </a:r>
            <a:r>
              <a:rPr lang="en-US" dirty="0"/>
              <a:t> notation: x</a:t>
            </a:r>
            <a:r>
              <a:rPr lang="en-US" dirty="0">
                <a:solidFill>
                  <a:srgbClr val="0070C0"/>
                </a:solidFill>
              </a:rPr>
              <a:t>++</a:t>
            </a:r>
            <a:r>
              <a:rPr lang="en-US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Must distinguish in overload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Standard overload method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Add </a:t>
            </a:r>
            <a:r>
              <a:rPr lang="en-US" dirty="0">
                <a:solidFill>
                  <a:srgbClr val="00B050"/>
                </a:solidFill>
              </a:rPr>
              <a:t>2nd parameter of type int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Postfix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Just a marker for compiler!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Specifies postfix is allowed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F68AF3E-EBC1-44C4-AB66-FDE7F4574174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Increment and Decrement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Prefix</a:t>
            </a:r>
            <a:r>
              <a:rPr lang="en-US" dirty="0"/>
              <a:t> notation: 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/>
              <a:t>x;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first;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++();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 ++(){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first ++; second ++;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F68AF3E-EBC1-44C4-AB66-FDE7F4574174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01725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Increment and Decrement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Postfix</a:t>
            </a:r>
            <a:r>
              <a:rPr lang="en-US" altLang="zh-TW" dirty="0"/>
              <a:t> notation: x</a:t>
            </a:r>
            <a:r>
              <a:rPr lang="en-US" altLang="zh-TW" dirty="0">
                <a:solidFill>
                  <a:srgbClr val="0070C0"/>
                </a:solidFill>
              </a:rPr>
              <a:t>++</a:t>
            </a:r>
            <a:r>
              <a:rPr lang="en-US" altLang="zh-TW" dirty="0"/>
              <a:t>;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int first; int second;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++(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 ++(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ignoreMe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int temp1 = first ++;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int temp2 = second ++;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(temp1, temp2);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F68AF3E-EBC1-44C4-AB66-FDE7F4574174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03015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 Array Operator [ ]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Can </a:t>
            </a:r>
            <a:r>
              <a:rPr lang="en-US" dirty="0">
                <a:solidFill>
                  <a:srgbClr val="C00000"/>
                </a:solidFill>
              </a:rPr>
              <a:t>overload [ ] </a:t>
            </a:r>
            <a:r>
              <a:rPr lang="en-US" dirty="0"/>
              <a:t>for your class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To be used with objects of your class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Operator must </a:t>
            </a:r>
            <a:r>
              <a:rPr lang="en-US" dirty="0">
                <a:solidFill>
                  <a:srgbClr val="C00000"/>
                </a:solidFill>
              </a:rPr>
              <a:t>return a reference</a:t>
            </a:r>
            <a:r>
              <a:rPr lang="en-US" dirty="0"/>
              <a:t>!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dirty="0"/>
              <a:t>array[10] will be assigned to 5</a:t>
            </a:r>
            <a:br>
              <a:rPr lang="en-US" dirty="0"/>
            </a:br>
            <a:r>
              <a:rPr lang="en-US" dirty="0"/>
              <a:t>if we write “array[10] = 5”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Operator [ ] must be a </a:t>
            </a:r>
            <a:r>
              <a:rPr lang="en-US" dirty="0">
                <a:solidFill>
                  <a:srgbClr val="C00000"/>
                </a:solidFill>
              </a:rPr>
              <a:t>member function</a:t>
            </a:r>
            <a:r>
              <a:rPr lang="en-US" dirty="0"/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49FB8A1-4AD0-4DAB-A973-AD4C7B9D611E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 Array Operator [ ]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CharPair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 (int index);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first; char second;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CharPair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::operator[] (int index){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(index == 1) return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(index == 2) return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“error”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exit(1);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49FB8A1-4AD0-4DAB-A973-AD4C7B9D611E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75709"/>
      </p:ext>
    </p:extLst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Guidelines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49FB8A1-4AD0-4DAB-A973-AD4C7B9D611E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D00E47-259F-534B-BCC1-3C2476BC6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For choosing between members and non-members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F6B79D9-1E50-5747-9031-F5A9FD813F4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2514600"/>
            <a:ext cx="8478672" cy="38920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B43BB1F-F42A-6F4F-8E14-E99ACB25DC8D}"/>
              </a:ext>
            </a:extLst>
          </p:cNvPr>
          <p:cNvSpPr/>
          <p:nvPr/>
        </p:nvSpPr>
        <p:spPr>
          <a:xfrm>
            <a:off x="914400" y="64770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Mob Murray, C++ Strategies &amp; Tactics, Addison-Wesley, 1993, page 47</a:t>
            </a:r>
          </a:p>
        </p:txBody>
      </p:sp>
    </p:spTree>
    <p:extLst>
      <p:ext uri="{BB962C8B-B14F-4D97-AF65-F5344CB8AC3E}">
        <p14:creationId xmlns:p14="http://schemas.microsoft.com/office/powerpoint/2010/main" val="375505579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D99A-906E-3346-B0A7-CD9B689EC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D857CF-5781-4013-BE98-6D0D0C4775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F33B4-BAFB-1A4B-9F6E-E1105E1180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73B78-2E8A-FA40-9133-F7F37D17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397"/>
            <a:ext cx="6096000" cy="67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66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C++ built-in operators can be overloaded</a:t>
            </a:r>
          </a:p>
          <a:p>
            <a:pPr lvl="1" eaLnBrk="1" hangingPunct="1"/>
            <a:r>
              <a:rPr lang="en-US" sz="2400" dirty="0"/>
              <a:t>To work with objects of your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Operators are really just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Friend functions have direct private</a:t>
            </a:r>
            <a:br>
              <a:rPr lang="en-US" sz="2800" dirty="0"/>
            </a:br>
            <a:r>
              <a:rPr lang="en-US" sz="2800" dirty="0"/>
              <a:t>member access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Operators can be overloaded as </a:t>
            </a:r>
            <a:br>
              <a:rPr lang="en-US" sz="2800" dirty="0"/>
            </a:br>
            <a:r>
              <a:rPr lang="en-US" sz="2800" dirty="0"/>
              <a:t>member functions</a:t>
            </a:r>
          </a:p>
          <a:p>
            <a:pPr lvl="1" eaLnBrk="1" hangingPunct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operand is calling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D5ABEF3-8A9F-42B9-AAE4-2DF428935331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Friend functions add efficiency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 required if sufficient accessors/mutators</a:t>
            </a:r>
            <a:br>
              <a:rPr lang="en-US" dirty="0"/>
            </a:br>
            <a:r>
              <a:rPr lang="en-US" dirty="0"/>
              <a:t>available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Reference "names" a variable with </a:t>
            </a:r>
            <a:br>
              <a:rPr lang="en-US" dirty="0"/>
            </a:br>
            <a:r>
              <a:rPr lang="en-US" dirty="0"/>
              <a:t>an alias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Can overload &lt;&lt;,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Return type is a reference to stream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702FC79-FEC0-415A-9132-4884DA4E8C51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Overloaded "+"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Given previous example:</a:t>
            </a:r>
          </a:p>
          <a:p>
            <a:pPr lvl="1" eaLnBrk="1" hangingPunct="1"/>
            <a:r>
              <a:rPr lang="en-US" sz="2400" dirty="0"/>
              <a:t>Note: </a:t>
            </a:r>
            <a:r>
              <a:rPr lang="en-US" sz="2400" dirty="0">
                <a:solidFill>
                  <a:srgbClr val="C00000"/>
                </a:solidFill>
              </a:rPr>
              <a:t>overloaded "+" NOT member function</a:t>
            </a:r>
          </a:p>
          <a:p>
            <a:pPr lvl="1" eaLnBrk="1" hangingPunct="1"/>
            <a:r>
              <a:rPr lang="en-US" sz="2400" dirty="0"/>
              <a:t>Definition is "more involved" than simple "add"</a:t>
            </a:r>
          </a:p>
          <a:p>
            <a:pPr lvl="2" eaLnBrk="1" hangingPunct="1"/>
            <a:r>
              <a:rPr lang="en-US" sz="2000" dirty="0"/>
              <a:t>Requires issues of money type addition</a:t>
            </a:r>
          </a:p>
          <a:p>
            <a:pPr lvl="2" eaLnBrk="1" hangingPunct="1"/>
            <a:r>
              <a:rPr lang="en-US" sz="2000" dirty="0"/>
              <a:t>Must handle negative/positive values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Operator overload definitions generally</a:t>
            </a:r>
            <a:br>
              <a:rPr lang="en-US" sz="2800" dirty="0"/>
            </a:br>
            <a:r>
              <a:rPr lang="en-US" sz="2800" dirty="0"/>
              <a:t>very simple</a:t>
            </a:r>
          </a:p>
          <a:p>
            <a:pPr lvl="1" eaLnBrk="1" hangingPunct="1"/>
            <a:r>
              <a:rPr lang="en-US" sz="2400" dirty="0"/>
              <a:t>Just perform "addition" particular to "your"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7092FB2-2494-4E3E-B646-34A97411933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Money "+" Definition: </a:t>
            </a:r>
            <a:br>
              <a:rPr lang="en-US" sz="3600"/>
            </a:br>
            <a:r>
              <a:rPr lang="en-US" sz="3600" b="1"/>
              <a:t>Display 8.1</a:t>
            </a:r>
            <a:r>
              <a:rPr lang="en-US" sz="3600"/>
              <a:t>  Operator Overloading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1146175"/>
          </a:xfrm>
        </p:spPr>
        <p:txBody>
          <a:bodyPr/>
          <a:lstStyle/>
          <a:p>
            <a:pPr eaLnBrk="1" hangingPunct="1"/>
            <a:r>
              <a:rPr lang="en-US" sz="2800"/>
              <a:t>Definition of "+" operator for Money class:</a:t>
            </a:r>
          </a:p>
        </p:txBody>
      </p:sp>
      <p:pic>
        <p:nvPicPr>
          <p:cNvPr id="19460" name="Picture 4" descr="C:\WINDOWS\Desktop\Oh_type\sacitch_C++_ppt\gif\savitchc08d01_partA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2171700"/>
            <a:ext cx="723265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0FCEC4A-41A8-4FAB-AA7C-92B8119A42A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347440-E177-544F-8349-A6113924EC7F}"/>
              </a:ext>
            </a:extLst>
          </p:cNvPr>
          <p:cNvSpPr txBox="1"/>
          <p:nvPr/>
        </p:nvSpPr>
        <p:spPr>
          <a:xfrm>
            <a:off x="7581900" y="861536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>
                <a:solidFill>
                  <a:srgbClr val="C00000"/>
                </a:solidFill>
                <a:latin typeface="Cambria" panose="02040503050406030204" pitchFamily="18" charset="0"/>
              </a:rPr>
              <a:t>Note that we need to use </a:t>
            </a:r>
            <a:r>
              <a:rPr kumimoji="1" lang="en-US" altLang="zh-TW" b="1" i="1" dirty="0">
                <a:solidFill>
                  <a:srgbClr val="C00000"/>
                </a:solidFill>
                <a:latin typeface="Cambria" panose="02040503050406030204" pitchFamily="18" charset="0"/>
              </a:rPr>
              <a:t>accessor</a:t>
            </a:r>
            <a:r>
              <a:rPr kumimoji="1" lang="en-US" altLang="zh-TW" i="1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kumimoji="1" lang="en-US" altLang="zh-TW" b="1" i="1" dirty="0">
                <a:solidFill>
                  <a:srgbClr val="C00000"/>
                </a:solidFill>
                <a:latin typeface="Cambria" panose="02040503050406030204" pitchFamily="18" charset="0"/>
              </a:rPr>
              <a:t>mutator</a:t>
            </a:r>
            <a:r>
              <a:rPr kumimoji="1" lang="en-US" altLang="zh-TW" i="1" dirty="0">
                <a:solidFill>
                  <a:srgbClr val="C00000"/>
                </a:solidFill>
                <a:latin typeface="Cambria" panose="02040503050406030204" pitchFamily="18" charset="0"/>
              </a:rPr>
              <a:t> functions</a:t>
            </a:r>
            <a:endParaRPr kumimoji="1" lang="zh-TW" altLang="en-US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4590</Words>
  <Application>Microsoft Macintosh PowerPoint</Application>
  <PresentationFormat>On-screen Show (4:3)</PresentationFormat>
  <Paragraphs>646</Paragraphs>
  <Slides>71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Cambria</vt:lpstr>
      <vt:lpstr>Courier</vt:lpstr>
      <vt:lpstr>Courier New</vt:lpstr>
      <vt:lpstr>Symbol</vt:lpstr>
      <vt:lpstr>Office Theme</vt:lpstr>
      <vt:lpstr>Chapter 8</vt:lpstr>
      <vt:lpstr>Learning Objectives</vt:lpstr>
      <vt:lpstr>Operator Overloading Introduction</vt:lpstr>
      <vt:lpstr>Operator Overloading Perspective</vt:lpstr>
      <vt:lpstr>Overloading Basics</vt:lpstr>
      <vt:lpstr>Overloading Basics</vt:lpstr>
      <vt:lpstr>PowerPoint Presentation</vt:lpstr>
      <vt:lpstr>Overloaded "+"</vt:lpstr>
      <vt:lpstr>Money "+" Definition:  Display 8.1  Operator Overloading</vt:lpstr>
      <vt:lpstr>Constructors Returning Objects</vt:lpstr>
      <vt:lpstr>Overloaded "=="</vt:lpstr>
      <vt:lpstr>Overloaded "=="</vt:lpstr>
      <vt:lpstr>PowerPoint Presentation</vt:lpstr>
      <vt:lpstr>Overloaded "==" for Money: Display 8.1  Operator Overloading</vt:lpstr>
      <vt:lpstr>Returning by const Value</vt:lpstr>
      <vt:lpstr>Returning by non-const Value</vt:lpstr>
      <vt:lpstr>What to do with Non-const Object</vt:lpstr>
      <vt:lpstr>PowerPoint Presentation</vt:lpstr>
      <vt:lpstr>Overloading Unary Operators</vt:lpstr>
      <vt:lpstr>Overload "-" for Money</vt:lpstr>
      <vt:lpstr>Overloaded "-" Definition</vt:lpstr>
      <vt:lpstr>Overloaded "-" Usage</vt:lpstr>
      <vt:lpstr>PowerPoint Presentation</vt:lpstr>
      <vt:lpstr>Overloading as Member Functions</vt:lpstr>
      <vt:lpstr>Member Operator in Action</vt:lpstr>
      <vt:lpstr>Member Operator in Action</vt:lpstr>
      <vt:lpstr>const Functions</vt:lpstr>
      <vt:lpstr>Overloading Operators:  Which Method? Non-member vs Member</vt:lpstr>
      <vt:lpstr>PowerPoint Presentation</vt:lpstr>
      <vt:lpstr>Overloading Function Application ()</vt:lpstr>
      <vt:lpstr>Other Overloads</vt:lpstr>
      <vt:lpstr>PowerPoint Presentation</vt:lpstr>
      <vt:lpstr>Pitfall: Automatic Type Conversion</vt:lpstr>
      <vt:lpstr>PowerPoint Presentation</vt:lpstr>
      <vt:lpstr>PowerPoint Presentation</vt:lpstr>
      <vt:lpstr>Friend Functions</vt:lpstr>
      <vt:lpstr>Friend Functions</vt:lpstr>
      <vt:lpstr>Friend Function Uses</vt:lpstr>
      <vt:lpstr>Friend Function Purity</vt:lpstr>
      <vt:lpstr>Automatic Type Conversion</vt:lpstr>
      <vt:lpstr>PowerPoint Presentation</vt:lpstr>
      <vt:lpstr>PowerPoint Presentation</vt:lpstr>
      <vt:lpstr>Friend Classes</vt:lpstr>
      <vt:lpstr>Friend Classes</vt:lpstr>
      <vt:lpstr>PowerPoint Presentation</vt:lpstr>
      <vt:lpstr>References (Alias)</vt:lpstr>
      <vt:lpstr>References Usage</vt:lpstr>
      <vt:lpstr>Returning Reference</vt:lpstr>
      <vt:lpstr>Returning Reference in Definition</vt:lpstr>
      <vt:lpstr>Returning Reference in Definition</vt:lpstr>
      <vt:lpstr>PowerPoint Presentation</vt:lpstr>
      <vt:lpstr>Overloading “&lt;&lt;“ and “&gt;&gt;”</vt:lpstr>
      <vt:lpstr>Overloading &lt;&lt;</vt:lpstr>
      <vt:lpstr>Overloading &lt;&lt;</vt:lpstr>
      <vt:lpstr>What does cout &lt;&lt; amount return?</vt:lpstr>
      <vt:lpstr>Overloaded &lt;&lt; Return Value</vt:lpstr>
      <vt:lpstr>Overloaded Example:  Display 8.5  Overloading &lt;&lt; and &gt;&gt; (1 of 5)</vt:lpstr>
      <vt:lpstr>Overloaded Example:  Display 8.5  Overloading &lt;&lt; and &gt;&gt; (2 of 5)</vt:lpstr>
      <vt:lpstr>Overloaded Example:  Display 8.5  Overloading &lt;&lt; and &gt;&gt; (3 of 5)</vt:lpstr>
      <vt:lpstr>Overloaded Example:  Display 8.5  Overloading &lt;&lt; and &gt;&gt; (4 of 5)</vt:lpstr>
      <vt:lpstr>Overloaded Example:  Display 8.5  Overloading &lt;&lt; and &gt;&gt; (5 of 5)</vt:lpstr>
      <vt:lpstr>PowerPoint Presentation</vt:lpstr>
      <vt:lpstr>Assignment Operator =</vt:lpstr>
      <vt:lpstr>Increment and Decrement</vt:lpstr>
      <vt:lpstr>Increment and Decrement</vt:lpstr>
      <vt:lpstr>Increment and Decrement</vt:lpstr>
      <vt:lpstr>Overload Array Operator [ ]</vt:lpstr>
      <vt:lpstr>Overload Array Operator [ ]</vt:lpstr>
      <vt:lpstr>Basic Guidelines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316</cp:revision>
  <dcterms:created xsi:type="dcterms:W3CDTF">2006-08-16T00:00:00Z</dcterms:created>
  <dcterms:modified xsi:type="dcterms:W3CDTF">2021-04-01T16:20:11Z</dcterms:modified>
</cp:coreProperties>
</file>