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8.xml" ContentType="application/vnd.openxmlformats-officedocument.presentationml.tags+xml"/>
  <Override PartName="/ppt/notesSlides/notesSlide40.xml" ContentType="application/vnd.openxmlformats-officedocument.presentationml.notesSlide+xml"/>
  <Override PartName="/ppt/tags/tag9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2" r:id="rId23"/>
    <p:sldId id="296" r:id="rId24"/>
    <p:sldId id="297" r:id="rId25"/>
    <p:sldId id="298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01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9" r:id="rId46"/>
    <p:sldId id="300" r:id="rId47"/>
    <p:sldId id="295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436"/>
  </p:normalViewPr>
  <p:slideViewPr>
    <p:cSldViewPr>
      <p:cViewPr varScale="1">
        <p:scale>
          <a:sx n="104" d="100"/>
          <a:sy n="104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04CB23-5457-4F4E-BA5F-C537D63AFBCC}" type="datetimeFigureOut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861E09-E94D-4069-A4BF-3528AEDDD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CDDF0B-422D-4809-B357-BD614E50D9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9F6587-6D96-4D01-99E3-F35273AF20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68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7B23A-28DF-463C-B016-9DEB7A7DE0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3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比對</a:t>
            </a:r>
            <a:r>
              <a:rPr lang="en-US" altLang="zh-CN" dirty="0"/>
              <a:t>numeric encoding</a:t>
            </a:r>
            <a:r>
              <a:rPr lang="zh-CN" altLang="en-US" dirty="0"/>
              <a:t>，如果都相同就會是</a:t>
            </a:r>
            <a:r>
              <a:rPr lang="en-US" altLang="zh-CN" dirty="0"/>
              <a:t>0</a:t>
            </a:r>
            <a:r>
              <a:rPr lang="zh-CN" altLang="en-US" dirty="0"/>
              <a:t>，如果比到一個位置不一樣了，回傳</a:t>
            </a:r>
            <a:r>
              <a:rPr lang="zh-TW" altLang="en-US" dirty="0"/>
              <a:t> </a:t>
            </a:r>
            <a:r>
              <a:rPr lang="en-US" altLang="zh-TW" dirty="0"/>
              <a:t>positive</a:t>
            </a:r>
            <a:r>
              <a:rPr lang="zh-TW" altLang="en-US" dirty="0"/>
              <a:t> </a:t>
            </a:r>
            <a:r>
              <a:rPr lang="zh-CN" altLang="en-US" dirty="0"/>
              <a:t>則表示</a:t>
            </a:r>
            <a:r>
              <a:rPr lang="en-US" altLang="zh-CN" dirty="0"/>
              <a:t> </a:t>
            </a:r>
            <a:r>
              <a:rPr lang="en-US" altLang="zh-CN" dirty="0" err="1"/>
              <a:t>aString</a:t>
            </a:r>
            <a:r>
              <a:rPr lang="en-US" altLang="zh-CN" dirty="0"/>
              <a:t> </a:t>
            </a:r>
            <a:r>
              <a:rPr lang="zh-CN" altLang="en-US" dirty="0"/>
              <a:t>比</a:t>
            </a:r>
            <a:r>
              <a:rPr lang="en-US" altLang="zh-CN" dirty="0"/>
              <a:t> </a:t>
            </a:r>
            <a:r>
              <a:rPr lang="en-US" altLang="zh-CN" dirty="0" err="1"/>
              <a:t>anotherString</a:t>
            </a:r>
            <a:r>
              <a:rPr lang="en-US" altLang="zh-CN" dirty="0"/>
              <a:t> </a:t>
            </a:r>
            <a:r>
              <a:rPr lang="zh-CN" altLang="en-US" dirty="0"/>
              <a:t>在那個位置上的</a:t>
            </a:r>
            <a:r>
              <a:rPr lang="en-US" altLang="zh-CN" dirty="0"/>
              <a:t> encoding</a:t>
            </a:r>
            <a:r>
              <a:rPr lang="zh-CN" altLang="en-US" dirty="0"/>
              <a:t>，</a:t>
            </a:r>
            <a:r>
              <a:rPr lang="en-US" altLang="zh-CN" dirty="0" err="1"/>
              <a:t>aString</a:t>
            </a:r>
            <a:r>
              <a:rPr lang="zh-TW" altLang="en-US" dirty="0"/>
              <a:t> </a:t>
            </a:r>
            <a:r>
              <a:rPr lang="zh-CN" altLang="en-US" dirty="0"/>
              <a:t>的數值比較大，反之則比較小。</a:t>
            </a:r>
            <a:endParaRPr lang="en-US" altLang="zh-CN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50A3E8-9902-4002-A941-596F0452822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810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76E7D7-41F8-44E9-B0CD-0ECB1D0032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06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F88D36-CB46-41F2-BD4B-E29138554D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67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E8947-C8E9-460D-A7D5-FC5A2C8D3C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84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6C627A-9405-4539-B834-447711F207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957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79637-504F-46FC-9E38-2521BC4298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3CE0AE-FBDE-4973-822A-7A74806B68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604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用空格分開數字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CFC06-E6CD-46EE-AB51-91615C6D34F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75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1083B5-E03A-4CC1-B5A5-BF21196625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05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1556B5-1DC3-4159-8457-38A2E8846E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0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2F12B-D46A-4441-8151-7F4884A852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596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4472A-399A-4DEF-8048-9E8FDE1EF1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6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4576A-B857-4064-B637-D1BF00BE85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848F1D-807F-4CE4-B1D5-49FECA7AA8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A5C78-27D1-4D00-858A-871EC788D0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008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9B291B-AC39-4B7B-981E-F705FAADE36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65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A477B4-2951-43A3-80DC-26114B57F8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2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A2503F-37BB-44CB-B226-127C247876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706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把</a:t>
            </a:r>
            <a:r>
              <a:rPr lang="en-US" altLang="zh-CN" dirty="0"/>
              <a:t>char</a:t>
            </a:r>
            <a:r>
              <a:rPr lang="zh-CN" altLang="en-US" dirty="0"/>
              <a:t>放回</a:t>
            </a:r>
            <a:r>
              <a:rPr lang="en-US" altLang="zh-CN" dirty="0" err="1"/>
              <a:t>cin</a:t>
            </a:r>
            <a:r>
              <a:rPr lang="zh-CN" altLang="en-US" dirty="0"/>
              <a:t>，偷看一個</a:t>
            </a:r>
            <a:r>
              <a:rPr lang="en-US" altLang="zh-CN" dirty="0"/>
              <a:t>char</a:t>
            </a:r>
            <a:r>
              <a:rPr lang="zh-CN" altLang="en-US" dirty="0"/>
              <a:t>，忽略</a:t>
            </a:r>
            <a:r>
              <a:rPr lang="en-US" altLang="zh-CN" dirty="0"/>
              <a:t>x</a:t>
            </a:r>
            <a:r>
              <a:rPr lang="zh-CN" altLang="en-US" dirty="0"/>
              <a:t>個</a:t>
            </a:r>
            <a:r>
              <a:rPr lang="en-US" altLang="zh-CN" dirty="0"/>
              <a:t>char</a:t>
            </a:r>
            <a:r>
              <a:rPr lang="zh-CN" altLang="en-US" dirty="0"/>
              <a:t>直到遇到</a:t>
            </a:r>
            <a:r>
              <a:rPr lang="en-US" altLang="zh-CN" dirty="0"/>
              <a:t>\n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C6675-EDF2-44C6-9428-37D654814D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7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3219D0-6369-4591-852A-B84DCA7446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791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E64E3-CA3B-4922-A0CC-996B6F642E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139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90DED1-4E42-4728-9191-6328A2302C8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169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EBE9E0-4D93-4109-AC02-5E5C906BCC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308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Operator overloading </a:t>
            </a:r>
            <a:r>
              <a:rPr lang="zh-CN" altLang="en-US" dirty="0"/>
              <a:t>的</a:t>
            </a:r>
            <a:r>
              <a:rPr lang="en-US" altLang="zh-CN" dirty="0"/>
              <a:t> +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CN" altLang="en-US" dirty="0"/>
              <a:t>都定義好了</a:t>
            </a: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C1E6F-FC97-49BF-A224-CB5114879C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405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2FDBAC-0395-4BE9-9AC9-56941575F0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133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他已經幫你寫好</a:t>
            </a:r>
            <a:r>
              <a:rPr lang="zh-TW" altLang="en-US" dirty="0"/>
              <a:t> </a:t>
            </a:r>
            <a:r>
              <a:rPr lang="en-US" altLang="zh-TW" dirty="0"/>
              <a:t>operator overloading</a:t>
            </a:r>
            <a:r>
              <a:rPr lang="zh-TW" altLang="en-US" dirty="0"/>
              <a:t> </a:t>
            </a:r>
            <a:r>
              <a:rPr lang="en-US" altLang="zh-TW" dirty="0"/>
              <a:t>&gt;&gt;</a:t>
            </a:r>
            <a:r>
              <a:rPr lang="zh-TW" altLang="en-US" dirty="0"/>
              <a:t> 所以可以配合 </a:t>
            </a:r>
            <a:r>
              <a:rPr lang="en-US" altLang="zh-TW" dirty="0" err="1"/>
              <a:t>cin</a:t>
            </a:r>
            <a:r>
              <a:rPr lang="en-US" altLang="zh-TW" dirty="0"/>
              <a:t> </a:t>
            </a:r>
            <a:r>
              <a:rPr lang="en-US" altLang="zh-TW" dirty="0" err="1"/>
              <a:t>cout</a:t>
            </a:r>
            <a:r>
              <a:rPr lang="zh-TW" altLang="en-US" dirty="0"/>
              <a:t>，注意對他來說空白是切斷</a:t>
            </a: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8DFC63-292D-4DCF-8433-CD75F54DF9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321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zh-CN" altLang="en-US" dirty="0"/>
              <a:t>是一個</a:t>
            </a:r>
            <a:r>
              <a:rPr lang="en-US" altLang="zh-CN" dirty="0"/>
              <a:t> function</a:t>
            </a:r>
            <a:r>
              <a:rPr lang="zh-TW" altLang="en-US" dirty="0"/>
              <a:t> 可以接 </a:t>
            </a:r>
            <a:r>
              <a:rPr lang="en-US" altLang="zh-TW" dirty="0"/>
              <a:t>string</a:t>
            </a:r>
            <a:r>
              <a:rPr lang="zh-CN" altLang="en-US" dirty="0"/>
              <a:t>，可參見</a:t>
            </a:r>
            <a:r>
              <a:rPr lang="zh-TW" altLang="en-US" dirty="0"/>
              <a:t> </a:t>
            </a:r>
            <a:r>
              <a:rPr lang="en-US" altLang="zh-CN" dirty="0"/>
              <a:t>http://</a:t>
            </a:r>
            <a:r>
              <a:rPr lang="en-US" altLang="zh-CN" dirty="0" err="1"/>
              <a:t>www.cplusplus.com</a:t>
            </a:r>
            <a:r>
              <a:rPr lang="en-US" altLang="zh-CN" dirty="0"/>
              <a:t>/reference/string/string/</a:t>
            </a:r>
            <a:r>
              <a:rPr lang="en-US" altLang="zh-CN" dirty="0" err="1"/>
              <a:t>getline</a:t>
            </a:r>
            <a:r>
              <a:rPr lang="en-US" altLang="zh-CN" dirty="0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同時</a:t>
            </a:r>
            <a:r>
              <a:rPr lang="zh-TW" altLang="en-US" dirty="0"/>
              <a:t> </a:t>
            </a:r>
            <a:r>
              <a:rPr lang="en-US" altLang="zh-TW" dirty="0" err="1"/>
              <a:t>istream</a:t>
            </a:r>
            <a:r>
              <a:rPr lang="en-US" altLang="zh-TW" dirty="0"/>
              <a:t> (such as </a:t>
            </a:r>
            <a:r>
              <a:rPr lang="en-US" altLang="zh-TW" dirty="0" err="1"/>
              <a:t>cin</a:t>
            </a:r>
            <a:r>
              <a:rPr lang="en-US" altLang="zh-TW" dirty="0"/>
              <a:t>) </a:t>
            </a:r>
            <a:r>
              <a:rPr lang="zh-CN" altLang="en-US" dirty="0"/>
              <a:t>有一個</a:t>
            </a:r>
            <a:r>
              <a:rPr lang="en-US" altLang="zh-CN" dirty="0"/>
              <a:t> </a:t>
            </a:r>
            <a:r>
              <a:rPr lang="en-US" altLang="zh-CN" dirty="0" err="1"/>
              <a:t>getline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TW" altLang="en-US" dirty="0"/>
              <a:t> </a:t>
            </a:r>
            <a:r>
              <a:rPr lang="en-US" altLang="zh-TW" dirty="0"/>
              <a:t>member function</a:t>
            </a:r>
            <a:r>
              <a:rPr lang="zh-TW" altLang="en-US" dirty="0"/>
              <a:t> 用來接 </a:t>
            </a:r>
            <a:r>
              <a:rPr lang="en-US" altLang="zh-TW" dirty="0"/>
              <a:t>char *</a:t>
            </a:r>
            <a:r>
              <a:rPr lang="zh-TW" altLang="en-US" dirty="0"/>
              <a:t>，參見 </a:t>
            </a:r>
            <a:r>
              <a:rPr lang="en-US" altLang="zh-TW" dirty="0"/>
              <a:t>http://</a:t>
            </a:r>
            <a:r>
              <a:rPr lang="en-US" altLang="zh-TW" dirty="0" err="1"/>
              <a:t>www.cplusplus.com</a:t>
            </a:r>
            <a:r>
              <a:rPr lang="en-US" altLang="zh-TW" dirty="0"/>
              <a:t>/reference/</a:t>
            </a:r>
            <a:r>
              <a:rPr lang="en-US" altLang="zh-TW" dirty="0" err="1"/>
              <a:t>istream</a:t>
            </a:r>
            <a:r>
              <a:rPr lang="en-US" altLang="zh-TW" dirty="0"/>
              <a:t>/</a:t>
            </a:r>
            <a:r>
              <a:rPr lang="en-US" altLang="zh-TW" dirty="0" err="1"/>
              <a:t>istream</a:t>
            </a:r>
            <a:r>
              <a:rPr lang="en-US" altLang="zh-TW" dirty="0"/>
              <a:t>/</a:t>
            </a:r>
            <a:r>
              <a:rPr lang="en-US" altLang="zh-TW" dirty="0" err="1"/>
              <a:t>getline</a:t>
            </a:r>
            <a:r>
              <a:rPr lang="en-US" altLang="zh-TW" dirty="0"/>
              <a:t>/</a:t>
            </a: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AB21C-60B6-4EEA-BFA3-BC00167536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38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052B0-41A0-46E5-9E1A-CB171C3E73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68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Read and discard the entire rest of the line up to and including the '\n’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Or until it </a:t>
            </a:r>
            <a:r>
              <a:rPr lang="en-US" dirty="0" err="1"/>
              <a:t>dicards</a:t>
            </a:r>
            <a:r>
              <a:rPr lang="en-US" dirty="0"/>
              <a:t> 1000 characters if it does not find the end of the line after 1000 characters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6BE47-0884-45C6-B398-2CC9155E14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340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14E23-A73D-47A0-955B-0655F28998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55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F63C90-B8A1-436C-85E5-98ABEBE9A3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85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357267-D1CD-4612-8BC3-DDA43F6698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84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E7AEE-C6CC-48BC-AA37-24258894448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710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最好使用</a:t>
            </a:r>
            <a:r>
              <a:rPr lang="en-US" altLang="zh-CN" dirty="0" err="1"/>
              <a:t>strncpy</a:t>
            </a: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389F26-9A7C-4866-B0FD-CB91CE04F1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49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CF20B4-1D0C-4335-83A8-73B85BFC68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59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B1F45B-43EB-429D-AC6C-A57277DC05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64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E1EE60-79BF-4392-9219-B408E1D2536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4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因為沒有</a:t>
            </a:r>
            <a:r>
              <a:rPr lang="en-US" altLang="zh-CN" dirty="0"/>
              <a:t>\0</a:t>
            </a:r>
            <a:r>
              <a:rPr lang="zh-CN" altLang="en-US" dirty="0"/>
              <a:t>，所以不一樣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EC237-1CF8-42FC-8A6E-7E0CB5178C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15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47F6C0-5F83-4810-95AA-FA31936BFDD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53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28BE7-2EAF-4858-9DE2-7691040B49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1280-5149-4D0D-82FD-4948140F2C53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E859D5A-F42E-4542-BE10-CFD9FB706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E6A42-3C1C-41E9-B621-069CE8DE60A2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8A6A654A-F56C-44D1-905A-367FBAB2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FB67-B9CE-4E6D-81A3-4EA15CAA9E2F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ECCE314-A1B0-45DD-A383-27D4F9F34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3DCB7-9142-4739-A08E-693181B52DC7}" type="datetime1">
              <a:rPr lang="en-US"/>
              <a:pPr>
                <a:defRPr/>
              </a:pPr>
              <a:t>3/30/21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4E0A851-EB09-49AE-A101-1B91A31C8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6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434C-0921-4390-96B0-59E575B9AD3D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02280CB3-C8F3-4B11-9288-DB17524F9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C8D52-BDA1-477A-BC59-BAD8ABE77D40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21E16B3-18B8-4242-BE05-6C1C28C89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BF4D-8D05-43EB-96AC-6A80170B1724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33BF5DF-AD7A-4750-846F-066E7427A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96CD0-6E5F-4A43-BE38-0AEE0C4B7F24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C8CF435-10A0-4E36-A577-EB2BF1FC2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46CD-227D-4B7B-9B49-4FF0505A1FF4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B9977F8F-5F7F-464E-80D6-BB724C8DF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7655-2807-4DEF-814D-6DC9BF9CB103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F786192-CC37-4777-8074-41F360DE2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DA89-9E2B-4532-9B59-8BC09317D21D}" type="datetime1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B2A2336-30ED-4E4D-B19E-05B8AAB69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4FA00D-7EF1-42FE-810D-222E2E59DE60}" type="datetime1">
              <a:rPr lang="en-US"/>
              <a:pPr>
                <a:defRPr/>
              </a:pPr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A5940AA-A2E4-4407-AE47-C759D195F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Strings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c-strings</a:t>
            </a:r>
          </a:p>
          <a:p>
            <a:pPr lvl="1" eaLnBrk="1" hangingPunct="1"/>
            <a:r>
              <a:rPr lang="en-US" dirty="0"/>
              <a:t>Requires </a:t>
            </a:r>
            <a:r>
              <a:rPr lang="en-US" dirty="0">
                <a:solidFill>
                  <a:srgbClr val="0070C0"/>
                </a:solidFill>
              </a:rPr>
              <a:t>no C++ library</a:t>
            </a:r>
          </a:p>
          <a:p>
            <a:pPr lvl="1" eaLnBrk="1" hangingPunct="1"/>
            <a:r>
              <a:rPr lang="en-US" dirty="0"/>
              <a:t>Built into standard C++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Manipulations</a:t>
            </a:r>
          </a:p>
          <a:p>
            <a:pPr lvl="1" eaLnBrk="1" hangingPunct="1"/>
            <a:r>
              <a:rPr lang="en-US" dirty="0"/>
              <a:t>Require library &lt;</a:t>
            </a:r>
            <a:r>
              <a:rPr lang="en-US" dirty="0" err="1">
                <a:solidFill>
                  <a:srgbClr val="C00000"/>
                </a:solidFill>
              </a:rPr>
              <a:t>cstring</a:t>
            </a:r>
            <a:r>
              <a:rPr lang="en-US" dirty="0"/>
              <a:t>&gt;</a:t>
            </a:r>
          </a:p>
          <a:p>
            <a:pPr lvl="1" eaLnBrk="1" hangingPunct="1"/>
            <a:r>
              <a:rPr lang="en-US" dirty="0"/>
              <a:t>Typically included when using c-strings</a:t>
            </a:r>
          </a:p>
          <a:p>
            <a:pPr lvl="2" eaLnBrk="1" hangingPunct="1"/>
            <a:r>
              <a:rPr lang="en-US" dirty="0"/>
              <a:t>Normally want to do "fun" things with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7215BAB-1DEA-4409-BC32-AAA6069DB82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= and == with C-strings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86712" cy="4745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C-strings not like other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Cannot assign or compare: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aString</a:t>
            </a:r>
            <a:r>
              <a:rPr lang="en-US" sz="2400" dirty="0"/>
              <a:t>[10];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aString</a:t>
            </a:r>
            <a:r>
              <a:rPr lang="en-US" sz="2400" dirty="0">
                <a:solidFill>
                  <a:srgbClr val="C00000"/>
                </a:solidFill>
              </a:rPr>
              <a:t> = "Hello";	// 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Can ONLY use "=" at declaration of c-string! </a:t>
            </a:r>
            <a:r>
              <a:rPr lang="en-US" sz="2000" dirty="0">
                <a:solidFill>
                  <a:srgbClr val="00B050"/>
                </a:solidFill>
              </a:rPr>
              <a:t>Only for initialization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Must use library function for assignment:</a:t>
            </a:r>
            <a:br>
              <a:rPr lang="en-US" sz="2800" dirty="0"/>
            </a:br>
            <a:r>
              <a:rPr lang="en-US" sz="2400" dirty="0" err="1">
                <a:solidFill>
                  <a:srgbClr val="7030A0"/>
                </a:solidFill>
              </a:rPr>
              <a:t>strcpy</a:t>
            </a:r>
            <a:r>
              <a:rPr lang="en-US" sz="2400" dirty="0"/>
              <a:t>(</a:t>
            </a:r>
            <a:r>
              <a:rPr lang="en-US" sz="2400" dirty="0" err="1"/>
              <a:t>aString</a:t>
            </a:r>
            <a:r>
              <a:rPr lang="en-US" sz="2400" dirty="0"/>
              <a:t>, "Hello");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Built-in function (in &lt;</a:t>
            </a:r>
            <a:r>
              <a:rPr lang="en-US" sz="2400" dirty="0" err="1"/>
              <a:t>cstring</a:t>
            </a:r>
            <a:r>
              <a:rPr lang="en-US" sz="2400" dirty="0"/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Sets value of </a:t>
            </a:r>
            <a:r>
              <a:rPr lang="en-US" sz="2400" dirty="0" err="1"/>
              <a:t>aString</a:t>
            </a:r>
            <a:r>
              <a:rPr lang="en-US" sz="2400" dirty="0"/>
              <a:t> equal to "Hello"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NO checks for size!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Up to programmer, just like other arrays!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8C706C5-9244-4A1C-B178-9E0C37EF08C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Comparing C-strings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Also </a:t>
            </a:r>
            <a:r>
              <a:rPr lang="en-US" dirty="0">
                <a:solidFill>
                  <a:srgbClr val="0070C0"/>
                </a:solidFill>
              </a:rPr>
              <a:t>cannot use operator ==</a:t>
            </a:r>
            <a:br>
              <a:rPr lang="en-US" dirty="0"/>
            </a:br>
            <a:r>
              <a:rPr lang="en-US" sz="2800" dirty="0"/>
              <a:t>char </a:t>
            </a:r>
            <a:r>
              <a:rPr lang="en-US" sz="2800" dirty="0" err="1"/>
              <a:t>aString</a:t>
            </a:r>
            <a:r>
              <a:rPr lang="en-US" sz="2800" dirty="0"/>
              <a:t>[10] = "Hello";</a:t>
            </a:r>
            <a:br>
              <a:rPr lang="en-US" sz="2800" dirty="0"/>
            </a:br>
            <a:r>
              <a:rPr lang="en-US" sz="2800" dirty="0"/>
              <a:t>char </a:t>
            </a:r>
            <a:r>
              <a:rPr lang="en-US" sz="2800" dirty="0" err="1"/>
              <a:t>anotherString</a:t>
            </a:r>
            <a:r>
              <a:rPr lang="en-US" sz="2800" dirty="0"/>
              <a:t>[10] = "Goodbye";</a:t>
            </a:r>
          </a:p>
          <a:p>
            <a:pPr lvl="1" eaLnBrk="1" hangingPunct="1"/>
            <a:r>
              <a:rPr lang="en-US" dirty="0" err="1">
                <a:solidFill>
                  <a:srgbClr val="C00000"/>
                </a:solidFill>
              </a:rPr>
              <a:t>aString</a:t>
            </a:r>
            <a:r>
              <a:rPr lang="en-US" dirty="0">
                <a:solidFill>
                  <a:srgbClr val="C00000"/>
                </a:solidFill>
              </a:rPr>
              <a:t> == </a:t>
            </a:r>
            <a:r>
              <a:rPr lang="en-US" dirty="0" err="1">
                <a:solidFill>
                  <a:srgbClr val="C00000"/>
                </a:solidFill>
              </a:rPr>
              <a:t>anotherString</a:t>
            </a:r>
            <a:r>
              <a:rPr lang="en-US" dirty="0">
                <a:solidFill>
                  <a:srgbClr val="C00000"/>
                </a:solidFill>
              </a:rPr>
              <a:t>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 incorrect result, but no error </a:t>
            </a:r>
            <a:r>
              <a:rPr lang="en-US" dirty="0" err="1">
                <a:solidFill>
                  <a:srgbClr val="C00000"/>
                </a:solidFill>
              </a:rPr>
              <a:t>msg</a:t>
            </a:r>
            <a:r>
              <a:rPr lang="en-US" dirty="0">
                <a:solidFill>
                  <a:srgbClr val="C00000"/>
                </a:solidFill>
              </a:rPr>
              <a:t>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Must use library function again:</a:t>
            </a:r>
            <a:br>
              <a:rPr lang="en-US" dirty="0"/>
            </a:br>
            <a:r>
              <a:rPr lang="en-US" sz="2800" dirty="0"/>
              <a:t>if (</a:t>
            </a:r>
            <a:r>
              <a:rPr lang="en-US" sz="2800" dirty="0" err="1">
                <a:solidFill>
                  <a:srgbClr val="7030A0"/>
                </a:solidFill>
              </a:rPr>
              <a:t>strcmp</a:t>
            </a:r>
            <a:r>
              <a:rPr lang="en-US" sz="2800" dirty="0"/>
              <a:t>(</a:t>
            </a:r>
            <a:r>
              <a:rPr lang="en-US" sz="2800" dirty="0" err="1"/>
              <a:t>aString</a:t>
            </a:r>
            <a:r>
              <a:rPr lang="en-US" sz="2800" dirty="0"/>
              <a:t>, </a:t>
            </a:r>
            <a:r>
              <a:rPr lang="en-US" sz="2800" dirty="0" err="1"/>
              <a:t>anotherString</a:t>
            </a:r>
            <a:r>
              <a:rPr lang="en-US" sz="2800" dirty="0"/>
              <a:t>))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"Strings NOT same.";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"Strings are same.";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6D4BB67-2895-4CD1-BDCB-9ADA58466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&lt;cstring&gt; Library: </a:t>
            </a:r>
            <a:br>
              <a:rPr lang="en-US" sz="3200"/>
            </a:br>
            <a:r>
              <a:rPr lang="en-US" sz="3200" b="1">
                <a:sym typeface="Wingdings" pitchFamily="2" charset="2"/>
              </a:rPr>
              <a:t>Display 9.1</a:t>
            </a:r>
            <a:r>
              <a:rPr lang="en-US" sz="3200">
                <a:sym typeface="Wingdings" pitchFamily="2" charset="2"/>
              </a:rPr>
              <a:t>  Some Predefined C-String Functions in &lt;cstring&gt; (1 of 2)</a:t>
            </a: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04888" y="1771650"/>
            <a:ext cx="7815262" cy="990600"/>
          </a:xfrm>
        </p:spPr>
        <p:txBody>
          <a:bodyPr/>
          <a:lstStyle/>
          <a:p>
            <a:pPr eaLnBrk="1" hangingPunct="1"/>
            <a:r>
              <a:rPr lang="en-US" sz="2800"/>
              <a:t>Full of string manipulation functions</a:t>
            </a:r>
          </a:p>
        </p:txBody>
      </p:sp>
      <p:pic>
        <p:nvPicPr>
          <p:cNvPr id="25604" name="Picture 10" descr="C:\WINDOWS\Desktop\Oh_type\sacitch_C++_ppt\gif\savitchc09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14600"/>
            <a:ext cx="7253288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7DAB837-D012-472D-BC79-430D775A34D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22DEAB-D816-E340-842A-6F694B534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413" y="4226306"/>
            <a:ext cx="575187" cy="2503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15EC88D-14A4-6241-98B2-6D5E537AA240}"/>
              </a:ext>
            </a:extLst>
          </p:cNvPr>
          <p:cNvSpPr txBox="1"/>
          <p:nvPr/>
        </p:nvSpPr>
        <p:spPr>
          <a:xfrm>
            <a:off x="1430419" y="4231624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endParaRPr kumimoji="1"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&lt;cstring&gt; Library: </a:t>
            </a:r>
            <a:br>
              <a:rPr lang="en-US" sz="3200"/>
            </a:br>
            <a:r>
              <a:rPr lang="en-US" sz="3200" b="1">
                <a:sym typeface="Wingdings" pitchFamily="2" charset="2"/>
              </a:rPr>
              <a:t>Display 9.1</a:t>
            </a:r>
            <a:r>
              <a:rPr lang="en-US" sz="3200">
                <a:sym typeface="Wingdings" pitchFamily="2" charset="2"/>
              </a:rPr>
              <a:t>  Some Predefined C-String Functions in &lt;cstring&gt; (2 of 2)</a:t>
            </a:r>
          </a:p>
        </p:txBody>
      </p:sp>
      <p:pic>
        <p:nvPicPr>
          <p:cNvPr id="26627" name="Picture 6" descr="C:\WINDOWS\Desktop\Oh_type\sacitch_C++_ppt\gif\savitchc09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8463"/>
            <a:ext cx="64833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D00B905-48BE-461B-BAFF-87D83E220BB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BE502A3-B002-0041-BD14-9E617B4E3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262" y="2409932"/>
            <a:ext cx="548938" cy="1808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641B00-AB70-4340-ACF0-89520966BDED}"/>
              </a:ext>
            </a:extLst>
          </p:cNvPr>
          <p:cNvSpPr txBox="1"/>
          <p:nvPr/>
        </p:nvSpPr>
        <p:spPr>
          <a:xfrm>
            <a:off x="1676400" y="240539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endParaRPr kumimoji="1"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7D3C61-810D-F440-BF6B-A767AC15336A}"/>
              </a:ext>
            </a:extLst>
          </p:cNvPr>
          <p:cNvGrpSpPr/>
          <p:nvPr/>
        </p:nvGrpSpPr>
        <p:grpSpPr>
          <a:xfrm>
            <a:off x="1659019" y="5600472"/>
            <a:ext cx="779381" cy="266928"/>
            <a:chOff x="1735219" y="5562600"/>
            <a:chExt cx="779381" cy="266928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A9DA46-CC80-0543-A6E3-A02CBD3A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3213" y="5562600"/>
              <a:ext cx="575187" cy="25031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BE450E7-AF6A-4040-81E2-978A200E151F}"/>
                </a:ext>
              </a:extLst>
            </p:cNvPr>
            <p:cNvSpPr txBox="1"/>
            <p:nvPr/>
          </p:nvSpPr>
          <p:spPr>
            <a:xfrm>
              <a:off x="1735219" y="5567918"/>
              <a:ext cx="779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strncmp</a:t>
              </a:r>
              <a:endParaRPr kumimoji="1"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Functions: strlen()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String length</a:t>
            </a:r>
            <a:r>
              <a:rPr lang="en-US" dirty="0"/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Often useful to know string length:</a:t>
            </a:r>
            <a:br>
              <a:rPr lang="en-US" dirty="0"/>
            </a:br>
            <a:r>
              <a:rPr lang="en-US" sz="2800" dirty="0"/>
              <a:t>char </a:t>
            </a:r>
            <a:r>
              <a:rPr lang="en-US" sz="2800" dirty="0" err="1"/>
              <a:t>myString</a:t>
            </a:r>
            <a:r>
              <a:rPr lang="en-US" sz="2800" dirty="0"/>
              <a:t>[10] = "</a:t>
            </a:r>
            <a:r>
              <a:rPr lang="en-US" sz="2800" dirty="0" err="1"/>
              <a:t>dobedo</a:t>
            </a:r>
            <a:r>
              <a:rPr lang="en-US" sz="2800" dirty="0"/>
              <a:t>";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>
                <a:solidFill>
                  <a:srgbClr val="C00000"/>
                </a:solidFill>
              </a:rPr>
              <a:t>strlen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myString</a:t>
            </a:r>
            <a:r>
              <a:rPr lang="en-US" sz="2800" dirty="0">
                <a:solidFill>
                  <a:srgbClr val="C00000"/>
                </a:solidFill>
              </a:rPr>
              <a:t>);</a:t>
            </a:r>
          </a:p>
          <a:p>
            <a:pPr lvl="1" eaLnBrk="1" hangingPunct="1"/>
            <a:r>
              <a:rPr lang="en-US" dirty="0"/>
              <a:t>Returns number of characters</a:t>
            </a:r>
          </a:p>
          <a:p>
            <a:pPr lvl="2" eaLnBrk="1" hangingPunct="1"/>
            <a:r>
              <a:rPr lang="en-US" dirty="0"/>
              <a:t>Not including null</a:t>
            </a:r>
          </a:p>
          <a:p>
            <a:pPr lvl="1" eaLnBrk="1" hangingPunct="1"/>
            <a:r>
              <a:rPr lang="en-US" dirty="0"/>
              <a:t>Result here:</a:t>
            </a:r>
            <a:br>
              <a:rPr lang="en-US" dirty="0"/>
            </a:br>
            <a:r>
              <a:rPr lang="en-US" dirty="0"/>
              <a:t>		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48F81A6-BF74-402D-84C3-6C0210EC3C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Functions: strcat()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strcat</a:t>
            </a:r>
            <a:r>
              <a:rPr lang="en-US" dirty="0"/>
              <a:t>()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String concatenate</a:t>
            </a:r>
            <a:r>
              <a:rPr lang="en-US" dirty="0"/>
              <a:t>":</a:t>
            </a:r>
            <a:br>
              <a:rPr lang="en-US" dirty="0"/>
            </a:br>
            <a:r>
              <a:rPr lang="en-US" sz="2800" dirty="0"/>
              <a:t>char </a:t>
            </a:r>
            <a:r>
              <a:rPr lang="en-US" sz="2800" dirty="0" err="1"/>
              <a:t>stringVar</a:t>
            </a:r>
            <a:r>
              <a:rPr lang="en-US" sz="2800" dirty="0"/>
              <a:t>[20] = "The rain";</a:t>
            </a:r>
            <a:br>
              <a:rPr lang="en-US" sz="2800" dirty="0"/>
            </a:br>
            <a:r>
              <a:rPr lang="en-US" sz="2800" dirty="0" err="1">
                <a:solidFill>
                  <a:srgbClr val="C00000"/>
                </a:solidFill>
              </a:rPr>
              <a:t>strcat</a:t>
            </a:r>
            <a:r>
              <a:rPr lang="en-US" sz="2800" dirty="0"/>
              <a:t>(</a:t>
            </a:r>
            <a:r>
              <a:rPr lang="en-US" sz="2800" dirty="0" err="1"/>
              <a:t>stringVar</a:t>
            </a:r>
            <a:r>
              <a:rPr lang="en-US" sz="2800" dirty="0"/>
              <a:t>, "in Spain");</a:t>
            </a:r>
          </a:p>
          <a:p>
            <a:pPr lvl="1" eaLnBrk="1" hangingPunct="1"/>
            <a:r>
              <a:rPr lang="en-US" dirty="0"/>
              <a:t>Note result:</a:t>
            </a:r>
            <a:br>
              <a:rPr lang="en-US" dirty="0"/>
            </a:br>
            <a:r>
              <a:rPr lang="en-US" dirty="0" err="1"/>
              <a:t>stringVar</a:t>
            </a:r>
            <a:r>
              <a:rPr lang="en-US" dirty="0"/>
              <a:t> now contains "The </a:t>
            </a:r>
            <a:r>
              <a:rPr lang="en-US" dirty="0" err="1"/>
              <a:t>rainin</a:t>
            </a:r>
            <a:r>
              <a:rPr lang="en-US" dirty="0"/>
              <a:t> Spain"</a:t>
            </a:r>
          </a:p>
          <a:p>
            <a:pPr lvl="1" eaLnBrk="1" hangingPunct="1"/>
            <a:r>
              <a:rPr lang="en-US" dirty="0"/>
              <a:t>Be careful!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Incorporate spaces as needed!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13C45DC-EB8A-42C9-BF07-DADAB348A8A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C-string Arguments and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72000"/>
          </a:xfrm>
        </p:spPr>
        <p:txBody>
          <a:bodyPr/>
          <a:lstStyle/>
          <a:p>
            <a:pPr eaLnBrk="1" hangingPunct="1"/>
            <a:r>
              <a:rPr lang="en-US" sz="2800" dirty="0"/>
              <a:t>Recall: c-string is array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So c-string parameter is array parameter</a:t>
            </a:r>
          </a:p>
          <a:p>
            <a:pPr lvl="1" eaLnBrk="1" hangingPunct="1"/>
            <a:r>
              <a:rPr lang="en-US" sz="2400" dirty="0"/>
              <a:t>C-strings passed to functions can be changed</a:t>
            </a:r>
            <a:br>
              <a:rPr lang="en-US" sz="2400" dirty="0"/>
            </a:br>
            <a:r>
              <a:rPr lang="en-US" sz="2400" dirty="0"/>
              <a:t>by receiving function!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Like all arrays, typical to send size as well</a:t>
            </a:r>
          </a:p>
          <a:p>
            <a:pPr lvl="1" eaLnBrk="1" hangingPunct="1"/>
            <a:r>
              <a:rPr lang="en-US" sz="2400" dirty="0"/>
              <a:t>Function "could" also </a:t>
            </a:r>
            <a:r>
              <a:rPr lang="en-US" sz="2400" dirty="0">
                <a:solidFill>
                  <a:srgbClr val="0070C0"/>
                </a:solidFill>
              </a:rPr>
              <a:t>use "\0" to find end</a:t>
            </a:r>
          </a:p>
          <a:p>
            <a:pPr lvl="1" eaLnBrk="1" hangingPunct="1"/>
            <a:r>
              <a:rPr lang="en-US" sz="2400" dirty="0"/>
              <a:t>So size not necessary if function won’t change</a:t>
            </a:r>
            <a:br>
              <a:rPr lang="en-US" sz="2400" dirty="0"/>
            </a:br>
            <a:r>
              <a:rPr lang="en-US" sz="2400" dirty="0"/>
              <a:t>c-string parameter</a:t>
            </a:r>
          </a:p>
          <a:p>
            <a:pPr lvl="1" eaLnBrk="1" hangingPunct="1"/>
            <a:r>
              <a:rPr lang="en-US" sz="2400" dirty="0"/>
              <a:t>Use "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/>
              <a:t>" modifier to protect c-string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1F2BF95-6D70-4BD4-BA32-B3FA9CDD753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Output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output with insertion</a:t>
            </a:r>
            <a:r>
              <a:rPr lang="en-US" dirty="0">
                <a:solidFill>
                  <a:srgbClr val="C00000"/>
                </a:solidFill>
              </a:rPr>
              <a:t> operator &lt;&lt;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As we’ve been doing already: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&lt;&lt; news</a:t>
            </a:r>
            <a:r>
              <a:rPr lang="en-US" dirty="0"/>
              <a:t> &lt;&lt; " Wow.\n";</a:t>
            </a:r>
          </a:p>
          <a:p>
            <a:pPr lvl="1" eaLnBrk="1" hangingPunct="1"/>
            <a:r>
              <a:rPr lang="en-US" dirty="0"/>
              <a:t>Where </a:t>
            </a:r>
            <a:r>
              <a:rPr lang="en-US" i="1" dirty="0"/>
              <a:t>news</a:t>
            </a:r>
            <a:r>
              <a:rPr lang="en-US" dirty="0"/>
              <a:t> is a c-string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Possible because </a:t>
            </a:r>
            <a:r>
              <a:rPr lang="en-US" dirty="0">
                <a:solidFill>
                  <a:srgbClr val="0070C0"/>
                </a:solidFill>
              </a:rPr>
              <a:t>&lt;&lt; operator is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overloaded for c-strings!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DC88CB9-ABDA-4893-901D-571F33D4BCA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Input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Can input with extraction </a:t>
            </a:r>
            <a:r>
              <a:rPr lang="en-US" dirty="0">
                <a:solidFill>
                  <a:srgbClr val="C00000"/>
                </a:solidFill>
              </a:rPr>
              <a:t>operator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Issues exist, however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Whitespace is "delimiter"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Tab, space, line breaks are "skipped"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Input reading </a:t>
            </a:r>
            <a:r>
              <a:rPr lang="en-US" dirty="0">
                <a:solidFill>
                  <a:srgbClr val="C00000"/>
                </a:solidFill>
              </a:rPr>
              <a:t>"stops" at delimiter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Watch size of c-string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Must be </a:t>
            </a:r>
            <a:r>
              <a:rPr lang="en-US" dirty="0">
                <a:solidFill>
                  <a:srgbClr val="7030A0"/>
                </a:solidFill>
              </a:rPr>
              <a:t>large enough </a:t>
            </a:r>
            <a:r>
              <a:rPr lang="en-US" dirty="0">
                <a:solidFill>
                  <a:srgbClr val="00B050"/>
                </a:solidFill>
              </a:rPr>
              <a:t>to hold entered string!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C++ gives </a:t>
            </a:r>
            <a:r>
              <a:rPr lang="en-US" dirty="0">
                <a:solidFill>
                  <a:srgbClr val="7030A0"/>
                </a:solidFill>
              </a:rPr>
              <a:t>no warnings</a:t>
            </a:r>
            <a:r>
              <a:rPr lang="en-US" dirty="0">
                <a:solidFill>
                  <a:srgbClr val="00B050"/>
                </a:solidFill>
              </a:rPr>
              <a:t> of such issues!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40F9F6A-E86C-42AD-9A80-8A749768731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Array Type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Character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Character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get, put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putback</a:t>
            </a:r>
            <a:r>
              <a:rPr lang="en-US" dirty="0"/>
              <a:t>, peek, ignore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Standard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String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B1D0259-521A-4AC2-A016-EE7A91E36EA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Input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char a[80], b[80];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input: ";</a:t>
            </a:r>
            <a:br>
              <a:rPr lang="en-US" sz="2800" dirty="0"/>
            </a:br>
            <a:r>
              <a:rPr lang="en-US" sz="2800" dirty="0" err="1"/>
              <a:t>cin</a:t>
            </a:r>
            <a:r>
              <a:rPr lang="en-US" sz="2800" dirty="0"/>
              <a:t> &gt;&gt; a &gt;&gt; b;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a &lt;&lt; b &lt;&lt; "END OF OUTPUT\n";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Dialogue offered: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Enter input: </a:t>
            </a:r>
            <a:r>
              <a:rPr lang="en-US" sz="2400" u="sng" dirty="0">
                <a:solidFill>
                  <a:srgbClr val="C00000"/>
                </a:solidFill>
              </a:rPr>
              <a:t>Do be </a:t>
            </a:r>
            <a:r>
              <a:rPr lang="en-US" sz="2400" u="sng" dirty="0"/>
              <a:t>do to you!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DobeEND</a:t>
            </a:r>
            <a:r>
              <a:rPr lang="en-US" sz="2400" dirty="0"/>
              <a:t> OF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Note: Underlined portion typed at keyboard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solidFill>
                  <a:srgbClr val="0070C0"/>
                </a:solidFill>
              </a:rPr>
              <a:t>C-string </a:t>
            </a:r>
            <a:r>
              <a:rPr lang="en-US" sz="2800" i="1" dirty="0">
                <a:solidFill>
                  <a:srgbClr val="0070C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receives: "do"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solidFill>
                  <a:srgbClr val="0070C0"/>
                </a:solidFill>
              </a:rPr>
              <a:t>C-string </a:t>
            </a:r>
            <a:r>
              <a:rPr lang="en-US" sz="2800" i="1" dirty="0">
                <a:solidFill>
                  <a:srgbClr val="0070C0"/>
                </a:solidFill>
              </a:rPr>
              <a:t>b</a:t>
            </a:r>
            <a:r>
              <a:rPr lang="en-US" sz="2800" dirty="0">
                <a:solidFill>
                  <a:srgbClr val="0070C0"/>
                </a:solidFill>
              </a:rPr>
              <a:t> receives: "be"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7B8B507-26A1-4DE7-AEE3-5A4E2709209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Line Input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receive entire line into c-string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Use </a:t>
            </a:r>
            <a:r>
              <a:rPr lang="en-US" sz="2800" dirty="0" err="1">
                <a:solidFill>
                  <a:srgbClr val="C00000"/>
                </a:solidFill>
              </a:rPr>
              <a:t>getline</a:t>
            </a:r>
            <a:r>
              <a:rPr lang="en-US" sz="2800" dirty="0">
                <a:solidFill>
                  <a:srgbClr val="C00000"/>
                </a:solidFill>
              </a:rPr>
              <a:t>()</a:t>
            </a:r>
            <a:r>
              <a:rPr lang="en-US" sz="2800" dirty="0"/>
              <a:t>, a predefined </a:t>
            </a:r>
            <a:r>
              <a:rPr lang="en-US" sz="2800" dirty="0">
                <a:solidFill>
                  <a:srgbClr val="0070C0"/>
                </a:solidFill>
              </a:rPr>
              <a:t>member function</a:t>
            </a:r>
            <a:r>
              <a:rPr lang="en-US" sz="2800" dirty="0"/>
              <a:t>: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char a[80];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"Enter input: ";</a:t>
            </a:r>
            <a:br>
              <a:rPr lang="en-US" sz="2400" dirty="0"/>
            </a:br>
            <a:r>
              <a:rPr lang="en-US" sz="2400" dirty="0" err="1">
                <a:solidFill>
                  <a:srgbClr val="00B050"/>
                </a:solidFill>
              </a:rPr>
              <a:t>cin.getline</a:t>
            </a:r>
            <a:r>
              <a:rPr lang="en-US" sz="2400" dirty="0">
                <a:solidFill>
                  <a:srgbClr val="00B050"/>
                </a:solidFill>
              </a:rPr>
              <a:t>(a, 80);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a &lt;&lt; "END OF OUTPUT\n";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Dialogue:</a:t>
            </a:r>
            <a:br>
              <a:rPr lang="en-US" sz="2400" dirty="0"/>
            </a:br>
            <a:r>
              <a:rPr lang="en-US" sz="2400" dirty="0"/>
              <a:t>Enter input: </a:t>
            </a:r>
            <a:r>
              <a:rPr lang="en-US" sz="2400" u="sng" dirty="0">
                <a:solidFill>
                  <a:srgbClr val="C00000"/>
                </a:solidFill>
              </a:rPr>
              <a:t>Do be do to you</a:t>
            </a:r>
            <a:r>
              <a:rPr lang="en-US" sz="2400" u="sng" dirty="0"/>
              <a:t>!</a:t>
            </a:r>
            <a:br>
              <a:rPr lang="en-US" sz="2400" dirty="0"/>
            </a:br>
            <a:r>
              <a:rPr lang="en-US" sz="2400" dirty="0"/>
              <a:t>Do be do to </a:t>
            </a:r>
            <a:r>
              <a:rPr lang="en-US" sz="2400" dirty="0" err="1"/>
              <a:t>you!END</a:t>
            </a:r>
            <a:r>
              <a:rPr lang="en-US" sz="2400" dirty="0"/>
              <a:t> OF INPUT</a:t>
            </a:r>
            <a:endParaRPr lang="en-US" sz="2400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C550400-95C9-42E1-8BFB-EFC4795B6B6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9F34-7FCF-3243-97B3-4C1C276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D689-2F9B-6E45-9D26-F32B2DB6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9993-7BE5-4C42-B9FA-430218BE4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4E0A851-EB09-49AE-A101-1B91A31C8E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0994-9AB3-A843-B5FB-CEE4941600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99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Command Line Arguments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Programs invoked from the command line (e.g. a UNIX shell, DOS command prompt) can receive arguments (i.e., input parameters)</a:t>
            </a:r>
          </a:p>
          <a:p>
            <a:pPr lvl="1" eaLnBrk="1" hangingPunct="1"/>
            <a:r>
              <a:rPr lang="en-US" dirty="0"/>
              <a:t>Example:     </a:t>
            </a:r>
            <a:r>
              <a:rPr lang="en-US" dirty="0">
                <a:solidFill>
                  <a:srgbClr val="C00000"/>
                </a:solidFill>
              </a:rPr>
              <a:t>COPY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C:\FOO.TXT   D:\FOO2.TXT</a:t>
            </a:r>
          </a:p>
          <a:p>
            <a:pPr lvl="2" eaLnBrk="1" hangingPunct="1"/>
            <a:r>
              <a:rPr lang="en-US" dirty="0"/>
              <a:t>This runs the program named “COPY” and sends in two C-String parameters, “C:\FOO.TXT” and “D:\FOO2.TXT”</a:t>
            </a:r>
          </a:p>
          <a:p>
            <a:pPr lvl="2" eaLnBrk="1" hangingPunct="1"/>
            <a:r>
              <a:rPr lang="en-US" dirty="0"/>
              <a:t>It is up to the COPY program to process the inputs presented to it; i.e. actually copy the files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Arguments are passed as an array of C-Strings to the main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D1DE7BF-598E-4758-8D98-4128772940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Command Line Arguments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Header for main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lvl="1" eaLnBrk="1" hangingPunct="1"/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/>
              <a:t> specifies </a:t>
            </a:r>
            <a:r>
              <a:rPr lang="en-US" dirty="0">
                <a:solidFill>
                  <a:srgbClr val="0070C0"/>
                </a:solidFill>
              </a:rPr>
              <a:t>how many arguments</a:t>
            </a:r>
            <a:r>
              <a:rPr lang="en-US" dirty="0"/>
              <a:t> are supplied.  The name of the program counts, so </a:t>
            </a:r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>
                <a:solidFill>
                  <a:srgbClr val="0070C0"/>
                </a:solidFill>
              </a:rPr>
              <a:t> will be at least 1.</a:t>
            </a:r>
          </a:p>
          <a:p>
            <a:pPr lvl="1" eaLnBrk="1" hangingPunct="1"/>
            <a:r>
              <a:rPr lang="en-US" dirty="0" err="1"/>
              <a:t>argv</a:t>
            </a:r>
            <a:r>
              <a:rPr lang="en-US" dirty="0"/>
              <a:t> is an array of C-Strings.</a:t>
            </a:r>
          </a:p>
          <a:p>
            <a:pPr lvl="2" eaLnBrk="1" hangingPunct="1"/>
            <a:r>
              <a:rPr lang="en-US" dirty="0" err="1"/>
              <a:t>argv</a:t>
            </a:r>
            <a:r>
              <a:rPr lang="en-US" dirty="0"/>
              <a:t>[0] holds the </a:t>
            </a:r>
            <a:r>
              <a:rPr lang="en-US" dirty="0">
                <a:solidFill>
                  <a:srgbClr val="C00000"/>
                </a:solidFill>
              </a:rPr>
              <a:t>name of the program</a:t>
            </a:r>
            <a:r>
              <a:rPr lang="en-US" dirty="0"/>
              <a:t> that is invoked</a:t>
            </a:r>
          </a:p>
          <a:p>
            <a:pPr lvl="2" eaLnBrk="1" hangingPunct="1"/>
            <a:r>
              <a:rPr lang="en-US" dirty="0" err="1"/>
              <a:t>argv</a:t>
            </a:r>
            <a:r>
              <a:rPr lang="en-US" dirty="0"/>
              <a:t>[1] holds the </a:t>
            </a:r>
            <a:r>
              <a:rPr lang="en-US" dirty="0">
                <a:solidFill>
                  <a:srgbClr val="00B050"/>
                </a:solidFill>
              </a:rPr>
              <a:t>name of the first parameter</a:t>
            </a:r>
          </a:p>
          <a:p>
            <a:pPr lvl="2" eaLnBrk="1" hangingPunct="1"/>
            <a:r>
              <a:rPr lang="en-US" dirty="0" err="1"/>
              <a:t>argv</a:t>
            </a:r>
            <a:r>
              <a:rPr lang="en-US" dirty="0"/>
              <a:t>[2] holds the </a:t>
            </a:r>
            <a:r>
              <a:rPr lang="en-US" dirty="0">
                <a:solidFill>
                  <a:srgbClr val="00B050"/>
                </a:solidFill>
              </a:rPr>
              <a:t>name of the second parameter</a:t>
            </a:r>
          </a:p>
          <a:p>
            <a:pPr lvl="2" eaLnBrk="1" hangingPunct="1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AE343DC-B0D4-4301-81C0-91D7E7810C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A2153C5-10A2-41FE-886B-ECC2401649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1295400" y="1905000"/>
            <a:ext cx="6973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// Echo back the input arguments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int main(int argc, char *argv[])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for (int i=0; i&lt;argc; i++)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  cout &lt;&lt; "Argument " &lt;&lt; i &lt;&lt; " " &lt;&lt; argv[i] &lt;&lt; endl;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572000"/>
            <a:ext cx="2057400" cy="1354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0 Test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114800"/>
            <a:ext cx="2406650" cy="1846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cs typeface="Courier New" pitchFamily="49" charset="0"/>
              </a:rPr>
              <a:t>Sample Execution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Test hello world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0 Test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1 hello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 2 world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72" name="TextBox 9"/>
          <p:cNvSpPr txBox="1">
            <a:spLocks noChangeArrowheads="1"/>
          </p:cNvSpPr>
          <p:nvPr/>
        </p:nvSpPr>
        <p:spPr bwMode="auto">
          <a:xfrm>
            <a:off x="3886200" y="4724400"/>
            <a:ext cx="1916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Invoking Test</a:t>
            </a:r>
          </a:p>
          <a:p>
            <a:pPr eaLnBrk="1" hangingPunct="1"/>
            <a:r>
              <a:rPr lang="en-US" b="1"/>
              <a:t>from command </a:t>
            </a:r>
          </a:p>
          <a:p>
            <a:pPr eaLnBrk="1" hangingPunct="1"/>
            <a:r>
              <a:rPr lang="en-US" b="1"/>
              <a:t>prompt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362200" y="4953000"/>
            <a:ext cx="1447800" cy="228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2600" y="4800600"/>
            <a:ext cx="609600" cy="76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getline()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0070C0"/>
                </a:solidFill>
              </a:rPr>
              <a:t>explicitly tell length </a:t>
            </a:r>
            <a:r>
              <a:rPr lang="en-US" dirty="0"/>
              <a:t>to receive:</a:t>
            </a:r>
            <a:br>
              <a:rPr lang="en-US" dirty="0"/>
            </a:br>
            <a:r>
              <a:rPr lang="en-US" sz="2800" dirty="0"/>
              <a:t>char </a:t>
            </a:r>
            <a:r>
              <a:rPr lang="en-US" sz="2800" dirty="0" err="1"/>
              <a:t>shortString</a:t>
            </a:r>
            <a:r>
              <a:rPr lang="en-US" sz="2800" dirty="0"/>
              <a:t>[5];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input: ";</a:t>
            </a:r>
            <a:br>
              <a:rPr lang="en-US" sz="2800" dirty="0"/>
            </a:br>
            <a:r>
              <a:rPr lang="en-US" sz="2800" dirty="0" err="1"/>
              <a:t>cin.getline</a:t>
            </a:r>
            <a:r>
              <a:rPr lang="en-US" sz="2800" dirty="0"/>
              <a:t>(</a:t>
            </a:r>
            <a:r>
              <a:rPr lang="en-US" sz="2800" dirty="0" err="1"/>
              <a:t>shortString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5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shortString</a:t>
            </a:r>
            <a:r>
              <a:rPr lang="en-US" sz="2800" dirty="0"/>
              <a:t> &lt;&lt; "END OF OUTPUT\n";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Results:</a:t>
            </a:r>
            <a:br>
              <a:rPr lang="en-US" dirty="0"/>
            </a:br>
            <a:r>
              <a:rPr lang="en-US" sz="2400" dirty="0"/>
              <a:t>Enter input: </a:t>
            </a:r>
            <a:r>
              <a:rPr lang="en-US" sz="2400" u="sng" dirty="0" err="1">
                <a:solidFill>
                  <a:srgbClr val="C00000"/>
                </a:solidFill>
              </a:rPr>
              <a:t>dobe</a:t>
            </a:r>
            <a:r>
              <a:rPr lang="en-US" sz="2400" u="sng" dirty="0" err="1"/>
              <a:t>dowap</a:t>
            </a:r>
            <a:br>
              <a:rPr lang="en-US" sz="2400" u="sng" dirty="0"/>
            </a:br>
            <a:r>
              <a:rPr lang="en-US" sz="2400" dirty="0" err="1"/>
              <a:t>dobeEND</a:t>
            </a:r>
            <a:r>
              <a:rPr lang="en-US" sz="2400" dirty="0"/>
              <a:t> OF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Forces FOUR characters only be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Recall need for </a:t>
            </a:r>
            <a:r>
              <a:rPr lang="en-US" dirty="0">
                <a:solidFill>
                  <a:srgbClr val="00B050"/>
                </a:solidFill>
              </a:rPr>
              <a:t>null character</a:t>
            </a:r>
            <a:r>
              <a:rPr lang="en-US" dirty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B2E5566-903B-464F-853B-501F8742164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 I/O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and output data</a:t>
            </a:r>
          </a:p>
          <a:p>
            <a:pPr lvl="1" eaLnBrk="1" hangingPunct="1"/>
            <a:r>
              <a:rPr lang="en-US" dirty="0"/>
              <a:t>ALL treated as character data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number 10 </a:t>
            </a:r>
            <a:r>
              <a:rPr lang="en-US" dirty="0"/>
              <a:t>outputted as </a:t>
            </a:r>
            <a:r>
              <a:rPr lang="en-US" dirty="0">
                <a:solidFill>
                  <a:srgbClr val="C00000"/>
                </a:solidFill>
              </a:rPr>
              <a:t>‘1’ and ‘0’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Conversion done automatically</a:t>
            </a:r>
          </a:p>
          <a:p>
            <a:pPr lvl="2" eaLnBrk="1" hangingPunct="1"/>
            <a:r>
              <a:rPr lang="en-US" dirty="0"/>
              <a:t>Uses low-level utilities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Can also use same low-level utilities ourselves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Read and write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 values in Roman numeral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3B8C868-57EE-4798-867A-44981143F22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Member Function get()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Reads one char </a:t>
            </a:r>
            <a:r>
              <a:rPr lang="en-US" dirty="0"/>
              <a:t>at a time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Member function of </a:t>
            </a:r>
            <a:r>
              <a:rPr lang="en-US" dirty="0" err="1"/>
              <a:t>cin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dirty="0"/>
              <a:t>char </a:t>
            </a:r>
            <a:r>
              <a:rPr lang="en-US" dirty="0" err="1"/>
              <a:t>nextSymbol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cin.get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nextSymbol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lvl="1" eaLnBrk="1" hangingPunct="1"/>
            <a:r>
              <a:rPr lang="en-US" dirty="0"/>
              <a:t>Reads next char &amp; puts in variable</a:t>
            </a:r>
            <a:br>
              <a:rPr lang="en-US" dirty="0"/>
            </a:br>
            <a:r>
              <a:rPr lang="en-US" dirty="0" err="1"/>
              <a:t>nextSymbol</a:t>
            </a:r>
            <a:endParaRPr lang="en-US" dirty="0"/>
          </a:p>
          <a:p>
            <a:pPr lvl="1" eaLnBrk="1" hangingPunct="1"/>
            <a:r>
              <a:rPr lang="en-US" dirty="0"/>
              <a:t>Argument must be char type</a:t>
            </a:r>
          </a:p>
          <a:p>
            <a:pPr lvl="2" eaLnBrk="1" hangingPunct="1"/>
            <a:r>
              <a:rPr lang="en-US" dirty="0"/>
              <a:t>Not "string"!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E5868A0-9F74-4BD2-A3D7-D9054589325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Member Function put()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Outputs one character </a:t>
            </a:r>
            <a:r>
              <a:rPr lang="en-US" dirty="0"/>
              <a:t>at a 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Member function of </a:t>
            </a:r>
            <a:r>
              <a:rPr lang="en-US" dirty="0" err="1"/>
              <a:t>cout</a:t>
            </a:r>
            <a:r>
              <a:rPr lang="en-US" dirty="0"/>
              <a:t> object: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Examples:</a:t>
            </a:r>
            <a:br>
              <a:rPr lang="en-US" dirty="0"/>
            </a:br>
            <a:r>
              <a:rPr lang="en-US" sz="2800" dirty="0" err="1">
                <a:solidFill>
                  <a:srgbClr val="C00000"/>
                </a:solidFill>
              </a:rPr>
              <a:t>cout.put</a:t>
            </a:r>
            <a:r>
              <a:rPr lang="en-US" sz="2800" dirty="0">
                <a:solidFill>
                  <a:srgbClr val="C00000"/>
                </a:solidFill>
              </a:rPr>
              <a:t>(‘a’);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Outputs letter ‘a’ to screen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	char </a:t>
            </a:r>
            <a:r>
              <a:rPr lang="en-US" sz="2800" dirty="0" err="1"/>
              <a:t>myString</a:t>
            </a:r>
            <a:r>
              <a:rPr lang="en-US" sz="2800" dirty="0"/>
              <a:t>[10] = "Hello";</a:t>
            </a:r>
            <a:br>
              <a:rPr lang="en-US" sz="2800" dirty="0"/>
            </a:br>
            <a:r>
              <a:rPr lang="en-US" sz="2800" dirty="0" err="1"/>
              <a:t>cout.put</a:t>
            </a:r>
            <a:r>
              <a:rPr lang="en-US" sz="2800" dirty="0"/>
              <a:t>(</a:t>
            </a:r>
            <a:r>
              <a:rPr lang="en-US" sz="2800" dirty="0" err="1"/>
              <a:t>myString</a:t>
            </a:r>
            <a:r>
              <a:rPr lang="en-US" sz="2800" dirty="0"/>
              <a:t>[1]);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Outputs letter "e" to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0F551DF-2152-4F1E-82C1-D49327630C4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Two string types: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C-strings</a:t>
            </a:r>
          </a:p>
          <a:p>
            <a:pPr lvl="1" eaLnBrk="1" hangingPunct="1"/>
            <a:r>
              <a:rPr lang="en-US" dirty="0"/>
              <a:t>Array with base type </a:t>
            </a:r>
            <a:r>
              <a:rPr lang="en-US" dirty="0">
                <a:solidFill>
                  <a:srgbClr val="C00000"/>
                </a:solidFill>
              </a:rPr>
              <a:t>char</a:t>
            </a:r>
          </a:p>
          <a:p>
            <a:pPr lvl="1" eaLnBrk="1" hangingPunct="1"/>
            <a:r>
              <a:rPr lang="en-US" dirty="0"/>
              <a:t>End of string marked with null, </a:t>
            </a:r>
            <a:r>
              <a:rPr lang="en-US" dirty="0">
                <a:solidFill>
                  <a:srgbClr val="C00000"/>
                </a:solidFill>
              </a:rPr>
              <a:t>‘\0'</a:t>
            </a:r>
          </a:p>
          <a:p>
            <a:pPr lvl="1" eaLnBrk="1" hangingPunct="1"/>
            <a:r>
              <a:rPr lang="en-US" dirty="0"/>
              <a:t>"Older" method inherited from C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String class</a:t>
            </a:r>
          </a:p>
          <a:p>
            <a:pPr lvl="1" eaLnBrk="1" hangingPunct="1"/>
            <a:r>
              <a:rPr lang="en-US" dirty="0"/>
              <a:t>Uses </a:t>
            </a:r>
            <a:r>
              <a:rPr lang="en-US" dirty="0" err="1">
                <a:solidFill>
                  <a:srgbClr val="0070C0"/>
                </a:solidFill>
              </a:rPr>
              <a:t>basic_string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</a:rPr>
              <a:t>char</a:t>
            </a:r>
            <a:r>
              <a:rPr lang="en-US" dirty="0"/>
              <a:t>&gt; </a:t>
            </a:r>
            <a:r>
              <a:rPr lang="en-US" altLang="zh-TW" dirty="0"/>
              <a:t>template</a:t>
            </a:r>
            <a:endParaRPr lang="en-US" dirty="0"/>
          </a:p>
          <a:p>
            <a:pPr lvl="1" eaLnBrk="1" hangingPunct="1"/>
            <a:r>
              <a:rPr lang="en-US" dirty="0"/>
              <a:t>Specifically designed to operate with strings of single-byte characters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42D9EA6-C89E-4C0D-86B9-30DD023B174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Member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putback</a:t>
            </a:r>
            <a:r>
              <a:rPr lang="en-US" sz="2800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Once read, might need to </a:t>
            </a:r>
            <a:r>
              <a:rPr lang="en-US" sz="2400" dirty="0">
                <a:solidFill>
                  <a:srgbClr val="0070C0"/>
                </a:solidFill>
              </a:rPr>
              <a:t>"put 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cin.putback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lastChar</a:t>
            </a:r>
            <a:r>
              <a:rPr lang="en-US" sz="2400" dirty="0">
                <a:solidFill>
                  <a:srgbClr val="C00000"/>
                </a:solidFill>
              </a:rPr>
              <a:t>); </a:t>
            </a:r>
            <a:r>
              <a:rPr lang="en-US" sz="2400" dirty="0"/>
              <a:t>//put the char back to the stream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peek()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Returns </a:t>
            </a:r>
            <a:r>
              <a:rPr lang="en-US" sz="2400" dirty="0">
                <a:solidFill>
                  <a:srgbClr val="0070C0"/>
                </a:solidFill>
              </a:rPr>
              <a:t>next char</a:t>
            </a:r>
            <a:r>
              <a:rPr lang="en-US" sz="2400" dirty="0"/>
              <a:t>, but leaves it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peekChar</a:t>
            </a:r>
            <a:r>
              <a:rPr lang="en-US" sz="2400" dirty="0"/>
              <a:t> = </a:t>
            </a:r>
            <a:r>
              <a:rPr lang="en-US" sz="2400" dirty="0" err="1"/>
              <a:t>cin.peek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ignore()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Skip input, up to designated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cin.ignore</a:t>
            </a:r>
            <a:r>
              <a:rPr lang="en-US" sz="2400" dirty="0"/>
              <a:t>(1000, "\n");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Skips at most 1000 characters until "\n"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5ABE427-DD9F-4D06-93F2-23AA3431368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Character-Manipulating Functions: </a:t>
            </a:r>
            <a:br>
              <a:rPr lang="en-US" sz="3000"/>
            </a:br>
            <a:r>
              <a:rPr lang="en-US" sz="3000" b="1"/>
              <a:t>Display 9.3</a:t>
            </a:r>
            <a:r>
              <a:rPr lang="en-US" sz="3000"/>
              <a:t>  Some Functions </a:t>
            </a:r>
            <a:br>
              <a:rPr lang="en-US" sz="3000"/>
            </a:br>
            <a:r>
              <a:rPr lang="en-US" sz="3000"/>
              <a:t>in &lt;cctype&gt; (1 of 3)</a:t>
            </a:r>
          </a:p>
        </p:txBody>
      </p:sp>
      <p:pic>
        <p:nvPicPr>
          <p:cNvPr id="43011" name="Picture 4" descr="C:\WINDOWS\Desktop\Oh_type\sacitch_C++_ppt\gif\savitchc09d03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970088"/>
            <a:ext cx="821372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B4F137A-D91E-4999-B3A6-4C332EA060D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Character-Manipulating Functions: </a:t>
            </a:r>
            <a:br>
              <a:rPr lang="en-US" sz="3000"/>
            </a:br>
            <a:r>
              <a:rPr lang="en-US" sz="3000" b="1"/>
              <a:t>Display 9.3</a:t>
            </a:r>
            <a:r>
              <a:rPr lang="en-US" sz="3000"/>
              <a:t>  Some Functions </a:t>
            </a:r>
            <a:br>
              <a:rPr lang="en-US" sz="3000"/>
            </a:br>
            <a:r>
              <a:rPr lang="en-US" sz="3000"/>
              <a:t>in &lt;cctype&gt; (2 of 3)</a:t>
            </a:r>
          </a:p>
        </p:txBody>
      </p:sp>
      <p:pic>
        <p:nvPicPr>
          <p:cNvPr id="44035" name="Picture 6" descr="C:\WINDOWS\Desktop\Oh_type\sacitch_C++_ppt\gif\savitchc09d03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81150"/>
            <a:ext cx="72723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434B79E-B9F7-4814-AB97-722618BEFD4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Character-Manipulating Functions: </a:t>
            </a:r>
            <a:br>
              <a:rPr lang="en-US" sz="3000"/>
            </a:br>
            <a:r>
              <a:rPr lang="en-US" sz="3000" b="1"/>
              <a:t>Display 9.3</a:t>
            </a:r>
            <a:r>
              <a:rPr lang="en-US" sz="3000"/>
              <a:t>  Some Functions </a:t>
            </a:r>
            <a:br>
              <a:rPr lang="en-US" sz="3000"/>
            </a:br>
            <a:r>
              <a:rPr lang="en-US" sz="3000"/>
              <a:t>in &lt;cctype&gt; (3 of 3)</a:t>
            </a:r>
          </a:p>
        </p:txBody>
      </p:sp>
      <p:pic>
        <p:nvPicPr>
          <p:cNvPr id="45059" name="Picture 4" descr="C:\WINDOWS\Desktop\Oh_type\sacitch_C++_ppt\gif\savitchc09d03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1150"/>
            <a:ext cx="64389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6637D4-C3C5-4160-81F7-A1A72809DCD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FE8FB-4BDE-004C-BF8C-FF3A3A9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5A1874-145B-E04D-A803-8F3C36AB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2A23E-C620-C14F-8539-461157D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C8CF435-10A0-4E36-A577-EB2BF1FC260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4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Class </a:t>
            </a:r>
            <a:r>
              <a:rPr lang="en-US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Defined in library:</a:t>
            </a:r>
            <a:br>
              <a:rPr lang="en-US" sz="2800" dirty="0"/>
            </a:br>
            <a:r>
              <a:rPr lang="en-US" sz="2400" dirty="0"/>
              <a:t>#include &lt;string&gt;</a:t>
            </a:r>
            <a:br>
              <a:rPr lang="en-US" sz="2400" dirty="0"/>
            </a:b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String variables and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Treated much like simple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Can assign, compare, add:</a:t>
            </a:r>
            <a:br>
              <a:rPr lang="en-US" sz="2800" dirty="0"/>
            </a:br>
            <a:r>
              <a:rPr lang="en-US" sz="2400" dirty="0"/>
              <a:t>string s1, s2, s3;</a:t>
            </a:r>
            <a:br>
              <a:rPr lang="en-US" sz="2400" dirty="0"/>
            </a:br>
            <a:r>
              <a:rPr lang="en-US" sz="2400" dirty="0"/>
              <a:t>s3 = s1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 s2;		//Concatenation</a:t>
            </a:r>
            <a:br>
              <a:rPr lang="en-US" sz="2400" dirty="0"/>
            </a:br>
            <a:r>
              <a:rPr lang="en-US" sz="2400" dirty="0"/>
              <a:t>s3 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/>
              <a:t> "Hello Mom!"	//Assignment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c-string "Hello Mom!" </a:t>
            </a:r>
            <a:r>
              <a:rPr lang="en-US" sz="2400" dirty="0">
                <a:solidFill>
                  <a:srgbClr val="C00000"/>
                </a:solidFill>
              </a:rPr>
              <a:t>automatically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converted to string type</a:t>
            </a:r>
            <a:r>
              <a:rPr lang="en-US" sz="2400" dirty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BAB5C1D-89B4-499D-964A-885C49840A84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>
          <a:xfrm>
            <a:off x="1004888" y="193675"/>
            <a:ext cx="7969250" cy="1143000"/>
          </a:xfrm>
        </p:spPr>
        <p:txBody>
          <a:bodyPr/>
          <a:lstStyle/>
          <a:p>
            <a:pPr eaLnBrk="1" hangingPunct="1"/>
            <a:r>
              <a:rPr lang="en-US" sz="3600" b="1"/>
              <a:t>Display 9.4  </a:t>
            </a:r>
            <a:br>
              <a:rPr lang="en-US" sz="3600" b="1"/>
            </a:br>
            <a:r>
              <a:rPr lang="en-US" sz="3600"/>
              <a:t>Program Using the Class string</a:t>
            </a:r>
          </a:p>
        </p:txBody>
      </p:sp>
      <p:pic>
        <p:nvPicPr>
          <p:cNvPr id="47107" name="Picture 6" descr="C:\WINDOWS\Desktop\Oh_type\sacitch_C++_ppt\gif\savitchc09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428750"/>
            <a:ext cx="7256462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8B1D382-A070-4BEA-BFAD-F776E319D9D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I/O with Class string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Just like other types!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string s1, s2;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cin</a:t>
            </a:r>
            <a:r>
              <a:rPr lang="en-US" sz="2800" dirty="0">
                <a:solidFill>
                  <a:srgbClr val="0070C0"/>
                </a:solidFill>
              </a:rPr>
              <a:t> &gt;&gt; s1;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 err="1">
                <a:solidFill>
                  <a:srgbClr val="0070C0"/>
                </a:solidFill>
              </a:rPr>
              <a:t>cin</a:t>
            </a:r>
            <a:r>
              <a:rPr lang="en-US" sz="2800" dirty="0">
                <a:solidFill>
                  <a:srgbClr val="0070C0"/>
                </a:solidFill>
              </a:rPr>
              <a:t> &gt;&gt; s2;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Results:</a:t>
            </a:r>
            <a:br>
              <a:rPr lang="en-US" sz="2800" dirty="0"/>
            </a:br>
            <a:r>
              <a:rPr lang="en-US" sz="2400" dirty="0"/>
              <a:t>User types in:</a:t>
            </a:r>
            <a:br>
              <a:rPr lang="en-US" sz="2400" dirty="0"/>
            </a:br>
            <a:r>
              <a:rPr lang="en-US" sz="2400" dirty="0"/>
              <a:t>May the hair on your toes grow long and curly!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Extraction </a:t>
            </a:r>
            <a:r>
              <a:rPr lang="en-US" sz="2800" dirty="0">
                <a:solidFill>
                  <a:srgbClr val="C00000"/>
                </a:solidFill>
              </a:rPr>
              <a:t>still ignores whitespace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400" dirty="0"/>
              <a:t>s1 receives value "May"</a:t>
            </a:r>
            <a:br>
              <a:rPr lang="en-US" sz="2400" dirty="0"/>
            </a:br>
            <a:r>
              <a:rPr lang="en-US" sz="2400" dirty="0"/>
              <a:t>s2 receives value "the"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1001FDD-256C-462C-A4FF-E4E69DC4E56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getline() with Class string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 complete lines:</a:t>
            </a:r>
            <a:br>
              <a:rPr lang="en-US" dirty="0"/>
            </a:br>
            <a:r>
              <a:rPr lang="en-US" sz="2800" dirty="0"/>
              <a:t>string line;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a line of input: ";</a:t>
            </a:r>
            <a:br>
              <a:rPr lang="en-US" sz="2800" dirty="0"/>
            </a:br>
            <a:r>
              <a:rPr lang="en-US" sz="2800" dirty="0" err="1">
                <a:solidFill>
                  <a:srgbClr val="C00000"/>
                </a:solidFill>
              </a:rPr>
              <a:t>getline</a:t>
            </a:r>
            <a:r>
              <a:rPr lang="en-US" sz="2800" dirty="0"/>
              <a:t>(</a:t>
            </a:r>
            <a:r>
              <a:rPr lang="en-US" sz="2800" dirty="0" err="1"/>
              <a:t>cin</a:t>
            </a:r>
            <a:r>
              <a:rPr lang="en-US" sz="2800" dirty="0"/>
              <a:t>, line);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line &lt;&lt; "END OF OUTPUT";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Dialogue produced:</a:t>
            </a:r>
            <a:br>
              <a:rPr lang="en-US" dirty="0"/>
            </a:br>
            <a:r>
              <a:rPr lang="en-US" sz="2800" dirty="0"/>
              <a:t>Enter a line of input: </a:t>
            </a:r>
            <a:r>
              <a:rPr lang="en-US" sz="2800" u="sng" dirty="0">
                <a:solidFill>
                  <a:srgbClr val="C00000"/>
                </a:solidFill>
              </a:rPr>
              <a:t>Do be do to you!</a:t>
            </a:r>
            <a:br>
              <a:rPr lang="en-US" sz="2800" u="sng" dirty="0">
                <a:solidFill>
                  <a:srgbClr val="C00000"/>
                </a:solidFill>
              </a:rPr>
            </a:br>
            <a:r>
              <a:rPr lang="en-US" sz="2800" dirty="0"/>
              <a:t>Do be do to </a:t>
            </a:r>
            <a:r>
              <a:rPr lang="en-US" sz="2800" dirty="0" err="1"/>
              <a:t>you!END</a:t>
            </a:r>
            <a:r>
              <a:rPr lang="en-US" sz="2800" dirty="0"/>
              <a:t> OF INPUT</a:t>
            </a:r>
          </a:p>
          <a:p>
            <a:pPr lvl="1" eaLnBrk="1" hangingPunct="1"/>
            <a:r>
              <a:rPr lang="en-US" dirty="0"/>
              <a:t>Similar to c-string’s usage of </a:t>
            </a:r>
            <a:r>
              <a:rPr lang="en-US" dirty="0" err="1"/>
              <a:t>getline</a:t>
            </a:r>
            <a:r>
              <a:rPr lang="en-US" dirty="0"/>
              <a:t>()</a:t>
            </a:r>
          </a:p>
          <a:p>
            <a:pPr eaLnBrk="1" hangingPunct="1"/>
            <a:r>
              <a:rPr lang="en-US" dirty="0"/>
              <a:t>Is it a </a:t>
            </a:r>
            <a:r>
              <a:rPr lang="en-US" dirty="0">
                <a:solidFill>
                  <a:srgbClr val="0070C0"/>
                </a:solidFill>
              </a:rPr>
              <a:t>member function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3F0B600-F49D-487D-A629-4ED8FA79347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getline() Versions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Can specify "</a:t>
            </a:r>
            <a:r>
              <a:rPr lang="en-US" dirty="0">
                <a:solidFill>
                  <a:srgbClr val="C00000"/>
                </a:solidFill>
              </a:rPr>
              <a:t>delimiter</a:t>
            </a:r>
            <a:r>
              <a:rPr lang="en-US" dirty="0"/>
              <a:t>" character:</a:t>
            </a:r>
            <a:br>
              <a:rPr lang="en-US" dirty="0"/>
            </a:br>
            <a:r>
              <a:rPr lang="en-US" sz="2800" dirty="0"/>
              <a:t>string line;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input: ";</a:t>
            </a:r>
            <a:br>
              <a:rPr lang="en-US" sz="2800" dirty="0"/>
            </a:br>
            <a:r>
              <a:rPr lang="en-US" sz="2800" dirty="0" err="1"/>
              <a:t>getline</a:t>
            </a:r>
            <a:r>
              <a:rPr lang="en-US" sz="2800" dirty="0"/>
              <a:t>(</a:t>
            </a:r>
            <a:r>
              <a:rPr lang="en-US" sz="2800" dirty="0" err="1"/>
              <a:t>cin</a:t>
            </a:r>
            <a:r>
              <a:rPr lang="en-US" sz="2800" dirty="0"/>
              <a:t>, line, </a:t>
            </a:r>
            <a:r>
              <a:rPr lang="en-US" sz="2800" dirty="0">
                <a:solidFill>
                  <a:srgbClr val="C00000"/>
                </a:solidFill>
              </a:rPr>
              <a:t>"?"</a:t>
            </a:r>
            <a:r>
              <a:rPr lang="en-US" sz="2800" dirty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Receives input until "?" encountered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err="1"/>
              <a:t>getline</a:t>
            </a:r>
            <a:r>
              <a:rPr lang="en-US" dirty="0"/>
              <a:t>() actually returns </a:t>
            </a: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string s1, s2;</a:t>
            </a:r>
            <a:br>
              <a:rPr lang="en-US" dirty="0"/>
            </a:b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s1) &gt;&gt; s2;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Results in: (</a:t>
            </a:r>
            <a:r>
              <a:rPr lang="en-US" dirty="0" err="1">
                <a:solidFill>
                  <a:srgbClr val="C00000"/>
                </a:solidFill>
              </a:rPr>
              <a:t>cin</a:t>
            </a:r>
            <a:r>
              <a:rPr lang="en-US" dirty="0">
                <a:solidFill>
                  <a:srgbClr val="C00000"/>
                </a:solidFill>
              </a:rPr>
              <a:t>) &gt;&gt; s2;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E393106-CCD5-457A-B8CE-5320A58FEF1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Array with base type </a:t>
            </a:r>
            <a:r>
              <a:rPr lang="en-US" i="1"/>
              <a:t>char</a:t>
            </a:r>
            <a:endParaRPr lang="en-US"/>
          </a:p>
          <a:p>
            <a:pPr lvl="1" eaLnBrk="1" hangingPunct="1"/>
            <a:r>
              <a:rPr lang="en-US"/>
              <a:t>One character per indexed variable</a:t>
            </a:r>
          </a:p>
          <a:p>
            <a:pPr lvl="1" eaLnBrk="1" hangingPunct="1"/>
            <a:r>
              <a:rPr lang="en-US"/>
              <a:t>One extra character: "\0"</a:t>
            </a:r>
          </a:p>
          <a:p>
            <a:pPr lvl="2" eaLnBrk="1" hangingPunct="1"/>
            <a:r>
              <a:rPr lang="en-US"/>
              <a:t>Called "null character"</a:t>
            </a:r>
          </a:p>
          <a:p>
            <a:pPr lvl="2" eaLnBrk="1" hangingPunct="1"/>
            <a:r>
              <a:rPr lang="en-US"/>
              <a:t>End marker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We’ve used c-strings</a:t>
            </a:r>
          </a:p>
          <a:p>
            <a:pPr lvl="1" eaLnBrk="1" hangingPunct="1"/>
            <a:r>
              <a:rPr lang="en-US"/>
              <a:t>Literal "Hello" stored as c-string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D57BAD9-9A4D-421F-96A8-0862DF7A109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Mixing Input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Be careful mixing </a:t>
            </a: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var</a:t>
            </a:r>
            <a:r>
              <a:rPr lang="en-US" sz="2800" dirty="0"/>
              <a:t> and </a:t>
            </a:r>
            <a:r>
              <a:rPr lang="en-US" sz="2800" dirty="0" err="1"/>
              <a:t>getline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int</a:t>
            </a:r>
            <a:r>
              <a:rPr lang="en-US" sz="2400" dirty="0"/>
              <a:t> n;</a:t>
            </a:r>
            <a:br>
              <a:rPr lang="en-US" sz="2400" dirty="0"/>
            </a:br>
            <a:r>
              <a:rPr lang="en-US" sz="2400" dirty="0"/>
              <a:t>string line;</a:t>
            </a:r>
            <a:br>
              <a:rPr lang="en-US" sz="2400" dirty="0"/>
            </a:br>
            <a:r>
              <a:rPr lang="en-US" sz="2400" dirty="0" err="1"/>
              <a:t>cin</a:t>
            </a:r>
            <a:r>
              <a:rPr lang="en-US" sz="2400" dirty="0"/>
              <a:t> &gt;&gt; n;</a:t>
            </a:r>
            <a:br>
              <a:rPr lang="en-US" sz="2400" dirty="0"/>
            </a:b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</a:t>
            </a:r>
            <a:r>
              <a:rPr lang="en-US" sz="2400" dirty="0"/>
              <a:t>, line);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If input is:	42</a:t>
            </a:r>
            <a:br>
              <a:rPr lang="en-US" sz="2400" dirty="0"/>
            </a:br>
            <a:r>
              <a:rPr lang="en-US" sz="2400" dirty="0"/>
              <a:t>			Hello hitchhiker.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Variable n set to 42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line set to empty string!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cin</a:t>
            </a:r>
            <a:r>
              <a:rPr lang="en-US" sz="2400" dirty="0"/>
              <a:t> &gt;&gt; n </a:t>
            </a:r>
            <a:r>
              <a:rPr lang="en-US" sz="2400" dirty="0">
                <a:solidFill>
                  <a:srgbClr val="C00000"/>
                </a:solidFill>
              </a:rPr>
              <a:t>skipped leading whitespace</a:t>
            </a:r>
            <a:r>
              <a:rPr lang="en-US" sz="2400" dirty="0"/>
              <a:t>, leaving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"\n" </a:t>
            </a:r>
            <a:r>
              <a:rPr lang="en-US" sz="2400" dirty="0"/>
              <a:t>on stream for </a:t>
            </a:r>
            <a:r>
              <a:rPr lang="en-US" sz="2400" dirty="0" err="1"/>
              <a:t>getline</a:t>
            </a:r>
            <a:r>
              <a:rPr lang="en-US" sz="2400" dirty="0"/>
              <a:t>()!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You can use </a:t>
            </a:r>
            <a:r>
              <a:rPr lang="en-US" sz="2400" dirty="0" err="1"/>
              <a:t>cin.ignore</a:t>
            </a:r>
            <a:r>
              <a:rPr lang="en-US" sz="2400" dirty="0"/>
              <a:t> (1000, '\n’);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0A813CB-71D9-43C9-8365-5B820F1C614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string Processing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Same operations available as c-strings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And more!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Over 100 members of standard string class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Some member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.length()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Returns length of string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.at(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Returns reference to char at position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A33AC8F-9D08-4C0D-9FE3-FC0D4D6BA48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9.7  </a:t>
            </a:r>
            <a:r>
              <a:rPr lang="en-US" sz="3600"/>
              <a:t>Member Functions </a:t>
            </a:r>
            <a:br>
              <a:rPr lang="en-US" sz="3600"/>
            </a:br>
            <a:r>
              <a:rPr lang="en-US" sz="3600"/>
              <a:t>of the Standard Class string (1 of 2)</a:t>
            </a:r>
          </a:p>
        </p:txBody>
      </p:sp>
      <p:pic>
        <p:nvPicPr>
          <p:cNvPr id="53251" name="Picture 5" descr="C:\WINDOWS\Desktop\Oh_type\sacitch_C++_ppt\gif\savitchc09d07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66850"/>
            <a:ext cx="62865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A391E93-62A6-4250-B5C4-FF37B1ED4788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9.7  </a:t>
            </a:r>
            <a:r>
              <a:rPr lang="en-US" sz="3600"/>
              <a:t>Member Functions </a:t>
            </a:r>
            <a:br>
              <a:rPr lang="en-US" sz="3600"/>
            </a:br>
            <a:r>
              <a:rPr lang="en-US" sz="3600"/>
              <a:t>of the Standard Class string (2 of 2)</a:t>
            </a:r>
          </a:p>
        </p:txBody>
      </p:sp>
      <p:pic>
        <p:nvPicPr>
          <p:cNvPr id="54275" name="Picture 4" descr="C:\WINDOWS\Desktop\Oh_type\sacitch_C++_ppt\gif\savitchc09d07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452563"/>
            <a:ext cx="7291387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7C7D7DC-FBEB-4052-A2EB-84387C91C73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C-string and string </a:t>
            </a:r>
            <a:br>
              <a:rPr lang="en-US" sz="3600"/>
            </a:br>
            <a:r>
              <a:rPr lang="en-US" sz="3600"/>
              <a:t>Object Conversions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Automatic type conversions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From c-string to string object: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char </a:t>
            </a:r>
            <a:r>
              <a:rPr lang="en-US" sz="2400" dirty="0" err="1">
                <a:solidFill>
                  <a:srgbClr val="7030A0"/>
                </a:solidFill>
              </a:rPr>
              <a:t>aCString</a:t>
            </a:r>
            <a:r>
              <a:rPr lang="en-US" sz="2400" dirty="0">
                <a:solidFill>
                  <a:srgbClr val="7030A0"/>
                </a:solidFill>
              </a:rPr>
              <a:t>[] = "My C-string";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string </a:t>
            </a:r>
            <a:r>
              <a:rPr lang="en-US" sz="2400" dirty="0" err="1">
                <a:solidFill>
                  <a:srgbClr val="7030A0"/>
                </a:solidFill>
              </a:rPr>
              <a:t>stringVar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stringVar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dirty="0" err="1">
                <a:solidFill>
                  <a:srgbClr val="C00000"/>
                </a:solidFill>
              </a:rPr>
              <a:t>aCstring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Perfectly legal and appropriate!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aCString</a:t>
            </a:r>
            <a:r>
              <a:rPr lang="en-US" sz="2400" dirty="0"/>
              <a:t> = </a:t>
            </a:r>
            <a:r>
              <a:rPr lang="en-US" sz="2400" dirty="0" err="1"/>
              <a:t>stringVar</a:t>
            </a:r>
            <a:r>
              <a:rPr lang="en-US" sz="24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ILLEGAL!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Cannot auto-convert to c-string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Must use explicit conversion:</a:t>
            </a:r>
            <a:br>
              <a:rPr lang="en-US" sz="2400" dirty="0"/>
            </a:br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aCString</a:t>
            </a:r>
            <a:r>
              <a:rPr lang="en-US" sz="2400" dirty="0"/>
              <a:t>, </a:t>
            </a:r>
            <a:r>
              <a:rPr lang="en-US" sz="2400" dirty="0" err="1"/>
              <a:t>stringVar.c_str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(using </a:t>
            </a:r>
            <a:r>
              <a:rPr lang="en-US" sz="2400" dirty="0" err="1"/>
              <a:t>str</a:t>
            </a:r>
            <a:r>
              <a:rPr lang="en-US" sz="2400" dirty="0" err="1">
                <a:solidFill>
                  <a:srgbClr val="C00000"/>
                </a:solidFill>
              </a:rPr>
              <a:t>n</a:t>
            </a:r>
            <a:r>
              <a:rPr lang="en-US" sz="2400" dirty="0" err="1"/>
              <a:t>cpy</a:t>
            </a:r>
            <a:r>
              <a:rPr lang="en-US" sz="2400" dirty="0"/>
              <a:t> is better)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5D0A74D-C0B1-4F2A-9B4B-5123BC95528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600" dirty="0"/>
              <a:t> </a:t>
            </a:r>
            <a:r>
              <a:rPr lang="en-US" dirty="0"/>
              <a:t>and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C++11 it is simply a matter of calling </a:t>
            </a:r>
            <a:r>
              <a:rPr lang="en-US" b="1" dirty="0" err="1"/>
              <a:t>stof</a:t>
            </a:r>
            <a:r>
              <a:rPr lang="en-US" dirty="0"/>
              <a:t>, </a:t>
            </a:r>
            <a:r>
              <a:rPr lang="en-US" b="1" dirty="0" err="1"/>
              <a:t>stod</a:t>
            </a:r>
            <a:r>
              <a:rPr lang="en-US" dirty="0"/>
              <a:t>, </a:t>
            </a:r>
            <a:r>
              <a:rPr lang="en-US" b="1" dirty="0" err="1"/>
              <a:t>stoi</a:t>
            </a:r>
            <a:r>
              <a:rPr lang="en-US" dirty="0"/>
              <a:t>, or </a:t>
            </a:r>
            <a:r>
              <a:rPr lang="en-US" b="1" dirty="0" err="1"/>
              <a:t>stol</a:t>
            </a:r>
            <a:r>
              <a:rPr lang="en-US" dirty="0"/>
              <a:t> to convert a string to a float, double, </a:t>
            </a:r>
            <a:r>
              <a:rPr lang="en-US" dirty="0" err="1"/>
              <a:t>int</a:t>
            </a:r>
            <a:r>
              <a:rPr lang="en-US" dirty="0"/>
              <a:t>, or long,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4E0A851-EB09-49AE-A101-1B91A31C8E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3528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i;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d;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i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stoi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("35");  // Converts the string "35" to an integer 35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d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stod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("2.5"); // Converts the string "2.5" to the double 2.5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359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numbers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600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C++11 use </a:t>
            </a:r>
            <a:r>
              <a:rPr lang="en-US" b="1" dirty="0" err="1"/>
              <a:t>to_string</a:t>
            </a:r>
            <a:r>
              <a:rPr lang="en-US" dirty="0"/>
              <a:t> to convert a numeric type to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4E0A851-EB09-49AE-A101-1B91A31C8E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d = 2.5;</a:t>
            </a: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string s;</a:t>
            </a:r>
          </a:p>
          <a:p>
            <a:b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s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(d);  // Converts the double 5.0 to a</a:t>
            </a: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// string "5.0000"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6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C-string variable is "array of characters"</a:t>
            </a:r>
          </a:p>
          <a:p>
            <a:pPr lvl="1" eaLnBrk="1" hangingPunct="1"/>
            <a:r>
              <a:rPr lang="en-US" sz="2000"/>
              <a:t>With addition of null character, "\0"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C-strings act like arrays</a:t>
            </a:r>
          </a:p>
          <a:p>
            <a:pPr lvl="1" eaLnBrk="1" hangingPunct="1"/>
            <a:r>
              <a:rPr lang="en-US" sz="2000"/>
              <a:t>Cannot assign, compare like simple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Libraries &lt;cctype&gt; &amp; &lt;string&gt; have useful manipulating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cin.get() reads next single character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getline() versions allow full line reading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Class string objects are better-behaved than c-strings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4BF0BC1-DEB4-4DF9-8AE9-8905A5B7796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C-String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Array of characters: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char s[</a:t>
            </a:r>
            <a:r>
              <a:rPr lang="en-US" sz="2400" dirty="0">
                <a:solidFill>
                  <a:srgbClr val="C00000"/>
                </a:solidFill>
              </a:rPr>
              <a:t>10</a:t>
            </a:r>
            <a:r>
              <a:rPr lang="en-US" sz="2400" dirty="0">
                <a:solidFill>
                  <a:srgbClr val="0070C0"/>
                </a:solidFill>
              </a:rPr>
              <a:t>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Declares a c-string variable to hold up to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9</a:t>
            </a:r>
            <a:r>
              <a:rPr lang="en-US" sz="2400" dirty="0">
                <a:solidFill>
                  <a:srgbClr val="0070C0"/>
                </a:solidFill>
              </a:rPr>
              <a:t>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+ </a:t>
            </a:r>
            <a:r>
              <a:rPr lang="en-US" sz="2400" dirty="0">
                <a:solidFill>
                  <a:srgbClr val="C00000"/>
                </a:solidFill>
              </a:rPr>
              <a:t>one</a:t>
            </a:r>
            <a:r>
              <a:rPr lang="en-US" sz="2400" dirty="0">
                <a:solidFill>
                  <a:srgbClr val="0070C0"/>
                </a:solidFill>
              </a:rPr>
              <a:t> null character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Typically "partially-filled"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Declare </a:t>
            </a:r>
            <a:r>
              <a:rPr lang="en-US" sz="2400" dirty="0">
                <a:solidFill>
                  <a:srgbClr val="0070C0"/>
                </a:solidFill>
              </a:rPr>
              <a:t>large enough </a:t>
            </a:r>
            <a:r>
              <a:rPr lang="en-US" sz="2400" dirty="0"/>
              <a:t>to hold </a:t>
            </a:r>
            <a:r>
              <a:rPr lang="en-US" sz="2400" dirty="0">
                <a:solidFill>
                  <a:srgbClr val="C00000"/>
                </a:solidFill>
              </a:rPr>
              <a:t>max-size</a:t>
            </a:r>
            <a:r>
              <a:rPr lang="en-US" sz="2400" dirty="0"/>
              <a:t>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Indicate end with null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Only difference from standard array: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Must contain null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7B8E0CB-C9A9-45F4-8E56-D6CC41964BA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Storage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A standard array:</a:t>
            </a:r>
            <a:br>
              <a:rPr lang="en-US" dirty="0"/>
            </a:br>
            <a:r>
              <a:rPr lang="en-US" dirty="0"/>
              <a:t>char s[10];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If s contains string "</a:t>
            </a:r>
            <a:r>
              <a:rPr lang="en-US" dirty="0">
                <a:solidFill>
                  <a:srgbClr val="0070C0"/>
                </a:solidFill>
              </a:rPr>
              <a:t>Hi Mom</a:t>
            </a:r>
            <a:r>
              <a:rPr lang="en-US" dirty="0"/>
              <a:t>", stored as:</a:t>
            </a:r>
          </a:p>
        </p:txBody>
      </p:sp>
      <p:pic>
        <p:nvPicPr>
          <p:cNvPr id="18436" name="Picture 4" descr="C:\WINDOWS\Desktop\Oh_type\sacitch_C++_ppt\gif\savitchc09d_p3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4ACDA3B-DFB2-4558-B12F-3AAB1A5B843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Initialization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Can initialize c-string:</a:t>
            </a:r>
            <a:br>
              <a:rPr lang="en-US" sz="2800" dirty="0"/>
            </a:br>
            <a:r>
              <a:rPr lang="en-US" sz="2400" dirty="0"/>
              <a:t>char </a:t>
            </a:r>
            <a:r>
              <a:rPr lang="en-US" sz="2400" dirty="0" err="1"/>
              <a:t>myMessage</a:t>
            </a:r>
            <a:r>
              <a:rPr lang="en-US" sz="2400" dirty="0"/>
              <a:t>[20] = "Hi there.";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0070C0"/>
                </a:solidFill>
              </a:rPr>
              <a:t>Needn’t fill entire array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Initialization places </a:t>
            </a:r>
            <a:r>
              <a:rPr lang="en-US" sz="2400" dirty="0">
                <a:solidFill>
                  <a:srgbClr val="C00000"/>
                </a:solidFill>
              </a:rPr>
              <a:t>"\0" at end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Can </a:t>
            </a:r>
            <a:r>
              <a:rPr lang="en-US" sz="2800" dirty="0">
                <a:solidFill>
                  <a:srgbClr val="0070C0"/>
                </a:solidFill>
              </a:rPr>
              <a:t>omit array-size: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400" dirty="0"/>
              <a:t>char </a:t>
            </a:r>
            <a:r>
              <a:rPr lang="en-US" sz="2400" dirty="0" err="1"/>
              <a:t>shortString</a:t>
            </a:r>
            <a:r>
              <a:rPr lang="en-US" sz="2400" dirty="0"/>
              <a:t>[] = "</a:t>
            </a:r>
            <a:r>
              <a:rPr lang="en-US" sz="2400" dirty="0" err="1"/>
              <a:t>abc</a:t>
            </a:r>
            <a:r>
              <a:rPr lang="en-US" sz="2400" dirty="0"/>
              <a:t>";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Automatically makes size one more than</a:t>
            </a:r>
            <a:br>
              <a:rPr lang="en-US" sz="2400" dirty="0"/>
            </a:br>
            <a:r>
              <a:rPr lang="en-US" sz="2400" dirty="0"/>
              <a:t>length of quoted string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C00000"/>
                </a:solidFill>
              </a:rPr>
              <a:t>NOT same as: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shortString</a:t>
            </a:r>
            <a:r>
              <a:rPr lang="en-US" sz="2400" dirty="0"/>
              <a:t>[] = {‘a’, ‘b’, ‘c’};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B92D464-1931-4442-BB92-ABF82C6AB2B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Indexes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A c-string IS an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access </a:t>
            </a:r>
            <a:r>
              <a:rPr lang="en-US" dirty="0">
                <a:solidFill>
                  <a:srgbClr val="0070C0"/>
                </a:solidFill>
              </a:rPr>
              <a:t>indexed variables </a:t>
            </a:r>
            <a:r>
              <a:rPr lang="en-US" dirty="0"/>
              <a:t>of:</a:t>
            </a:r>
            <a:br>
              <a:rPr lang="en-US" dirty="0"/>
            </a:br>
            <a:r>
              <a:rPr lang="en-US" dirty="0"/>
              <a:t>char </a:t>
            </a:r>
            <a:r>
              <a:rPr lang="en-US" dirty="0" err="1"/>
              <a:t>ourString</a:t>
            </a:r>
            <a:r>
              <a:rPr lang="en-US" dirty="0"/>
              <a:t>[5] = "Hi";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ourString</a:t>
            </a:r>
            <a:r>
              <a:rPr lang="en-US" dirty="0"/>
              <a:t>[0] is "H"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ourString</a:t>
            </a:r>
            <a:r>
              <a:rPr lang="en-US" dirty="0"/>
              <a:t>[1] is "</a:t>
            </a:r>
            <a:r>
              <a:rPr lang="en-US" dirty="0" err="1"/>
              <a:t>i</a:t>
            </a:r>
            <a:r>
              <a:rPr lang="en-US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ourString</a:t>
            </a:r>
            <a:r>
              <a:rPr lang="en-US" dirty="0"/>
              <a:t>[2] is "\0"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ourString</a:t>
            </a:r>
            <a:r>
              <a:rPr lang="en-US" dirty="0"/>
              <a:t>[3] is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ourString</a:t>
            </a:r>
            <a:r>
              <a:rPr lang="en-US" dirty="0"/>
              <a:t>[4] is unknown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8E598B0-FAB1-446F-ADDC-0D517FF545C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C-String Index Manipulation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manipulate indexed variables</a:t>
            </a:r>
            <a:br>
              <a:rPr lang="en-US" dirty="0"/>
            </a:br>
            <a:r>
              <a:rPr lang="en-US" sz="2800" dirty="0"/>
              <a:t>char </a:t>
            </a:r>
            <a:r>
              <a:rPr lang="en-US" sz="2800" dirty="0" err="1"/>
              <a:t>happyString</a:t>
            </a:r>
            <a:r>
              <a:rPr lang="en-US" sz="2800" dirty="0"/>
              <a:t>[7] = "</a:t>
            </a:r>
            <a:r>
              <a:rPr lang="en-US" sz="2800" dirty="0" err="1"/>
              <a:t>DoBeDo</a:t>
            </a:r>
            <a:r>
              <a:rPr lang="en-US" sz="2800" dirty="0"/>
              <a:t>";</a:t>
            </a:r>
            <a:br>
              <a:rPr lang="en-US" sz="2800" dirty="0"/>
            </a:br>
            <a:r>
              <a:rPr lang="en-US" sz="2800" dirty="0" err="1"/>
              <a:t>happyString</a:t>
            </a:r>
            <a:r>
              <a:rPr lang="en-US" sz="2800" dirty="0"/>
              <a:t>[6] = ‘Z’;</a:t>
            </a:r>
          </a:p>
          <a:p>
            <a:pPr lvl="1" eaLnBrk="1" hangingPunct="1"/>
            <a:r>
              <a:rPr lang="en-US" dirty="0"/>
              <a:t>Be careful!</a:t>
            </a:r>
          </a:p>
          <a:p>
            <a:pPr lvl="1" eaLnBrk="1" hangingPunct="1"/>
            <a:r>
              <a:rPr lang="en-US" dirty="0"/>
              <a:t>Here, </a:t>
            </a:r>
            <a:r>
              <a:rPr lang="en-US" dirty="0">
                <a:solidFill>
                  <a:srgbClr val="C00000"/>
                </a:solidFill>
              </a:rPr>
              <a:t>‘\0’ (null) was overwritten by a ‘Z’!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If null overwritten, c-string no longer "acts" like c-string!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Unpredictable results!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DCF786F-7870-497B-9EF0-935C183AC5D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3274</Words>
  <Application>Microsoft Macintosh PowerPoint</Application>
  <PresentationFormat>On-screen Show (4:3)</PresentationFormat>
  <Paragraphs>425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</vt:lpstr>
      <vt:lpstr>Courier New</vt:lpstr>
      <vt:lpstr>Symbol</vt:lpstr>
      <vt:lpstr>Office Theme</vt:lpstr>
      <vt:lpstr>Chapter 9</vt:lpstr>
      <vt:lpstr>Learning Objectives</vt:lpstr>
      <vt:lpstr>Introduction</vt:lpstr>
      <vt:lpstr>C-Strings</vt:lpstr>
      <vt:lpstr>C-String Variable</vt:lpstr>
      <vt:lpstr>C-String Storage</vt:lpstr>
      <vt:lpstr>C-String Initialization</vt:lpstr>
      <vt:lpstr>C-String Indexes</vt:lpstr>
      <vt:lpstr>C-String Index Manipulation</vt:lpstr>
      <vt:lpstr>Library</vt:lpstr>
      <vt:lpstr>= and == with C-strings</vt:lpstr>
      <vt:lpstr>Comparing C-strings</vt:lpstr>
      <vt:lpstr>The &lt;cstring&gt; Library:  Display 9.1  Some Predefined C-String Functions in &lt;cstring&gt; (1 of 2)</vt:lpstr>
      <vt:lpstr>The &lt;cstring&gt; Library:  Display 9.1  Some Predefined C-String Functions in &lt;cstring&gt; (2 of 2)</vt:lpstr>
      <vt:lpstr>C-string Functions: strlen()</vt:lpstr>
      <vt:lpstr>C-string Functions: strcat()</vt:lpstr>
      <vt:lpstr>C-string Arguments and Parameters</vt:lpstr>
      <vt:lpstr>C-String Output</vt:lpstr>
      <vt:lpstr>C-String Input</vt:lpstr>
      <vt:lpstr>C-String Input Example</vt:lpstr>
      <vt:lpstr>C-String Line Input</vt:lpstr>
      <vt:lpstr>PowerPoint Presentation</vt:lpstr>
      <vt:lpstr>Example: Command Line Arguments</vt:lpstr>
      <vt:lpstr>Example: Command Line Arguments</vt:lpstr>
      <vt:lpstr>Example: Command Line Arguments</vt:lpstr>
      <vt:lpstr>More getline()</vt:lpstr>
      <vt:lpstr>Character I/O</vt:lpstr>
      <vt:lpstr>Member Function get()</vt:lpstr>
      <vt:lpstr>Member Function put()</vt:lpstr>
      <vt:lpstr>More Member Functions</vt:lpstr>
      <vt:lpstr>Character-Manipulating Functions:  Display 9.3  Some Functions  in &lt;cctype&gt; (1 of 3)</vt:lpstr>
      <vt:lpstr>Character-Manipulating Functions:  Display 9.3  Some Functions  in &lt;cctype&gt; (2 of 3)</vt:lpstr>
      <vt:lpstr>Character-Manipulating Functions:  Display 9.3  Some Functions  in &lt;cctype&gt; (3 of 3)</vt:lpstr>
      <vt:lpstr>PowerPoint Presentation</vt:lpstr>
      <vt:lpstr>Standard Class string</vt:lpstr>
      <vt:lpstr>Display 9.4   Program Using the Class string</vt:lpstr>
      <vt:lpstr>I/O with Class string</vt:lpstr>
      <vt:lpstr>getline() with Class string</vt:lpstr>
      <vt:lpstr>Other getline() Versions</vt:lpstr>
      <vt:lpstr>Pitfall: Mixing Input Methods</vt:lpstr>
      <vt:lpstr>Class string Processing</vt:lpstr>
      <vt:lpstr>Display 9.7  Member Functions  of the Standard Class string (1 of 2)</vt:lpstr>
      <vt:lpstr>Display 9.7  Member Functions  of the Standard Class string (2 of 2)</vt:lpstr>
      <vt:lpstr>C-string and string  Object Conversions</vt:lpstr>
      <vt:lpstr>Converting between string and numbers</vt:lpstr>
      <vt:lpstr>Converting between numbers and string objects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173</cp:revision>
  <dcterms:created xsi:type="dcterms:W3CDTF">2006-08-16T00:00:00Z</dcterms:created>
  <dcterms:modified xsi:type="dcterms:W3CDTF">2021-03-30T05:00:00Z</dcterms:modified>
</cp:coreProperties>
</file>