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5"/>
  </p:notesMasterIdLst>
  <p:handoutMasterIdLst>
    <p:handoutMasterId r:id="rId17"/>
  </p:handoutMasterIdLst>
  <p:sldIdLst>
    <p:sldId id="302" r:id="rId3"/>
    <p:sldId id="308" r:id="rId4"/>
    <p:sldId id="274" r:id="rId6"/>
    <p:sldId id="281" r:id="rId7"/>
    <p:sldId id="309" r:id="rId8"/>
    <p:sldId id="340" r:id="rId9"/>
    <p:sldId id="338" r:id="rId10"/>
    <p:sldId id="344" r:id="rId11"/>
    <p:sldId id="331" r:id="rId12"/>
    <p:sldId id="332" r:id="rId13"/>
    <p:sldId id="318" r:id="rId14"/>
    <p:sldId id="345" r:id="rId15"/>
    <p:sldId id="339" r:id="rId16"/>
  </p:sldIdLst>
  <p:sldSz cx="9144000" cy="6858000" type="screen4x3"/>
  <p:notesSz cx="6994525" cy="927862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7"/>
    <p:restoredTop sz="87816"/>
  </p:normalViewPr>
  <p:slideViewPr>
    <p:cSldViewPr>
      <p:cViewPr varScale="1">
        <p:scale>
          <a:sx n="88" d="100"/>
          <a:sy n="88" d="100"/>
        </p:scale>
        <p:origin x="299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true"/>
      <p:sld r:id="rId2" collapse="true"/>
      <p:sld r:id="rId3" collapse="true"/>
      <p:sld r:id="rId4" collapse="true"/>
      <p:sld r:id="rId5" collapse="true"/>
      <p:sld r:id="rId6" collapse="true"/>
      <p:sld r:id="rId7" collapse="true"/>
      <p:sld r:id="rId8" collapse="true"/>
      <p:sld r:id="rId9" collapse="true"/>
      <p:sld r:id="rId10" collapse="true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notesViewPr>
    <p:cSldViewPr>
      <p:cViewPr varScale="1">
        <p:scale>
          <a:sx n="40" d="100"/>
          <a:sy n="40" d="100"/>
        </p:scale>
        <p:origin x="-1380" y="-90"/>
      </p:cViewPr>
      <p:guideLst>
        <p:guide orient="horz" pos="2202"/>
        <p:guide pos="29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2.xml"/><Relationship Id="rId8" Type="http://schemas.openxmlformats.org/officeDocument/2006/relationships/slide" Target="slides/slide11.xml"/><Relationship Id="rId7" Type="http://schemas.openxmlformats.org/officeDocument/2006/relationships/slide" Target="slides/slide10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7.xml"/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0" Type="http://schemas.openxmlformats.org/officeDocument/2006/relationships/slide" Target="slides/slide13.xml"/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true" noChangeArrowheads="true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4" tIns="0" rIns="19364" bIns="0" numCol="1" anchor="t" anchorCtr="false" compatLnSpc="true"/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Data Structures, Algorithms, &amp; Applications</a:t>
            </a:r>
            <a:endParaRPr lang="en-US" altLang="zh-TW"/>
          </a:p>
        </p:txBody>
      </p:sp>
      <p:sp>
        <p:nvSpPr>
          <p:cNvPr id="4099" name="Rectangle 3"/>
          <p:cNvSpPr>
            <a:spLocks noGrp="true" noChangeArrowheads="true"/>
          </p:cNvSpPr>
          <p:nvPr>
            <p:ph type="dt" sz="quarter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4" tIns="0" rIns="19364" bIns="0" numCol="1" anchor="t" anchorCtr="false" compatLnSpc="true"/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true" noChangeArrowheads="true"/>
          </p:cNvSpPr>
          <p:nvPr>
            <p:ph type="ftr" sz="quarter" idx="2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4" tIns="0" rIns="19364" bIns="0" numCol="1" anchor="b" anchorCtr="false" compatLnSpc="true"/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Sartaj Sahni</a:t>
            </a:r>
            <a:endParaRPr lang="en-US" altLang="zh-TW"/>
          </a:p>
        </p:txBody>
      </p:sp>
      <p:sp>
        <p:nvSpPr>
          <p:cNvPr id="4101" name="Rectangle 5"/>
          <p:cNvSpPr>
            <a:spLocks noGrp="true" noChangeArrowheads="true"/>
          </p:cNvSpPr>
          <p:nvPr>
            <p:ph type="sldNum" sz="quarter" idx="3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4" tIns="0" rIns="19364" bIns="0" numCol="1" anchor="b" anchorCtr="false" compatLnSpc="true"/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fld id="{A33B28A3-010E-924D-957F-0FCFF84E3C2C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true" noChangeArrowheads="true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4" tIns="0" rIns="19364" bIns="0" numCol="1" anchor="t" anchorCtr="false" compatLnSpc="true"/>
          <a:lstStyle>
            <a:lvl1pPr defTabSz="930275">
              <a:defRPr sz="1000" i="1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/>
          <p:cNvSpPr>
            <a:spLocks noGrp="true" noChangeArrowheads="true"/>
          </p:cNvSpPr>
          <p:nvPr>
            <p:ph type="dt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4" tIns="0" rIns="19364" bIns="0" numCol="1" anchor="t" anchorCtr="false" compatLnSpc="true"/>
          <a:lstStyle>
            <a:lvl1pPr algn="r" defTabSz="930275">
              <a:defRPr sz="1000" i="1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/>
          <p:cNvSpPr>
            <a:spLocks noGrp="true" noRot="true" noChangeAspect="true" noChangeArrowheads="true" noTextEdit="true"/>
          </p:cNvSpPr>
          <p:nvPr>
            <p:ph type="sldImg" idx="2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true" noChangeArrowheads="true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594" tIns="46798" rIns="93594" bIns="46798" numCol="1" anchor="t" anchorCtr="false" compatLnSpc="true"/>
          <a:lstStyle/>
          <a:p>
            <a:pPr lvl="0"/>
            <a:r>
              <a:rPr lang="en-US" altLang="zh-TW" noProof="0"/>
              <a:t>Click to edit Master text styles</a:t>
            </a:r>
            <a:endParaRPr lang="en-US" altLang="zh-TW" noProof="0"/>
          </a:p>
          <a:p>
            <a:pPr lvl="1"/>
            <a:r>
              <a:rPr lang="en-US" altLang="zh-TW" noProof="0"/>
              <a:t>Second level</a:t>
            </a:r>
            <a:endParaRPr lang="en-US" altLang="zh-TW" noProof="0"/>
          </a:p>
          <a:p>
            <a:pPr lvl="2"/>
            <a:r>
              <a:rPr lang="en-US" altLang="zh-TW" noProof="0"/>
              <a:t>Third level</a:t>
            </a:r>
            <a:endParaRPr lang="en-US" altLang="zh-TW" noProof="0"/>
          </a:p>
          <a:p>
            <a:pPr lvl="3"/>
            <a:r>
              <a:rPr lang="en-US" altLang="zh-TW" noProof="0"/>
              <a:t>Fourth level</a:t>
            </a:r>
            <a:endParaRPr lang="en-US" altLang="zh-TW" noProof="0"/>
          </a:p>
          <a:p>
            <a:pPr lvl="4"/>
            <a:r>
              <a:rPr lang="en-US" altLang="zh-TW" noProof="0"/>
              <a:t>Fifth level</a:t>
            </a:r>
            <a:endParaRPr lang="en-US" altLang="zh-TW" noProof="0"/>
          </a:p>
        </p:txBody>
      </p:sp>
      <p:sp>
        <p:nvSpPr>
          <p:cNvPr id="2054" name="Rectangle 6"/>
          <p:cNvSpPr>
            <a:spLocks noGrp="true" noChangeArrowheads="true"/>
          </p:cNvSpPr>
          <p:nvPr>
            <p:ph type="ftr" sz="quarter" idx="4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4" tIns="0" rIns="19364" bIns="0" numCol="1" anchor="b" anchorCtr="false" compatLnSpc="true"/>
          <a:lstStyle>
            <a:lvl1pPr defTabSz="930275">
              <a:defRPr sz="1000" i="1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/>
          <p:cNvSpPr>
            <a:spLocks noGrp="true" noChangeArrowheads="true"/>
          </p:cNvSpPr>
          <p:nvPr>
            <p:ph type="sldNum" sz="quarter" idx="5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4" tIns="0" rIns="19364" bIns="0" numCol="1" anchor="b" anchorCtr="false" compatLnSpc="true"/>
          <a:lstStyle>
            <a:lvl1pPr algn="r" defTabSz="930275">
              <a:defRPr sz="1000" i="1"/>
            </a:lvl1pPr>
          </a:lstStyle>
          <a:p>
            <a:fld id="{BB2F6880-9DFD-354D-8392-B2167B7FC475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</a:fld>
            <a:endParaRPr lang="en-US" altLang="zh-TW" sz="1000"/>
          </a:p>
        </p:txBody>
      </p:sp>
      <p:sp>
        <p:nvSpPr>
          <p:cNvPr id="17411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</a:fld>
            <a:endParaRPr lang="en-US" altLang="zh-TW" sz="1000"/>
          </a:p>
        </p:txBody>
      </p:sp>
      <p:sp>
        <p:nvSpPr>
          <p:cNvPr id="184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</a:fld>
            <a:endParaRPr lang="en-US" altLang="zh-TW" sz="1000"/>
          </a:p>
        </p:txBody>
      </p:sp>
      <p:sp>
        <p:nvSpPr>
          <p:cNvPr id="184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</a:fld>
            <a:endParaRPr lang="en-US" altLang="zh-TW" sz="1000"/>
          </a:p>
        </p:txBody>
      </p:sp>
      <p:sp>
        <p:nvSpPr>
          <p:cNvPr id="184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</a:fld>
            <a:endParaRPr lang="en-US" altLang="zh-TW" sz="1000"/>
          </a:p>
        </p:txBody>
      </p:sp>
      <p:sp>
        <p:nvSpPr>
          <p:cNvPr id="17411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</a:fld>
            <a:endParaRPr lang="en-US" altLang="zh-TW" sz="1000"/>
          </a:p>
        </p:txBody>
      </p:sp>
      <p:sp>
        <p:nvSpPr>
          <p:cNvPr id="184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</a:fld>
            <a:endParaRPr lang="en-US" altLang="zh-TW" sz="1000"/>
          </a:p>
        </p:txBody>
      </p:sp>
      <p:sp>
        <p:nvSpPr>
          <p:cNvPr id="184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</a:fld>
            <a:endParaRPr lang="en-US" altLang="zh-TW" sz="1000"/>
          </a:p>
        </p:txBody>
      </p:sp>
      <p:sp>
        <p:nvSpPr>
          <p:cNvPr id="184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</a:fld>
            <a:endParaRPr lang="en-US" altLang="zh-TW" sz="1000"/>
          </a:p>
        </p:txBody>
      </p:sp>
      <p:sp>
        <p:nvSpPr>
          <p:cNvPr id="184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</a:fld>
            <a:endParaRPr lang="en-US" altLang="zh-TW" sz="1000"/>
          </a:p>
        </p:txBody>
      </p:sp>
      <p:sp>
        <p:nvSpPr>
          <p:cNvPr id="184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</a:fld>
            <a:endParaRPr lang="en-US" altLang="zh-TW" sz="1000"/>
          </a:p>
        </p:txBody>
      </p:sp>
      <p:sp>
        <p:nvSpPr>
          <p:cNvPr id="184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</a:fld>
            <a:endParaRPr lang="en-US" altLang="zh-TW" sz="1000"/>
          </a:p>
        </p:txBody>
      </p:sp>
      <p:sp>
        <p:nvSpPr>
          <p:cNvPr id="184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true"/>
          </p:cNvSpPr>
          <p:nvPr>
            <p:ph type="subTitle" idx="1" hasCustomPrompt="true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66B6AC-0B9D-6C4C-B317-378EA7A8787A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A7E5E52-BBF5-DF49-B128-D5F9507F60F4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true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CCE240D-D534-6040-8690-B0F1115C79D8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r>
              <a:rPr kumimoji="1" lang="zh-TW" altLang="en-US" dirty="0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true"/>
          </p:cNvSpPr>
          <p:nvPr>
            <p:ph type="body" idx="1" hasCustomPrompt="true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true"/>
          </p:cNvSpPr>
          <p:nvPr>
            <p:ph sz="half" idx="1" hasCustomPrompt="true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true"/>
          </p:cNvSpPr>
          <p:nvPr>
            <p:ph sz="half" idx="2" hasCustomPrompt="true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true"/>
          </p:cNvSpPr>
          <p:nvPr>
            <p:ph type="body" idx="1" hasCustomPrompt="true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true"/>
          </p:cNvSpPr>
          <p:nvPr>
            <p:ph sz="half" idx="2" hasCustomPrompt="true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6" name="內容版面配置區 5"/>
          <p:cNvSpPr>
            <a:spLocks noGrp="true"/>
          </p:cNvSpPr>
          <p:nvPr>
            <p:ph sz="quarter" idx="4" hasCustomPrompt="true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D1156A1-69EF-4446-B4EC-8478690B8165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97E7A45-DF70-D646-9571-84627D499C5D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true"/>
          </p:cNvSpPr>
          <p:nvPr>
            <p:ph idx="1" hasCustomPrompt="true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true"/>
          </p:cNvSpPr>
          <p:nvPr>
            <p:ph type="body" sz="half" idx="2" hasCustomPrompt="true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CD7CDCB-7055-4E40-9BCE-932DE6F42FD1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true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true"/>
          </p:cNvSpPr>
          <p:nvPr>
            <p:ph type="body" sz="half" idx="2" hasCustomPrompt="true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B2AB8E-DDD2-FE4A-AA7E-87609D7D890D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true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true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A3D-CFA4-454F-B972-B0D46411FA1F}" type="slidenum">
              <a:rPr lang="en-US" altLang="zh-TW" smtClean="0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/>
          <p:cNvSpPr>
            <a:spLocks noChangeArrowheads="true"/>
          </p:cNvSpPr>
          <p:nvPr/>
        </p:nvSpPr>
        <p:spPr bwMode="auto">
          <a:xfrm>
            <a:off x="933872" y="27690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PMingLiU" panose="02020500000000000000" pitchFamily="18" charset="-120"/>
                <a:cs typeface="Plantagenet Cherokee" panose="02020000000000000000" pitchFamily="18" charset="-79"/>
              </a:rPr>
              <a:t>Object-Oriented Programming</a:t>
            </a:r>
            <a:endParaRPr lang="en-US" altLang="zh-TW" sz="4400" dirty="0">
              <a:solidFill>
                <a:schemeClr val="tx2"/>
              </a:solidFill>
              <a:latin typeface="Plantagenet Cherokee" panose="02020000000000000000" pitchFamily="18" charset="-79"/>
              <a:ea typeface="PMingLiU" panose="02020500000000000000" pitchFamily="18" charset="-120"/>
              <a:cs typeface="Plantagenet Cherokee" panose="02020000000000000000" pitchFamily="18" charset="-79"/>
            </a:endParaRPr>
          </a:p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PMingLiU" panose="02020500000000000000" pitchFamily="18" charset="-120"/>
                <a:cs typeface="Plantagenet Cherokee" panose="02020000000000000000" pitchFamily="18" charset="-79"/>
              </a:rPr>
              <a:t>Programming Project #2</a:t>
            </a:r>
            <a:endParaRPr lang="en-US" altLang="zh-TW" sz="4400" dirty="0">
              <a:solidFill>
                <a:schemeClr val="tx2"/>
              </a:solidFill>
              <a:latin typeface="Plantagenet Cherokee" panose="02020000000000000000" pitchFamily="18" charset="-79"/>
              <a:ea typeface="PMingLiU" panose="02020500000000000000" pitchFamily="18" charset="-120"/>
              <a:cs typeface="Plantagenet Cherokee" panose="02020000000000000000" pitchFamily="18" charset="-79"/>
            </a:endParaRPr>
          </a:p>
        </p:txBody>
      </p:sp>
      <p:sp>
        <p:nvSpPr>
          <p:cNvPr id="3077" name="Rectangle 1030"/>
          <p:cNvSpPr>
            <a:spLocks noChangeArrowheads="true"/>
          </p:cNvSpPr>
          <p:nvPr/>
        </p:nvSpPr>
        <p:spPr bwMode="auto">
          <a:xfrm>
            <a:off x="1619672" y="429309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4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郭建志</a:t>
            </a:r>
            <a:endParaRPr lang="en-US" altLang="zh-TW" sz="4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3086" y="1354215"/>
            <a:ext cx="65356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You just implement </a:t>
            </a:r>
            <a:r>
              <a:rPr lang="en-US" altLang="zh-TW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recv_handler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 and the output will be </a:t>
            </a:r>
            <a:r>
              <a:rPr lang="en-US" altLang="zh-TW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automatically generated</a:t>
            </a:r>
            <a:endParaRPr lang="en-US" altLang="zh-TW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3" name="圖片 1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264781" y="3284984"/>
            <a:ext cx="4836781" cy="4828266"/>
          </a:xfrm>
          <a:prstGeom prst="rect">
            <a:avLst/>
          </a:prstGeom>
        </p:spPr>
      </p:pic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Output Sample: </a:t>
            </a:r>
            <a:r>
              <a:rPr lang="en-US" altLang="zh-TW" dirty="0" err="1">
                <a:ea typeface="PMingLiU" panose="02020500000000000000" pitchFamily="18" charset="-120"/>
              </a:rPr>
              <a:t>cout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true">
            <a:off x="2987824" y="3717032"/>
            <a:ext cx="1152128" cy="1440160"/>
          </a:xfrm>
          <a:prstGeom prst="line">
            <a:avLst/>
          </a:prstGeom>
          <a:ln w="762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true" flipV="true">
            <a:off x="1043608" y="3573016"/>
            <a:ext cx="801291" cy="1108611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true">
            <a:off x="467546" y="3501008"/>
            <a:ext cx="3672406" cy="1008113"/>
          </a:xfrm>
          <a:prstGeom prst="line">
            <a:avLst/>
          </a:prstGeom>
          <a:ln w="762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Note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7" name="Rectangle 3"/>
          <p:cNvSpPr txBox="true">
            <a:spLocks noChangeArrowheads="true"/>
          </p:cNvSpPr>
          <p:nvPr/>
        </p:nvSpPr>
        <p:spPr>
          <a:xfrm>
            <a:off x="628650" y="1501152"/>
            <a:ext cx="3655318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Cambria Math" panose="02040503050406030204" pitchFamily="18" charset="0"/>
              </a:rPr>
              <a:t>Deadline: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4/6 Tue 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(</a:t>
            </a:r>
            <a:r>
              <a:rPr lang="zh-CN" altLang="en-US" dirty="0">
                <a:ea typeface="Cambria Math" panose="02040503050406030204" pitchFamily="18" charset="0"/>
              </a:rPr>
              <a:t>小老師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4/13 Tue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(</a:t>
            </a:r>
            <a:r>
              <a:rPr lang="zh-CN" altLang="en-US" dirty="0">
                <a:ea typeface="Cambria Math" panose="02040503050406030204" pitchFamily="18" charset="0"/>
              </a:rPr>
              <a:t>所有同學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  <a:endParaRPr lang="en-US" altLang="zh-TW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E-course2</a:t>
            </a:r>
            <a:endParaRPr lang="en-US" altLang="zh-TW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No </a:t>
            </a:r>
            <a:r>
              <a:rPr lang="en-US" altLang="zh-TW" dirty="0" err="1">
                <a:ea typeface="Cambria Math" panose="02040503050406030204" pitchFamily="18" charset="0"/>
              </a:rPr>
              <a:t>stdio.h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Use iostream</a:t>
            </a:r>
            <a:endParaRPr lang="en-US" altLang="zh-TW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ea typeface="Cambria Math" panose="02040503050406030204" pitchFamily="18" charset="0"/>
              </a:rPr>
              <a:t>C++ Source code</a:t>
            </a:r>
            <a:endParaRPr lang="en-US" altLang="zh-TW" b="1" dirty="0">
              <a:ea typeface="Cambria Math" panose="02040503050406030204" pitchFamily="18" charset="0"/>
            </a:endParaRPr>
          </a:p>
        </p:txBody>
      </p:sp>
      <p:pic>
        <p:nvPicPr>
          <p:cNvPr id="2" name="圖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995206" y="1124744"/>
            <a:ext cx="4836781" cy="48282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Remark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7" name="Rectangle 3"/>
          <p:cNvSpPr txBox="true">
            <a:spLocks noChangeArrowheads="true"/>
          </p:cNvSpPr>
          <p:nvPr/>
        </p:nvSpPr>
        <p:spPr>
          <a:xfrm>
            <a:off x="628650" y="1501152"/>
            <a:ext cx="8263830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Know how to implement the functions in a more OOP way</a:t>
            </a:r>
            <a:endParaRPr lang="en-US" altLang="zh-TW" dirty="0"/>
          </a:p>
          <a:p>
            <a:r>
              <a:rPr lang="en-US" altLang="zh-TW" dirty="0"/>
              <a:t>Use </a:t>
            </a:r>
            <a:r>
              <a:rPr lang="en-US" altLang="zh-TW" dirty="0" err="1"/>
              <a:t>nullptr</a:t>
            </a:r>
            <a:endParaRPr lang="en-US" altLang="zh-TW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Further Reading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7" name="Rectangle 3"/>
          <p:cNvSpPr txBox="true">
            <a:spLocks noChangeArrowheads="true"/>
          </p:cNvSpPr>
          <p:nvPr/>
        </p:nvSpPr>
        <p:spPr>
          <a:xfrm>
            <a:off x="628650" y="1501152"/>
            <a:ext cx="8263830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Routing with Guaranteed Delivery in Ad Hoc Wireless Networks, Wireless Networks 2001</a:t>
            </a:r>
            <a:endParaRPr lang="en-US" altLang="zh-TW" dirty="0"/>
          </a:p>
          <a:p>
            <a:r>
              <a:rPr lang="en-US" altLang="zh-TW" dirty="0"/>
              <a:t>On Delivery Guarantees of Face and Combined Greedy-Face Routing in Ad Hoc and Sensor Network, ACM </a:t>
            </a:r>
            <a:r>
              <a:rPr lang="en-US" altLang="zh-TW" dirty="0" err="1"/>
              <a:t>MobiCom</a:t>
            </a:r>
            <a:r>
              <a:rPr lang="en-US" altLang="zh-TW" dirty="0"/>
              <a:t> 2006</a:t>
            </a:r>
            <a:endParaRPr lang="en-US" altLang="zh-TW" dirty="0"/>
          </a:p>
          <a:p>
            <a:r>
              <a:rPr lang="en-US" altLang="zh-TW" dirty="0"/>
              <a:t>…</a:t>
            </a:r>
            <a:endParaRPr lang="en-US" altLang="zh-TW" dirty="0"/>
          </a:p>
          <a:p>
            <a:r>
              <a:rPr lang="en-US" altLang="zh-TW" dirty="0"/>
              <a:t>Long story</a:t>
            </a:r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Background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6147" name="Rectangle 3"/>
          <p:cNvSpPr>
            <a:spLocks noGrp="true" noChangeArrowheads="true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Large-scale geographic routing</a:t>
            </a:r>
            <a:endParaRPr lang="en-US" altLang="zh-TW" dirty="0">
              <a:ea typeface="PMingLiU" panose="02020500000000000000" pitchFamily="18" charset="-120"/>
            </a:endParaRPr>
          </a:p>
          <a:p>
            <a:r>
              <a:rPr lang="en-US" altLang="zh-TW" dirty="0">
                <a:ea typeface="PMingLiU" panose="02020500000000000000" pitchFamily="18" charset="-120"/>
              </a:rPr>
              <a:t>Every node only has the </a:t>
            </a:r>
            <a:r>
              <a:rPr lang="en-US" altLang="zh-TW" dirty="0">
                <a:solidFill>
                  <a:srgbClr val="C00000"/>
                </a:solidFill>
                <a:ea typeface="PMingLiU" panose="02020500000000000000" pitchFamily="18" charset="-120"/>
              </a:rPr>
              <a:t>local</a:t>
            </a:r>
            <a:r>
              <a:rPr lang="en-US" altLang="zh-TW" dirty="0">
                <a:ea typeface="PMingLiU" panose="02020500000000000000" pitchFamily="18" charset="-120"/>
              </a:rPr>
              <a:t> information (i.e., its neighbors’ information) and the </a:t>
            </a:r>
            <a:r>
              <a:rPr lang="en-US" altLang="zh-TW" dirty="0">
                <a:solidFill>
                  <a:srgbClr val="C00000"/>
                </a:solidFill>
                <a:ea typeface="PMingLiU" panose="02020500000000000000" pitchFamily="18" charset="-120"/>
              </a:rPr>
              <a:t>destination’s</a:t>
            </a:r>
            <a:r>
              <a:rPr lang="en-US" altLang="zh-TW" dirty="0">
                <a:ea typeface="PMingLiU" panose="02020500000000000000" pitchFamily="18" charset="-120"/>
              </a:rPr>
              <a:t> information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grpSp>
        <p:nvGrpSpPr>
          <p:cNvPr id="4099" name="群組 4098"/>
          <p:cNvGrpSpPr/>
          <p:nvPr/>
        </p:nvGrpSpPr>
        <p:grpSpPr>
          <a:xfrm>
            <a:off x="1444501" y="4509120"/>
            <a:ext cx="6111875" cy="2301875"/>
            <a:chOff x="1444501" y="4509120"/>
            <a:chExt cx="6111875" cy="2301875"/>
          </a:xfrm>
        </p:grpSpPr>
        <p:sp>
          <p:nvSpPr>
            <p:cNvPr id="5" name="Oval 79"/>
            <p:cNvSpPr>
              <a:spLocks noChangeAspect="true" noChangeArrowheads="true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Oval 80"/>
            <p:cNvSpPr>
              <a:spLocks noChangeAspect="true" noChangeArrowheads="true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Oval 81"/>
            <p:cNvSpPr>
              <a:spLocks noChangeAspect="true" noChangeArrowheads="true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Oval 82"/>
            <p:cNvSpPr>
              <a:spLocks noChangeAspect="true" noChangeArrowheads="true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Oval 83"/>
            <p:cNvSpPr>
              <a:spLocks noChangeAspect="true" noChangeArrowheads="true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Oval 84"/>
            <p:cNvSpPr>
              <a:spLocks noChangeAspect="true" noChangeArrowheads="true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Oval 85"/>
            <p:cNvSpPr>
              <a:spLocks noChangeAspect="true" noChangeArrowheads="true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86"/>
            <p:cNvSpPr>
              <a:spLocks noChangeAspect="true" noChangeArrowheads="true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87"/>
            <p:cNvSpPr>
              <a:spLocks noChangeAspect="true" noChangeArrowheads="true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88"/>
            <p:cNvSpPr>
              <a:spLocks noChangeAspect="true" noChangeArrowheads="true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89"/>
            <p:cNvSpPr>
              <a:spLocks noChangeAspect="true" noChangeArrowheads="true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90"/>
            <p:cNvSpPr>
              <a:spLocks noChangeAspect="true" noChangeArrowheads="true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91"/>
            <p:cNvSpPr>
              <a:spLocks noChangeAspect="true" noChangeArrowheads="true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92"/>
            <p:cNvSpPr>
              <a:spLocks noChangeAspect="true" noChangeArrowheads="true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93"/>
            <p:cNvSpPr>
              <a:spLocks noChangeAspect="true" noChangeArrowheads="true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94"/>
            <p:cNvSpPr>
              <a:spLocks noChangeAspect="true" noChangeArrowheads="true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95"/>
            <p:cNvSpPr>
              <a:spLocks noChangeAspect="true" noChangeArrowheads="true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96"/>
            <p:cNvSpPr>
              <a:spLocks noChangeAspect="true" noChangeArrowheads="true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97"/>
            <p:cNvSpPr>
              <a:spLocks noChangeAspect="true" noChangeArrowheads="true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Oval 98"/>
            <p:cNvSpPr>
              <a:spLocks noChangeAspect="true" noChangeArrowheads="true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99"/>
            <p:cNvSpPr>
              <a:spLocks noChangeAspect="true" noChangeArrowheads="true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100"/>
            <p:cNvSpPr>
              <a:spLocks noChangeAspect="true" noChangeArrowheads="true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101"/>
            <p:cNvSpPr>
              <a:spLocks noChangeAspect="true" noChangeArrowheads="true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Oval 102"/>
            <p:cNvSpPr>
              <a:spLocks noChangeAspect="true" noChangeArrowheads="true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103"/>
            <p:cNvSpPr>
              <a:spLocks noChangeAspect="true" noChangeArrowheads="true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104"/>
            <p:cNvSpPr>
              <a:spLocks noChangeAspect="true" noChangeArrowheads="true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105"/>
            <p:cNvSpPr>
              <a:spLocks noChangeAspect="true" noChangeArrowheads="true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06"/>
            <p:cNvSpPr>
              <a:spLocks noChangeAspect="true" noChangeArrowheads="true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3" name="AutoShape 107"/>
            <p:cNvCxnSpPr>
              <a:cxnSpLocks noChangeShapeType="true"/>
              <a:stCxn id="5" idx="7"/>
              <a:endCxn id="6" idx="4"/>
            </p:cNvCxnSpPr>
            <p:nvPr/>
          </p:nvCxnSpPr>
          <p:spPr bwMode="auto">
            <a:xfrm flipV="true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08"/>
            <p:cNvCxnSpPr>
              <a:cxnSpLocks noChangeShapeType="true"/>
              <a:stCxn id="6" idx="7"/>
              <a:endCxn id="11" idx="2"/>
            </p:cNvCxnSpPr>
            <p:nvPr/>
          </p:nvCxnSpPr>
          <p:spPr bwMode="auto">
            <a:xfrm flipV="true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09"/>
            <p:cNvCxnSpPr>
              <a:cxnSpLocks noChangeShapeType="true"/>
              <a:stCxn id="11" idx="6"/>
              <a:endCxn id="15" idx="2"/>
            </p:cNvCxnSpPr>
            <p:nvPr/>
          </p:nvCxnSpPr>
          <p:spPr bwMode="auto">
            <a:xfrm flipV="true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10"/>
            <p:cNvCxnSpPr>
              <a:cxnSpLocks noChangeShapeType="true"/>
              <a:stCxn id="15" idx="6"/>
              <a:endCxn id="19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11"/>
            <p:cNvCxnSpPr>
              <a:cxnSpLocks noChangeShapeType="true"/>
              <a:stCxn id="5" idx="5"/>
              <a:endCxn id="7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12"/>
            <p:cNvCxnSpPr>
              <a:cxnSpLocks noChangeShapeType="true"/>
              <a:stCxn id="6" idx="5"/>
              <a:endCxn id="8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13"/>
            <p:cNvCxnSpPr>
              <a:cxnSpLocks noChangeShapeType="true"/>
              <a:stCxn id="6" idx="6"/>
              <a:endCxn id="9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14"/>
            <p:cNvCxnSpPr>
              <a:cxnSpLocks noChangeShapeType="true"/>
              <a:stCxn id="8" idx="7"/>
              <a:endCxn id="9" idx="5"/>
            </p:cNvCxnSpPr>
            <p:nvPr/>
          </p:nvCxnSpPr>
          <p:spPr bwMode="auto">
            <a:xfrm flipV="true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15"/>
            <p:cNvCxnSpPr>
              <a:cxnSpLocks noChangeShapeType="true"/>
              <a:stCxn id="9" idx="6"/>
              <a:endCxn id="12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6"/>
            <p:cNvCxnSpPr>
              <a:cxnSpLocks noChangeShapeType="true"/>
              <a:stCxn id="12" idx="0"/>
              <a:endCxn id="11" idx="4"/>
            </p:cNvCxnSpPr>
            <p:nvPr/>
          </p:nvCxnSpPr>
          <p:spPr bwMode="auto">
            <a:xfrm flipH="true" flipV="true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7"/>
            <p:cNvCxnSpPr>
              <a:cxnSpLocks noChangeShapeType="true"/>
              <a:stCxn id="7" idx="0"/>
              <a:endCxn id="8" idx="4"/>
            </p:cNvCxnSpPr>
            <p:nvPr/>
          </p:nvCxnSpPr>
          <p:spPr bwMode="auto">
            <a:xfrm flipH="true" flipV="true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8"/>
            <p:cNvCxnSpPr>
              <a:cxnSpLocks noChangeShapeType="true"/>
              <a:stCxn id="7" idx="7"/>
              <a:endCxn id="10" idx="2"/>
            </p:cNvCxnSpPr>
            <p:nvPr/>
          </p:nvCxnSpPr>
          <p:spPr bwMode="auto">
            <a:xfrm flipV="true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9"/>
            <p:cNvCxnSpPr>
              <a:cxnSpLocks noChangeShapeType="true"/>
              <a:stCxn id="10" idx="1"/>
              <a:endCxn id="8" idx="5"/>
            </p:cNvCxnSpPr>
            <p:nvPr/>
          </p:nvCxnSpPr>
          <p:spPr bwMode="auto">
            <a:xfrm flipH="true" flipV="true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20"/>
            <p:cNvCxnSpPr>
              <a:cxnSpLocks noChangeShapeType="true"/>
              <a:stCxn id="10" idx="0"/>
              <a:endCxn id="12" idx="4"/>
            </p:cNvCxnSpPr>
            <p:nvPr/>
          </p:nvCxnSpPr>
          <p:spPr bwMode="auto">
            <a:xfrm flipV="true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21"/>
            <p:cNvCxnSpPr>
              <a:cxnSpLocks noChangeShapeType="true"/>
              <a:stCxn id="12" idx="7"/>
              <a:endCxn id="14" idx="4"/>
            </p:cNvCxnSpPr>
            <p:nvPr/>
          </p:nvCxnSpPr>
          <p:spPr bwMode="auto">
            <a:xfrm flipV="true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22"/>
            <p:cNvCxnSpPr>
              <a:cxnSpLocks noChangeShapeType="true"/>
              <a:stCxn id="14" idx="7"/>
              <a:endCxn id="15" idx="3"/>
            </p:cNvCxnSpPr>
            <p:nvPr/>
          </p:nvCxnSpPr>
          <p:spPr bwMode="auto">
            <a:xfrm flipV="true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23"/>
            <p:cNvCxnSpPr>
              <a:cxnSpLocks noChangeShapeType="true"/>
              <a:stCxn id="12" idx="6"/>
              <a:endCxn id="17" idx="3"/>
            </p:cNvCxnSpPr>
            <p:nvPr/>
          </p:nvCxnSpPr>
          <p:spPr bwMode="auto">
            <a:xfrm flipV="true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24"/>
            <p:cNvCxnSpPr>
              <a:cxnSpLocks noChangeShapeType="true"/>
              <a:stCxn id="14" idx="4"/>
              <a:endCxn id="17" idx="7"/>
            </p:cNvCxnSpPr>
            <p:nvPr/>
          </p:nvCxnSpPr>
          <p:spPr bwMode="auto">
            <a:xfrm flipH="true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25"/>
            <p:cNvCxnSpPr>
              <a:cxnSpLocks noChangeShapeType="true"/>
              <a:stCxn id="12" idx="5"/>
              <a:endCxn id="16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6"/>
            <p:cNvCxnSpPr>
              <a:cxnSpLocks noChangeShapeType="true"/>
              <a:stCxn id="17" idx="4"/>
              <a:endCxn id="16" idx="0"/>
            </p:cNvCxnSpPr>
            <p:nvPr/>
          </p:nvCxnSpPr>
          <p:spPr bwMode="auto">
            <a:xfrm flipH="true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27"/>
            <p:cNvCxnSpPr>
              <a:cxnSpLocks noChangeShapeType="true"/>
              <a:stCxn id="10" idx="5"/>
              <a:endCxn id="13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28"/>
            <p:cNvCxnSpPr>
              <a:cxnSpLocks noChangeShapeType="true"/>
              <a:stCxn id="13" idx="7"/>
              <a:endCxn id="20" idx="2"/>
            </p:cNvCxnSpPr>
            <p:nvPr/>
          </p:nvCxnSpPr>
          <p:spPr bwMode="auto">
            <a:xfrm flipV="true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9"/>
            <p:cNvCxnSpPr>
              <a:cxnSpLocks noChangeShapeType="true"/>
              <a:stCxn id="20" idx="0"/>
              <a:endCxn id="17" idx="6"/>
            </p:cNvCxnSpPr>
            <p:nvPr/>
          </p:nvCxnSpPr>
          <p:spPr bwMode="auto">
            <a:xfrm flipH="true" flipV="true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30"/>
            <p:cNvCxnSpPr>
              <a:cxnSpLocks noChangeShapeType="true"/>
              <a:stCxn id="20" idx="7"/>
              <a:endCxn id="21" idx="1"/>
            </p:cNvCxnSpPr>
            <p:nvPr/>
          </p:nvCxnSpPr>
          <p:spPr bwMode="auto">
            <a:xfrm flipV="true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31"/>
            <p:cNvCxnSpPr>
              <a:cxnSpLocks noChangeShapeType="true"/>
              <a:stCxn id="21" idx="1"/>
              <a:endCxn id="17" idx="6"/>
            </p:cNvCxnSpPr>
            <p:nvPr/>
          </p:nvCxnSpPr>
          <p:spPr bwMode="auto">
            <a:xfrm flipH="true" flipV="true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32"/>
            <p:cNvCxnSpPr>
              <a:cxnSpLocks noChangeShapeType="true"/>
              <a:stCxn id="21" idx="0"/>
              <a:endCxn id="18" idx="4"/>
            </p:cNvCxnSpPr>
            <p:nvPr/>
          </p:nvCxnSpPr>
          <p:spPr bwMode="auto">
            <a:xfrm flipV="true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33"/>
            <p:cNvCxnSpPr>
              <a:cxnSpLocks noChangeShapeType="true"/>
              <a:stCxn id="18" idx="6"/>
              <a:endCxn id="22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34"/>
            <p:cNvCxnSpPr>
              <a:cxnSpLocks noChangeShapeType="true"/>
              <a:stCxn id="21" idx="5"/>
              <a:endCxn id="23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35"/>
            <p:cNvCxnSpPr>
              <a:cxnSpLocks noChangeShapeType="true"/>
              <a:stCxn id="23" idx="2"/>
              <a:endCxn id="20" idx="6"/>
            </p:cNvCxnSpPr>
            <p:nvPr/>
          </p:nvCxnSpPr>
          <p:spPr bwMode="auto">
            <a:xfrm flipH="true" flipV="true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36"/>
            <p:cNvCxnSpPr>
              <a:cxnSpLocks noChangeShapeType="true"/>
              <a:stCxn id="23" idx="7"/>
              <a:endCxn id="24" idx="2"/>
            </p:cNvCxnSpPr>
            <p:nvPr/>
          </p:nvCxnSpPr>
          <p:spPr bwMode="auto">
            <a:xfrm flipV="true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37"/>
            <p:cNvCxnSpPr>
              <a:cxnSpLocks noChangeShapeType="true"/>
              <a:stCxn id="24" idx="0"/>
              <a:endCxn id="25" idx="4"/>
            </p:cNvCxnSpPr>
            <p:nvPr/>
          </p:nvCxnSpPr>
          <p:spPr bwMode="auto">
            <a:xfrm flipH="true" flipV="true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8"/>
            <p:cNvCxnSpPr>
              <a:cxnSpLocks noChangeShapeType="true"/>
              <a:stCxn id="25" idx="0"/>
              <a:endCxn id="19" idx="5"/>
            </p:cNvCxnSpPr>
            <p:nvPr/>
          </p:nvCxnSpPr>
          <p:spPr bwMode="auto">
            <a:xfrm flipH="true" flipV="true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9"/>
            <p:cNvCxnSpPr>
              <a:cxnSpLocks noChangeShapeType="true"/>
              <a:stCxn id="25" idx="7"/>
              <a:endCxn id="26" idx="2"/>
            </p:cNvCxnSpPr>
            <p:nvPr/>
          </p:nvCxnSpPr>
          <p:spPr bwMode="auto">
            <a:xfrm flipV="true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40"/>
            <p:cNvCxnSpPr>
              <a:cxnSpLocks noChangeShapeType="true"/>
              <a:stCxn id="25" idx="6"/>
              <a:endCxn id="27" idx="2"/>
            </p:cNvCxnSpPr>
            <p:nvPr/>
          </p:nvCxnSpPr>
          <p:spPr bwMode="auto">
            <a:xfrm flipV="true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41"/>
            <p:cNvCxnSpPr>
              <a:cxnSpLocks noChangeShapeType="true"/>
              <a:stCxn id="25" idx="6"/>
              <a:endCxn id="28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42"/>
            <p:cNvCxnSpPr>
              <a:cxnSpLocks noChangeShapeType="true"/>
              <a:stCxn id="28" idx="3"/>
              <a:endCxn id="24" idx="7"/>
            </p:cNvCxnSpPr>
            <p:nvPr/>
          </p:nvCxnSpPr>
          <p:spPr bwMode="auto">
            <a:xfrm flipH="true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43"/>
            <p:cNvCxnSpPr>
              <a:cxnSpLocks noChangeShapeType="true"/>
              <a:stCxn id="24" idx="4"/>
              <a:endCxn id="32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44"/>
            <p:cNvCxnSpPr>
              <a:cxnSpLocks noChangeShapeType="true"/>
              <a:stCxn id="23" idx="7"/>
              <a:endCxn id="32" idx="3"/>
            </p:cNvCxnSpPr>
            <p:nvPr/>
          </p:nvCxnSpPr>
          <p:spPr bwMode="auto">
            <a:xfrm flipV="true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45"/>
            <p:cNvCxnSpPr>
              <a:cxnSpLocks noChangeShapeType="true"/>
              <a:stCxn id="28" idx="4"/>
              <a:endCxn id="32" idx="0"/>
            </p:cNvCxnSpPr>
            <p:nvPr/>
          </p:nvCxnSpPr>
          <p:spPr bwMode="auto">
            <a:xfrm flipH="true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46"/>
            <p:cNvCxnSpPr>
              <a:cxnSpLocks noChangeShapeType="true"/>
              <a:stCxn id="32" idx="7"/>
              <a:endCxn id="31" idx="2"/>
            </p:cNvCxnSpPr>
            <p:nvPr/>
          </p:nvCxnSpPr>
          <p:spPr bwMode="auto">
            <a:xfrm flipV="true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47"/>
            <p:cNvCxnSpPr>
              <a:cxnSpLocks noChangeShapeType="true"/>
              <a:stCxn id="31" idx="7"/>
              <a:endCxn id="30" idx="2"/>
            </p:cNvCxnSpPr>
            <p:nvPr/>
          </p:nvCxnSpPr>
          <p:spPr bwMode="auto">
            <a:xfrm flipV="true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48"/>
            <p:cNvCxnSpPr>
              <a:cxnSpLocks noChangeShapeType="true"/>
              <a:stCxn id="28" idx="7"/>
              <a:endCxn id="30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49"/>
            <p:cNvCxnSpPr>
              <a:cxnSpLocks noChangeShapeType="true"/>
              <a:stCxn id="30" idx="0"/>
              <a:endCxn id="29" idx="4"/>
            </p:cNvCxnSpPr>
            <p:nvPr/>
          </p:nvCxnSpPr>
          <p:spPr bwMode="auto">
            <a:xfrm flipH="true" flipV="true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50"/>
            <p:cNvCxnSpPr>
              <a:cxnSpLocks noChangeShapeType="true"/>
              <a:stCxn id="28" idx="7"/>
              <a:endCxn id="29" idx="3"/>
            </p:cNvCxnSpPr>
            <p:nvPr/>
          </p:nvCxnSpPr>
          <p:spPr bwMode="auto">
            <a:xfrm flipV="true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51"/>
            <p:cNvCxnSpPr>
              <a:cxnSpLocks noChangeShapeType="true"/>
              <a:stCxn id="29" idx="2"/>
              <a:endCxn id="26" idx="6"/>
            </p:cNvCxnSpPr>
            <p:nvPr/>
          </p:nvCxnSpPr>
          <p:spPr bwMode="auto">
            <a:xfrm flipH="true" flipV="true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53"/>
            <p:cNvCxnSpPr>
              <a:cxnSpLocks noChangeShapeType="true"/>
              <a:stCxn id="5" idx="6"/>
              <a:endCxn id="9" idx="2"/>
            </p:cNvCxnSpPr>
            <p:nvPr/>
          </p:nvCxnSpPr>
          <p:spPr bwMode="auto">
            <a:xfrm flipV="true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54"/>
            <p:cNvCxnSpPr>
              <a:cxnSpLocks noChangeShapeType="true"/>
              <a:stCxn id="5" idx="6"/>
              <a:endCxn id="8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55"/>
            <p:cNvCxnSpPr>
              <a:cxnSpLocks noChangeShapeType="true"/>
              <a:stCxn id="17" idx="3"/>
              <a:endCxn id="10" idx="7"/>
            </p:cNvCxnSpPr>
            <p:nvPr/>
          </p:nvCxnSpPr>
          <p:spPr bwMode="auto">
            <a:xfrm flipH="true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56"/>
            <p:cNvCxnSpPr>
              <a:cxnSpLocks noChangeShapeType="true"/>
              <a:stCxn id="26" idx="4"/>
              <a:endCxn id="28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57"/>
            <p:cNvCxnSpPr>
              <a:cxnSpLocks noChangeShapeType="true"/>
              <a:stCxn id="11" idx="5"/>
              <a:endCxn id="17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8"/>
            <p:cNvCxnSpPr>
              <a:cxnSpLocks noChangeShapeType="true"/>
              <a:stCxn id="24" idx="6"/>
              <a:endCxn id="31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59"/>
            <p:cNvCxnSpPr>
              <a:cxnSpLocks noChangeShapeType="true"/>
              <a:stCxn id="22" idx="3"/>
              <a:endCxn id="20" idx="7"/>
            </p:cNvCxnSpPr>
            <p:nvPr/>
          </p:nvCxnSpPr>
          <p:spPr bwMode="auto">
            <a:xfrm flipH="true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96" name="群組 4095"/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86" name="Rectangle 79"/>
            <p:cNvSpPr>
              <a:spLocks noChangeArrowheads="true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PMingLiU" panose="02020500000000000000" pitchFamily="18" charset="-120"/>
                </a:rPr>
                <a:t>source</a:t>
              </a:r>
              <a:endParaRPr lang="en-US" altLang="zh-TW" sz="2000" b="1" dirty="0">
                <a:solidFill>
                  <a:schemeClr val="accent2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87" name="Line 81"/>
            <p:cNvSpPr>
              <a:spLocks noChangeShapeType="true"/>
            </p:cNvSpPr>
            <p:nvPr/>
          </p:nvSpPr>
          <p:spPr bwMode="auto">
            <a:xfrm flipV="true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" name="Rectangle 80"/>
            <p:cNvSpPr>
              <a:spLocks noChangeArrowheads="true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PMingLiU" panose="02020500000000000000" pitchFamily="18" charset="-120"/>
                </a:rPr>
                <a:t>destination</a:t>
              </a:r>
              <a:endParaRPr lang="en-US" altLang="zh-TW" sz="2000" b="1" dirty="0">
                <a:solidFill>
                  <a:schemeClr val="accent2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89" name="Line 82"/>
            <p:cNvSpPr>
              <a:spLocks noChangeShapeType="true"/>
            </p:cNvSpPr>
            <p:nvPr/>
          </p:nvSpPr>
          <p:spPr bwMode="auto">
            <a:xfrm flipH="true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 advClick="false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Background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6147" name="Rectangle 3"/>
          <p:cNvSpPr>
            <a:spLocks noGrp="true" noChangeArrowheads="true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Large-scale geographic routing</a:t>
            </a:r>
            <a:endParaRPr lang="en-US" altLang="zh-TW" dirty="0">
              <a:ea typeface="PMingLiU" panose="02020500000000000000" pitchFamily="18" charset="-120"/>
            </a:endParaRPr>
          </a:p>
          <a:p>
            <a:r>
              <a:rPr lang="en-US" altLang="zh-TW" dirty="0">
                <a:ea typeface="PMingLiU" panose="02020500000000000000" pitchFamily="18" charset="-120"/>
              </a:rPr>
              <a:t>Every node only has the </a:t>
            </a:r>
            <a:r>
              <a:rPr lang="en-US" altLang="zh-TW" dirty="0">
                <a:solidFill>
                  <a:srgbClr val="C00000"/>
                </a:solidFill>
                <a:ea typeface="PMingLiU" panose="02020500000000000000" pitchFamily="18" charset="-120"/>
              </a:rPr>
              <a:t>local</a:t>
            </a:r>
            <a:r>
              <a:rPr lang="en-US" altLang="zh-TW" dirty="0">
                <a:ea typeface="PMingLiU" panose="02020500000000000000" pitchFamily="18" charset="-120"/>
              </a:rPr>
              <a:t> information (i.e., its neighbors’ information) and the </a:t>
            </a:r>
            <a:r>
              <a:rPr lang="en-US" altLang="zh-TW" dirty="0">
                <a:solidFill>
                  <a:srgbClr val="C00000"/>
                </a:solidFill>
                <a:ea typeface="PMingLiU" panose="02020500000000000000" pitchFamily="18" charset="-120"/>
              </a:rPr>
              <a:t>destination’s</a:t>
            </a:r>
            <a:r>
              <a:rPr lang="en-US" altLang="zh-TW" dirty="0">
                <a:ea typeface="PMingLiU" panose="02020500000000000000" pitchFamily="18" charset="-120"/>
              </a:rPr>
              <a:t> information</a:t>
            </a:r>
            <a:endParaRPr lang="en-US" altLang="zh-TW" dirty="0">
              <a:ea typeface="PMingLiU" panose="02020500000000000000" pitchFamily="18" charset="-120"/>
            </a:endParaRPr>
          </a:p>
          <a:p>
            <a:r>
              <a:rPr lang="en-US" altLang="zh-TW" dirty="0">
                <a:ea typeface="PMingLiU" panose="02020500000000000000" pitchFamily="18" charset="-120"/>
              </a:rPr>
              <a:t>So, how should a source route a packet to a specific destination?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5" name="Oval 79"/>
          <p:cNvSpPr>
            <a:spLocks noChangeAspect="true" noChangeArrowheads="true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/>
          <p:cNvSpPr>
            <a:spLocks noChangeAspect="true" noChangeArrowheads="true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Oval 81"/>
          <p:cNvSpPr>
            <a:spLocks noChangeAspect="true" noChangeArrowheads="true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2"/>
          <p:cNvSpPr>
            <a:spLocks noChangeAspect="true" noChangeArrowheads="true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3"/>
          <p:cNvSpPr>
            <a:spLocks noChangeAspect="true" noChangeArrowheads="true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4"/>
          <p:cNvSpPr>
            <a:spLocks noChangeAspect="true" noChangeArrowheads="true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5"/>
          <p:cNvSpPr>
            <a:spLocks noChangeAspect="true" noChangeArrowheads="true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6"/>
          <p:cNvSpPr>
            <a:spLocks noChangeAspect="true" noChangeArrowheads="true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7"/>
          <p:cNvSpPr>
            <a:spLocks noChangeAspect="true" noChangeArrowheads="true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8"/>
          <p:cNvSpPr>
            <a:spLocks noChangeAspect="true" noChangeArrowheads="true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9"/>
          <p:cNvSpPr>
            <a:spLocks noChangeAspect="true" noChangeArrowheads="true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90"/>
          <p:cNvSpPr>
            <a:spLocks noChangeAspect="true" noChangeArrowheads="true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1"/>
          <p:cNvSpPr>
            <a:spLocks noChangeAspect="true" noChangeArrowheads="true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2"/>
          <p:cNvSpPr>
            <a:spLocks noChangeAspect="true" noChangeArrowheads="true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3"/>
          <p:cNvSpPr>
            <a:spLocks noChangeAspect="true" noChangeArrowheads="true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4"/>
          <p:cNvSpPr>
            <a:spLocks noChangeAspect="true" noChangeArrowheads="true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5"/>
          <p:cNvSpPr>
            <a:spLocks noChangeAspect="true" noChangeArrowheads="true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6"/>
          <p:cNvSpPr>
            <a:spLocks noChangeAspect="true" noChangeArrowheads="true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7"/>
          <p:cNvSpPr>
            <a:spLocks noChangeAspect="true" noChangeArrowheads="true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8"/>
          <p:cNvSpPr>
            <a:spLocks noChangeAspect="true" noChangeArrowheads="true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9"/>
          <p:cNvSpPr>
            <a:spLocks noChangeAspect="true" noChangeArrowheads="true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100"/>
          <p:cNvSpPr>
            <a:spLocks noChangeAspect="true" noChangeArrowheads="true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1"/>
          <p:cNvSpPr>
            <a:spLocks noChangeAspect="true" noChangeArrowheads="true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2"/>
          <p:cNvSpPr>
            <a:spLocks noChangeAspect="true" noChangeArrowheads="true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3"/>
          <p:cNvSpPr>
            <a:spLocks noChangeAspect="true" noChangeArrowheads="true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4"/>
          <p:cNvSpPr>
            <a:spLocks noChangeAspect="true" noChangeArrowheads="true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5"/>
          <p:cNvSpPr>
            <a:spLocks noChangeAspect="true" noChangeArrowheads="true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6"/>
          <p:cNvSpPr>
            <a:spLocks noChangeAspect="true" noChangeArrowheads="true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3" name="AutoShape 107"/>
          <p:cNvCxnSpPr>
            <a:cxnSpLocks noChangeShapeType="true"/>
            <a:stCxn id="5" idx="7"/>
            <a:endCxn id="6" idx="4"/>
          </p:cNvCxnSpPr>
          <p:nvPr/>
        </p:nvCxnSpPr>
        <p:spPr bwMode="auto">
          <a:xfrm flipV="true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108"/>
          <p:cNvCxnSpPr>
            <a:cxnSpLocks noChangeShapeType="true"/>
            <a:stCxn id="6" idx="7"/>
            <a:endCxn id="11" idx="2"/>
          </p:cNvCxnSpPr>
          <p:nvPr/>
        </p:nvCxnSpPr>
        <p:spPr bwMode="auto">
          <a:xfrm flipV="true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9"/>
          <p:cNvCxnSpPr>
            <a:cxnSpLocks noChangeShapeType="true"/>
            <a:stCxn id="11" idx="6"/>
            <a:endCxn id="15" idx="2"/>
          </p:cNvCxnSpPr>
          <p:nvPr/>
        </p:nvCxnSpPr>
        <p:spPr bwMode="auto">
          <a:xfrm flipV="true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10"/>
          <p:cNvCxnSpPr>
            <a:cxnSpLocks noChangeShapeType="true"/>
            <a:stCxn id="15" idx="6"/>
            <a:endCxn id="19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1"/>
          <p:cNvCxnSpPr>
            <a:cxnSpLocks noChangeShapeType="true"/>
            <a:stCxn id="5" idx="5"/>
            <a:endCxn id="7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2"/>
          <p:cNvCxnSpPr>
            <a:cxnSpLocks noChangeShapeType="true"/>
            <a:stCxn id="6" idx="5"/>
            <a:endCxn id="8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3"/>
          <p:cNvCxnSpPr>
            <a:cxnSpLocks noChangeShapeType="true"/>
            <a:stCxn id="6" idx="6"/>
            <a:endCxn id="9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4"/>
          <p:cNvCxnSpPr>
            <a:cxnSpLocks noChangeShapeType="true"/>
            <a:stCxn id="8" idx="7"/>
            <a:endCxn id="9" idx="5"/>
          </p:cNvCxnSpPr>
          <p:nvPr/>
        </p:nvCxnSpPr>
        <p:spPr bwMode="auto">
          <a:xfrm flipV="true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5"/>
          <p:cNvCxnSpPr>
            <a:cxnSpLocks noChangeShapeType="true"/>
            <a:stCxn id="9" idx="6"/>
            <a:endCxn id="12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6"/>
          <p:cNvCxnSpPr>
            <a:cxnSpLocks noChangeShapeType="true"/>
            <a:stCxn id="12" idx="0"/>
            <a:endCxn id="11" idx="4"/>
          </p:cNvCxnSpPr>
          <p:nvPr/>
        </p:nvCxnSpPr>
        <p:spPr bwMode="auto">
          <a:xfrm flipH="true" flipV="true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7"/>
          <p:cNvCxnSpPr>
            <a:cxnSpLocks noChangeShapeType="true"/>
            <a:stCxn id="7" idx="0"/>
            <a:endCxn id="8" idx="4"/>
          </p:cNvCxnSpPr>
          <p:nvPr/>
        </p:nvCxnSpPr>
        <p:spPr bwMode="auto">
          <a:xfrm flipH="true" flipV="true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8"/>
          <p:cNvCxnSpPr>
            <a:cxnSpLocks noChangeShapeType="true"/>
            <a:stCxn id="7" idx="7"/>
            <a:endCxn id="10" idx="2"/>
          </p:cNvCxnSpPr>
          <p:nvPr/>
        </p:nvCxnSpPr>
        <p:spPr bwMode="auto">
          <a:xfrm flipV="true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9"/>
          <p:cNvCxnSpPr>
            <a:cxnSpLocks noChangeShapeType="true"/>
            <a:stCxn id="10" idx="1"/>
            <a:endCxn id="8" idx="5"/>
          </p:cNvCxnSpPr>
          <p:nvPr/>
        </p:nvCxnSpPr>
        <p:spPr bwMode="auto">
          <a:xfrm flipH="true" flipV="true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20"/>
          <p:cNvCxnSpPr>
            <a:cxnSpLocks noChangeShapeType="true"/>
            <a:stCxn id="10" idx="0"/>
            <a:endCxn id="12" idx="4"/>
          </p:cNvCxnSpPr>
          <p:nvPr/>
        </p:nvCxnSpPr>
        <p:spPr bwMode="auto">
          <a:xfrm flipV="true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1"/>
          <p:cNvCxnSpPr>
            <a:cxnSpLocks noChangeShapeType="true"/>
            <a:stCxn id="12" idx="7"/>
            <a:endCxn id="14" idx="4"/>
          </p:cNvCxnSpPr>
          <p:nvPr/>
        </p:nvCxnSpPr>
        <p:spPr bwMode="auto">
          <a:xfrm flipV="true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2"/>
          <p:cNvCxnSpPr>
            <a:cxnSpLocks noChangeShapeType="true"/>
            <a:stCxn id="14" idx="7"/>
            <a:endCxn id="15" idx="3"/>
          </p:cNvCxnSpPr>
          <p:nvPr/>
        </p:nvCxnSpPr>
        <p:spPr bwMode="auto">
          <a:xfrm flipV="true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3"/>
          <p:cNvCxnSpPr>
            <a:cxnSpLocks noChangeShapeType="true"/>
            <a:stCxn id="12" idx="6"/>
            <a:endCxn id="17" idx="3"/>
          </p:cNvCxnSpPr>
          <p:nvPr/>
        </p:nvCxnSpPr>
        <p:spPr bwMode="auto">
          <a:xfrm flipV="true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4"/>
          <p:cNvCxnSpPr>
            <a:cxnSpLocks noChangeShapeType="true"/>
            <a:stCxn id="14" idx="4"/>
            <a:endCxn id="17" idx="7"/>
          </p:cNvCxnSpPr>
          <p:nvPr/>
        </p:nvCxnSpPr>
        <p:spPr bwMode="auto">
          <a:xfrm flipH="true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5"/>
          <p:cNvCxnSpPr>
            <a:cxnSpLocks noChangeShapeType="true"/>
            <a:stCxn id="12" idx="5"/>
            <a:endCxn id="16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6"/>
          <p:cNvCxnSpPr>
            <a:cxnSpLocks noChangeShapeType="true"/>
            <a:stCxn id="17" idx="4"/>
            <a:endCxn id="16" idx="0"/>
          </p:cNvCxnSpPr>
          <p:nvPr/>
        </p:nvCxnSpPr>
        <p:spPr bwMode="auto">
          <a:xfrm flipH="true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7"/>
          <p:cNvCxnSpPr>
            <a:cxnSpLocks noChangeShapeType="true"/>
            <a:stCxn id="10" idx="5"/>
            <a:endCxn id="13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8"/>
          <p:cNvCxnSpPr>
            <a:cxnSpLocks noChangeShapeType="true"/>
            <a:stCxn id="13" idx="7"/>
            <a:endCxn id="20" idx="2"/>
          </p:cNvCxnSpPr>
          <p:nvPr/>
        </p:nvCxnSpPr>
        <p:spPr bwMode="auto">
          <a:xfrm flipV="true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9"/>
          <p:cNvCxnSpPr>
            <a:cxnSpLocks noChangeShapeType="true"/>
            <a:stCxn id="20" idx="0"/>
            <a:endCxn id="17" idx="6"/>
          </p:cNvCxnSpPr>
          <p:nvPr/>
        </p:nvCxnSpPr>
        <p:spPr bwMode="auto">
          <a:xfrm flipH="true" flipV="true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30"/>
          <p:cNvCxnSpPr>
            <a:cxnSpLocks noChangeShapeType="true"/>
            <a:stCxn id="20" idx="7"/>
            <a:endCxn id="21" idx="1"/>
          </p:cNvCxnSpPr>
          <p:nvPr/>
        </p:nvCxnSpPr>
        <p:spPr bwMode="auto">
          <a:xfrm flipV="true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1"/>
          <p:cNvCxnSpPr>
            <a:cxnSpLocks noChangeShapeType="true"/>
            <a:stCxn id="21" idx="1"/>
            <a:endCxn id="17" idx="6"/>
          </p:cNvCxnSpPr>
          <p:nvPr/>
        </p:nvCxnSpPr>
        <p:spPr bwMode="auto">
          <a:xfrm flipH="true" flipV="true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2"/>
          <p:cNvCxnSpPr>
            <a:cxnSpLocks noChangeShapeType="true"/>
            <a:stCxn id="21" idx="0"/>
            <a:endCxn id="18" idx="4"/>
          </p:cNvCxnSpPr>
          <p:nvPr/>
        </p:nvCxnSpPr>
        <p:spPr bwMode="auto">
          <a:xfrm flipV="true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3"/>
          <p:cNvCxnSpPr>
            <a:cxnSpLocks noChangeShapeType="true"/>
            <a:stCxn id="18" idx="6"/>
            <a:endCxn id="22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4"/>
          <p:cNvCxnSpPr>
            <a:cxnSpLocks noChangeShapeType="true"/>
            <a:stCxn id="21" idx="5"/>
            <a:endCxn id="23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5"/>
          <p:cNvCxnSpPr>
            <a:cxnSpLocks noChangeShapeType="true"/>
            <a:stCxn id="23" idx="2"/>
            <a:endCxn id="20" idx="6"/>
          </p:cNvCxnSpPr>
          <p:nvPr/>
        </p:nvCxnSpPr>
        <p:spPr bwMode="auto">
          <a:xfrm flipH="true" flipV="true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6"/>
          <p:cNvCxnSpPr>
            <a:cxnSpLocks noChangeShapeType="true"/>
            <a:stCxn id="23" idx="7"/>
            <a:endCxn id="24" idx="2"/>
          </p:cNvCxnSpPr>
          <p:nvPr/>
        </p:nvCxnSpPr>
        <p:spPr bwMode="auto">
          <a:xfrm flipV="true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7"/>
          <p:cNvCxnSpPr>
            <a:cxnSpLocks noChangeShapeType="true"/>
            <a:stCxn id="24" idx="0"/>
            <a:endCxn id="25" idx="4"/>
          </p:cNvCxnSpPr>
          <p:nvPr/>
        </p:nvCxnSpPr>
        <p:spPr bwMode="auto">
          <a:xfrm flipH="true" flipV="true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8"/>
          <p:cNvCxnSpPr>
            <a:cxnSpLocks noChangeShapeType="true"/>
            <a:stCxn id="25" idx="0"/>
            <a:endCxn id="19" idx="5"/>
          </p:cNvCxnSpPr>
          <p:nvPr/>
        </p:nvCxnSpPr>
        <p:spPr bwMode="auto">
          <a:xfrm flipH="true" flipV="true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9"/>
          <p:cNvCxnSpPr>
            <a:cxnSpLocks noChangeShapeType="true"/>
            <a:stCxn id="25" idx="7"/>
            <a:endCxn id="26" idx="2"/>
          </p:cNvCxnSpPr>
          <p:nvPr/>
        </p:nvCxnSpPr>
        <p:spPr bwMode="auto">
          <a:xfrm flipV="true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40"/>
          <p:cNvCxnSpPr>
            <a:cxnSpLocks noChangeShapeType="true"/>
            <a:stCxn id="25" idx="6"/>
            <a:endCxn id="27" idx="2"/>
          </p:cNvCxnSpPr>
          <p:nvPr/>
        </p:nvCxnSpPr>
        <p:spPr bwMode="auto">
          <a:xfrm flipV="true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1"/>
          <p:cNvCxnSpPr>
            <a:cxnSpLocks noChangeShapeType="true"/>
            <a:stCxn id="25" idx="6"/>
            <a:endCxn id="28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2"/>
          <p:cNvCxnSpPr>
            <a:cxnSpLocks noChangeShapeType="true"/>
            <a:stCxn id="28" idx="3"/>
            <a:endCxn id="24" idx="7"/>
          </p:cNvCxnSpPr>
          <p:nvPr/>
        </p:nvCxnSpPr>
        <p:spPr bwMode="auto">
          <a:xfrm flipH="true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3"/>
          <p:cNvCxnSpPr>
            <a:cxnSpLocks noChangeShapeType="true"/>
            <a:stCxn id="24" idx="4"/>
            <a:endCxn id="32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4"/>
          <p:cNvCxnSpPr>
            <a:cxnSpLocks noChangeShapeType="true"/>
            <a:stCxn id="23" idx="7"/>
            <a:endCxn id="32" idx="3"/>
          </p:cNvCxnSpPr>
          <p:nvPr/>
        </p:nvCxnSpPr>
        <p:spPr bwMode="auto">
          <a:xfrm flipV="true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5"/>
          <p:cNvCxnSpPr>
            <a:cxnSpLocks noChangeShapeType="true"/>
            <a:stCxn id="28" idx="4"/>
            <a:endCxn id="32" idx="0"/>
          </p:cNvCxnSpPr>
          <p:nvPr/>
        </p:nvCxnSpPr>
        <p:spPr bwMode="auto">
          <a:xfrm flipH="true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6"/>
          <p:cNvCxnSpPr>
            <a:cxnSpLocks noChangeShapeType="true"/>
            <a:stCxn id="32" idx="7"/>
            <a:endCxn id="31" idx="2"/>
          </p:cNvCxnSpPr>
          <p:nvPr/>
        </p:nvCxnSpPr>
        <p:spPr bwMode="auto">
          <a:xfrm flipV="true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7"/>
          <p:cNvCxnSpPr>
            <a:cxnSpLocks noChangeShapeType="true"/>
            <a:stCxn id="31" idx="7"/>
            <a:endCxn id="30" idx="2"/>
          </p:cNvCxnSpPr>
          <p:nvPr/>
        </p:nvCxnSpPr>
        <p:spPr bwMode="auto">
          <a:xfrm flipV="true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8"/>
          <p:cNvCxnSpPr>
            <a:cxnSpLocks noChangeShapeType="true"/>
            <a:stCxn id="28" idx="7"/>
            <a:endCxn id="30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9"/>
          <p:cNvCxnSpPr>
            <a:cxnSpLocks noChangeShapeType="true"/>
            <a:stCxn id="30" idx="0"/>
            <a:endCxn id="29" idx="4"/>
          </p:cNvCxnSpPr>
          <p:nvPr/>
        </p:nvCxnSpPr>
        <p:spPr bwMode="auto">
          <a:xfrm flipH="true" flipV="true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50"/>
          <p:cNvCxnSpPr>
            <a:cxnSpLocks noChangeShapeType="true"/>
            <a:stCxn id="28" idx="7"/>
            <a:endCxn id="29" idx="3"/>
          </p:cNvCxnSpPr>
          <p:nvPr/>
        </p:nvCxnSpPr>
        <p:spPr bwMode="auto">
          <a:xfrm flipV="true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1"/>
          <p:cNvCxnSpPr>
            <a:cxnSpLocks noChangeShapeType="true"/>
            <a:stCxn id="29" idx="2"/>
            <a:endCxn id="26" idx="6"/>
          </p:cNvCxnSpPr>
          <p:nvPr/>
        </p:nvCxnSpPr>
        <p:spPr bwMode="auto">
          <a:xfrm flipH="true" flipV="true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3"/>
          <p:cNvCxnSpPr>
            <a:cxnSpLocks noChangeShapeType="true"/>
            <a:stCxn id="5" idx="6"/>
            <a:endCxn id="9" idx="2"/>
          </p:cNvCxnSpPr>
          <p:nvPr/>
        </p:nvCxnSpPr>
        <p:spPr bwMode="auto">
          <a:xfrm flipV="true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4"/>
          <p:cNvCxnSpPr>
            <a:cxnSpLocks noChangeShapeType="true"/>
            <a:stCxn id="5" idx="6"/>
            <a:endCxn id="8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5"/>
          <p:cNvCxnSpPr>
            <a:cxnSpLocks noChangeShapeType="true"/>
            <a:stCxn id="17" idx="3"/>
            <a:endCxn id="10" idx="7"/>
          </p:cNvCxnSpPr>
          <p:nvPr/>
        </p:nvCxnSpPr>
        <p:spPr bwMode="auto">
          <a:xfrm flipH="true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6"/>
          <p:cNvCxnSpPr>
            <a:cxnSpLocks noChangeShapeType="true"/>
            <a:stCxn id="26" idx="4"/>
            <a:endCxn id="28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7"/>
          <p:cNvCxnSpPr>
            <a:cxnSpLocks noChangeShapeType="true"/>
            <a:stCxn id="11" idx="5"/>
            <a:endCxn id="17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8"/>
          <p:cNvCxnSpPr>
            <a:cxnSpLocks noChangeShapeType="true"/>
            <a:stCxn id="24" idx="6"/>
            <a:endCxn id="31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9"/>
          <p:cNvCxnSpPr>
            <a:cxnSpLocks noChangeShapeType="true"/>
            <a:stCxn id="22" idx="3"/>
            <a:endCxn id="20" idx="7"/>
          </p:cNvCxnSpPr>
          <p:nvPr/>
        </p:nvCxnSpPr>
        <p:spPr bwMode="auto">
          <a:xfrm flipH="true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79"/>
          <p:cNvSpPr>
            <a:spLocks noChangeArrowheads="true"/>
          </p:cNvSpPr>
          <p:nvPr/>
        </p:nvSpPr>
        <p:spPr bwMode="auto">
          <a:xfrm>
            <a:off x="309042" y="6152182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PMingLiU" panose="02020500000000000000" pitchFamily="18" charset="-120"/>
              </a:rPr>
              <a:t>source</a:t>
            </a:r>
            <a:endParaRPr lang="en-US" altLang="zh-TW" sz="2000" b="1" dirty="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87" name="Line 81"/>
          <p:cNvSpPr>
            <a:spLocks noChangeShapeType="true"/>
          </p:cNvSpPr>
          <p:nvPr/>
        </p:nvSpPr>
        <p:spPr bwMode="auto">
          <a:xfrm flipV="true">
            <a:off x="1299642" y="5787057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Rectangle 80"/>
          <p:cNvSpPr>
            <a:spLocks noChangeArrowheads="true"/>
          </p:cNvSpPr>
          <p:nvPr/>
        </p:nvSpPr>
        <p:spPr bwMode="auto">
          <a:xfrm>
            <a:off x="7184082" y="4296394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PMingLiU" panose="02020500000000000000" pitchFamily="18" charset="-120"/>
              </a:rPr>
              <a:t>destination</a:t>
            </a:r>
            <a:endParaRPr lang="en-US" altLang="zh-TW" sz="2000" b="1" dirty="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89" name="Line 82"/>
          <p:cNvSpPr>
            <a:spLocks noChangeShapeType="true"/>
          </p:cNvSpPr>
          <p:nvPr/>
        </p:nvSpPr>
        <p:spPr bwMode="auto">
          <a:xfrm flipH="true">
            <a:off x="6803176" y="4753594"/>
            <a:ext cx="505550" cy="90743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雲形 3"/>
          <p:cNvSpPr/>
          <p:nvPr/>
        </p:nvSpPr>
        <p:spPr>
          <a:xfrm>
            <a:off x="2141290" y="4297953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1" name="雲形 90"/>
          <p:cNvSpPr/>
          <p:nvPr/>
        </p:nvSpPr>
        <p:spPr>
          <a:xfrm>
            <a:off x="2559884" y="4824786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2" name="雲形 91"/>
          <p:cNvSpPr/>
          <p:nvPr/>
        </p:nvSpPr>
        <p:spPr>
          <a:xfrm>
            <a:off x="3001055" y="565554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3" name="雲形 92"/>
          <p:cNvSpPr/>
          <p:nvPr/>
        </p:nvSpPr>
        <p:spPr>
          <a:xfrm>
            <a:off x="3709281" y="4257038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4" name="雲形 93"/>
          <p:cNvSpPr/>
          <p:nvPr/>
        </p:nvSpPr>
        <p:spPr>
          <a:xfrm>
            <a:off x="4889376" y="4383347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5" name="雲形 94"/>
          <p:cNvSpPr/>
          <p:nvPr/>
        </p:nvSpPr>
        <p:spPr>
          <a:xfrm>
            <a:off x="4709772" y="525683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6" name="雲形 95"/>
          <p:cNvSpPr/>
          <p:nvPr/>
        </p:nvSpPr>
        <p:spPr>
          <a:xfrm>
            <a:off x="4666332" y="6017245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7" name="雲形 96"/>
          <p:cNvSpPr/>
          <p:nvPr/>
        </p:nvSpPr>
        <p:spPr>
          <a:xfrm>
            <a:off x="6077116" y="5948305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8" name="雲形 97"/>
          <p:cNvSpPr/>
          <p:nvPr/>
        </p:nvSpPr>
        <p:spPr>
          <a:xfrm>
            <a:off x="7021513" y="5075424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9" name="雲形 98"/>
          <p:cNvSpPr/>
          <p:nvPr/>
        </p:nvSpPr>
        <p:spPr>
          <a:xfrm>
            <a:off x="5148064" y="4660676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  <p:transition advClick="false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Naïve Routing Scheme: Greedy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7" name="Rectangle 3"/>
          <p:cNvSpPr txBox="true">
            <a:spLocks noChangeArrowheads="true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Forward the packet towards the neighboring node that is </a:t>
            </a:r>
            <a:r>
              <a:rPr lang="en-US" altLang="zh-TW" dirty="0">
                <a:solidFill>
                  <a:srgbClr val="C00000"/>
                </a:solidFill>
              </a:rPr>
              <a:t>closer</a:t>
            </a:r>
            <a:r>
              <a:rPr lang="en-US" altLang="zh-TW" dirty="0"/>
              <a:t> to the destination</a:t>
            </a:r>
            <a:endParaRPr lang="en-US" altLang="zh-TW" dirty="0"/>
          </a:p>
        </p:txBody>
      </p:sp>
      <p:sp>
        <p:nvSpPr>
          <p:cNvPr id="5" name="Oval 79"/>
          <p:cNvSpPr>
            <a:spLocks noChangeAspect="true" noChangeArrowheads="true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/>
          <p:cNvSpPr>
            <a:spLocks noChangeAspect="true" noChangeArrowheads="true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1"/>
          <p:cNvSpPr>
            <a:spLocks noChangeAspect="true" noChangeArrowheads="true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2"/>
          <p:cNvSpPr>
            <a:spLocks noChangeAspect="true" noChangeArrowheads="true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3"/>
          <p:cNvSpPr>
            <a:spLocks noChangeAspect="true" noChangeArrowheads="true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4"/>
          <p:cNvSpPr>
            <a:spLocks noChangeAspect="true" noChangeArrowheads="true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5"/>
          <p:cNvSpPr>
            <a:spLocks noChangeAspect="true" noChangeArrowheads="true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6"/>
          <p:cNvSpPr>
            <a:spLocks noChangeAspect="true" noChangeArrowheads="true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7"/>
          <p:cNvSpPr>
            <a:spLocks noChangeAspect="true" noChangeArrowheads="true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8"/>
          <p:cNvSpPr>
            <a:spLocks noChangeAspect="true" noChangeArrowheads="true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89"/>
          <p:cNvSpPr>
            <a:spLocks noChangeAspect="true" noChangeArrowheads="true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0"/>
          <p:cNvSpPr>
            <a:spLocks noChangeAspect="true" noChangeArrowheads="true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1"/>
          <p:cNvSpPr>
            <a:spLocks noChangeAspect="true" noChangeArrowheads="true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2"/>
          <p:cNvSpPr>
            <a:spLocks noChangeAspect="true" noChangeArrowheads="true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3"/>
          <p:cNvSpPr>
            <a:spLocks noChangeAspect="true" noChangeArrowheads="true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4"/>
          <p:cNvSpPr>
            <a:spLocks noChangeAspect="true" noChangeArrowheads="true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5"/>
          <p:cNvSpPr>
            <a:spLocks noChangeAspect="true" noChangeArrowheads="true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6"/>
          <p:cNvSpPr>
            <a:spLocks noChangeAspect="true" noChangeArrowheads="true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7"/>
          <p:cNvSpPr>
            <a:spLocks noChangeAspect="true" noChangeArrowheads="true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8"/>
          <p:cNvSpPr>
            <a:spLocks noChangeAspect="true" noChangeArrowheads="true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99"/>
          <p:cNvSpPr>
            <a:spLocks noChangeAspect="true" noChangeArrowheads="true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0"/>
          <p:cNvSpPr>
            <a:spLocks noChangeAspect="true" noChangeArrowheads="true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1"/>
          <p:cNvSpPr>
            <a:spLocks noChangeAspect="true" noChangeArrowheads="true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2"/>
          <p:cNvSpPr>
            <a:spLocks noChangeAspect="true" noChangeArrowheads="true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3"/>
          <p:cNvSpPr>
            <a:spLocks noChangeAspect="true" noChangeArrowheads="true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4"/>
          <p:cNvSpPr>
            <a:spLocks noChangeAspect="true" noChangeArrowheads="true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5"/>
          <p:cNvSpPr>
            <a:spLocks noChangeAspect="true" noChangeArrowheads="true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106"/>
          <p:cNvSpPr>
            <a:spLocks noChangeAspect="true" noChangeArrowheads="true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4" name="AutoShape 107"/>
          <p:cNvCxnSpPr>
            <a:cxnSpLocks noChangeShapeType="true"/>
            <a:stCxn id="5" idx="7"/>
            <a:endCxn id="6" idx="4"/>
          </p:cNvCxnSpPr>
          <p:nvPr/>
        </p:nvCxnSpPr>
        <p:spPr bwMode="auto">
          <a:xfrm flipV="true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8"/>
          <p:cNvCxnSpPr>
            <a:cxnSpLocks noChangeShapeType="true"/>
            <a:stCxn id="6" idx="7"/>
            <a:endCxn id="12" idx="2"/>
          </p:cNvCxnSpPr>
          <p:nvPr/>
        </p:nvCxnSpPr>
        <p:spPr bwMode="auto">
          <a:xfrm flipV="true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09"/>
          <p:cNvCxnSpPr>
            <a:cxnSpLocks noChangeShapeType="true"/>
            <a:stCxn id="12" idx="6"/>
            <a:endCxn id="16" idx="2"/>
          </p:cNvCxnSpPr>
          <p:nvPr/>
        </p:nvCxnSpPr>
        <p:spPr bwMode="auto">
          <a:xfrm flipV="true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0"/>
          <p:cNvCxnSpPr>
            <a:cxnSpLocks noChangeShapeType="true"/>
            <a:stCxn id="16" idx="6"/>
            <a:endCxn id="20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1"/>
          <p:cNvCxnSpPr>
            <a:cxnSpLocks noChangeShapeType="true"/>
            <a:stCxn id="5" idx="5"/>
            <a:endCxn id="8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2"/>
          <p:cNvCxnSpPr>
            <a:cxnSpLocks noChangeShapeType="true"/>
            <a:stCxn id="6" idx="5"/>
            <a:endCxn id="9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3"/>
          <p:cNvCxnSpPr>
            <a:cxnSpLocks noChangeShapeType="true"/>
            <a:stCxn id="6" idx="6"/>
            <a:endCxn id="10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4"/>
          <p:cNvCxnSpPr>
            <a:cxnSpLocks noChangeShapeType="true"/>
            <a:stCxn id="9" idx="7"/>
            <a:endCxn id="10" idx="5"/>
          </p:cNvCxnSpPr>
          <p:nvPr/>
        </p:nvCxnSpPr>
        <p:spPr bwMode="auto">
          <a:xfrm flipV="true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5"/>
          <p:cNvCxnSpPr>
            <a:cxnSpLocks noChangeShapeType="true"/>
            <a:stCxn id="10" idx="6"/>
            <a:endCxn id="13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6"/>
          <p:cNvCxnSpPr>
            <a:cxnSpLocks noChangeShapeType="true"/>
            <a:stCxn id="13" idx="0"/>
            <a:endCxn id="12" idx="4"/>
          </p:cNvCxnSpPr>
          <p:nvPr/>
        </p:nvCxnSpPr>
        <p:spPr bwMode="auto">
          <a:xfrm flipH="true" flipV="true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7"/>
          <p:cNvCxnSpPr>
            <a:cxnSpLocks noChangeShapeType="true"/>
            <a:stCxn id="8" idx="0"/>
            <a:endCxn id="9" idx="4"/>
          </p:cNvCxnSpPr>
          <p:nvPr/>
        </p:nvCxnSpPr>
        <p:spPr bwMode="auto">
          <a:xfrm flipH="true" flipV="true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8"/>
          <p:cNvCxnSpPr>
            <a:cxnSpLocks noChangeShapeType="true"/>
            <a:stCxn id="8" idx="7"/>
            <a:endCxn id="11" idx="2"/>
          </p:cNvCxnSpPr>
          <p:nvPr/>
        </p:nvCxnSpPr>
        <p:spPr bwMode="auto">
          <a:xfrm flipV="true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9"/>
          <p:cNvCxnSpPr>
            <a:cxnSpLocks noChangeShapeType="true"/>
            <a:stCxn id="11" idx="1"/>
            <a:endCxn id="9" idx="5"/>
          </p:cNvCxnSpPr>
          <p:nvPr/>
        </p:nvCxnSpPr>
        <p:spPr bwMode="auto">
          <a:xfrm flipH="true" flipV="true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0"/>
          <p:cNvCxnSpPr>
            <a:cxnSpLocks noChangeShapeType="true"/>
            <a:stCxn id="11" idx="0"/>
            <a:endCxn id="13" idx="4"/>
          </p:cNvCxnSpPr>
          <p:nvPr/>
        </p:nvCxnSpPr>
        <p:spPr bwMode="auto">
          <a:xfrm flipV="true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1"/>
          <p:cNvCxnSpPr>
            <a:cxnSpLocks noChangeShapeType="true"/>
            <a:stCxn id="13" idx="7"/>
            <a:endCxn id="15" idx="4"/>
          </p:cNvCxnSpPr>
          <p:nvPr/>
        </p:nvCxnSpPr>
        <p:spPr bwMode="auto">
          <a:xfrm flipV="true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2"/>
          <p:cNvCxnSpPr>
            <a:cxnSpLocks noChangeShapeType="true"/>
            <a:stCxn id="15" idx="7"/>
            <a:endCxn id="16" idx="3"/>
          </p:cNvCxnSpPr>
          <p:nvPr/>
        </p:nvCxnSpPr>
        <p:spPr bwMode="auto">
          <a:xfrm flipV="true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3"/>
          <p:cNvCxnSpPr>
            <a:cxnSpLocks noChangeShapeType="true"/>
            <a:stCxn id="13" idx="6"/>
            <a:endCxn id="18" idx="3"/>
          </p:cNvCxnSpPr>
          <p:nvPr/>
        </p:nvCxnSpPr>
        <p:spPr bwMode="auto">
          <a:xfrm flipV="true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4"/>
          <p:cNvCxnSpPr>
            <a:cxnSpLocks noChangeShapeType="true"/>
            <a:stCxn id="15" idx="4"/>
            <a:endCxn id="18" idx="7"/>
          </p:cNvCxnSpPr>
          <p:nvPr/>
        </p:nvCxnSpPr>
        <p:spPr bwMode="auto">
          <a:xfrm flipH="true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5"/>
          <p:cNvCxnSpPr>
            <a:cxnSpLocks noChangeShapeType="true"/>
            <a:stCxn id="13" idx="5"/>
            <a:endCxn id="17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6"/>
          <p:cNvCxnSpPr>
            <a:cxnSpLocks noChangeShapeType="true"/>
            <a:stCxn id="18" idx="4"/>
            <a:endCxn id="17" idx="0"/>
          </p:cNvCxnSpPr>
          <p:nvPr/>
        </p:nvCxnSpPr>
        <p:spPr bwMode="auto">
          <a:xfrm flipH="true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7"/>
          <p:cNvCxnSpPr>
            <a:cxnSpLocks noChangeShapeType="true"/>
            <a:stCxn id="11" idx="5"/>
            <a:endCxn id="14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8"/>
          <p:cNvCxnSpPr>
            <a:cxnSpLocks noChangeShapeType="true"/>
            <a:stCxn id="14" idx="7"/>
            <a:endCxn id="21" idx="2"/>
          </p:cNvCxnSpPr>
          <p:nvPr/>
        </p:nvCxnSpPr>
        <p:spPr bwMode="auto">
          <a:xfrm flipV="true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29"/>
          <p:cNvCxnSpPr>
            <a:cxnSpLocks noChangeShapeType="true"/>
            <a:stCxn id="21" idx="0"/>
            <a:endCxn id="18" idx="6"/>
          </p:cNvCxnSpPr>
          <p:nvPr/>
        </p:nvCxnSpPr>
        <p:spPr bwMode="auto">
          <a:xfrm flipH="true" flipV="true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0"/>
          <p:cNvCxnSpPr>
            <a:cxnSpLocks noChangeShapeType="true"/>
            <a:stCxn id="21" idx="7"/>
            <a:endCxn id="22" idx="1"/>
          </p:cNvCxnSpPr>
          <p:nvPr/>
        </p:nvCxnSpPr>
        <p:spPr bwMode="auto">
          <a:xfrm flipV="true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1"/>
          <p:cNvCxnSpPr>
            <a:cxnSpLocks noChangeShapeType="true"/>
            <a:stCxn id="22" idx="1"/>
            <a:endCxn id="18" idx="6"/>
          </p:cNvCxnSpPr>
          <p:nvPr/>
        </p:nvCxnSpPr>
        <p:spPr bwMode="auto">
          <a:xfrm flipH="true" flipV="true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2"/>
          <p:cNvCxnSpPr>
            <a:cxnSpLocks noChangeShapeType="true"/>
            <a:stCxn id="22" idx="0"/>
            <a:endCxn id="19" idx="4"/>
          </p:cNvCxnSpPr>
          <p:nvPr/>
        </p:nvCxnSpPr>
        <p:spPr bwMode="auto">
          <a:xfrm flipV="true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3"/>
          <p:cNvCxnSpPr>
            <a:cxnSpLocks noChangeShapeType="true"/>
            <a:stCxn id="19" idx="6"/>
            <a:endCxn id="23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4"/>
          <p:cNvCxnSpPr>
            <a:cxnSpLocks noChangeShapeType="true"/>
            <a:stCxn id="22" idx="5"/>
            <a:endCxn id="24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5"/>
          <p:cNvCxnSpPr>
            <a:cxnSpLocks noChangeShapeType="true"/>
            <a:stCxn id="24" idx="2"/>
            <a:endCxn id="21" idx="6"/>
          </p:cNvCxnSpPr>
          <p:nvPr/>
        </p:nvCxnSpPr>
        <p:spPr bwMode="auto">
          <a:xfrm flipH="true" flipV="true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6"/>
          <p:cNvCxnSpPr>
            <a:cxnSpLocks noChangeShapeType="true"/>
            <a:stCxn id="24" idx="7"/>
            <a:endCxn id="25" idx="2"/>
          </p:cNvCxnSpPr>
          <p:nvPr/>
        </p:nvCxnSpPr>
        <p:spPr bwMode="auto">
          <a:xfrm flipV="true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7"/>
          <p:cNvCxnSpPr>
            <a:cxnSpLocks noChangeShapeType="true"/>
            <a:stCxn id="25" idx="0"/>
            <a:endCxn id="26" idx="4"/>
          </p:cNvCxnSpPr>
          <p:nvPr/>
        </p:nvCxnSpPr>
        <p:spPr bwMode="auto">
          <a:xfrm flipH="true" flipV="true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8"/>
          <p:cNvCxnSpPr>
            <a:cxnSpLocks noChangeShapeType="true"/>
            <a:stCxn id="26" idx="0"/>
            <a:endCxn id="20" idx="5"/>
          </p:cNvCxnSpPr>
          <p:nvPr/>
        </p:nvCxnSpPr>
        <p:spPr bwMode="auto">
          <a:xfrm flipH="true" flipV="true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39"/>
          <p:cNvCxnSpPr>
            <a:cxnSpLocks noChangeShapeType="true"/>
            <a:stCxn id="26" idx="7"/>
            <a:endCxn id="27" idx="2"/>
          </p:cNvCxnSpPr>
          <p:nvPr/>
        </p:nvCxnSpPr>
        <p:spPr bwMode="auto">
          <a:xfrm flipV="true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0"/>
          <p:cNvCxnSpPr>
            <a:cxnSpLocks noChangeShapeType="true"/>
            <a:stCxn id="26" idx="6"/>
            <a:endCxn id="28" idx="2"/>
          </p:cNvCxnSpPr>
          <p:nvPr/>
        </p:nvCxnSpPr>
        <p:spPr bwMode="auto">
          <a:xfrm flipV="true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1"/>
          <p:cNvCxnSpPr>
            <a:cxnSpLocks noChangeShapeType="true"/>
            <a:stCxn id="26" idx="6"/>
            <a:endCxn id="29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2"/>
          <p:cNvCxnSpPr>
            <a:cxnSpLocks noChangeShapeType="true"/>
            <a:stCxn id="29" idx="3"/>
            <a:endCxn id="25" idx="7"/>
          </p:cNvCxnSpPr>
          <p:nvPr/>
        </p:nvCxnSpPr>
        <p:spPr bwMode="auto">
          <a:xfrm flipH="true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3"/>
          <p:cNvCxnSpPr>
            <a:cxnSpLocks noChangeShapeType="true"/>
            <a:stCxn id="25" idx="4"/>
            <a:endCxn id="33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4"/>
          <p:cNvCxnSpPr>
            <a:cxnSpLocks noChangeShapeType="true"/>
            <a:stCxn id="24" idx="7"/>
            <a:endCxn id="33" idx="3"/>
          </p:cNvCxnSpPr>
          <p:nvPr/>
        </p:nvCxnSpPr>
        <p:spPr bwMode="auto">
          <a:xfrm flipV="true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5"/>
          <p:cNvCxnSpPr>
            <a:cxnSpLocks noChangeShapeType="true"/>
            <a:stCxn id="29" idx="4"/>
            <a:endCxn id="33" idx="0"/>
          </p:cNvCxnSpPr>
          <p:nvPr/>
        </p:nvCxnSpPr>
        <p:spPr bwMode="auto">
          <a:xfrm flipH="true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6"/>
          <p:cNvCxnSpPr>
            <a:cxnSpLocks noChangeShapeType="true"/>
            <a:stCxn id="33" idx="7"/>
            <a:endCxn id="32" idx="2"/>
          </p:cNvCxnSpPr>
          <p:nvPr/>
        </p:nvCxnSpPr>
        <p:spPr bwMode="auto">
          <a:xfrm flipV="true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7"/>
          <p:cNvCxnSpPr>
            <a:cxnSpLocks noChangeShapeType="true"/>
            <a:stCxn id="32" idx="7"/>
            <a:endCxn id="31" idx="2"/>
          </p:cNvCxnSpPr>
          <p:nvPr/>
        </p:nvCxnSpPr>
        <p:spPr bwMode="auto">
          <a:xfrm flipV="true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8"/>
          <p:cNvCxnSpPr>
            <a:cxnSpLocks noChangeShapeType="true"/>
            <a:stCxn id="29" idx="7"/>
            <a:endCxn id="31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49"/>
          <p:cNvCxnSpPr>
            <a:cxnSpLocks noChangeShapeType="true"/>
            <a:stCxn id="31" idx="0"/>
            <a:endCxn id="30" idx="4"/>
          </p:cNvCxnSpPr>
          <p:nvPr/>
        </p:nvCxnSpPr>
        <p:spPr bwMode="auto">
          <a:xfrm flipH="true" flipV="true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0"/>
          <p:cNvCxnSpPr>
            <a:cxnSpLocks noChangeShapeType="true"/>
            <a:stCxn id="29" idx="7"/>
            <a:endCxn id="30" idx="3"/>
          </p:cNvCxnSpPr>
          <p:nvPr/>
        </p:nvCxnSpPr>
        <p:spPr bwMode="auto">
          <a:xfrm flipV="true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1"/>
          <p:cNvCxnSpPr>
            <a:cxnSpLocks noChangeShapeType="true"/>
            <a:stCxn id="30" idx="2"/>
            <a:endCxn id="27" idx="6"/>
          </p:cNvCxnSpPr>
          <p:nvPr/>
        </p:nvCxnSpPr>
        <p:spPr bwMode="auto">
          <a:xfrm flipH="true" flipV="true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3"/>
          <p:cNvCxnSpPr>
            <a:cxnSpLocks noChangeShapeType="true"/>
            <a:stCxn id="5" idx="6"/>
            <a:endCxn id="10" idx="2"/>
          </p:cNvCxnSpPr>
          <p:nvPr/>
        </p:nvCxnSpPr>
        <p:spPr bwMode="auto">
          <a:xfrm flipV="true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4"/>
          <p:cNvCxnSpPr>
            <a:cxnSpLocks noChangeShapeType="true"/>
            <a:stCxn id="5" idx="6"/>
            <a:endCxn id="9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5"/>
          <p:cNvCxnSpPr>
            <a:cxnSpLocks noChangeShapeType="true"/>
            <a:stCxn id="18" idx="3"/>
            <a:endCxn id="11" idx="7"/>
          </p:cNvCxnSpPr>
          <p:nvPr/>
        </p:nvCxnSpPr>
        <p:spPr bwMode="auto">
          <a:xfrm flipH="true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6"/>
          <p:cNvCxnSpPr>
            <a:cxnSpLocks noChangeShapeType="true"/>
            <a:stCxn id="27" idx="4"/>
            <a:endCxn id="29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7"/>
          <p:cNvCxnSpPr>
            <a:cxnSpLocks noChangeShapeType="true"/>
            <a:stCxn id="12" idx="5"/>
            <a:endCxn id="18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8"/>
          <p:cNvCxnSpPr>
            <a:cxnSpLocks noChangeShapeType="true"/>
            <a:stCxn id="25" idx="6"/>
            <a:endCxn id="32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159"/>
          <p:cNvCxnSpPr>
            <a:cxnSpLocks noChangeShapeType="true"/>
            <a:stCxn id="23" idx="3"/>
            <a:endCxn id="21" idx="7"/>
          </p:cNvCxnSpPr>
          <p:nvPr/>
        </p:nvCxnSpPr>
        <p:spPr bwMode="auto">
          <a:xfrm flipH="true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79"/>
          <p:cNvSpPr>
            <a:spLocks noChangeArrowheads="true"/>
          </p:cNvSpPr>
          <p:nvPr/>
        </p:nvSpPr>
        <p:spPr bwMode="auto">
          <a:xfrm>
            <a:off x="309042" y="6152182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PMingLiU" panose="02020500000000000000" pitchFamily="18" charset="-120"/>
              </a:rPr>
              <a:t>source</a:t>
            </a:r>
            <a:endParaRPr lang="en-US" altLang="zh-TW" sz="2000" b="1" dirty="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87" name="Line 81"/>
          <p:cNvSpPr>
            <a:spLocks noChangeShapeType="true"/>
          </p:cNvSpPr>
          <p:nvPr/>
        </p:nvSpPr>
        <p:spPr bwMode="auto">
          <a:xfrm flipV="true">
            <a:off x="1299642" y="5787057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Rectangle 80"/>
          <p:cNvSpPr>
            <a:spLocks noChangeArrowheads="true"/>
          </p:cNvSpPr>
          <p:nvPr/>
        </p:nvSpPr>
        <p:spPr bwMode="auto">
          <a:xfrm>
            <a:off x="7184082" y="4296394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PMingLiU" panose="02020500000000000000" pitchFamily="18" charset="-120"/>
              </a:rPr>
              <a:t>destination</a:t>
            </a:r>
            <a:endParaRPr lang="en-US" altLang="zh-TW" sz="2000" b="1" dirty="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89" name="Line 82"/>
          <p:cNvSpPr>
            <a:spLocks noChangeShapeType="true"/>
          </p:cNvSpPr>
          <p:nvPr/>
        </p:nvSpPr>
        <p:spPr bwMode="auto">
          <a:xfrm flipH="true">
            <a:off x="6803176" y="4753594"/>
            <a:ext cx="505550" cy="90743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2236019" y="5157192"/>
            <a:ext cx="3381009" cy="935111"/>
            <a:chOff x="2236019" y="5157192"/>
            <a:chExt cx="3381009" cy="935111"/>
          </a:xfrm>
        </p:grpSpPr>
        <p:sp>
          <p:nvSpPr>
            <p:cNvPr id="91" name="Line 81"/>
            <p:cNvSpPr>
              <a:spLocks noChangeShapeType="true"/>
            </p:cNvSpPr>
            <p:nvPr/>
          </p:nvSpPr>
          <p:spPr bwMode="auto">
            <a:xfrm>
              <a:off x="2236019" y="5679727"/>
              <a:ext cx="576907" cy="2686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" name="Line 81"/>
            <p:cNvSpPr>
              <a:spLocks noChangeShapeType="true"/>
            </p:cNvSpPr>
            <p:nvPr/>
          </p:nvSpPr>
          <p:spPr bwMode="auto">
            <a:xfrm flipV="true">
              <a:off x="2962379" y="5436219"/>
              <a:ext cx="920521" cy="65608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81"/>
            <p:cNvSpPr>
              <a:spLocks noChangeShapeType="true"/>
            </p:cNvSpPr>
            <p:nvPr/>
          </p:nvSpPr>
          <p:spPr bwMode="auto">
            <a:xfrm>
              <a:off x="4003449" y="5308136"/>
              <a:ext cx="870051" cy="64114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Line 81"/>
            <p:cNvSpPr>
              <a:spLocks noChangeShapeType="true"/>
            </p:cNvSpPr>
            <p:nvPr/>
          </p:nvSpPr>
          <p:spPr bwMode="auto">
            <a:xfrm flipV="true">
              <a:off x="4888366" y="5157192"/>
              <a:ext cx="259698" cy="69788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Line 81"/>
            <p:cNvSpPr>
              <a:spLocks noChangeShapeType="true"/>
            </p:cNvSpPr>
            <p:nvPr/>
          </p:nvSpPr>
          <p:spPr bwMode="auto">
            <a:xfrm>
              <a:off x="5343401" y="5194920"/>
              <a:ext cx="273627" cy="796787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Naïve Routing Scheme: Greedy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7" name="Rectangle 3"/>
          <p:cNvSpPr txBox="true">
            <a:spLocks noChangeArrowheads="true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Forward the packet towards the neighboring node that is </a:t>
            </a:r>
            <a:r>
              <a:rPr lang="en-US" altLang="zh-TW" dirty="0">
                <a:solidFill>
                  <a:srgbClr val="C00000"/>
                </a:solidFill>
              </a:rPr>
              <a:t>closer</a:t>
            </a:r>
            <a:r>
              <a:rPr lang="en-US" altLang="zh-TW" dirty="0"/>
              <a:t> to the destination</a:t>
            </a:r>
            <a:endParaRPr lang="en-US" altLang="zh-TW" dirty="0"/>
          </a:p>
          <a:p>
            <a:r>
              <a:rPr lang="en-US" altLang="zh-TW" dirty="0"/>
              <a:t>However, the packet may be </a:t>
            </a:r>
            <a:r>
              <a:rPr lang="en-US" altLang="zh-TW" dirty="0">
                <a:solidFill>
                  <a:srgbClr val="C00000"/>
                </a:solidFill>
              </a:rPr>
              <a:t>stuck</a:t>
            </a:r>
            <a:r>
              <a:rPr lang="en-US" altLang="zh-TW" dirty="0"/>
              <a:t> at the dead end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(Out of the scope of </a:t>
            </a:r>
            <a:r>
              <a:rPr lang="en-US" altLang="zh-TW"/>
              <a:t>this homework)</a:t>
            </a:r>
            <a:endParaRPr lang="en-US" altLang="zh-TW" dirty="0"/>
          </a:p>
        </p:txBody>
      </p:sp>
      <p:sp>
        <p:nvSpPr>
          <p:cNvPr id="5" name="Oval 79"/>
          <p:cNvSpPr>
            <a:spLocks noChangeAspect="true" noChangeArrowheads="true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/>
          <p:cNvSpPr>
            <a:spLocks noChangeAspect="true" noChangeArrowheads="true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1"/>
          <p:cNvSpPr>
            <a:spLocks noChangeAspect="true" noChangeArrowheads="true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2"/>
          <p:cNvSpPr>
            <a:spLocks noChangeAspect="true" noChangeArrowheads="true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3"/>
          <p:cNvSpPr>
            <a:spLocks noChangeAspect="true" noChangeArrowheads="true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4"/>
          <p:cNvSpPr>
            <a:spLocks noChangeAspect="true" noChangeArrowheads="true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5"/>
          <p:cNvSpPr>
            <a:spLocks noChangeAspect="true" noChangeArrowheads="true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6"/>
          <p:cNvSpPr>
            <a:spLocks noChangeAspect="true" noChangeArrowheads="true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7"/>
          <p:cNvSpPr>
            <a:spLocks noChangeAspect="true" noChangeArrowheads="true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8"/>
          <p:cNvSpPr>
            <a:spLocks noChangeAspect="true" noChangeArrowheads="true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89"/>
          <p:cNvSpPr>
            <a:spLocks noChangeAspect="true" noChangeArrowheads="true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0"/>
          <p:cNvSpPr>
            <a:spLocks noChangeAspect="true" noChangeArrowheads="true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1"/>
          <p:cNvSpPr>
            <a:spLocks noChangeAspect="true" noChangeArrowheads="true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2"/>
          <p:cNvSpPr>
            <a:spLocks noChangeAspect="true" noChangeArrowheads="true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3"/>
          <p:cNvSpPr>
            <a:spLocks noChangeAspect="true" noChangeArrowheads="true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4"/>
          <p:cNvSpPr>
            <a:spLocks noChangeAspect="true" noChangeArrowheads="true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5"/>
          <p:cNvSpPr>
            <a:spLocks noChangeAspect="true" noChangeArrowheads="true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6"/>
          <p:cNvSpPr>
            <a:spLocks noChangeAspect="true" noChangeArrowheads="true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7"/>
          <p:cNvSpPr>
            <a:spLocks noChangeAspect="true" noChangeArrowheads="true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8"/>
          <p:cNvSpPr>
            <a:spLocks noChangeAspect="true" noChangeArrowheads="true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99"/>
          <p:cNvSpPr>
            <a:spLocks noChangeAspect="true" noChangeArrowheads="true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0"/>
          <p:cNvSpPr>
            <a:spLocks noChangeAspect="true" noChangeArrowheads="true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1"/>
          <p:cNvSpPr>
            <a:spLocks noChangeAspect="true" noChangeArrowheads="true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2"/>
          <p:cNvSpPr>
            <a:spLocks noChangeAspect="true" noChangeArrowheads="true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3"/>
          <p:cNvSpPr>
            <a:spLocks noChangeAspect="true" noChangeArrowheads="true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4"/>
          <p:cNvSpPr>
            <a:spLocks noChangeAspect="true" noChangeArrowheads="true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5"/>
          <p:cNvSpPr>
            <a:spLocks noChangeAspect="true" noChangeArrowheads="true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106"/>
          <p:cNvSpPr>
            <a:spLocks noChangeAspect="true" noChangeArrowheads="true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4" name="AutoShape 107"/>
          <p:cNvCxnSpPr>
            <a:cxnSpLocks noChangeShapeType="true"/>
            <a:stCxn id="5" idx="7"/>
            <a:endCxn id="6" idx="4"/>
          </p:cNvCxnSpPr>
          <p:nvPr/>
        </p:nvCxnSpPr>
        <p:spPr bwMode="auto">
          <a:xfrm flipV="true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8"/>
          <p:cNvCxnSpPr>
            <a:cxnSpLocks noChangeShapeType="true"/>
            <a:stCxn id="6" idx="7"/>
            <a:endCxn id="12" idx="2"/>
          </p:cNvCxnSpPr>
          <p:nvPr/>
        </p:nvCxnSpPr>
        <p:spPr bwMode="auto">
          <a:xfrm flipV="true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09"/>
          <p:cNvCxnSpPr>
            <a:cxnSpLocks noChangeShapeType="true"/>
            <a:stCxn id="12" idx="6"/>
            <a:endCxn id="16" idx="2"/>
          </p:cNvCxnSpPr>
          <p:nvPr/>
        </p:nvCxnSpPr>
        <p:spPr bwMode="auto">
          <a:xfrm flipV="true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0"/>
          <p:cNvCxnSpPr>
            <a:cxnSpLocks noChangeShapeType="true"/>
            <a:stCxn id="16" idx="6"/>
            <a:endCxn id="20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1"/>
          <p:cNvCxnSpPr>
            <a:cxnSpLocks noChangeShapeType="true"/>
            <a:stCxn id="5" idx="5"/>
            <a:endCxn id="8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2"/>
          <p:cNvCxnSpPr>
            <a:cxnSpLocks noChangeShapeType="true"/>
            <a:stCxn id="6" idx="5"/>
            <a:endCxn id="9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3"/>
          <p:cNvCxnSpPr>
            <a:cxnSpLocks noChangeShapeType="true"/>
            <a:stCxn id="6" idx="6"/>
            <a:endCxn id="10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4"/>
          <p:cNvCxnSpPr>
            <a:cxnSpLocks noChangeShapeType="true"/>
            <a:stCxn id="9" idx="7"/>
            <a:endCxn id="10" idx="5"/>
          </p:cNvCxnSpPr>
          <p:nvPr/>
        </p:nvCxnSpPr>
        <p:spPr bwMode="auto">
          <a:xfrm flipV="true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5"/>
          <p:cNvCxnSpPr>
            <a:cxnSpLocks noChangeShapeType="true"/>
            <a:stCxn id="10" idx="6"/>
            <a:endCxn id="13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6"/>
          <p:cNvCxnSpPr>
            <a:cxnSpLocks noChangeShapeType="true"/>
            <a:stCxn id="13" idx="0"/>
            <a:endCxn id="12" idx="4"/>
          </p:cNvCxnSpPr>
          <p:nvPr/>
        </p:nvCxnSpPr>
        <p:spPr bwMode="auto">
          <a:xfrm flipH="true" flipV="true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7"/>
          <p:cNvCxnSpPr>
            <a:cxnSpLocks noChangeShapeType="true"/>
            <a:stCxn id="8" idx="0"/>
            <a:endCxn id="9" idx="4"/>
          </p:cNvCxnSpPr>
          <p:nvPr/>
        </p:nvCxnSpPr>
        <p:spPr bwMode="auto">
          <a:xfrm flipH="true" flipV="true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8"/>
          <p:cNvCxnSpPr>
            <a:cxnSpLocks noChangeShapeType="true"/>
            <a:stCxn id="8" idx="7"/>
            <a:endCxn id="11" idx="2"/>
          </p:cNvCxnSpPr>
          <p:nvPr/>
        </p:nvCxnSpPr>
        <p:spPr bwMode="auto">
          <a:xfrm flipV="true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9"/>
          <p:cNvCxnSpPr>
            <a:cxnSpLocks noChangeShapeType="true"/>
            <a:stCxn id="11" idx="1"/>
            <a:endCxn id="9" idx="5"/>
          </p:cNvCxnSpPr>
          <p:nvPr/>
        </p:nvCxnSpPr>
        <p:spPr bwMode="auto">
          <a:xfrm flipH="true" flipV="true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0"/>
          <p:cNvCxnSpPr>
            <a:cxnSpLocks noChangeShapeType="true"/>
            <a:stCxn id="11" idx="0"/>
            <a:endCxn id="13" idx="4"/>
          </p:cNvCxnSpPr>
          <p:nvPr/>
        </p:nvCxnSpPr>
        <p:spPr bwMode="auto">
          <a:xfrm flipV="true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1"/>
          <p:cNvCxnSpPr>
            <a:cxnSpLocks noChangeShapeType="true"/>
            <a:stCxn id="13" idx="7"/>
            <a:endCxn id="15" idx="4"/>
          </p:cNvCxnSpPr>
          <p:nvPr/>
        </p:nvCxnSpPr>
        <p:spPr bwMode="auto">
          <a:xfrm flipV="true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2"/>
          <p:cNvCxnSpPr>
            <a:cxnSpLocks noChangeShapeType="true"/>
            <a:stCxn id="15" idx="7"/>
            <a:endCxn id="16" idx="3"/>
          </p:cNvCxnSpPr>
          <p:nvPr/>
        </p:nvCxnSpPr>
        <p:spPr bwMode="auto">
          <a:xfrm flipV="true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3"/>
          <p:cNvCxnSpPr>
            <a:cxnSpLocks noChangeShapeType="true"/>
            <a:stCxn id="13" idx="6"/>
            <a:endCxn id="18" idx="3"/>
          </p:cNvCxnSpPr>
          <p:nvPr/>
        </p:nvCxnSpPr>
        <p:spPr bwMode="auto">
          <a:xfrm flipV="true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4"/>
          <p:cNvCxnSpPr>
            <a:cxnSpLocks noChangeShapeType="true"/>
            <a:stCxn id="15" idx="4"/>
            <a:endCxn id="18" idx="7"/>
          </p:cNvCxnSpPr>
          <p:nvPr/>
        </p:nvCxnSpPr>
        <p:spPr bwMode="auto">
          <a:xfrm flipH="true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5"/>
          <p:cNvCxnSpPr>
            <a:cxnSpLocks noChangeShapeType="true"/>
            <a:stCxn id="13" idx="5"/>
            <a:endCxn id="17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6"/>
          <p:cNvCxnSpPr>
            <a:cxnSpLocks noChangeShapeType="true"/>
            <a:stCxn id="18" idx="4"/>
            <a:endCxn id="17" idx="0"/>
          </p:cNvCxnSpPr>
          <p:nvPr/>
        </p:nvCxnSpPr>
        <p:spPr bwMode="auto">
          <a:xfrm flipH="true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7"/>
          <p:cNvCxnSpPr>
            <a:cxnSpLocks noChangeShapeType="true"/>
            <a:stCxn id="11" idx="5"/>
            <a:endCxn id="14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8"/>
          <p:cNvCxnSpPr>
            <a:cxnSpLocks noChangeShapeType="true"/>
            <a:stCxn id="14" idx="7"/>
            <a:endCxn id="21" idx="2"/>
          </p:cNvCxnSpPr>
          <p:nvPr/>
        </p:nvCxnSpPr>
        <p:spPr bwMode="auto">
          <a:xfrm flipV="true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29"/>
          <p:cNvCxnSpPr>
            <a:cxnSpLocks noChangeShapeType="true"/>
            <a:stCxn id="21" idx="0"/>
            <a:endCxn id="18" idx="6"/>
          </p:cNvCxnSpPr>
          <p:nvPr/>
        </p:nvCxnSpPr>
        <p:spPr bwMode="auto">
          <a:xfrm flipH="true" flipV="true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0"/>
          <p:cNvCxnSpPr>
            <a:cxnSpLocks noChangeShapeType="true"/>
            <a:stCxn id="21" idx="7"/>
            <a:endCxn id="22" idx="1"/>
          </p:cNvCxnSpPr>
          <p:nvPr/>
        </p:nvCxnSpPr>
        <p:spPr bwMode="auto">
          <a:xfrm flipV="true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1"/>
          <p:cNvCxnSpPr>
            <a:cxnSpLocks noChangeShapeType="true"/>
            <a:stCxn id="22" idx="1"/>
            <a:endCxn id="18" idx="6"/>
          </p:cNvCxnSpPr>
          <p:nvPr/>
        </p:nvCxnSpPr>
        <p:spPr bwMode="auto">
          <a:xfrm flipH="true" flipV="true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2"/>
          <p:cNvCxnSpPr>
            <a:cxnSpLocks noChangeShapeType="true"/>
            <a:stCxn id="22" idx="0"/>
            <a:endCxn id="19" idx="4"/>
          </p:cNvCxnSpPr>
          <p:nvPr/>
        </p:nvCxnSpPr>
        <p:spPr bwMode="auto">
          <a:xfrm flipV="true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3"/>
          <p:cNvCxnSpPr>
            <a:cxnSpLocks noChangeShapeType="true"/>
            <a:stCxn id="19" idx="6"/>
            <a:endCxn id="23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4"/>
          <p:cNvCxnSpPr>
            <a:cxnSpLocks noChangeShapeType="true"/>
            <a:stCxn id="22" idx="5"/>
            <a:endCxn id="24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5"/>
          <p:cNvCxnSpPr>
            <a:cxnSpLocks noChangeShapeType="true"/>
            <a:stCxn id="24" idx="2"/>
            <a:endCxn id="21" idx="6"/>
          </p:cNvCxnSpPr>
          <p:nvPr/>
        </p:nvCxnSpPr>
        <p:spPr bwMode="auto">
          <a:xfrm flipH="true" flipV="true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6"/>
          <p:cNvCxnSpPr>
            <a:cxnSpLocks noChangeShapeType="true"/>
            <a:stCxn id="24" idx="7"/>
            <a:endCxn id="25" idx="2"/>
          </p:cNvCxnSpPr>
          <p:nvPr/>
        </p:nvCxnSpPr>
        <p:spPr bwMode="auto">
          <a:xfrm flipV="true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7"/>
          <p:cNvCxnSpPr>
            <a:cxnSpLocks noChangeShapeType="true"/>
            <a:stCxn id="25" idx="0"/>
            <a:endCxn id="26" idx="4"/>
          </p:cNvCxnSpPr>
          <p:nvPr/>
        </p:nvCxnSpPr>
        <p:spPr bwMode="auto">
          <a:xfrm flipH="true" flipV="true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8"/>
          <p:cNvCxnSpPr>
            <a:cxnSpLocks noChangeShapeType="true"/>
            <a:stCxn id="26" idx="0"/>
            <a:endCxn id="20" idx="5"/>
          </p:cNvCxnSpPr>
          <p:nvPr/>
        </p:nvCxnSpPr>
        <p:spPr bwMode="auto">
          <a:xfrm flipH="true" flipV="true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39"/>
          <p:cNvCxnSpPr>
            <a:cxnSpLocks noChangeShapeType="true"/>
            <a:stCxn id="26" idx="7"/>
            <a:endCxn id="27" idx="2"/>
          </p:cNvCxnSpPr>
          <p:nvPr/>
        </p:nvCxnSpPr>
        <p:spPr bwMode="auto">
          <a:xfrm flipV="true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0"/>
          <p:cNvCxnSpPr>
            <a:cxnSpLocks noChangeShapeType="true"/>
            <a:stCxn id="26" idx="6"/>
            <a:endCxn id="28" idx="2"/>
          </p:cNvCxnSpPr>
          <p:nvPr/>
        </p:nvCxnSpPr>
        <p:spPr bwMode="auto">
          <a:xfrm flipV="true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1"/>
          <p:cNvCxnSpPr>
            <a:cxnSpLocks noChangeShapeType="true"/>
            <a:stCxn id="26" idx="6"/>
            <a:endCxn id="29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2"/>
          <p:cNvCxnSpPr>
            <a:cxnSpLocks noChangeShapeType="true"/>
            <a:stCxn id="29" idx="3"/>
            <a:endCxn id="25" idx="7"/>
          </p:cNvCxnSpPr>
          <p:nvPr/>
        </p:nvCxnSpPr>
        <p:spPr bwMode="auto">
          <a:xfrm flipH="true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3"/>
          <p:cNvCxnSpPr>
            <a:cxnSpLocks noChangeShapeType="true"/>
            <a:stCxn id="25" idx="4"/>
            <a:endCxn id="33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4"/>
          <p:cNvCxnSpPr>
            <a:cxnSpLocks noChangeShapeType="true"/>
            <a:stCxn id="24" idx="7"/>
            <a:endCxn id="33" idx="3"/>
          </p:cNvCxnSpPr>
          <p:nvPr/>
        </p:nvCxnSpPr>
        <p:spPr bwMode="auto">
          <a:xfrm flipV="true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5"/>
          <p:cNvCxnSpPr>
            <a:cxnSpLocks noChangeShapeType="true"/>
            <a:stCxn id="29" idx="4"/>
            <a:endCxn id="33" idx="0"/>
          </p:cNvCxnSpPr>
          <p:nvPr/>
        </p:nvCxnSpPr>
        <p:spPr bwMode="auto">
          <a:xfrm flipH="true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6"/>
          <p:cNvCxnSpPr>
            <a:cxnSpLocks noChangeShapeType="true"/>
            <a:stCxn id="33" idx="7"/>
            <a:endCxn id="32" idx="2"/>
          </p:cNvCxnSpPr>
          <p:nvPr/>
        </p:nvCxnSpPr>
        <p:spPr bwMode="auto">
          <a:xfrm flipV="true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7"/>
          <p:cNvCxnSpPr>
            <a:cxnSpLocks noChangeShapeType="true"/>
            <a:stCxn id="32" idx="7"/>
            <a:endCxn id="31" idx="2"/>
          </p:cNvCxnSpPr>
          <p:nvPr/>
        </p:nvCxnSpPr>
        <p:spPr bwMode="auto">
          <a:xfrm flipV="true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8"/>
          <p:cNvCxnSpPr>
            <a:cxnSpLocks noChangeShapeType="true"/>
            <a:stCxn id="29" idx="7"/>
            <a:endCxn id="31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49"/>
          <p:cNvCxnSpPr>
            <a:cxnSpLocks noChangeShapeType="true"/>
            <a:stCxn id="31" idx="0"/>
            <a:endCxn id="30" idx="4"/>
          </p:cNvCxnSpPr>
          <p:nvPr/>
        </p:nvCxnSpPr>
        <p:spPr bwMode="auto">
          <a:xfrm flipH="true" flipV="true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0"/>
          <p:cNvCxnSpPr>
            <a:cxnSpLocks noChangeShapeType="true"/>
            <a:stCxn id="29" idx="7"/>
            <a:endCxn id="30" idx="3"/>
          </p:cNvCxnSpPr>
          <p:nvPr/>
        </p:nvCxnSpPr>
        <p:spPr bwMode="auto">
          <a:xfrm flipV="true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1"/>
          <p:cNvCxnSpPr>
            <a:cxnSpLocks noChangeShapeType="true"/>
            <a:stCxn id="30" idx="2"/>
            <a:endCxn id="27" idx="6"/>
          </p:cNvCxnSpPr>
          <p:nvPr/>
        </p:nvCxnSpPr>
        <p:spPr bwMode="auto">
          <a:xfrm flipH="true" flipV="true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3"/>
          <p:cNvCxnSpPr>
            <a:cxnSpLocks noChangeShapeType="true"/>
            <a:stCxn id="5" idx="6"/>
            <a:endCxn id="10" idx="2"/>
          </p:cNvCxnSpPr>
          <p:nvPr/>
        </p:nvCxnSpPr>
        <p:spPr bwMode="auto">
          <a:xfrm flipV="true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4"/>
          <p:cNvCxnSpPr>
            <a:cxnSpLocks noChangeShapeType="true"/>
            <a:stCxn id="5" idx="6"/>
            <a:endCxn id="9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5"/>
          <p:cNvCxnSpPr>
            <a:cxnSpLocks noChangeShapeType="true"/>
            <a:stCxn id="18" idx="3"/>
            <a:endCxn id="11" idx="7"/>
          </p:cNvCxnSpPr>
          <p:nvPr/>
        </p:nvCxnSpPr>
        <p:spPr bwMode="auto">
          <a:xfrm flipH="true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6"/>
          <p:cNvCxnSpPr>
            <a:cxnSpLocks noChangeShapeType="true"/>
            <a:stCxn id="27" idx="4"/>
            <a:endCxn id="29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7"/>
          <p:cNvCxnSpPr>
            <a:cxnSpLocks noChangeShapeType="true"/>
            <a:stCxn id="12" idx="5"/>
            <a:endCxn id="18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8"/>
          <p:cNvCxnSpPr>
            <a:cxnSpLocks noChangeShapeType="true"/>
            <a:stCxn id="25" idx="6"/>
            <a:endCxn id="32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159"/>
          <p:cNvCxnSpPr>
            <a:cxnSpLocks noChangeShapeType="true"/>
            <a:stCxn id="23" idx="3"/>
            <a:endCxn id="21" idx="7"/>
          </p:cNvCxnSpPr>
          <p:nvPr/>
        </p:nvCxnSpPr>
        <p:spPr bwMode="auto">
          <a:xfrm flipH="true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79"/>
          <p:cNvSpPr>
            <a:spLocks noChangeArrowheads="true"/>
          </p:cNvSpPr>
          <p:nvPr/>
        </p:nvSpPr>
        <p:spPr bwMode="auto">
          <a:xfrm>
            <a:off x="309042" y="6152182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PMingLiU" panose="02020500000000000000" pitchFamily="18" charset="-120"/>
              </a:rPr>
              <a:t>source</a:t>
            </a:r>
            <a:endParaRPr lang="en-US" altLang="zh-TW" sz="2000" b="1" dirty="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87" name="Line 81"/>
          <p:cNvSpPr>
            <a:spLocks noChangeShapeType="true"/>
          </p:cNvSpPr>
          <p:nvPr/>
        </p:nvSpPr>
        <p:spPr bwMode="auto">
          <a:xfrm flipV="true">
            <a:off x="1299642" y="5787057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Rectangle 80"/>
          <p:cNvSpPr>
            <a:spLocks noChangeArrowheads="true"/>
          </p:cNvSpPr>
          <p:nvPr/>
        </p:nvSpPr>
        <p:spPr bwMode="auto">
          <a:xfrm>
            <a:off x="7184082" y="4296394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PMingLiU" panose="02020500000000000000" pitchFamily="18" charset="-120"/>
              </a:rPr>
              <a:t>destination</a:t>
            </a:r>
            <a:endParaRPr lang="en-US" altLang="zh-TW" sz="2000" b="1" dirty="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89" name="Line 82"/>
          <p:cNvSpPr>
            <a:spLocks noChangeShapeType="true"/>
          </p:cNvSpPr>
          <p:nvPr/>
        </p:nvSpPr>
        <p:spPr bwMode="auto">
          <a:xfrm flipH="true">
            <a:off x="6803176" y="4753594"/>
            <a:ext cx="505550" cy="90743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" name="Rectangle 80"/>
          <p:cNvSpPr>
            <a:spLocks noChangeArrowheads="true"/>
          </p:cNvSpPr>
          <p:nvPr/>
        </p:nvSpPr>
        <p:spPr bwMode="auto">
          <a:xfrm>
            <a:off x="5185291" y="3979175"/>
            <a:ext cx="13115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PMingLiU" panose="02020500000000000000" pitchFamily="18" charset="-120"/>
              </a:rPr>
              <a:t>dead end</a:t>
            </a:r>
            <a:endParaRPr lang="en-US" altLang="zh-TW" sz="2000" b="1" dirty="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91" name="Line 82"/>
          <p:cNvSpPr>
            <a:spLocks noChangeShapeType="true"/>
          </p:cNvSpPr>
          <p:nvPr/>
        </p:nvSpPr>
        <p:spPr bwMode="auto">
          <a:xfrm flipH="true">
            <a:off x="5595518" y="4376592"/>
            <a:ext cx="143601" cy="148017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2236019" y="5157192"/>
            <a:ext cx="3381009" cy="935111"/>
            <a:chOff x="2236019" y="5157192"/>
            <a:chExt cx="3381009" cy="935111"/>
          </a:xfrm>
        </p:grpSpPr>
        <p:sp>
          <p:nvSpPr>
            <p:cNvPr id="92" name="Line 81"/>
            <p:cNvSpPr>
              <a:spLocks noChangeShapeType="true"/>
            </p:cNvSpPr>
            <p:nvPr/>
          </p:nvSpPr>
          <p:spPr bwMode="auto">
            <a:xfrm>
              <a:off x="2236019" y="5679727"/>
              <a:ext cx="576907" cy="2686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81"/>
            <p:cNvSpPr>
              <a:spLocks noChangeShapeType="true"/>
            </p:cNvSpPr>
            <p:nvPr/>
          </p:nvSpPr>
          <p:spPr bwMode="auto">
            <a:xfrm flipV="true">
              <a:off x="2962379" y="5436219"/>
              <a:ext cx="920521" cy="65608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Line 81"/>
            <p:cNvSpPr>
              <a:spLocks noChangeShapeType="true"/>
            </p:cNvSpPr>
            <p:nvPr/>
          </p:nvSpPr>
          <p:spPr bwMode="auto">
            <a:xfrm>
              <a:off x="4003449" y="5308136"/>
              <a:ext cx="870051" cy="64114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Line 81"/>
            <p:cNvSpPr>
              <a:spLocks noChangeShapeType="true"/>
            </p:cNvSpPr>
            <p:nvPr/>
          </p:nvSpPr>
          <p:spPr bwMode="auto">
            <a:xfrm flipV="true">
              <a:off x="4888366" y="5157192"/>
              <a:ext cx="259698" cy="69788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" name="Line 81"/>
            <p:cNvSpPr>
              <a:spLocks noChangeShapeType="true"/>
            </p:cNvSpPr>
            <p:nvPr/>
          </p:nvSpPr>
          <p:spPr bwMode="auto">
            <a:xfrm>
              <a:off x="5343401" y="5194920"/>
              <a:ext cx="273627" cy="796787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Programming Project #2:</a:t>
            </a:r>
            <a:br>
              <a:rPr lang="en-US" altLang="zh-TW" dirty="0">
                <a:ea typeface="PMingLiU" panose="02020500000000000000" pitchFamily="18" charset="-120"/>
              </a:rPr>
            </a:br>
            <a:r>
              <a:rPr lang="en-US" altLang="zh-TW" dirty="0">
                <a:ea typeface="PMingLiU" panose="02020500000000000000" pitchFamily="18" charset="-120"/>
              </a:rPr>
              <a:t>Greedy Routing (Distributed Computing)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7" name="Rectangle 3"/>
          <p:cNvSpPr txBox="true">
            <a:spLocks noChangeArrowheads="true"/>
          </p:cNvSpPr>
          <p:nvPr/>
        </p:nvSpPr>
        <p:spPr>
          <a:xfrm>
            <a:off x="628650" y="1825624"/>
            <a:ext cx="8335838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  <a:endParaRPr lang="en-US" altLang="zh-TW" dirty="0"/>
          </a:p>
          <a:p>
            <a:pPr lvl="1"/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Number of nodes</a:t>
            </a:r>
            <a:endParaRPr lang="en-US" altLang="zh-TW" sz="2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Nodes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with non-negative coordinates (x, y) 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(the input graph is connected after adding links)</a:t>
            </a:r>
            <a:endParaRPr lang="en-US" altLang="zh-TW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Source-destination pairs</a:t>
            </a:r>
            <a:endParaRPr lang="en-US" altLang="zh-TW" sz="24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Simulation duration</a:t>
            </a:r>
            <a:endParaRPr lang="en-US" altLang="zh-TW" sz="2400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  <a:endParaRPr lang="en-US" altLang="zh-TW" dirty="0"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Add a link between any two nodes u, v if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≤ 1</a:t>
            </a:r>
            <a:endParaRPr lang="en-US" altLang="zh-TW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Compute the next hop by greedy routing for each node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  <a:endParaRPr lang="en-US" altLang="zh-TW" dirty="0"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All packets transmitted in the network 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(automatically generated by my code)</a:t>
            </a:r>
            <a:endParaRPr lang="en-US" altLang="zh-TW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true">
            <a:spLocks noChangeArrowheads="true"/>
          </p:cNvSpPr>
          <p:nvPr/>
        </p:nvSpPr>
        <p:spPr>
          <a:xfrm>
            <a:off x="317" y="788695"/>
            <a:ext cx="9144000" cy="54726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Implement </a:t>
            </a:r>
            <a:r>
              <a:rPr lang="en-US" altLang="zh-TW" dirty="0" err="1">
                <a:solidFill>
                  <a:srgbClr val="C00000"/>
                </a:solidFill>
              </a:rPr>
              <a:t>recv_handler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in class </a:t>
            </a:r>
            <a:r>
              <a:rPr lang="en-US" altLang="zh-TW" dirty="0" err="1"/>
              <a:t>GR_node</a:t>
            </a:r>
            <a:br>
              <a:rPr lang="en-US" altLang="zh-TW" dirty="0"/>
            </a:br>
            <a:r>
              <a:rPr lang="en-US" altLang="zh-TW" dirty="0"/>
              <a:t>void </a:t>
            </a:r>
            <a:r>
              <a:rPr lang="en-US" altLang="zh-TW" dirty="0" err="1"/>
              <a:t>GR_node</a:t>
            </a:r>
            <a:r>
              <a:rPr lang="en-US" altLang="zh-TW" dirty="0"/>
              <a:t> ::</a:t>
            </a:r>
            <a:r>
              <a:rPr lang="en-US" altLang="zh-TW" dirty="0" err="1"/>
              <a:t>recv_handler</a:t>
            </a:r>
            <a:r>
              <a:rPr lang="en-US" altLang="zh-TW" dirty="0"/>
              <a:t> (packet *p)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en-US" altLang="zh-TW" dirty="0"/>
              <a:t>Use </a:t>
            </a:r>
            <a:r>
              <a:rPr lang="en-US" altLang="zh-TW" dirty="0" err="1">
                <a:solidFill>
                  <a:srgbClr val="0070C0"/>
                </a:solidFill>
              </a:rPr>
              <a:t>getHeader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dirty="0" err="1">
                <a:solidFill>
                  <a:srgbClr val="0070C0"/>
                </a:solidFill>
              </a:rPr>
              <a:t>getPaylod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to access more packet information</a:t>
            </a:r>
            <a:br>
              <a:rPr lang="en-US" altLang="zh-TW" dirty="0"/>
            </a:br>
            <a:r>
              <a:rPr lang="en-US" altLang="zh-TW" dirty="0"/>
              <a:t>header *</a:t>
            </a:r>
            <a:r>
              <a:rPr lang="en-US" altLang="zh-TW" dirty="0" err="1"/>
              <a:t>GR_packet</a:t>
            </a:r>
            <a:r>
              <a:rPr lang="en-US" altLang="zh-TW" dirty="0"/>
              <a:t>::</a:t>
            </a:r>
            <a:r>
              <a:rPr lang="en-US" altLang="zh-TW" dirty="0" err="1"/>
              <a:t>getHeader</a:t>
            </a:r>
            <a:r>
              <a:rPr lang="en-US" altLang="zh-TW" dirty="0"/>
              <a:t> ()</a:t>
            </a:r>
            <a:br>
              <a:rPr lang="en-US" altLang="zh-TW" dirty="0"/>
            </a:br>
            <a:r>
              <a:rPr lang="en-US" altLang="zh-TW" dirty="0"/>
              <a:t>payload *</a:t>
            </a:r>
            <a:r>
              <a:rPr lang="en-US" altLang="zh-TW" dirty="0" err="1"/>
              <a:t>GR_packet</a:t>
            </a:r>
            <a:r>
              <a:rPr lang="en-US" altLang="zh-TW" dirty="0"/>
              <a:t>::</a:t>
            </a:r>
            <a:r>
              <a:rPr lang="en-US" altLang="zh-TW" dirty="0" err="1"/>
              <a:t>getPayload</a:t>
            </a:r>
            <a:r>
              <a:rPr lang="en-US" altLang="zh-TW" dirty="0"/>
              <a:t> ()</a:t>
            </a:r>
            <a:endParaRPr lang="en-US" altLang="zh-TW" dirty="0"/>
          </a:p>
          <a:p>
            <a:r>
              <a:rPr lang="en-US" altLang="zh-TW" dirty="0"/>
              <a:t>Employ </a:t>
            </a:r>
            <a:r>
              <a:rPr lang="en-US" altLang="zh-TW" dirty="0" err="1">
                <a:solidFill>
                  <a:srgbClr val="00B050"/>
                </a:solidFill>
              </a:rPr>
              <a:t>send_handler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in class node to send the packet</a:t>
            </a:r>
            <a:br>
              <a:rPr lang="en-US" altLang="zh-TW" dirty="0"/>
            </a:br>
            <a:r>
              <a:rPr lang="en-US" altLang="zh-TW" dirty="0"/>
              <a:t>void node::</a:t>
            </a:r>
            <a:r>
              <a:rPr lang="en-US" altLang="zh-TW" dirty="0" err="1"/>
              <a:t>send_handler</a:t>
            </a:r>
            <a:r>
              <a:rPr lang="en-US" altLang="zh-TW" dirty="0"/>
              <a:t> (packet *p)</a:t>
            </a:r>
            <a:endParaRPr lang="en-US" altLang="zh-TW" dirty="0"/>
          </a:p>
          <a:p>
            <a:r>
              <a:rPr lang="en-US" altLang="zh-TW" dirty="0"/>
              <a:t>Each node privately stores </a:t>
            </a:r>
            <a:r>
              <a:rPr lang="en-US" altLang="zh-TW" dirty="0" err="1">
                <a:solidFill>
                  <a:srgbClr val="7030A0"/>
                </a:solidFill>
              </a:rPr>
              <a:t>phy_neighbors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(i.e., neighbor list) and you can access it by </a:t>
            </a:r>
            <a:r>
              <a:rPr lang="en-US" altLang="zh-TW" dirty="0" err="1"/>
              <a:t>getPhyNeighbors</a:t>
            </a:r>
            <a:br>
              <a:rPr lang="en-US" altLang="zh-TW" dirty="0"/>
            </a:br>
            <a:r>
              <a:rPr lang="en-US" altLang="zh-TW" dirty="0"/>
              <a:t>const map&lt;unsigned int, bool&gt; &amp; </a:t>
            </a:r>
            <a:r>
              <a:rPr lang="en-US" altLang="zh-TW" dirty="0" err="1"/>
              <a:t>getPhyNeighbors</a:t>
            </a:r>
            <a:r>
              <a:rPr lang="en-US" altLang="zh-TW" dirty="0"/>
              <a:t>()</a:t>
            </a:r>
            <a:endParaRPr lang="en-US" altLang="zh-TW" dirty="0"/>
          </a:p>
          <a:p>
            <a:r>
              <a:rPr lang="en-US" altLang="zh-TW" dirty="0"/>
              <a:t>The implementation must be </a:t>
            </a:r>
            <a:r>
              <a:rPr lang="en-US" altLang="zh-TW" dirty="0">
                <a:solidFill>
                  <a:schemeClr val="accent2"/>
                </a:solidFill>
              </a:rPr>
              <a:t>distributed</a:t>
            </a:r>
            <a:br>
              <a:rPr lang="en-US" altLang="zh-TW" dirty="0"/>
            </a:br>
            <a:r>
              <a:rPr lang="en-US" altLang="zh-TW" dirty="0"/>
              <a:t>You are not allowed to access the neighbor list of the other node directly</a:t>
            </a:r>
            <a:endParaRPr lang="en-US" altLang="zh-TW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US" altLang="zh-TW" dirty="0"/>
          </a:p>
        </p:txBody>
      </p:sp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128905" y="-36194"/>
            <a:ext cx="7886700" cy="1325563"/>
          </a:xfrm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Note</a:t>
            </a:r>
            <a:endParaRPr lang="en-US" altLang="zh-TW" dirty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Programming Project #2:</a:t>
            </a:r>
            <a:br>
              <a:rPr lang="en-US" altLang="zh-TW" dirty="0">
                <a:ea typeface="PMingLiU" panose="02020500000000000000" pitchFamily="18" charset="-120"/>
              </a:rPr>
            </a:br>
            <a:r>
              <a:rPr lang="en-US" altLang="zh-TW" dirty="0">
                <a:ea typeface="PMingLiU" panose="02020500000000000000" pitchFamily="18" charset="-120"/>
              </a:rPr>
              <a:t>Greedy Routing (Distributed Computing)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7" name="Rectangle 3"/>
          <p:cNvSpPr txBox="true">
            <a:spLocks noChangeArrowheads="true"/>
          </p:cNvSpPr>
          <p:nvPr/>
        </p:nvSpPr>
        <p:spPr>
          <a:xfrm>
            <a:off x="628650" y="1825624"/>
            <a:ext cx="8335838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Program sketch:</a:t>
            </a:r>
            <a:endParaRPr lang="en-US" altLang="zh-TW" dirty="0"/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Read input by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cin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generate nodes</a:t>
            </a:r>
            <a:endParaRPr lang="en-US" altLang="zh-TW" sz="24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node, 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add its neighbor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 its neighbor list (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centralized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zh-TW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Read input by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cin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 a source-destination pair</a:t>
            </a:r>
            <a:endParaRPr lang="en-US" altLang="zh-TW" sz="24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Generate a packet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and initialize the packet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(filling the columns of the source, destination, …)</a:t>
            </a:r>
            <a:endParaRPr lang="en-US" altLang="zh-TW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Add the packet to the source node by </a:t>
            </a:r>
            <a:r>
              <a:rPr lang="en-US" altLang="zh-TW" sz="2400" dirty="0" err="1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add_initial_event</a:t>
            </a:r>
            <a:endParaRPr lang="en-US" altLang="zh-TW" sz="2400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Implement: </a:t>
            </a:r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once a node receives a packet, the node computes the next hop and sends it to the next node</a:t>
            </a:r>
            <a:endParaRPr lang="en-US" altLang="zh-TW" sz="2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Input Sample: </a:t>
            </a:r>
            <a:r>
              <a:rPr lang="en-US" altLang="zh-TW" dirty="0" err="1">
                <a:ea typeface="PMingLiU" panose="02020500000000000000" pitchFamily="18" charset="-120"/>
              </a:rPr>
              <a:t>cin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7" name="Rectangle 3"/>
          <p:cNvSpPr txBox="true">
            <a:spLocks noChangeArrowheads="true"/>
          </p:cNvSpPr>
          <p:nvPr/>
        </p:nvSpPr>
        <p:spPr>
          <a:xfrm>
            <a:off x="628650" y="1501152"/>
            <a:ext cx="6967686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11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0	1.4142	1.1534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	1.97		1.85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	0.8823	1.3926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1.9996	1.9484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4	0.6301	1.9145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5	0.3329	1.1756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6	1.952	0.5866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7	1.8181	0.4043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8	0.4949	1.946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9	0.2079	1.4758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10	0.1364	1.4084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0	1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	8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9	3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TW" dirty="0"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2925</Words>
  <Application>WPS Presentation</Application>
  <PresentationFormat>如螢幕大小 (4:3)</PresentationFormat>
  <Paragraphs>123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5" baseType="lpstr">
      <vt:lpstr>Arial</vt:lpstr>
      <vt:lpstr>SimSun</vt:lpstr>
      <vt:lpstr>Wingdings</vt:lpstr>
      <vt:lpstr>DejaVu Sans</vt:lpstr>
      <vt:lpstr>Candara</vt:lpstr>
      <vt:lpstr>Noto Music</vt:lpstr>
      <vt:lpstr>Cambria Math</vt:lpstr>
      <vt:lpstr>DejaVu Math TeX Gyre</vt:lpstr>
      <vt:lpstr>Times New Roman</vt:lpstr>
      <vt:lpstr>Plantagenet Cherokee</vt:lpstr>
      <vt:lpstr>Noto Serif CJK JP</vt:lpstr>
      <vt:lpstr>PMingLiU</vt:lpstr>
      <vt:lpstr>Monotype Sorts</vt:lpstr>
      <vt:lpstr>LingWai SC Medium</vt:lpstr>
      <vt:lpstr>Droid Sans Fallback</vt:lpstr>
      <vt:lpstr>微软雅黑</vt:lpstr>
      <vt:lpstr>Arial Unicode MS</vt:lpstr>
      <vt:lpstr>微軟正黑體</vt:lpstr>
      <vt:lpstr>Noto Sans Symbols2</vt:lpstr>
      <vt:lpstr>SimSun</vt:lpstr>
      <vt:lpstr>Gubbi</vt:lpstr>
      <vt:lpstr>Office 佈景主題</vt:lpstr>
      <vt:lpstr>PowerPoint 演示文稿</vt:lpstr>
      <vt:lpstr>Background</vt:lpstr>
      <vt:lpstr>Background</vt:lpstr>
      <vt:lpstr>Naïve Routing Scheme: Greedy</vt:lpstr>
      <vt:lpstr>Naïve Routing Scheme: Greedy</vt:lpstr>
      <vt:lpstr>Programming Project #2: Greedy Routing (Distributed Computing)</vt:lpstr>
      <vt:lpstr>Note</vt:lpstr>
      <vt:lpstr>Programming Project #2: Greedy Routing (Distributed Computing)</vt:lpstr>
      <vt:lpstr>Input Sample: cin</vt:lpstr>
      <vt:lpstr>Output Sample: cout</vt:lpstr>
      <vt:lpstr>Note</vt:lpstr>
      <vt:lpstr>Remark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Agam</dc:creator>
  <cp:lastModifiedBy>xingyan</cp:lastModifiedBy>
  <cp:revision>646</cp:revision>
  <dcterms:created xsi:type="dcterms:W3CDTF">2021-03-28T13:43:41Z</dcterms:created>
  <dcterms:modified xsi:type="dcterms:W3CDTF">2021-03-28T13:43:41Z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