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 id="2147483661" r:id="rId2"/>
    <p:sldMasterId id="2147483663" r:id="rId3"/>
    <p:sldMasterId id="2147483650" r:id="rId4"/>
    <p:sldMasterId id="2147483665" r:id="rId5"/>
    <p:sldMasterId id="2147483667" r:id="rId6"/>
  </p:sldMasterIdLst>
  <p:notesMasterIdLst>
    <p:notesMasterId r:id="rId39"/>
  </p:notesMasterIdLst>
  <p:handoutMasterIdLst>
    <p:handoutMasterId r:id="rId40"/>
  </p:handoutMasterIdLst>
  <p:sldIdLst>
    <p:sldId id="264" r:id="rId7"/>
    <p:sldId id="297" r:id="rId8"/>
    <p:sldId id="299" r:id="rId9"/>
    <p:sldId id="300" r:id="rId10"/>
    <p:sldId id="302" r:id="rId11"/>
    <p:sldId id="298" r:id="rId12"/>
    <p:sldId id="269" r:id="rId13"/>
    <p:sldId id="307" r:id="rId14"/>
    <p:sldId id="305" r:id="rId15"/>
    <p:sldId id="328" r:id="rId16"/>
    <p:sldId id="308" r:id="rId17"/>
    <p:sldId id="335" r:id="rId18"/>
    <p:sldId id="319" r:id="rId19"/>
    <p:sldId id="325" r:id="rId20"/>
    <p:sldId id="333" r:id="rId21"/>
    <p:sldId id="332" r:id="rId22"/>
    <p:sldId id="324" r:id="rId23"/>
    <p:sldId id="334" r:id="rId24"/>
    <p:sldId id="538" r:id="rId25"/>
    <p:sldId id="320" r:id="rId26"/>
    <p:sldId id="259" r:id="rId27"/>
    <p:sldId id="321" r:id="rId28"/>
    <p:sldId id="533" r:id="rId29"/>
    <p:sldId id="522" r:id="rId30"/>
    <p:sldId id="536" r:id="rId31"/>
    <p:sldId id="534" r:id="rId32"/>
    <p:sldId id="526" r:id="rId33"/>
    <p:sldId id="521" r:id="rId34"/>
    <p:sldId id="525" r:id="rId35"/>
    <p:sldId id="528" r:id="rId36"/>
    <p:sldId id="316" r:id="rId37"/>
    <p:sldId id="327" r:id="rId38"/>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63" userDrawn="1">
          <p15:clr>
            <a:srgbClr val="A4A3A4"/>
          </p15:clr>
        </p15:guide>
        <p15:guide id="3" orient="horz" pos="2478" userDrawn="1">
          <p15:clr>
            <a:srgbClr val="A4A3A4"/>
          </p15:clr>
        </p15:guide>
        <p15:guide id="4" pos="2018" userDrawn="1">
          <p15:clr>
            <a:srgbClr val="A4A3A4"/>
          </p15:clr>
        </p15:guide>
        <p15:guide id="5" orient="horz" pos="2727" userDrawn="1">
          <p15:clr>
            <a:srgbClr val="A4A3A4"/>
          </p15:clr>
        </p15:guide>
        <p15:guide id="6" orient="horz" pos="40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304AE2-109C-3546-AB68-D4B4AB76BAE1}" v="1" dt="2023-10-30T08:56:05.2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39" autoAdjust="0"/>
    <p:restoredTop sz="88027" autoAdjust="0"/>
  </p:normalViewPr>
  <p:slideViewPr>
    <p:cSldViewPr snapToGrid="0" snapToObjects="1">
      <p:cViewPr varScale="1">
        <p:scale>
          <a:sx n="112" d="100"/>
          <a:sy n="112" d="100"/>
        </p:scale>
        <p:origin x="1248" y="184"/>
      </p:cViewPr>
      <p:guideLst>
        <p:guide orient="horz" pos="1162"/>
        <p:guide pos="363"/>
        <p:guide orient="horz" pos="2478"/>
        <p:guide pos="2018"/>
        <p:guide orient="horz" pos="2727"/>
        <p:guide orient="horz" pos="4042"/>
      </p:guideLst>
    </p:cSldViewPr>
  </p:slideViewPr>
  <p:notesTextViewPr>
    <p:cViewPr>
      <p:scale>
        <a:sx n="100" d="100"/>
        <a:sy n="100" d="100"/>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microsoft.com/office/2015/10/relationships/revisionInfo" Target="revisionInfo.xml"/><Relationship Id="rId20" Type="http://schemas.openxmlformats.org/officeDocument/2006/relationships/slide" Target="slides/slide14.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Tunstall" userId="fdcf9d55-3c34-47c8-9ec3-b46dd9d91a57" providerId="ADAL" clId="{F6304AE2-109C-3546-AB68-D4B4AB76BAE1}"/>
    <pc:docChg chg="undo custSel addSld delSld modSld sldOrd">
      <pc:chgData name="Richard Tunstall" userId="fdcf9d55-3c34-47c8-9ec3-b46dd9d91a57" providerId="ADAL" clId="{F6304AE2-109C-3546-AB68-D4B4AB76BAE1}" dt="2023-10-30T08:59:25.935" v="853" actId="20577"/>
      <pc:docMkLst>
        <pc:docMk/>
      </pc:docMkLst>
      <pc:sldChg chg="modSp mod">
        <pc:chgData name="Richard Tunstall" userId="fdcf9d55-3c34-47c8-9ec3-b46dd9d91a57" providerId="ADAL" clId="{F6304AE2-109C-3546-AB68-D4B4AB76BAE1}" dt="2023-10-30T08:59:25.935" v="853" actId="20577"/>
        <pc:sldMkLst>
          <pc:docMk/>
          <pc:sldMk cId="2766320669" sldId="264"/>
        </pc:sldMkLst>
        <pc:spChg chg="mod">
          <ac:chgData name="Richard Tunstall" userId="fdcf9d55-3c34-47c8-9ec3-b46dd9d91a57" providerId="ADAL" clId="{F6304AE2-109C-3546-AB68-D4B4AB76BAE1}" dt="2023-10-30T08:59:25.935" v="853" actId="20577"/>
          <ac:spMkLst>
            <pc:docMk/>
            <pc:sldMk cId="2766320669" sldId="264"/>
            <ac:spMk id="4" creationId="{00000000-0000-0000-0000-000000000000}"/>
          </ac:spMkLst>
        </pc:spChg>
      </pc:sldChg>
      <pc:sldChg chg="modSp mod">
        <pc:chgData name="Richard Tunstall" userId="fdcf9d55-3c34-47c8-9ec3-b46dd9d91a57" providerId="ADAL" clId="{F6304AE2-109C-3546-AB68-D4B4AB76BAE1}" dt="2023-10-30T08:12:49.649" v="19" actId="20577"/>
        <pc:sldMkLst>
          <pc:docMk/>
          <pc:sldMk cId="952950579" sldId="297"/>
        </pc:sldMkLst>
        <pc:spChg chg="mod">
          <ac:chgData name="Richard Tunstall" userId="fdcf9d55-3c34-47c8-9ec3-b46dd9d91a57" providerId="ADAL" clId="{F6304AE2-109C-3546-AB68-D4B4AB76BAE1}" dt="2023-10-30T08:12:49.649" v="19" actId="20577"/>
          <ac:spMkLst>
            <pc:docMk/>
            <pc:sldMk cId="952950579" sldId="297"/>
            <ac:spMk id="7" creationId="{00000000-0000-0000-0000-000000000000}"/>
          </ac:spMkLst>
        </pc:spChg>
      </pc:sldChg>
      <pc:sldChg chg="modSp mod">
        <pc:chgData name="Richard Tunstall" userId="fdcf9d55-3c34-47c8-9ec3-b46dd9d91a57" providerId="ADAL" clId="{F6304AE2-109C-3546-AB68-D4B4AB76BAE1}" dt="2023-10-30T08:28:16.482" v="38" actId="5793"/>
        <pc:sldMkLst>
          <pc:docMk/>
          <pc:sldMk cId="2813585951" sldId="334"/>
        </pc:sldMkLst>
        <pc:spChg chg="mod">
          <ac:chgData name="Richard Tunstall" userId="fdcf9d55-3c34-47c8-9ec3-b46dd9d91a57" providerId="ADAL" clId="{F6304AE2-109C-3546-AB68-D4B4AB76BAE1}" dt="2023-10-30T08:28:16.482" v="38" actId="5793"/>
          <ac:spMkLst>
            <pc:docMk/>
            <pc:sldMk cId="2813585951" sldId="334"/>
            <ac:spMk id="7" creationId="{00000000-0000-0000-0000-000000000000}"/>
          </ac:spMkLst>
        </pc:spChg>
      </pc:sldChg>
      <pc:sldChg chg="ord">
        <pc:chgData name="Richard Tunstall" userId="fdcf9d55-3c34-47c8-9ec3-b46dd9d91a57" providerId="ADAL" clId="{F6304AE2-109C-3546-AB68-D4B4AB76BAE1}" dt="2023-10-30T08:23:46.588" v="23" actId="20578"/>
        <pc:sldMkLst>
          <pc:docMk/>
          <pc:sldMk cId="1341562565" sldId="521"/>
        </pc:sldMkLst>
      </pc:sldChg>
      <pc:sldChg chg="modSp del mod">
        <pc:chgData name="Richard Tunstall" userId="fdcf9d55-3c34-47c8-9ec3-b46dd9d91a57" providerId="ADAL" clId="{F6304AE2-109C-3546-AB68-D4B4AB76BAE1}" dt="2023-10-30T08:22:13.898" v="22" actId="2696"/>
        <pc:sldMkLst>
          <pc:docMk/>
          <pc:sldMk cId="3626558821" sldId="535"/>
        </pc:sldMkLst>
        <pc:spChg chg="mod">
          <ac:chgData name="Richard Tunstall" userId="fdcf9d55-3c34-47c8-9ec3-b46dd9d91a57" providerId="ADAL" clId="{F6304AE2-109C-3546-AB68-D4B4AB76BAE1}" dt="2023-10-30T08:21:50.406" v="21" actId="20577"/>
          <ac:spMkLst>
            <pc:docMk/>
            <pc:sldMk cId="3626558821" sldId="535"/>
            <ac:spMk id="4" creationId="{03ECC4C7-5F5E-E04B-F2EF-D9D069F929D8}"/>
          </ac:spMkLst>
        </pc:spChg>
      </pc:sldChg>
      <pc:sldChg chg="modSp mod">
        <pc:chgData name="Richard Tunstall" userId="fdcf9d55-3c34-47c8-9ec3-b46dd9d91a57" providerId="ADAL" clId="{F6304AE2-109C-3546-AB68-D4B4AB76BAE1}" dt="2023-10-30T08:21:04.629" v="20" actId="20577"/>
        <pc:sldMkLst>
          <pc:docMk/>
          <pc:sldMk cId="1717043142" sldId="536"/>
        </pc:sldMkLst>
        <pc:spChg chg="mod">
          <ac:chgData name="Richard Tunstall" userId="fdcf9d55-3c34-47c8-9ec3-b46dd9d91a57" providerId="ADAL" clId="{F6304AE2-109C-3546-AB68-D4B4AB76BAE1}" dt="2023-10-30T08:21:04.629" v="20" actId="20577"/>
          <ac:spMkLst>
            <pc:docMk/>
            <pc:sldMk cId="1717043142" sldId="536"/>
            <ac:spMk id="6" creationId="{B7510218-AB76-A3DF-142D-393AC6FBAB9C}"/>
          </ac:spMkLst>
        </pc:spChg>
      </pc:sldChg>
      <pc:sldChg chg="new del">
        <pc:chgData name="Richard Tunstall" userId="fdcf9d55-3c34-47c8-9ec3-b46dd9d91a57" providerId="ADAL" clId="{F6304AE2-109C-3546-AB68-D4B4AB76BAE1}" dt="2023-10-30T08:28:56.524" v="45" actId="2696"/>
        <pc:sldMkLst>
          <pc:docMk/>
          <pc:sldMk cId="1926185231" sldId="537"/>
        </pc:sldMkLst>
      </pc:sldChg>
      <pc:sldChg chg="new del">
        <pc:chgData name="Richard Tunstall" userId="fdcf9d55-3c34-47c8-9ec3-b46dd9d91a57" providerId="ADAL" clId="{F6304AE2-109C-3546-AB68-D4B4AB76BAE1}" dt="2023-10-30T08:28:45.573" v="41" actId="680"/>
        <pc:sldMkLst>
          <pc:docMk/>
          <pc:sldMk cId="244217323" sldId="538"/>
        </pc:sldMkLst>
      </pc:sldChg>
      <pc:sldChg chg="addSp modSp add del mod modNotesTx">
        <pc:chgData name="Richard Tunstall" userId="fdcf9d55-3c34-47c8-9ec3-b46dd9d91a57" providerId="ADAL" clId="{F6304AE2-109C-3546-AB68-D4B4AB76BAE1}" dt="2023-10-30T08:59:12.090" v="851" actId="1076"/>
        <pc:sldMkLst>
          <pc:docMk/>
          <pc:sldMk cId="643322677" sldId="538"/>
        </pc:sldMkLst>
        <pc:spChg chg="add mod">
          <ac:chgData name="Richard Tunstall" userId="fdcf9d55-3c34-47c8-9ec3-b46dd9d91a57" providerId="ADAL" clId="{F6304AE2-109C-3546-AB68-D4B4AB76BAE1}" dt="2023-10-30T08:59:06.390" v="850" actId="1076"/>
          <ac:spMkLst>
            <pc:docMk/>
            <pc:sldMk cId="643322677" sldId="538"/>
            <ac:spMk id="2" creationId="{E1CF59C3-A0D5-1FDF-4D2C-BD2563E675BE}"/>
          </ac:spMkLst>
        </pc:spChg>
        <pc:spChg chg="mod">
          <ac:chgData name="Richard Tunstall" userId="fdcf9d55-3c34-47c8-9ec3-b46dd9d91a57" providerId="ADAL" clId="{F6304AE2-109C-3546-AB68-D4B4AB76BAE1}" dt="2023-10-30T08:59:12.090" v="851" actId="1076"/>
          <ac:spMkLst>
            <pc:docMk/>
            <pc:sldMk cId="643322677" sldId="538"/>
            <ac:spMk id="7" creationId="{00000000-0000-0000-0000-000000000000}"/>
          </ac:spMkLst>
        </pc:spChg>
        <pc:spChg chg="mod">
          <ac:chgData name="Richard Tunstall" userId="fdcf9d55-3c34-47c8-9ec3-b46dd9d91a57" providerId="ADAL" clId="{F6304AE2-109C-3546-AB68-D4B4AB76BAE1}" dt="2023-10-30T08:29:17.822" v="59" actId="20577"/>
          <ac:spMkLst>
            <pc:docMk/>
            <pc:sldMk cId="643322677" sldId="538"/>
            <ac:spMk id="9" creationId="{00000000-0000-0000-0000-000000000000}"/>
          </ac:spMkLst>
        </pc:spChg>
        <pc:spChg chg="mod">
          <ac:chgData name="Richard Tunstall" userId="fdcf9d55-3c34-47c8-9ec3-b46dd9d91a57" providerId="ADAL" clId="{F6304AE2-109C-3546-AB68-D4B4AB76BAE1}" dt="2023-10-30T08:56:54.904" v="707" actId="20577"/>
          <ac:spMkLst>
            <pc:docMk/>
            <pc:sldMk cId="643322677" sldId="538"/>
            <ac:spMk id="10"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53D27C-8FE1-4545-A7F3-0E3CC66BCF28}" type="doc">
      <dgm:prSet loTypeId="urn:microsoft.com/office/officeart/2008/layout/CircleAccentTimeline" loCatId="process" qsTypeId="urn:microsoft.com/office/officeart/2005/8/quickstyle/simple5" qsCatId="simple" csTypeId="urn:microsoft.com/office/officeart/2005/8/colors/accent2_3" csCatId="accent2" phldr="1"/>
      <dgm:spPr/>
      <dgm:t>
        <a:bodyPr/>
        <a:lstStyle/>
        <a:p>
          <a:endParaRPr lang="en-GB"/>
        </a:p>
      </dgm:t>
    </dgm:pt>
    <dgm:pt modelId="{9F8A996B-38E7-450D-8C0F-527D42322197}">
      <dgm:prSet phldrT="[Text]"/>
      <dgm:spPr/>
      <dgm:t>
        <a:bodyPr/>
        <a:lstStyle/>
        <a:p>
          <a:r>
            <a:rPr lang="en-GB" dirty="0"/>
            <a:t>Reflective log</a:t>
          </a:r>
        </a:p>
      </dgm:t>
    </dgm:pt>
    <dgm:pt modelId="{746377AB-FC94-4FD5-B1FF-8808A10E530E}" type="parTrans" cxnId="{03F9A17C-7A26-47E5-9811-16112DFF187B}">
      <dgm:prSet/>
      <dgm:spPr/>
      <dgm:t>
        <a:bodyPr/>
        <a:lstStyle/>
        <a:p>
          <a:endParaRPr lang="en-GB"/>
        </a:p>
      </dgm:t>
    </dgm:pt>
    <dgm:pt modelId="{B040E306-C490-4452-9B72-047891380429}" type="sibTrans" cxnId="{03F9A17C-7A26-47E5-9811-16112DFF187B}">
      <dgm:prSet/>
      <dgm:spPr/>
      <dgm:t>
        <a:bodyPr/>
        <a:lstStyle/>
        <a:p>
          <a:endParaRPr lang="en-GB"/>
        </a:p>
      </dgm:t>
    </dgm:pt>
    <dgm:pt modelId="{25FCC6C1-9BD1-4FB6-B1F0-90C35680667E}">
      <dgm:prSet phldrT="[Text]" custT="1"/>
      <dgm:spPr/>
      <dgm:t>
        <a:bodyPr/>
        <a:lstStyle/>
        <a:p>
          <a:r>
            <a:rPr lang="en-GB" sz="1200" dirty="0"/>
            <a:t>How do I reflect?</a:t>
          </a:r>
        </a:p>
      </dgm:t>
    </dgm:pt>
    <dgm:pt modelId="{8D68985E-DD13-4719-9045-3C53FFF9F8AB}" type="parTrans" cxnId="{B63FBAD5-9178-4213-8B8D-B60C7E116E28}">
      <dgm:prSet/>
      <dgm:spPr/>
      <dgm:t>
        <a:bodyPr/>
        <a:lstStyle/>
        <a:p>
          <a:endParaRPr lang="en-GB"/>
        </a:p>
      </dgm:t>
    </dgm:pt>
    <dgm:pt modelId="{60B73EA3-6BFE-4C31-B1D9-ED4631428CB5}" type="sibTrans" cxnId="{B63FBAD5-9178-4213-8B8D-B60C7E116E28}">
      <dgm:prSet/>
      <dgm:spPr/>
      <dgm:t>
        <a:bodyPr/>
        <a:lstStyle/>
        <a:p>
          <a:endParaRPr lang="en-GB"/>
        </a:p>
      </dgm:t>
    </dgm:pt>
    <dgm:pt modelId="{CB0FDF71-D88C-477C-A484-C7F27650C88E}">
      <dgm:prSet phldrT="[Text]"/>
      <dgm:spPr/>
      <dgm:t>
        <a:bodyPr/>
        <a:lstStyle/>
        <a:p>
          <a:r>
            <a:rPr lang="en-GB" dirty="0"/>
            <a:t>Self-assessment tests</a:t>
          </a:r>
        </a:p>
      </dgm:t>
    </dgm:pt>
    <dgm:pt modelId="{BA2E5B1E-A79C-44FA-96C1-CFD17E1F0FF7}" type="parTrans" cxnId="{B4EE038A-AD7A-433C-B365-DF4CFBD54F3F}">
      <dgm:prSet/>
      <dgm:spPr/>
      <dgm:t>
        <a:bodyPr/>
        <a:lstStyle/>
        <a:p>
          <a:endParaRPr lang="en-GB"/>
        </a:p>
      </dgm:t>
    </dgm:pt>
    <dgm:pt modelId="{E70DCD44-EF7D-46A0-84B8-D41C917DCC60}" type="sibTrans" cxnId="{B4EE038A-AD7A-433C-B365-DF4CFBD54F3F}">
      <dgm:prSet/>
      <dgm:spPr/>
      <dgm:t>
        <a:bodyPr/>
        <a:lstStyle/>
        <a:p>
          <a:endParaRPr lang="en-GB"/>
        </a:p>
      </dgm:t>
    </dgm:pt>
    <dgm:pt modelId="{28E46D8F-962C-4D91-8015-43D78C240902}">
      <dgm:prSet phldrT="[Text]" custT="1"/>
      <dgm:spPr/>
      <dgm:t>
        <a:bodyPr/>
        <a:lstStyle/>
        <a:p>
          <a:r>
            <a:rPr lang="en-GB" sz="1200" dirty="0"/>
            <a:t>How do I control the process?</a:t>
          </a:r>
        </a:p>
      </dgm:t>
    </dgm:pt>
    <dgm:pt modelId="{581C7394-FCC5-4A28-A4F9-4931F01AA8D8}" type="parTrans" cxnId="{C6FCD058-31EE-4503-95E8-D9ECAA45DF95}">
      <dgm:prSet/>
      <dgm:spPr/>
      <dgm:t>
        <a:bodyPr/>
        <a:lstStyle/>
        <a:p>
          <a:endParaRPr lang="en-GB"/>
        </a:p>
      </dgm:t>
    </dgm:pt>
    <dgm:pt modelId="{D2CCAAE4-03DB-480B-8E5A-A4F294BA33B1}" type="sibTrans" cxnId="{C6FCD058-31EE-4503-95E8-D9ECAA45DF95}">
      <dgm:prSet/>
      <dgm:spPr/>
      <dgm:t>
        <a:bodyPr/>
        <a:lstStyle/>
        <a:p>
          <a:endParaRPr lang="en-GB"/>
        </a:p>
      </dgm:t>
    </dgm:pt>
    <dgm:pt modelId="{4645789A-DA63-4D1D-A3BA-35CDDB3B6E8C}">
      <dgm:prSet phldrT="[Text]" custT="1"/>
      <dgm:spPr/>
      <dgm:t>
        <a:bodyPr/>
        <a:lstStyle/>
        <a:p>
          <a:r>
            <a:rPr lang="en-GB" sz="1200" dirty="0"/>
            <a:t>How do I help others reflect?</a:t>
          </a:r>
        </a:p>
      </dgm:t>
    </dgm:pt>
    <dgm:pt modelId="{C9F7FFDB-32F8-4A01-BE8A-B39361522580}" type="parTrans" cxnId="{BE2B3399-D1C8-4D79-849B-1E8C991362C9}">
      <dgm:prSet/>
      <dgm:spPr/>
      <dgm:t>
        <a:bodyPr/>
        <a:lstStyle/>
        <a:p>
          <a:endParaRPr lang="en-GB"/>
        </a:p>
      </dgm:t>
    </dgm:pt>
    <dgm:pt modelId="{76EA7DB4-46AC-45BF-B6F1-B3E99F752215}" type="sibTrans" cxnId="{BE2B3399-D1C8-4D79-849B-1E8C991362C9}">
      <dgm:prSet/>
      <dgm:spPr/>
      <dgm:t>
        <a:bodyPr/>
        <a:lstStyle/>
        <a:p>
          <a:endParaRPr lang="en-GB"/>
        </a:p>
      </dgm:t>
    </dgm:pt>
    <dgm:pt modelId="{AAA00A65-0F64-4539-A038-8A617C9B78A9}">
      <dgm:prSet phldrT="[Text]" custT="1"/>
      <dgm:spPr/>
      <dgm:t>
        <a:bodyPr/>
        <a:lstStyle/>
        <a:p>
          <a:r>
            <a:rPr lang="en-GB" sz="1200" dirty="0"/>
            <a:t>How do I apply the concept to work?</a:t>
          </a:r>
        </a:p>
      </dgm:t>
    </dgm:pt>
    <dgm:pt modelId="{0790A586-5D0F-4C73-97F2-3F773FA10019}" type="parTrans" cxnId="{25A3E2B6-49C0-4B51-9256-EE670C1BCAD2}">
      <dgm:prSet/>
      <dgm:spPr/>
      <dgm:t>
        <a:bodyPr/>
        <a:lstStyle/>
        <a:p>
          <a:endParaRPr lang="en-GB"/>
        </a:p>
      </dgm:t>
    </dgm:pt>
    <dgm:pt modelId="{1A83B824-DF34-4769-AF8E-8E58DEE31C28}" type="sibTrans" cxnId="{25A3E2B6-49C0-4B51-9256-EE670C1BCAD2}">
      <dgm:prSet/>
      <dgm:spPr/>
      <dgm:t>
        <a:bodyPr/>
        <a:lstStyle/>
        <a:p>
          <a:endParaRPr lang="en-GB"/>
        </a:p>
      </dgm:t>
    </dgm:pt>
    <dgm:pt modelId="{2DC22EA9-75C8-49CE-815C-DA5780E2CEEA}">
      <dgm:prSet phldrT="[Text]"/>
      <dgm:spPr/>
      <dgm:t>
        <a:bodyPr/>
        <a:lstStyle/>
        <a:p>
          <a:r>
            <a:rPr lang="en-GB" dirty="0"/>
            <a:t>Summative essay</a:t>
          </a:r>
        </a:p>
      </dgm:t>
    </dgm:pt>
    <dgm:pt modelId="{8A9F4570-DA02-4C91-9B4A-E5299AB7A589}" type="parTrans" cxnId="{EE13CC39-D7CA-4C02-8C5F-5A40528F7BC5}">
      <dgm:prSet/>
      <dgm:spPr/>
      <dgm:t>
        <a:bodyPr/>
        <a:lstStyle/>
        <a:p>
          <a:endParaRPr lang="en-GB"/>
        </a:p>
      </dgm:t>
    </dgm:pt>
    <dgm:pt modelId="{F0DB196B-39ED-4952-B7E4-0727C3058CFE}" type="sibTrans" cxnId="{EE13CC39-D7CA-4C02-8C5F-5A40528F7BC5}">
      <dgm:prSet/>
      <dgm:spPr/>
      <dgm:t>
        <a:bodyPr/>
        <a:lstStyle/>
        <a:p>
          <a:endParaRPr lang="en-GB"/>
        </a:p>
      </dgm:t>
    </dgm:pt>
    <dgm:pt modelId="{303CC371-FC77-4B8C-85E6-FFBC22A02A39}" type="pres">
      <dgm:prSet presAssocID="{CA53D27C-8FE1-4545-A7F3-0E3CC66BCF28}" presName="Name0" presStyleCnt="0">
        <dgm:presLayoutVars>
          <dgm:dir/>
        </dgm:presLayoutVars>
      </dgm:prSet>
      <dgm:spPr/>
    </dgm:pt>
    <dgm:pt modelId="{688E2FF8-F20E-4B00-A9A2-A09E2D173725}" type="pres">
      <dgm:prSet presAssocID="{9F8A996B-38E7-450D-8C0F-527D42322197}" presName="parComposite" presStyleCnt="0"/>
      <dgm:spPr/>
    </dgm:pt>
    <dgm:pt modelId="{6E88D206-CE28-479E-8B06-75E072CC9678}" type="pres">
      <dgm:prSet presAssocID="{9F8A996B-38E7-450D-8C0F-527D42322197}" presName="parBigCircle" presStyleLbl="node0" presStyleIdx="0" presStyleCnt="3"/>
      <dgm:spPr/>
    </dgm:pt>
    <dgm:pt modelId="{8ABAF94B-BEEB-4A14-9B06-C7F6B8589672}" type="pres">
      <dgm:prSet presAssocID="{9F8A996B-38E7-450D-8C0F-527D42322197}" presName="parTx" presStyleLbl="revTx" presStyleIdx="0" presStyleCnt="11"/>
      <dgm:spPr/>
    </dgm:pt>
    <dgm:pt modelId="{5913159C-D009-440F-A712-9A2E8DC7ECCA}" type="pres">
      <dgm:prSet presAssocID="{9F8A996B-38E7-450D-8C0F-527D42322197}" presName="bSpace" presStyleCnt="0"/>
      <dgm:spPr/>
    </dgm:pt>
    <dgm:pt modelId="{7DEAE698-5117-4489-A48D-3286B5CE69C3}" type="pres">
      <dgm:prSet presAssocID="{9F8A996B-38E7-450D-8C0F-527D42322197}" presName="parBackupNorm" presStyleCnt="0"/>
      <dgm:spPr/>
    </dgm:pt>
    <dgm:pt modelId="{BA5D7332-F75D-45A9-B1F8-7E9A55EA2C3E}" type="pres">
      <dgm:prSet presAssocID="{B040E306-C490-4452-9B72-047891380429}" presName="parSpace" presStyleCnt="0"/>
      <dgm:spPr/>
    </dgm:pt>
    <dgm:pt modelId="{7E23C0E2-5A97-4672-98AC-5C92DAC2190C}" type="pres">
      <dgm:prSet presAssocID="{25FCC6C1-9BD1-4FB6-B1F0-90C35680667E}" presName="desBackupLeftNorm" presStyleCnt="0"/>
      <dgm:spPr/>
    </dgm:pt>
    <dgm:pt modelId="{87AC6889-D843-4B62-8F58-35674D9206BF}" type="pres">
      <dgm:prSet presAssocID="{25FCC6C1-9BD1-4FB6-B1F0-90C35680667E}" presName="desComposite" presStyleCnt="0"/>
      <dgm:spPr/>
    </dgm:pt>
    <dgm:pt modelId="{E6938B40-7E37-432E-8A2C-641A2AE38281}" type="pres">
      <dgm:prSet presAssocID="{25FCC6C1-9BD1-4FB6-B1F0-90C35680667E}" presName="desCircle" presStyleLbl="node1" presStyleIdx="0" presStyleCnt="4"/>
      <dgm:spPr/>
    </dgm:pt>
    <dgm:pt modelId="{922A066B-C052-4C73-A66D-35028543B7B3}" type="pres">
      <dgm:prSet presAssocID="{25FCC6C1-9BD1-4FB6-B1F0-90C35680667E}" presName="chTx" presStyleLbl="revTx" presStyleIdx="1" presStyleCnt="11"/>
      <dgm:spPr/>
    </dgm:pt>
    <dgm:pt modelId="{A71357F9-E0F1-45FE-820B-511B52C7D6D1}" type="pres">
      <dgm:prSet presAssocID="{25FCC6C1-9BD1-4FB6-B1F0-90C35680667E}" presName="desTx" presStyleLbl="revTx" presStyleIdx="2" presStyleCnt="11">
        <dgm:presLayoutVars>
          <dgm:bulletEnabled val="1"/>
        </dgm:presLayoutVars>
      </dgm:prSet>
      <dgm:spPr/>
    </dgm:pt>
    <dgm:pt modelId="{10378E8C-3B85-4E4A-B165-52B153662C1A}" type="pres">
      <dgm:prSet presAssocID="{25FCC6C1-9BD1-4FB6-B1F0-90C35680667E}" presName="desBackupRightNorm" presStyleCnt="0"/>
      <dgm:spPr/>
    </dgm:pt>
    <dgm:pt modelId="{DF07B295-29EF-4992-97CF-17654F75A5B6}" type="pres">
      <dgm:prSet presAssocID="{60B73EA3-6BFE-4C31-B1D9-ED4631428CB5}" presName="desSpace" presStyleCnt="0"/>
      <dgm:spPr/>
    </dgm:pt>
    <dgm:pt modelId="{17AC2482-6050-4C22-88BC-D79233B66115}" type="pres">
      <dgm:prSet presAssocID="{28E46D8F-962C-4D91-8015-43D78C240902}" presName="desBackupLeftNorm" presStyleCnt="0"/>
      <dgm:spPr/>
    </dgm:pt>
    <dgm:pt modelId="{A3A0CAAF-E10A-4873-8978-63501789B264}" type="pres">
      <dgm:prSet presAssocID="{28E46D8F-962C-4D91-8015-43D78C240902}" presName="desComposite" presStyleCnt="0"/>
      <dgm:spPr/>
    </dgm:pt>
    <dgm:pt modelId="{178F4F2E-6648-4BA4-AAC0-E7D95A2746B3}" type="pres">
      <dgm:prSet presAssocID="{28E46D8F-962C-4D91-8015-43D78C240902}" presName="desCircle" presStyleLbl="node1" presStyleIdx="1" presStyleCnt="4"/>
      <dgm:spPr/>
    </dgm:pt>
    <dgm:pt modelId="{9B340E4F-C02C-4909-8AD9-AA03ABA691B1}" type="pres">
      <dgm:prSet presAssocID="{28E46D8F-962C-4D91-8015-43D78C240902}" presName="chTx" presStyleLbl="revTx" presStyleIdx="3" presStyleCnt="11"/>
      <dgm:spPr/>
    </dgm:pt>
    <dgm:pt modelId="{B707111E-6ECA-4668-9A74-8052DAC8AF2F}" type="pres">
      <dgm:prSet presAssocID="{28E46D8F-962C-4D91-8015-43D78C240902}" presName="desTx" presStyleLbl="revTx" presStyleIdx="4" presStyleCnt="11">
        <dgm:presLayoutVars>
          <dgm:bulletEnabled val="1"/>
        </dgm:presLayoutVars>
      </dgm:prSet>
      <dgm:spPr/>
    </dgm:pt>
    <dgm:pt modelId="{1CA8EEA4-8BCE-4C6F-A7CD-3B67FC4E686B}" type="pres">
      <dgm:prSet presAssocID="{28E46D8F-962C-4D91-8015-43D78C240902}" presName="desBackupRightNorm" presStyleCnt="0"/>
      <dgm:spPr/>
    </dgm:pt>
    <dgm:pt modelId="{40BAB8CD-DE96-4C23-AA0C-2A8A9EC0CAC8}" type="pres">
      <dgm:prSet presAssocID="{D2CCAAE4-03DB-480B-8E5A-A4F294BA33B1}" presName="desSpace" presStyleCnt="0"/>
      <dgm:spPr/>
    </dgm:pt>
    <dgm:pt modelId="{2ADA2A75-41A3-46F7-BD8B-CCF447E799F6}" type="pres">
      <dgm:prSet presAssocID="{CB0FDF71-D88C-477C-A484-C7F27650C88E}" presName="parComposite" presStyleCnt="0"/>
      <dgm:spPr/>
    </dgm:pt>
    <dgm:pt modelId="{29FEC9D1-160B-4346-965E-083CB68E665A}" type="pres">
      <dgm:prSet presAssocID="{CB0FDF71-D88C-477C-A484-C7F27650C88E}" presName="parBigCircle" presStyleLbl="node0" presStyleIdx="1" presStyleCnt="3"/>
      <dgm:spPr/>
    </dgm:pt>
    <dgm:pt modelId="{AC1FFC69-6968-443D-901F-327236FF14F6}" type="pres">
      <dgm:prSet presAssocID="{CB0FDF71-D88C-477C-A484-C7F27650C88E}" presName="parTx" presStyleLbl="revTx" presStyleIdx="5" presStyleCnt="11"/>
      <dgm:spPr/>
    </dgm:pt>
    <dgm:pt modelId="{D19232E3-0FFE-4843-B2A9-76A1D088A580}" type="pres">
      <dgm:prSet presAssocID="{CB0FDF71-D88C-477C-A484-C7F27650C88E}" presName="bSpace" presStyleCnt="0"/>
      <dgm:spPr/>
    </dgm:pt>
    <dgm:pt modelId="{7B2EA33C-FAF1-4236-95C2-310A932EE476}" type="pres">
      <dgm:prSet presAssocID="{CB0FDF71-D88C-477C-A484-C7F27650C88E}" presName="parBackupNorm" presStyleCnt="0"/>
      <dgm:spPr/>
    </dgm:pt>
    <dgm:pt modelId="{7BA30861-88A3-4B3C-9624-91E55FADC1F3}" type="pres">
      <dgm:prSet presAssocID="{E70DCD44-EF7D-46A0-84B8-D41C917DCC60}" presName="parSpace" presStyleCnt="0"/>
      <dgm:spPr/>
    </dgm:pt>
    <dgm:pt modelId="{C13F360C-F237-476A-8201-0B7FA70A484B}" type="pres">
      <dgm:prSet presAssocID="{4645789A-DA63-4D1D-A3BA-35CDDB3B6E8C}" presName="desBackupLeftNorm" presStyleCnt="0"/>
      <dgm:spPr/>
    </dgm:pt>
    <dgm:pt modelId="{4A7C50A7-4A1A-4269-AC78-012903F5D9B7}" type="pres">
      <dgm:prSet presAssocID="{4645789A-DA63-4D1D-A3BA-35CDDB3B6E8C}" presName="desComposite" presStyleCnt="0"/>
      <dgm:spPr/>
    </dgm:pt>
    <dgm:pt modelId="{CC6B4CB4-2497-480D-A10D-6799E028715A}" type="pres">
      <dgm:prSet presAssocID="{4645789A-DA63-4D1D-A3BA-35CDDB3B6E8C}" presName="desCircle" presStyleLbl="node1" presStyleIdx="2" presStyleCnt="4"/>
      <dgm:spPr/>
    </dgm:pt>
    <dgm:pt modelId="{FC507A60-78D7-4E98-A436-F20EF5B40BB8}" type="pres">
      <dgm:prSet presAssocID="{4645789A-DA63-4D1D-A3BA-35CDDB3B6E8C}" presName="chTx" presStyleLbl="revTx" presStyleIdx="6" presStyleCnt="11"/>
      <dgm:spPr/>
    </dgm:pt>
    <dgm:pt modelId="{EC9E60A2-1C9B-4FEE-8548-0D7923CF42D6}" type="pres">
      <dgm:prSet presAssocID="{4645789A-DA63-4D1D-A3BA-35CDDB3B6E8C}" presName="desTx" presStyleLbl="revTx" presStyleIdx="7" presStyleCnt="11">
        <dgm:presLayoutVars>
          <dgm:bulletEnabled val="1"/>
        </dgm:presLayoutVars>
      </dgm:prSet>
      <dgm:spPr/>
    </dgm:pt>
    <dgm:pt modelId="{2928EAE6-50ED-41FA-8F68-A7ACCD19DFD8}" type="pres">
      <dgm:prSet presAssocID="{4645789A-DA63-4D1D-A3BA-35CDDB3B6E8C}" presName="desBackupRightNorm" presStyleCnt="0"/>
      <dgm:spPr/>
    </dgm:pt>
    <dgm:pt modelId="{55FA1EE2-7421-4925-9BBE-8D8DAFA6C235}" type="pres">
      <dgm:prSet presAssocID="{76EA7DB4-46AC-45BF-B6F1-B3E99F752215}" presName="desSpace" presStyleCnt="0"/>
      <dgm:spPr/>
    </dgm:pt>
    <dgm:pt modelId="{F86C77EC-5C1A-497C-921F-DB7B3750F80B}" type="pres">
      <dgm:prSet presAssocID="{AAA00A65-0F64-4539-A038-8A617C9B78A9}" presName="desBackupLeftNorm" presStyleCnt="0"/>
      <dgm:spPr/>
    </dgm:pt>
    <dgm:pt modelId="{9DDA839A-0DEB-4063-98BD-D5B00F3A1B38}" type="pres">
      <dgm:prSet presAssocID="{AAA00A65-0F64-4539-A038-8A617C9B78A9}" presName="desComposite" presStyleCnt="0"/>
      <dgm:spPr/>
    </dgm:pt>
    <dgm:pt modelId="{4FE47416-5843-48CD-98DA-9F35C87BF8E0}" type="pres">
      <dgm:prSet presAssocID="{AAA00A65-0F64-4539-A038-8A617C9B78A9}" presName="desCircle" presStyleLbl="node1" presStyleIdx="3" presStyleCnt="4"/>
      <dgm:spPr/>
    </dgm:pt>
    <dgm:pt modelId="{6B246E7B-343B-47F8-AFF8-993BA11FD87D}" type="pres">
      <dgm:prSet presAssocID="{AAA00A65-0F64-4539-A038-8A617C9B78A9}" presName="chTx" presStyleLbl="revTx" presStyleIdx="8" presStyleCnt="11"/>
      <dgm:spPr/>
    </dgm:pt>
    <dgm:pt modelId="{AE9F4153-CA9B-4986-9F88-5FE9DF1A5C85}" type="pres">
      <dgm:prSet presAssocID="{AAA00A65-0F64-4539-A038-8A617C9B78A9}" presName="desTx" presStyleLbl="revTx" presStyleIdx="9" presStyleCnt="11">
        <dgm:presLayoutVars>
          <dgm:bulletEnabled val="1"/>
        </dgm:presLayoutVars>
      </dgm:prSet>
      <dgm:spPr/>
    </dgm:pt>
    <dgm:pt modelId="{91883D53-361A-4044-A114-3317085F9723}" type="pres">
      <dgm:prSet presAssocID="{AAA00A65-0F64-4539-A038-8A617C9B78A9}" presName="desBackupRightNorm" presStyleCnt="0"/>
      <dgm:spPr/>
    </dgm:pt>
    <dgm:pt modelId="{0D88BE6A-B6EB-41E1-92E5-3A0421ED0079}" type="pres">
      <dgm:prSet presAssocID="{1A83B824-DF34-4769-AF8E-8E58DEE31C28}" presName="desSpace" presStyleCnt="0"/>
      <dgm:spPr/>
    </dgm:pt>
    <dgm:pt modelId="{F350ADE6-7196-4BDC-AC0C-8C2F1B02385C}" type="pres">
      <dgm:prSet presAssocID="{2DC22EA9-75C8-49CE-815C-DA5780E2CEEA}" presName="parComposite" presStyleCnt="0"/>
      <dgm:spPr/>
    </dgm:pt>
    <dgm:pt modelId="{D934B25D-BE54-4CEB-B33B-0D7CA66E20E5}" type="pres">
      <dgm:prSet presAssocID="{2DC22EA9-75C8-49CE-815C-DA5780E2CEEA}" presName="parBigCircle" presStyleLbl="node0" presStyleIdx="2" presStyleCnt="3"/>
      <dgm:spPr/>
    </dgm:pt>
    <dgm:pt modelId="{6A357AEC-7ABC-4BAD-A8AC-63361EE9C20D}" type="pres">
      <dgm:prSet presAssocID="{2DC22EA9-75C8-49CE-815C-DA5780E2CEEA}" presName="parTx" presStyleLbl="revTx" presStyleIdx="10" presStyleCnt="11"/>
      <dgm:spPr/>
    </dgm:pt>
    <dgm:pt modelId="{4718E099-D2DA-41B6-A518-27C907AC4C12}" type="pres">
      <dgm:prSet presAssocID="{2DC22EA9-75C8-49CE-815C-DA5780E2CEEA}" presName="bSpace" presStyleCnt="0"/>
      <dgm:spPr/>
    </dgm:pt>
    <dgm:pt modelId="{A4171F24-2251-43F4-968B-EB19B19FC082}" type="pres">
      <dgm:prSet presAssocID="{2DC22EA9-75C8-49CE-815C-DA5780E2CEEA}" presName="parBackupNorm" presStyleCnt="0"/>
      <dgm:spPr/>
    </dgm:pt>
    <dgm:pt modelId="{868205F6-99B3-407A-B4D6-F4C91B16C820}" type="pres">
      <dgm:prSet presAssocID="{F0DB196B-39ED-4952-B7E4-0727C3058CFE}" presName="parSpace" presStyleCnt="0"/>
      <dgm:spPr/>
    </dgm:pt>
  </dgm:ptLst>
  <dgm:cxnLst>
    <dgm:cxn modelId="{F7C06C16-5C2E-4E95-A846-D744FAB37789}" type="presOf" srcId="{28E46D8F-962C-4D91-8015-43D78C240902}" destId="{9B340E4F-C02C-4909-8AD9-AA03ABA691B1}" srcOrd="0" destOrd="0" presId="urn:microsoft.com/office/officeart/2008/layout/CircleAccentTimeline"/>
    <dgm:cxn modelId="{EE13CC39-D7CA-4C02-8C5F-5A40528F7BC5}" srcId="{CA53D27C-8FE1-4545-A7F3-0E3CC66BCF28}" destId="{2DC22EA9-75C8-49CE-815C-DA5780E2CEEA}" srcOrd="2" destOrd="0" parTransId="{8A9F4570-DA02-4C91-9B4A-E5299AB7A589}" sibTransId="{F0DB196B-39ED-4952-B7E4-0727C3058CFE}"/>
    <dgm:cxn modelId="{FED27445-8164-4B1C-B2FA-5F0E39948FD9}" type="presOf" srcId="{2DC22EA9-75C8-49CE-815C-DA5780E2CEEA}" destId="{6A357AEC-7ABC-4BAD-A8AC-63361EE9C20D}" srcOrd="0" destOrd="0" presId="urn:microsoft.com/office/officeart/2008/layout/CircleAccentTimeline"/>
    <dgm:cxn modelId="{32AFB954-AE1C-4B71-B661-AE2892B330CE}" type="presOf" srcId="{AAA00A65-0F64-4539-A038-8A617C9B78A9}" destId="{6B246E7B-343B-47F8-AFF8-993BA11FD87D}" srcOrd="0" destOrd="0" presId="urn:microsoft.com/office/officeart/2008/layout/CircleAccentTimeline"/>
    <dgm:cxn modelId="{C6FCD058-31EE-4503-95E8-D9ECAA45DF95}" srcId="{9F8A996B-38E7-450D-8C0F-527D42322197}" destId="{28E46D8F-962C-4D91-8015-43D78C240902}" srcOrd="1" destOrd="0" parTransId="{581C7394-FCC5-4A28-A4F9-4931F01AA8D8}" sibTransId="{D2CCAAE4-03DB-480B-8E5A-A4F294BA33B1}"/>
    <dgm:cxn modelId="{03F9A17C-7A26-47E5-9811-16112DFF187B}" srcId="{CA53D27C-8FE1-4545-A7F3-0E3CC66BCF28}" destId="{9F8A996B-38E7-450D-8C0F-527D42322197}" srcOrd="0" destOrd="0" parTransId="{746377AB-FC94-4FD5-B1FF-8808A10E530E}" sibTransId="{B040E306-C490-4452-9B72-047891380429}"/>
    <dgm:cxn modelId="{B4EE038A-AD7A-433C-B365-DF4CFBD54F3F}" srcId="{CA53D27C-8FE1-4545-A7F3-0E3CC66BCF28}" destId="{CB0FDF71-D88C-477C-A484-C7F27650C88E}" srcOrd="1" destOrd="0" parTransId="{BA2E5B1E-A79C-44FA-96C1-CFD17E1F0FF7}" sibTransId="{E70DCD44-EF7D-46A0-84B8-D41C917DCC60}"/>
    <dgm:cxn modelId="{BE2B3399-D1C8-4D79-849B-1E8C991362C9}" srcId="{CB0FDF71-D88C-477C-A484-C7F27650C88E}" destId="{4645789A-DA63-4D1D-A3BA-35CDDB3B6E8C}" srcOrd="0" destOrd="0" parTransId="{C9F7FFDB-32F8-4A01-BE8A-B39361522580}" sibTransId="{76EA7DB4-46AC-45BF-B6F1-B3E99F752215}"/>
    <dgm:cxn modelId="{A7ADFDA4-86CF-4CDC-8580-B28113851D99}" type="presOf" srcId="{4645789A-DA63-4D1D-A3BA-35CDDB3B6E8C}" destId="{FC507A60-78D7-4E98-A436-F20EF5B40BB8}" srcOrd="0" destOrd="0" presId="urn:microsoft.com/office/officeart/2008/layout/CircleAccentTimeline"/>
    <dgm:cxn modelId="{25A3E2B6-49C0-4B51-9256-EE670C1BCAD2}" srcId="{CB0FDF71-D88C-477C-A484-C7F27650C88E}" destId="{AAA00A65-0F64-4539-A038-8A617C9B78A9}" srcOrd="1" destOrd="0" parTransId="{0790A586-5D0F-4C73-97F2-3F773FA10019}" sibTransId="{1A83B824-DF34-4769-AF8E-8E58DEE31C28}"/>
    <dgm:cxn modelId="{35794BBA-B4FC-4E34-959E-71A87613AB4F}" type="presOf" srcId="{CB0FDF71-D88C-477C-A484-C7F27650C88E}" destId="{AC1FFC69-6968-443D-901F-327236FF14F6}" srcOrd="0" destOrd="0" presId="urn:microsoft.com/office/officeart/2008/layout/CircleAccentTimeline"/>
    <dgm:cxn modelId="{B63FBAD5-9178-4213-8B8D-B60C7E116E28}" srcId="{9F8A996B-38E7-450D-8C0F-527D42322197}" destId="{25FCC6C1-9BD1-4FB6-B1F0-90C35680667E}" srcOrd="0" destOrd="0" parTransId="{8D68985E-DD13-4719-9045-3C53FFF9F8AB}" sibTransId="{60B73EA3-6BFE-4C31-B1D9-ED4631428CB5}"/>
    <dgm:cxn modelId="{F367D8DF-6963-4332-AEB5-8B647E681B35}" type="presOf" srcId="{9F8A996B-38E7-450D-8C0F-527D42322197}" destId="{8ABAF94B-BEEB-4A14-9B06-C7F6B8589672}" srcOrd="0" destOrd="0" presId="urn:microsoft.com/office/officeart/2008/layout/CircleAccentTimeline"/>
    <dgm:cxn modelId="{9253F3F4-2809-4552-AED9-6BF53634A775}" type="presOf" srcId="{CA53D27C-8FE1-4545-A7F3-0E3CC66BCF28}" destId="{303CC371-FC77-4B8C-85E6-FFBC22A02A39}" srcOrd="0" destOrd="0" presId="urn:microsoft.com/office/officeart/2008/layout/CircleAccentTimeline"/>
    <dgm:cxn modelId="{20A6F4FF-2776-4BC0-9627-71F8FA440686}" type="presOf" srcId="{25FCC6C1-9BD1-4FB6-B1F0-90C35680667E}" destId="{922A066B-C052-4C73-A66D-35028543B7B3}" srcOrd="0" destOrd="0" presId="urn:microsoft.com/office/officeart/2008/layout/CircleAccentTimeline"/>
    <dgm:cxn modelId="{68B36ACE-AFAD-4804-878C-B837A67254B3}" type="presParOf" srcId="{303CC371-FC77-4B8C-85E6-FFBC22A02A39}" destId="{688E2FF8-F20E-4B00-A9A2-A09E2D173725}" srcOrd="0" destOrd="0" presId="urn:microsoft.com/office/officeart/2008/layout/CircleAccentTimeline"/>
    <dgm:cxn modelId="{2340DA49-F919-4FC0-9CC3-BDFA34A81DD3}" type="presParOf" srcId="{688E2FF8-F20E-4B00-A9A2-A09E2D173725}" destId="{6E88D206-CE28-479E-8B06-75E072CC9678}" srcOrd="0" destOrd="0" presId="urn:microsoft.com/office/officeart/2008/layout/CircleAccentTimeline"/>
    <dgm:cxn modelId="{18ADB9F1-23CB-48BE-905B-BBF5E5953F66}" type="presParOf" srcId="{688E2FF8-F20E-4B00-A9A2-A09E2D173725}" destId="{8ABAF94B-BEEB-4A14-9B06-C7F6B8589672}" srcOrd="1" destOrd="0" presId="urn:microsoft.com/office/officeart/2008/layout/CircleAccentTimeline"/>
    <dgm:cxn modelId="{FACABA08-EDF0-4F7F-8421-FA5D77EB535F}" type="presParOf" srcId="{688E2FF8-F20E-4B00-A9A2-A09E2D173725}" destId="{5913159C-D009-440F-A712-9A2E8DC7ECCA}" srcOrd="2" destOrd="0" presId="urn:microsoft.com/office/officeart/2008/layout/CircleAccentTimeline"/>
    <dgm:cxn modelId="{786188F8-0523-4730-BD99-9D90C6760B83}" type="presParOf" srcId="{303CC371-FC77-4B8C-85E6-FFBC22A02A39}" destId="{7DEAE698-5117-4489-A48D-3286B5CE69C3}" srcOrd="1" destOrd="0" presId="urn:microsoft.com/office/officeart/2008/layout/CircleAccentTimeline"/>
    <dgm:cxn modelId="{9CE8F63A-6386-4052-A806-535FE6571213}" type="presParOf" srcId="{303CC371-FC77-4B8C-85E6-FFBC22A02A39}" destId="{BA5D7332-F75D-45A9-B1F8-7E9A55EA2C3E}" srcOrd="2" destOrd="0" presId="urn:microsoft.com/office/officeart/2008/layout/CircleAccentTimeline"/>
    <dgm:cxn modelId="{EC774407-FB38-4CA3-BDEF-21702F809E9C}" type="presParOf" srcId="{303CC371-FC77-4B8C-85E6-FFBC22A02A39}" destId="{7E23C0E2-5A97-4672-98AC-5C92DAC2190C}" srcOrd="3" destOrd="0" presId="urn:microsoft.com/office/officeart/2008/layout/CircleAccentTimeline"/>
    <dgm:cxn modelId="{AF55D649-36DE-46AD-9CCA-4089CC0CFD4F}" type="presParOf" srcId="{303CC371-FC77-4B8C-85E6-FFBC22A02A39}" destId="{87AC6889-D843-4B62-8F58-35674D9206BF}" srcOrd="4" destOrd="0" presId="urn:microsoft.com/office/officeart/2008/layout/CircleAccentTimeline"/>
    <dgm:cxn modelId="{2892C3DB-914E-45F5-AADA-FB672CDEB569}" type="presParOf" srcId="{87AC6889-D843-4B62-8F58-35674D9206BF}" destId="{E6938B40-7E37-432E-8A2C-641A2AE38281}" srcOrd="0" destOrd="0" presId="urn:microsoft.com/office/officeart/2008/layout/CircleAccentTimeline"/>
    <dgm:cxn modelId="{30840BB8-0073-4D6C-8D1A-BE3FE67E03DF}" type="presParOf" srcId="{87AC6889-D843-4B62-8F58-35674D9206BF}" destId="{922A066B-C052-4C73-A66D-35028543B7B3}" srcOrd="1" destOrd="0" presId="urn:microsoft.com/office/officeart/2008/layout/CircleAccentTimeline"/>
    <dgm:cxn modelId="{2EFB0ED6-1952-4C3A-ACC9-4FD53313308F}" type="presParOf" srcId="{87AC6889-D843-4B62-8F58-35674D9206BF}" destId="{A71357F9-E0F1-45FE-820B-511B52C7D6D1}" srcOrd="2" destOrd="0" presId="urn:microsoft.com/office/officeart/2008/layout/CircleAccentTimeline"/>
    <dgm:cxn modelId="{EA6F4AD9-18FA-4D04-AC30-939CE32150E8}" type="presParOf" srcId="{303CC371-FC77-4B8C-85E6-FFBC22A02A39}" destId="{10378E8C-3B85-4E4A-B165-52B153662C1A}" srcOrd="5" destOrd="0" presId="urn:microsoft.com/office/officeart/2008/layout/CircleAccentTimeline"/>
    <dgm:cxn modelId="{5EB6073C-0E26-4ABD-9008-60ED1C965205}" type="presParOf" srcId="{303CC371-FC77-4B8C-85E6-FFBC22A02A39}" destId="{DF07B295-29EF-4992-97CF-17654F75A5B6}" srcOrd="6" destOrd="0" presId="urn:microsoft.com/office/officeart/2008/layout/CircleAccentTimeline"/>
    <dgm:cxn modelId="{282CEAF4-496C-4F7F-AF17-C150D1ECA47B}" type="presParOf" srcId="{303CC371-FC77-4B8C-85E6-FFBC22A02A39}" destId="{17AC2482-6050-4C22-88BC-D79233B66115}" srcOrd="7" destOrd="0" presId="urn:microsoft.com/office/officeart/2008/layout/CircleAccentTimeline"/>
    <dgm:cxn modelId="{F4729442-276F-43A3-BB80-F7B4992600FB}" type="presParOf" srcId="{303CC371-FC77-4B8C-85E6-FFBC22A02A39}" destId="{A3A0CAAF-E10A-4873-8978-63501789B264}" srcOrd="8" destOrd="0" presId="urn:microsoft.com/office/officeart/2008/layout/CircleAccentTimeline"/>
    <dgm:cxn modelId="{5E0C8FF4-B822-460E-8098-62717E172881}" type="presParOf" srcId="{A3A0CAAF-E10A-4873-8978-63501789B264}" destId="{178F4F2E-6648-4BA4-AAC0-E7D95A2746B3}" srcOrd="0" destOrd="0" presId="urn:microsoft.com/office/officeart/2008/layout/CircleAccentTimeline"/>
    <dgm:cxn modelId="{FDD7E099-8375-41F0-BECD-3CC55127448B}" type="presParOf" srcId="{A3A0CAAF-E10A-4873-8978-63501789B264}" destId="{9B340E4F-C02C-4909-8AD9-AA03ABA691B1}" srcOrd="1" destOrd="0" presId="urn:microsoft.com/office/officeart/2008/layout/CircleAccentTimeline"/>
    <dgm:cxn modelId="{E4F4841C-B845-43F3-93AB-C1629C0FE5A0}" type="presParOf" srcId="{A3A0CAAF-E10A-4873-8978-63501789B264}" destId="{B707111E-6ECA-4668-9A74-8052DAC8AF2F}" srcOrd="2" destOrd="0" presId="urn:microsoft.com/office/officeart/2008/layout/CircleAccentTimeline"/>
    <dgm:cxn modelId="{9357EC66-DF17-4AF4-946F-F84EB789EB46}" type="presParOf" srcId="{303CC371-FC77-4B8C-85E6-FFBC22A02A39}" destId="{1CA8EEA4-8BCE-4C6F-A7CD-3B67FC4E686B}" srcOrd="9" destOrd="0" presId="urn:microsoft.com/office/officeart/2008/layout/CircleAccentTimeline"/>
    <dgm:cxn modelId="{A4B38C3D-BF5B-4AD4-A80B-83DADFCB41A4}" type="presParOf" srcId="{303CC371-FC77-4B8C-85E6-FFBC22A02A39}" destId="{40BAB8CD-DE96-4C23-AA0C-2A8A9EC0CAC8}" srcOrd="10" destOrd="0" presId="urn:microsoft.com/office/officeart/2008/layout/CircleAccentTimeline"/>
    <dgm:cxn modelId="{D37A474F-B14E-4892-92C3-8D5FCBCB682A}" type="presParOf" srcId="{303CC371-FC77-4B8C-85E6-FFBC22A02A39}" destId="{2ADA2A75-41A3-46F7-BD8B-CCF447E799F6}" srcOrd="11" destOrd="0" presId="urn:microsoft.com/office/officeart/2008/layout/CircleAccentTimeline"/>
    <dgm:cxn modelId="{143083FD-A33C-4A5D-B908-4F97B09A88C0}" type="presParOf" srcId="{2ADA2A75-41A3-46F7-BD8B-CCF447E799F6}" destId="{29FEC9D1-160B-4346-965E-083CB68E665A}" srcOrd="0" destOrd="0" presId="urn:microsoft.com/office/officeart/2008/layout/CircleAccentTimeline"/>
    <dgm:cxn modelId="{A9BB9B94-F8F3-42AF-AB1E-5C3218826F78}" type="presParOf" srcId="{2ADA2A75-41A3-46F7-BD8B-CCF447E799F6}" destId="{AC1FFC69-6968-443D-901F-327236FF14F6}" srcOrd="1" destOrd="0" presId="urn:microsoft.com/office/officeart/2008/layout/CircleAccentTimeline"/>
    <dgm:cxn modelId="{8905EAE9-4063-45C3-A42C-DEFAFADF6F74}" type="presParOf" srcId="{2ADA2A75-41A3-46F7-BD8B-CCF447E799F6}" destId="{D19232E3-0FFE-4843-B2A9-76A1D088A580}" srcOrd="2" destOrd="0" presId="urn:microsoft.com/office/officeart/2008/layout/CircleAccentTimeline"/>
    <dgm:cxn modelId="{A5892756-F3BF-4F99-AF42-73B3E493FFB2}" type="presParOf" srcId="{303CC371-FC77-4B8C-85E6-FFBC22A02A39}" destId="{7B2EA33C-FAF1-4236-95C2-310A932EE476}" srcOrd="12" destOrd="0" presId="urn:microsoft.com/office/officeart/2008/layout/CircleAccentTimeline"/>
    <dgm:cxn modelId="{6D313859-826B-445E-BEEF-00804691B85F}" type="presParOf" srcId="{303CC371-FC77-4B8C-85E6-FFBC22A02A39}" destId="{7BA30861-88A3-4B3C-9624-91E55FADC1F3}" srcOrd="13" destOrd="0" presId="urn:microsoft.com/office/officeart/2008/layout/CircleAccentTimeline"/>
    <dgm:cxn modelId="{780DC86D-472C-431D-AE45-38ABCBE756EE}" type="presParOf" srcId="{303CC371-FC77-4B8C-85E6-FFBC22A02A39}" destId="{C13F360C-F237-476A-8201-0B7FA70A484B}" srcOrd="14" destOrd="0" presId="urn:microsoft.com/office/officeart/2008/layout/CircleAccentTimeline"/>
    <dgm:cxn modelId="{68929CB6-E92D-4232-AAE4-55BB2C836326}" type="presParOf" srcId="{303CC371-FC77-4B8C-85E6-FFBC22A02A39}" destId="{4A7C50A7-4A1A-4269-AC78-012903F5D9B7}" srcOrd="15" destOrd="0" presId="urn:microsoft.com/office/officeart/2008/layout/CircleAccentTimeline"/>
    <dgm:cxn modelId="{B92AD1A6-3A48-4DC9-872F-AD7DB4DBA519}" type="presParOf" srcId="{4A7C50A7-4A1A-4269-AC78-012903F5D9B7}" destId="{CC6B4CB4-2497-480D-A10D-6799E028715A}" srcOrd="0" destOrd="0" presId="urn:microsoft.com/office/officeart/2008/layout/CircleAccentTimeline"/>
    <dgm:cxn modelId="{EE15D421-5889-4941-8A6C-6C26E70B7A6A}" type="presParOf" srcId="{4A7C50A7-4A1A-4269-AC78-012903F5D9B7}" destId="{FC507A60-78D7-4E98-A436-F20EF5B40BB8}" srcOrd="1" destOrd="0" presId="urn:microsoft.com/office/officeart/2008/layout/CircleAccentTimeline"/>
    <dgm:cxn modelId="{83EA7397-1019-4843-ADF7-E0FE2F676B33}" type="presParOf" srcId="{4A7C50A7-4A1A-4269-AC78-012903F5D9B7}" destId="{EC9E60A2-1C9B-4FEE-8548-0D7923CF42D6}" srcOrd="2" destOrd="0" presId="urn:microsoft.com/office/officeart/2008/layout/CircleAccentTimeline"/>
    <dgm:cxn modelId="{49118DCE-1272-42CE-B04C-5F02404EDE24}" type="presParOf" srcId="{303CC371-FC77-4B8C-85E6-FFBC22A02A39}" destId="{2928EAE6-50ED-41FA-8F68-A7ACCD19DFD8}" srcOrd="16" destOrd="0" presId="urn:microsoft.com/office/officeart/2008/layout/CircleAccentTimeline"/>
    <dgm:cxn modelId="{46FF3712-2350-4DF4-B6F9-3CDD9A7847F6}" type="presParOf" srcId="{303CC371-FC77-4B8C-85E6-FFBC22A02A39}" destId="{55FA1EE2-7421-4925-9BBE-8D8DAFA6C235}" srcOrd="17" destOrd="0" presId="urn:microsoft.com/office/officeart/2008/layout/CircleAccentTimeline"/>
    <dgm:cxn modelId="{F7A7536D-B92A-4D1B-8C39-711950836F12}" type="presParOf" srcId="{303CC371-FC77-4B8C-85E6-FFBC22A02A39}" destId="{F86C77EC-5C1A-497C-921F-DB7B3750F80B}" srcOrd="18" destOrd="0" presId="urn:microsoft.com/office/officeart/2008/layout/CircleAccentTimeline"/>
    <dgm:cxn modelId="{CBD47041-4EFC-45E6-AB2C-1F001A535FC6}" type="presParOf" srcId="{303CC371-FC77-4B8C-85E6-FFBC22A02A39}" destId="{9DDA839A-0DEB-4063-98BD-D5B00F3A1B38}" srcOrd="19" destOrd="0" presId="urn:microsoft.com/office/officeart/2008/layout/CircleAccentTimeline"/>
    <dgm:cxn modelId="{41A3B29F-C7DF-4439-9BC8-FF1F10EBC030}" type="presParOf" srcId="{9DDA839A-0DEB-4063-98BD-D5B00F3A1B38}" destId="{4FE47416-5843-48CD-98DA-9F35C87BF8E0}" srcOrd="0" destOrd="0" presId="urn:microsoft.com/office/officeart/2008/layout/CircleAccentTimeline"/>
    <dgm:cxn modelId="{62F3FB3E-926D-4161-8EED-F2CDB6C370C1}" type="presParOf" srcId="{9DDA839A-0DEB-4063-98BD-D5B00F3A1B38}" destId="{6B246E7B-343B-47F8-AFF8-993BA11FD87D}" srcOrd="1" destOrd="0" presId="urn:microsoft.com/office/officeart/2008/layout/CircleAccentTimeline"/>
    <dgm:cxn modelId="{2762F126-C675-40BE-9657-3A7DC6C5D4A2}" type="presParOf" srcId="{9DDA839A-0DEB-4063-98BD-D5B00F3A1B38}" destId="{AE9F4153-CA9B-4986-9F88-5FE9DF1A5C85}" srcOrd="2" destOrd="0" presId="urn:microsoft.com/office/officeart/2008/layout/CircleAccentTimeline"/>
    <dgm:cxn modelId="{CA7DA859-D302-4D9A-8783-1F0C2A2EED19}" type="presParOf" srcId="{303CC371-FC77-4B8C-85E6-FFBC22A02A39}" destId="{91883D53-361A-4044-A114-3317085F9723}" srcOrd="20" destOrd="0" presId="urn:microsoft.com/office/officeart/2008/layout/CircleAccentTimeline"/>
    <dgm:cxn modelId="{466A4D33-D183-4388-8F80-35A08D40DA4B}" type="presParOf" srcId="{303CC371-FC77-4B8C-85E6-FFBC22A02A39}" destId="{0D88BE6A-B6EB-41E1-92E5-3A0421ED0079}" srcOrd="21" destOrd="0" presId="urn:microsoft.com/office/officeart/2008/layout/CircleAccentTimeline"/>
    <dgm:cxn modelId="{1810F4EF-8945-468E-96DA-3072EEA79CB2}" type="presParOf" srcId="{303CC371-FC77-4B8C-85E6-FFBC22A02A39}" destId="{F350ADE6-7196-4BDC-AC0C-8C2F1B02385C}" srcOrd="22" destOrd="0" presId="urn:microsoft.com/office/officeart/2008/layout/CircleAccentTimeline"/>
    <dgm:cxn modelId="{8006F55E-1EC5-4864-8C2B-0716452CF9AD}" type="presParOf" srcId="{F350ADE6-7196-4BDC-AC0C-8C2F1B02385C}" destId="{D934B25D-BE54-4CEB-B33B-0D7CA66E20E5}" srcOrd="0" destOrd="0" presId="urn:microsoft.com/office/officeart/2008/layout/CircleAccentTimeline"/>
    <dgm:cxn modelId="{6F500663-C7A3-4EA0-9D39-0685FF10B9B0}" type="presParOf" srcId="{F350ADE6-7196-4BDC-AC0C-8C2F1B02385C}" destId="{6A357AEC-7ABC-4BAD-A8AC-63361EE9C20D}" srcOrd="1" destOrd="0" presId="urn:microsoft.com/office/officeart/2008/layout/CircleAccentTimeline"/>
    <dgm:cxn modelId="{41A8D4A2-A972-430B-BA2B-B77B5BC3D717}" type="presParOf" srcId="{F350ADE6-7196-4BDC-AC0C-8C2F1B02385C}" destId="{4718E099-D2DA-41B6-A518-27C907AC4C12}" srcOrd="2" destOrd="0" presId="urn:microsoft.com/office/officeart/2008/layout/CircleAccentTimeline"/>
    <dgm:cxn modelId="{6FBB409E-EE02-4892-B1DA-8DC8FBA03508}" type="presParOf" srcId="{303CC371-FC77-4B8C-85E6-FFBC22A02A39}" destId="{A4171F24-2251-43F4-968B-EB19B19FC082}" srcOrd="23" destOrd="0" presId="urn:microsoft.com/office/officeart/2008/layout/CircleAccentTimeline"/>
    <dgm:cxn modelId="{D086C591-70CD-4E6A-99EF-C2765BC9B079}" type="presParOf" srcId="{303CC371-FC77-4B8C-85E6-FFBC22A02A39}" destId="{868205F6-99B3-407A-B4D6-F4C91B16C820}" srcOrd="24" destOrd="0" presId="urn:microsoft.com/office/officeart/2008/layout/CircleAccent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53D27C-8FE1-4545-A7F3-0E3CC66BCF28}" type="doc">
      <dgm:prSet loTypeId="urn:microsoft.com/office/officeart/2008/layout/CircleAccentTimeline" loCatId="process" qsTypeId="urn:microsoft.com/office/officeart/2005/8/quickstyle/simple5" qsCatId="simple" csTypeId="urn:microsoft.com/office/officeart/2005/8/colors/accent2_3" csCatId="accent2" phldr="1"/>
      <dgm:spPr/>
      <dgm:t>
        <a:bodyPr/>
        <a:lstStyle/>
        <a:p>
          <a:endParaRPr lang="en-GB"/>
        </a:p>
      </dgm:t>
    </dgm:pt>
    <dgm:pt modelId="{9F8A996B-38E7-450D-8C0F-527D42322197}">
      <dgm:prSet phldrT="[Text]"/>
      <dgm:spPr/>
      <dgm:t>
        <a:bodyPr/>
        <a:lstStyle/>
        <a:p>
          <a:r>
            <a:rPr lang="en-GB" dirty="0"/>
            <a:t>Intro</a:t>
          </a:r>
        </a:p>
      </dgm:t>
    </dgm:pt>
    <dgm:pt modelId="{746377AB-FC94-4FD5-B1FF-8808A10E530E}" type="parTrans" cxnId="{03F9A17C-7A26-47E5-9811-16112DFF187B}">
      <dgm:prSet/>
      <dgm:spPr/>
      <dgm:t>
        <a:bodyPr/>
        <a:lstStyle/>
        <a:p>
          <a:endParaRPr lang="en-GB"/>
        </a:p>
      </dgm:t>
    </dgm:pt>
    <dgm:pt modelId="{B040E306-C490-4452-9B72-047891380429}" type="sibTrans" cxnId="{03F9A17C-7A26-47E5-9811-16112DFF187B}">
      <dgm:prSet/>
      <dgm:spPr/>
      <dgm:t>
        <a:bodyPr/>
        <a:lstStyle/>
        <a:p>
          <a:endParaRPr lang="en-GB"/>
        </a:p>
      </dgm:t>
    </dgm:pt>
    <dgm:pt modelId="{25FCC6C1-9BD1-4FB6-B1F0-90C35680667E}">
      <dgm:prSet phldrT="[Text]" custT="1"/>
      <dgm:spPr/>
      <dgm:t>
        <a:bodyPr/>
        <a:lstStyle/>
        <a:p>
          <a:r>
            <a:rPr lang="en-GB" sz="1200" dirty="0"/>
            <a:t>IP</a:t>
          </a:r>
        </a:p>
      </dgm:t>
    </dgm:pt>
    <dgm:pt modelId="{8D68985E-DD13-4719-9045-3C53FFF9F8AB}" type="parTrans" cxnId="{B63FBAD5-9178-4213-8B8D-B60C7E116E28}">
      <dgm:prSet/>
      <dgm:spPr/>
      <dgm:t>
        <a:bodyPr/>
        <a:lstStyle/>
        <a:p>
          <a:endParaRPr lang="en-GB"/>
        </a:p>
      </dgm:t>
    </dgm:pt>
    <dgm:pt modelId="{60B73EA3-6BFE-4C31-B1D9-ED4631428CB5}" type="sibTrans" cxnId="{B63FBAD5-9178-4213-8B8D-B60C7E116E28}">
      <dgm:prSet/>
      <dgm:spPr/>
      <dgm:t>
        <a:bodyPr/>
        <a:lstStyle/>
        <a:p>
          <a:endParaRPr lang="en-GB"/>
        </a:p>
      </dgm:t>
    </dgm:pt>
    <dgm:pt modelId="{CB0FDF71-D88C-477C-A484-C7F27650C88E}">
      <dgm:prSet phldrT="[Text]"/>
      <dgm:spPr/>
      <dgm:t>
        <a:bodyPr/>
        <a:lstStyle/>
        <a:p>
          <a:r>
            <a:rPr lang="en-GB" dirty="0"/>
            <a:t>Invention to Opportunity</a:t>
          </a:r>
        </a:p>
      </dgm:t>
    </dgm:pt>
    <dgm:pt modelId="{BA2E5B1E-A79C-44FA-96C1-CFD17E1F0FF7}" type="parTrans" cxnId="{B4EE038A-AD7A-433C-B365-DF4CFBD54F3F}">
      <dgm:prSet/>
      <dgm:spPr/>
      <dgm:t>
        <a:bodyPr/>
        <a:lstStyle/>
        <a:p>
          <a:endParaRPr lang="en-GB"/>
        </a:p>
      </dgm:t>
    </dgm:pt>
    <dgm:pt modelId="{E70DCD44-EF7D-46A0-84B8-D41C917DCC60}" type="sibTrans" cxnId="{B4EE038A-AD7A-433C-B365-DF4CFBD54F3F}">
      <dgm:prSet/>
      <dgm:spPr/>
      <dgm:t>
        <a:bodyPr/>
        <a:lstStyle/>
        <a:p>
          <a:endParaRPr lang="en-GB"/>
        </a:p>
      </dgm:t>
    </dgm:pt>
    <dgm:pt modelId="{AAA00A65-0F64-4539-A038-8A617C9B78A9}">
      <dgm:prSet phldrT="[Text]" custT="1"/>
      <dgm:spPr/>
      <dgm:t>
        <a:bodyPr/>
        <a:lstStyle/>
        <a:p>
          <a:r>
            <a:rPr lang="en-GB" sz="1200" dirty="0"/>
            <a:t>Drivers &amp; Dimensions of OBM</a:t>
          </a:r>
        </a:p>
      </dgm:t>
    </dgm:pt>
    <dgm:pt modelId="{0790A586-5D0F-4C73-97F2-3F773FA10019}" type="parTrans" cxnId="{25A3E2B6-49C0-4B51-9256-EE670C1BCAD2}">
      <dgm:prSet/>
      <dgm:spPr/>
      <dgm:t>
        <a:bodyPr/>
        <a:lstStyle/>
        <a:p>
          <a:endParaRPr lang="en-GB"/>
        </a:p>
      </dgm:t>
    </dgm:pt>
    <dgm:pt modelId="{1A83B824-DF34-4769-AF8E-8E58DEE31C28}" type="sibTrans" cxnId="{25A3E2B6-49C0-4B51-9256-EE670C1BCAD2}">
      <dgm:prSet/>
      <dgm:spPr/>
      <dgm:t>
        <a:bodyPr/>
        <a:lstStyle/>
        <a:p>
          <a:endParaRPr lang="en-GB"/>
        </a:p>
      </dgm:t>
    </dgm:pt>
    <dgm:pt modelId="{2DC22EA9-75C8-49CE-815C-DA5780E2CEEA}">
      <dgm:prSet phldrT="[Text]"/>
      <dgm:spPr/>
      <dgm:t>
        <a:bodyPr/>
        <a:lstStyle/>
        <a:p>
          <a:r>
            <a:rPr lang="en-GB" dirty="0"/>
            <a:t>Presentation</a:t>
          </a:r>
        </a:p>
      </dgm:t>
    </dgm:pt>
    <dgm:pt modelId="{8A9F4570-DA02-4C91-9B4A-E5299AB7A589}" type="parTrans" cxnId="{EE13CC39-D7CA-4C02-8C5F-5A40528F7BC5}">
      <dgm:prSet/>
      <dgm:spPr/>
      <dgm:t>
        <a:bodyPr/>
        <a:lstStyle/>
        <a:p>
          <a:endParaRPr lang="en-GB"/>
        </a:p>
      </dgm:t>
    </dgm:pt>
    <dgm:pt modelId="{F0DB196B-39ED-4952-B7E4-0727C3058CFE}" type="sibTrans" cxnId="{EE13CC39-D7CA-4C02-8C5F-5A40528F7BC5}">
      <dgm:prSet/>
      <dgm:spPr/>
      <dgm:t>
        <a:bodyPr/>
        <a:lstStyle/>
        <a:p>
          <a:endParaRPr lang="en-GB"/>
        </a:p>
      </dgm:t>
    </dgm:pt>
    <dgm:pt modelId="{99DD1391-34ED-4B51-BB30-80E9AA05DAA5}">
      <dgm:prSet phldrT="[Text]"/>
      <dgm:spPr/>
      <dgm:t>
        <a:bodyPr/>
        <a:lstStyle/>
        <a:p>
          <a:r>
            <a:rPr lang="en-GB" dirty="0"/>
            <a:t>Teamwork</a:t>
          </a:r>
        </a:p>
      </dgm:t>
    </dgm:pt>
    <dgm:pt modelId="{45A52D7E-35CD-49AD-8957-846A7AB176ED}" type="parTrans" cxnId="{07804D48-CA59-4E81-B69E-590B5B4033DC}">
      <dgm:prSet/>
      <dgm:spPr/>
      <dgm:t>
        <a:bodyPr/>
        <a:lstStyle/>
        <a:p>
          <a:endParaRPr lang="en-GB"/>
        </a:p>
      </dgm:t>
    </dgm:pt>
    <dgm:pt modelId="{F97514E6-EE62-4535-A2B6-9DF3EE9CCC3D}" type="sibTrans" cxnId="{07804D48-CA59-4E81-B69E-590B5B4033DC}">
      <dgm:prSet/>
      <dgm:spPr/>
      <dgm:t>
        <a:bodyPr/>
        <a:lstStyle/>
        <a:p>
          <a:endParaRPr lang="en-GB"/>
        </a:p>
      </dgm:t>
    </dgm:pt>
    <dgm:pt modelId="{6F81FB71-22DB-4D3C-AFAE-1062392ED0DC}">
      <dgm:prSet phldrT="[Text]"/>
      <dgm:spPr/>
      <dgm:t>
        <a:bodyPr/>
        <a:lstStyle/>
        <a:p>
          <a:r>
            <a:rPr lang="en-GB" dirty="0"/>
            <a:t>OBM – pulling it together</a:t>
          </a:r>
        </a:p>
      </dgm:t>
    </dgm:pt>
    <dgm:pt modelId="{65B4E5DF-1F56-409B-BED9-48A498F8A811}" type="parTrans" cxnId="{52BBF0DC-E30F-42AC-8279-8BB9328C53CC}">
      <dgm:prSet/>
      <dgm:spPr/>
      <dgm:t>
        <a:bodyPr/>
        <a:lstStyle/>
        <a:p>
          <a:endParaRPr lang="en-GB"/>
        </a:p>
      </dgm:t>
    </dgm:pt>
    <dgm:pt modelId="{E96E31BD-8418-46D2-A2B1-5D49564D9ACA}" type="sibTrans" cxnId="{52BBF0DC-E30F-42AC-8279-8BB9328C53CC}">
      <dgm:prSet/>
      <dgm:spPr/>
      <dgm:t>
        <a:bodyPr/>
        <a:lstStyle/>
        <a:p>
          <a:endParaRPr lang="en-GB"/>
        </a:p>
      </dgm:t>
    </dgm:pt>
    <dgm:pt modelId="{343B9B06-3C5D-4F78-8036-C72143E4684A}">
      <dgm:prSet phldrT="[Text]" custT="1"/>
      <dgm:spPr/>
      <dgm:t>
        <a:bodyPr/>
        <a:lstStyle/>
        <a:p>
          <a:r>
            <a:rPr lang="en-GB" sz="1200" dirty="0"/>
            <a:t>Licensing</a:t>
          </a:r>
        </a:p>
      </dgm:t>
    </dgm:pt>
    <dgm:pt modelId="{892D2E3C-4832-4EEF-B2A0-5EEB22D03A5E}" type="parTrans" cxnId="{EBB9447E-C10C-45E3-BA26-0F4AA01DD41C}">
      <dgm:prSet/>
      <dgm:spPr/>
      <dgm:t>
        <a:bodyPr/>
        <a:lstStyle/>
        <a:p>
          <a:endParaRPr lang="en-GB"/>
        </a:p>
      </dgm:t>
    </dgm:pt>
    <dgm:pt modelId="{71D02146-9E2E-41BC-A248-4E41BBFDB0F4}" type="sibTrans" cxnId="{EBB9447E-C10C-45E3-BA26-0F4AA01DD41C}">
      <dgm:prSet/>
      <dgm:spPr/>
      <dgm:t>
        <a:bodyPr/>
        <a:lstStyle/>
        <a:p>
          <a:endParaRPr lang="en-GB"/>
        </a:p>
      </dgm:t>
    </dgm:pt>
    <dgm:pt modelId="{303CC371-FC77-4B8C-85E6-FFBC22A02A39}" type="pres">
      <dgm:prSet presAssocID="{CA53D27C-8FE1-4545-A7F3-0E3CC66BCF28}" presName="Name0" presStyleCnt="0">
        <dgm:presLayoutVars>
          <dgm:dir/>
        </dgm:presLayoutVars>
      </dgm:prSet>
      <dgm:spPr/>
    </dgm:pt>
    <dgm:pt modelId="{688E2FF8-F20E-4B00-A9A2-A09E2D173725}" type="pres">
      <dgm:prSet presAssocID="{9F8A996B-38E7-450D-8C0F-527D42322197}" presName="parComposite" presStyleCnt="0"/>
      <dgm:spPr/>
    </dgm:pt>
    <dgm:pt modelId="{6E88D206-CE28-479E-8B06-75E072CC9678}" type="pres">
      <dgm:prSet presAssocID="{9F8A996B-38E7-450D-8C0F-527D42322197}" presName="parBigCircle" presStyleLbl="node0" presStyleIdx="0" presStyleCnt="3"/>
      <dgm:spPr/>
    </dgm:pt>
    <dgm:pt modelId="{8ABAF94B-BEEB-4A14-9B06-C7F6B8589672}" type="pres">
      <dgm:prSet presAssocID="{9F8A996B-38E7-450D-8C0F-527D42322197}" presName="parTx" presStyleLbl="revTx" presStyleIdx="0" presStyleCnt="13"/>
      <dgm:spPr/>
    </dgm:pt>
    <dgm:pt modelId="{5913159C-D009-440F-A712-9A2E8DC7ECCA}" type="pres">
      <dgm:prSet presAssocID="{9F8A996B-38E7-450D-8C0F-527D42322197}" presName="bSpace" presStyleCnt="0"/>
      <dgm:spPr/>
    </dgm:pt>
    <dgm:pt modelId="{7DEAE698-5117-4489-A48D-3286B5CE69C3}" type="pres">
      <dgm:prSet presAssocID="{9F8A996B-38E7-450D-8C0F-527D42322197}" presName="parBackupNorm" presStyleCnt="0"/>
      <dgm:spPr/>
    </dgm:pt>
    <dgm:pt modelId="{BA5D7332-F75D-45A9-B1F8-7E9A55EA2C3E}" type="pres">
      <dgm:prSet presAssocID="{B040E306-C490-4452-9B72-047891380429}" presName="parSpace" presStyleCnt="0"/>
      <dgm:spPr/>
    </dgm:pt>
    <dgm:pt modelId="{7E23C0E2-5A97-4672-98AC-5C92DAC2190C}" type="pres">
      <dgm:prSet presAssocID="{25FCC6C1-9BD1-4FB6-B1F0-90C35680667E}" presName="desBackupLeftNorm" presStyleCnt="0"/>
      <dgm:spPr/>
    </dgm:pt>
    <dgm:pt modelId="{87AC6889-D843-4B62-8F58-35674D9206BF}" type="pres">
      <dgm:prSet presAssocID="{25FCC6C1-9BD1-4FB6-B1F0-90C35680667E}" presName="desComposite" presStyleCnt="0"/>
      <dgm:spPr/>
    </dgm:pt>
    <dgm:pt modelId="{E6938B40-7E37-432E-8A2C-641A2AE38281}" type="pres">
      <dgm:prSet presAssocID="{25FCC6C1-9BD1-4FB6-B1F0-90C35680667E}" presName="desCircle" presStyleLbl="node1" presStyleIdx="0" presStyleCnt="5"/>
      <dgm:spPr/>
    </dgm:pt>
    <dgm:pt modelId="{922A066B-C052-4C73-A66D-35028543B7B3}" type="pres">
      <dgm:prSet presAssocID="{25FCC6C1-9BD1-4FB6-B1F0-90C35680667E}" presName="chTx" presStyleLbl="revTx" presStyleIdx="1" presStyleCnt="13"/>
      <dgm:spPr/>
    </dgm:pt>
    <dgm:pt modelId="{A71357F9-E0F1-45FE-820B-511B52C7D6D1}" type="pres">
      <dgm:prSet presAssocID="{25FCC6C1-9BD1-4FB6-B1F0-90C35680667E}" presName="desTx" presStyleLbl="revTx" presStyleIdx="2" presStyleCnt="13">
        <dgm:presLayoutVars>
          <dgm:bulletEnabled val="1"/>
        </dgm:presLayoutVars>
      </dgm:prSet>
      <dgm:spPr/>
    </dgm:pt>
    <dgm:pt modelId="{10378E8C-3B85-4E4A-B165-52B153662C1A}" type="pres">
      <dgm:prSet presAssocID="{25FCC6C1-9BD1-4FB6-B1F0-90C35680667E}" presName="desBackupRightNorm" presStyleCnt="0"/>
      <dgm:spPr/>
    </dgm:pt>
    <dgm:pt modelId="{DF07B295-29EF-4992-97CF-17654F75A5B6}" type="pres">
      <dgm:prSet presAssocID="{60B73EA3-6BFE-4C31-B1D9-ED4631428CB5}" presName="desSpace" presStyleCnt="0"/>
      <dgm:spPr/>
    </dgm:pt>
    <dgm:pt modelId="{E9611CFC-EF38-4B8F-B137-751A0C9EFBF0}" type="pres">
      <dgm:prSet presAssocID="{343B9B06-3C5D-4F78-8036-C72143E4684A}" presName="desBackupLeftNorm" presStyleCnt="0"/>
      <dgm:spPr/>
    </dgm:pt>
    <dgm:pt modelId="{AC070C52-9664-4D32-B516-0D58C9044CA7}" type="pres">
      <dgm:prSet presAssocID="{343B9B06-3C5D-4F78-8036-C72143E4684A}" presName="desComposite" presStyleCnt="0"/>
      <dgm:spPr/>
    </dgm:pt>
    <dgm:pt modelId="{FE817A7C-6EC7-4630-8A7B-9E03FBB948A6}" type="pres">
      <dgm:prSet presAssocID="{343B9B06-3C5D-4F78-8036-C72143E4684A}" presName="desCircle" presStyleLbl="node1" presStyleIdx="1" presStyleCnt="5"/>
      <dgm:spPr/>
    </dgm:pt>
    <dgm:pt modelId="{2842ACBF-6070-44EB-BD22-11C8693B3FCC}" type="pres">
      <dgm:prSet presAssocID="{343B9B06-3C5D-4F78-8036-C72143E4684A}" presName="chTx" presStyleLbl="revTx" presStyleIdx="3" presStyleCnt="13"/>
      <dgm:spPr/>
    </dgm:pt>
    <dgm:pt modelId="{84D7AA42-857C-4C19-A97F-1E738853FFA8}" type="pres">
      <dgm:prSet presAssocID="{343B9B06-3C5D-4F78-8036-C72143E4684A}" presName="desTx" presStyleLbl="revTx" presStyleIdx="4" presStyleCnt="13">
        <dgm:presLayoutVars>
          <dgm:bulletEnabled val="1"/>
        </dgm:presLayoutVars>
      </dgm:prSet>
      <dgm:spPr/>
    </dgm:pt>
    <dgm:pt modelId="{18C8D251-C717-41DA-B6E7-826403D76EBA}" type="pres">
      <dgm:prSet presAssocID="{343B9B06-3C5D-4F78-8036-C72143E4684A}" presName="desBackupRightNorm" presStyleCnt="0"/>
      <dgm:spPr/>
    </dgm:pt>
    <dgm:pt modelId="{85545C6A-CA93-439A-8EE2-9B5563174D08}" type="pres">
      <dgm:prSet presAssocID="{71D02146-9E2E-41BC-A248-4E41BBFDB0F4}" presName="desSpace" presStyleCnt="0"/>
      <dgm:spPr/>
    </dgm:pt>
    <dgm:pt modelId="{2ADA2A75-41A3-46F7-BD8B-CCF447E799F6}" type="pres">
      <dgm:prSet presAssocID="{CB0FDF71-D88C-477C-A484-C7F27650C88E}" presName="parComposite" presStyleCnt="0"/>
      <dgm:spPr/>
    </dgm:pt>
    <dgm:pt modelId="{29FEC9D1-160B-4346-965E-083CB68E665A}" type="pres">
      <dgm:prSet presAssocID="{CB0FDF71-D88C-477C-A484-C7F27650C88E}" presName="parBigCircle" presStyleLbl="node0" presStyleIdx="1" presStyleCnt="3"/>
      <dgm:spPr/>
    </dgm:pt>
    <dgm:pt modelId="{AC1FFC69-6968-443D-901F-327236FF14F6}" type="pres">
      <dgm:prSet presAssocID="{CB0FDF71-D88C-477C-A484-C7F27650C88E}" presName="parTx" presStyleLbl="revTx" presStyleIdx="5" presStyleCnt="13"/>
      <dgm:spPr/>
    </dgm:pt>
    <dgm:pt modelId="{D19232E3-0FFE-4843-B2A9-76A1D088A580}" type="pres">
      <dgm:prSet presAssocID="{CB0FDF71-D88C-477C-A484-C7F27650C88E}" presName="bSpace" presStyleCnt="0"/>
      <dgm:spPr/>
    </dgm:pt>
    <dgm:pt modelId="{7B2EA33C-FAF1-4236-95C2-310A932EE476}" type="pres">
      <dgm:prSet presAssocID="{CB0FDF71-D88C-477C-A484-C7F27650C88E}" presName="parBackupNorm" presStyleCnt="0"/>
      <dgm:spPr/>
    </dgm:pt>
    <dgm:pt modelId="{7BA30861-88A3-4B3C-9624-91E55FADC1F3}" type="pres">
      <dgm:prSet presAssocID="{E70DCD44-EF7D-46A0-84B8-D41C917DCC60}" presName="parSpace" presStyleCnt="0"/>
      <dgm:spPr/>
    </dgm:pt>
    <dgm:pt modelId="{F86C77EC-5C1A-497C-921F-DB7B3750F80B}" type="pres">
      <dgm:prSet presAssocID="{AAA00A65-0F64-4539-A038-8A617C9B78A9}" presName="desBackupLeftNorm" presStyleCnt="0"/>
      <dgm:spPr/>
    </dgm:pt>
    <dgm:pt modelId="{9DDA839A-0DEB-4063-98BD-D5B00F3A1B38}" type="pres">
      <dgm:prSet presAssocID="{AAA00A65-0F64-4539-A038-8A617C9B78A9}" presName="desComposite" presStyleCnt="0"/>
      <dgm:spPr/>
    </dgm:pt>
    <dgm:pt modelId="{4FE47416-5843-48CD-98DA-9F35C87BF8E0}" type="pres">
      <dgm:prSet presAssocID="{AAA00A65-0F64-4539-A038-8A617C9B78A9}" presName="desCircle" presStyleLbl="node1" presStyleIdx="2" presStyleCnt="5"/>
      <dgm:spPr/>
    </dgm:pt>
    <dgm:pt modelId="{6B246E7B-343B-47F8-AFF8-993BA11FD87D}" type="pres">
      <dgm:prSet presAssocID="{AAA00A65-0F64-4539-A038-8A617C9B78A9}" presName="chTx" presStyleLbl="revTx" presStyleIdx="6" presStyleCnt="13"/>
      <dgm:spPr/>
    </dgm:pt>
    <dgm:pt modelId="{AE9F4153-CA9B-4986-9F88-5FE9DF1A5C85}" type="pres">
      <dgm:prSet presAssocID="{AAA00A65-0F64-4539-A038-8A617C9B78A9}" presName="desTx" presStyleLbl="revTx" presStyleIdx="7" presStyleCnt="13">
        <dgm:presLayoutVars>
          <dgm:bulletEnabled val="1"/>
        </dgm:presLayoutVars>
      </dgm:prSet>
      <dgm:spPr/>
    </dgm:pt>
    <dgm:pt modelId="{91883D53-361A-4044-A114-3317085F9723}" type="pres">
      <dgm:prSet presAssocID="{AAA00A65-0F64-4539-A038-8A617C9B78A9}" presName="desBackupRightNorm" presStyleCnt="0"/>
      <dgm:spPr/>
    </dgm:pt>
    <dgm:pt modelId="{0D88BE6A-B6EB-41E1-92E5-3A0421ED0079}" type="pres">
      <dgm:prSet presAssocID="{1A83B824-DF34-4769-AF8E-8E58DEE31C28}" presName="desSpace" presStyleCnt="0"/>
      <dgm:spPr/>
    </dgm:pt>
    <dgm:pt modelId="{F350ADE6-7196-4BDC-AC0C-8C2F1B02385C}" type="pres">
      <dgm:prSet presAssocID="{2DC22EA9-75C8-49CE-815C-DA5780E2CEEA}" presName="parComposite" presStyleCnt="0"/>
      <dgm:spPr/>
    </dgm:pt>
    <dgm:pt modelId="{D934B25D-BE54-4CEB-B33B-0D7CA66E20E5}" type="pres">
      <dgm:prSet presAssocID="{2DC22EA9-75C8-49CE-815C-DA5780E2CEEA}" presName="parBigCircle" presStyleLbl="node0" presStyleIdx="2" presStyleCnt="3"/>
      <dgm:spPr/>
    </dgm:pt>
    <dgm:pt modelId="{6A357AEC-7ABC-4BAD-A8AC-63361EE9C20D}" type="pres">
      <dgm:prSet presAssocID="{2DC22EA9-75C8-49CE-815C-DA5780E2CEEA}" presName="parTx" presStyleLbl="revTx" presStyleIdx="8" presStyleCnt="13"/>
      <dgm:spPr/>
    </dgm:pt>
    <dgm:pt modelId="{4718E099-D2DA-41B6-A518-27C907AC4C12}" type="pres">
      <dgm:prSet presAssocID="{2DC22EA9-75C8-49CE-815C-DA5780E2CEEA}" presName="bSpace" presStyleCnt="0"/>
      <dgm:spPr/>
    </dgm:pt>
    <dgm:pt modelId="{A4171F24-2251-43F4-968B-EB19B19FC082}" type="pres">
      <dgm:prSet presAssocID="{2DC22EA9-75C8-49CE-815C-DA5780E2CEEA}" presName="parBackupNorm" presStyleCnt="0"/>
      <dgm:spPr/>
    </dgm:pt>
    <dgm:pt modelId="{868205F6-99B3-407A-B4D6-F4C91B16C820}" type="pres">
      <dgm:prSet presAssocID="{F0DB196B-39ED-4952-B7E4-0727C3058CFE}" presName="parSpace" presStyleCnt="0"/>
      <dgm:spPr/>
    </dgm:pt>
    <dgm:pt modelId="{D8F4F8F3-E372-4D08-9BCC-CBF784D4F89C}" type="pres">
      <dgm:prSet presAssocID="{99DD1391-34ED-4B51-BB30-80E9AA05DAA5}" presName="desBackupLeftNorm" presStyleCnt="0"/>
      <dgm:spPr/>
    </dgm:pt>
    <dgm:pt modelId="{8F9D5F01-881B-46BC-AD99-2B7BC79AF228}" type="pres">
      <dgm:prSet presAssocID="{99DD1391-34ED-4B51-BB30-80E9AA05DAA5}" presName="desComposite" presStyleCnt="0"/>
      <dgm:spPr/>
    </dgm:pt>
    <dgm:pt modelId="{EDBBF3F9-5645-4C6F-AB1D-6E823C5B3613}" type="pres">
      <dgm:prSet presAssocID="{99DD1391-34ED-4B51-BB30-80E9AA05DAA5}" presName="desCircle" presStyleLbl="node1" presStyleIdx="3" presStyleCnt="5"/>
      <dgm:spPr/>
    </dgm:pt>
    <dgm:pt modelId="{EF2581CE-94FC-4C4C-99A3-DDC0B3AE5D1E}" type="pres">
      <dgm:prSet presAssocID="{99DD1391-34ED-4B51-BB30-80E9AA05DAA5}" presName="chTx" presStyleLbl="revTx" presStyleIdx="9" presStyleCnt="13"/>
      <dgm:spPr/>
    </dgm:pt>
    <dgm:pt modelId="{7E9D340E-9374-440F-AA98-3CEEA8A77E1C}" type="pres">
      <dgm:prSet presAssocID="{99DD1391-34ED-4B51-BB30-80E9AA05DAA5}" presName="desTx" presStyleLbl="revTx" presStyleIdx="10" presStyleCnt="13">
        <dgm:presLayoutVars>
          <dgm:bulletEnabled val="1"/>
        </dgm:presLayoutVars>
      </dgm:prSet>
      <dgm:spPr/>
    </dgm:pt>
    <dgm:pt modelId="{71C2EA15-AAAF-4FB8-9C8A-9917567B1141}" type="pres">
      <dgm:prSet presAssocID="{99DD1391-34ED-4B51-BB30-80E9AA05DAA5}" presName="desBackupRightNorm" presStyleCnt="0"/>
      <dgm:spPr/>
    </dgm:pt>
    <dgm:pt modelId="{12EE962D-1374-43D6-BD8B-A2F32F3E4F05}" type="pres">
      <dgm:prSet presAssocID="{F97514E6-EE62-4535-A2B6-9DF3EE9CCC3D}" presName="desSpace" presStyleCnt="0"/>
      <dgm:spPr/>
    </dgm:pt>
    <dgm:pt modelId="{EB628A49-6F0A-4F1A-B1EC-24623E4120A0}" type="pres">
      <dgm:prSet presAssocID="{6F81FB71-22DB-4D3C-AFAE-1062392ED0DC}" presName="desBackupLeftNorm" presStyleCnt="0"/>
      <dgm:spPr/>
    </dgm:pt>
    <dgm:pt modelId="{086093E2-0208-4A6E-B25E-BABC634614C4}" type="pres">
      <dgm:prSet presAssocID="{6F81FB71-22DB-4D3C-AFAE-1062392ED0DC}" presName="desComposite" presStyleCnt="0"/>
      <dgm:spPr/>
    </dgm:pt>
    <dgm:pt modelId="{748CCBFB-585C-48EE-B465-885AE0A11677}" type="pres">
      <dgm:prSet presAssocID="{6F81FB71-22DB-4D3C-AFAE-1062392ED0DC}" presName="desCircle" presStyleLbl="node1" presStyleIdx="4" presStyleCnt="5"/>
      <dgm:spPr/>
    </dgm:pt>
    <dgm:pt modelId="{B90FEB11-A917-4FF5-AA0C-8327B550C5C7}" type="pres">
      <dgm:prSet presAssocID="{6F81FB71-22DB-4D3C-AFAE-1062392ED0DC}" presName="chTx" presStyleLbl="revTx" presStyleIdx="11" presStyleCnt="13"/>
      <dgm:spPr/>
    </dgm:pt>
    <dgm:pt modelId="{ECB35D1F-A1DB-433A-8501-34AB5DEA1CC9}" type="pres">
      <dgm:prSet presAssocID="{6F81FB71-22DB-4D3C-AFAE-1062392ED0DC}" presName="desTx" presStyleLbl="revTx" presStyleIdx="12" presStyleCnt="13">
        <dgm:presLayoutVars>
          <dgm:bulletEnabled val="1"/>
        </dgm:presLayoutVars>
      </dgm:prSet>
      <dgm:spPr/>
    </dgm:pt>
    <dgm:pt modelId="{C07F233D-C677-4002-A34A-329E8B52D00D}" type="pres">
      <dgm:prSet presAssocID="{6F81FB71-22DB-4D3C-AFAE-1062392ED0DC}" presName="desBackupRightNorm" presStyleCnt="0"/>
      <dgm:spPr/>
    </dgm:pt>
    <dgm:pt modelId="{EAE94D61-4BE6-4AAD-98D9-34AC14850625}" type="pres">
      <dgm:prSet presAssocID="{E96E31BD-8418-46D2-A2B1-5D49564D9ACA}" presName="desSpace" presStyleCnt="0"/>
      <dgm:spPr/>
    </dgm:pt>
  </dgm:ptLst>
  <dgm:cxnLst>
    <dgm:cxn modelId="{DEB65F1C-83AA-41C1-8246-14A5AE720342}" type="presOf" srcId="{343B9B06-3C5D-4F78-8036-C72143E4684A}" destId="{2842ACBF-6070-44EB-BD22-11C8693B3FCC}" srcOrd="0" destOrd="0" presId="urn:microsoft.com/office/officeart/2008/layout/CircleAccentTimeline"/>
    <dgm:cxn modelId="{3F9C931D-FE74-4321-880C-C6ABB44ADEED}" type="presOf" srcId="{99DD1391-34ED-4B51-BB30-80E9AA05DAA5}" destId="{EF2581CE-94FC-4C4C-99A3-DDC0B3AE5D1E}" srcOrd="0" destOrd="0" presId="urn:microsoft.com/office/officeart/2008/layout/CircleAccentTimeline"/>
    <dgm:cxn modelId="{161C1230-2F31-42EF-ABA3-806C2DE7CE42}" type="presOf" srcId="{CB0FDF71-D88C-477C-A484-C7F27650C88E}" destId="{AC1FFC69-6968-443D-901F-327236FF14F6}" srcOrd="0" destOrd="0" presId="urn:microsoft.com/office/officeart/2008/layout/CircleAccentTimeline"/>
    <dgm:cxn modelId="{CB484C39-118E-4617-B245-4825099B8D7D}" type="presOf" srcId="{25FCC6C1-9BD1-4FB6-B1F0-90C35680667E}" destId="{922A066B-C052-4C73-A66D-35028543B7B3}" srcOrd="0" destOrd="0" presId="urn:microsoft.com/office/officeart/2008/layout/CircleAccentTimeline"/>
    <dgm:cxn modelId="{EE13CC39-D7CA-4C02-8C5F-5A40528F7BC5}" srcId="{CA53D27C-8FE1-4545-A7F3-0E3CC66BCF28}" destId="{2DC22EA9-75C8-49CE-815C-DA5780E2CEEA}" srcOrd="2" destOrd="0" parTransId="{8A9F4570-DA02-4C91-9B4A-E5299AB7A589}" sibTransId="{F0DB196B-39ED-4952-B7E4-0727C3058CFE}"/>
    <dgm:cxn modelId="{07804D48-CA59-4E81-B69E-590B5B4033DC}" srcId="{2DC22EA9-75C8-49CE-815C-DA5780E2CEEA}" destId="{99DD1391-34ED-4B51-BB30-80E9AA05DAA5}" srcOrd="0" destOrd="0" parTransId="{45A52D7E-35CD-49AD-8957-846A7AB176ED}" sibTransId="{F97514E6-EE62-4535-A2B6-9DF3EE9CCC3D}"/>
    <dgm:cxn modelId="{03F9A17C-7A26-47E5-9811-16112DFF187B}" srcId="{CA53D27C-8FE1-4545-A7F3-0E3CC66BCF28}" destId="{9F8A996B-38E7-450D-8C0F-527D42322197}" srcOrd="0" destOrd="0" parTransId="{746377AB-FC94-4FD5-B1FF-8808A10E530E}" sibTransId="{B040E306-C490-4452-9B72-047891380429}"/>
    <dgm:cxn modelId="{EBB9447E-C10C-45E3-BA26-0F4AA01DD41C}" srcId="{9F8A996B-38E7-450D-8C0F-527D42322197}" destId="{343B9B06-3C5D-4F78-8036-C72143E4684A}" srcOrd="1" destOrd="0" parTransId="{892D2E3C-4832-4EEF-B2A0-5EEB22D03A5E}" sibTransId="{71D02146-9E2E-41BC-A248-4E41BBFDB0F4}"/>
    <dgm:cxn modelId="{B4EE038A-AD7A-433C-B365-DF4CFBD54F3F}" srcId="{CA53D27C-8FE1-4545-A7F3-0E3CC66BCF28}" destId="{CB0FDF71-D88C-477C-A484-C7F27650C88E}" srcOrd="1" destOrd="0" parTransId="{BA2E5B1E-A79C-44FA-96C1-CFD17E1F0FF7}" sibTransId="{E70DCD44-EF7D-46A0-84B8-D41C917DCC60}"/>
    <dgm:cxn modelId="{19804997-48C6-49BF-8F58-F57F0CFD0C50}" type="presOf" srcId="{AAA00A65-0F64-4539-A038-8A617C9B78A9}" destId="{6B246E7B-343B-47F8-AFF8-993BA11FD87D}" srcOrd="0" destOrd="0" presId="urn:microsoft.com/office/officeart/2008/layout/CircleAccentTimeline"/>
    <dgm:cxn modelId="{974A0AA3-1AE9-46B8-9EF3-F242C9B49039}" type="presOf" srcId="{2DC22EA9-75C8-49CE-815C-DA5780E2CEEA}" destId="{6A357AEC-7ABC-4BAD-A8AC-63361EE9C20D}" srcOrd="0" destOrd="0" presId="urn:microsoft.com/office/officeart/2008/layout/CircleAccentTimeline"/>
    <dgm:cxn modelId="{25A3E2B6-49C0-4B51-9256-EE670C1BCAD2}" srcId="{CB0FDF71-D88C-477C-A484-C7F27650C88E}" destId="{AAA00A65-0F64-4539-A038-8A617C9B78A9}" srcOrd="0" destOrd="0" parTransId="{0790A586-5D0F-4C73-97F2-3F773FA10019}" sibTransId="{1A83B824-DF34-4769-AF8E-8E58DEE31C28}"/>
    <dgm:cxn modelId="{233A66C8-3051-4D6C-9E77-D4562919F77E}" type="presOf" srcId="{6F81FB71-22DB-4D3C-AFAE-1062392ED0DC}" destId="{B90FEB11-A917-4FF5-AA0C-8327B550C5C7}" srcOrd="0" destOrd="0" presId="urn:microsoft.com/office/officeart/2008/layout/CircleAccentTimeline"/>
    <dgm:cxn modelId="{B63FBAD5-9178-4213-8B8D-B60C7E116E28}" srcId="{9F8A996B-38E7-450D-8C0F-527D42322197}" destId="{25FCC6C1-9BD1-4FB6-B1F0-90C35680667E}" srcOrd="0" destOrd="0" parTransId="{8D68985E-DD13-4719-9045-3C53FFF9F8AB}" sibTransId="{60B73EA3-6BFE-4C31-B1D9-ED4631428CB5}"/>
    <dgm:cxn modelId="{CB57E7DC-F79C-42E5-B833-3A601316ED4E}" type="presOf" srcId="{9F8A996B-38E7-450D-8C0F-527D42322197}" destId="{8ABAF94B-BEEB-4A14-9B06-C7F6B8589672}" srcOrd="0" destOrd="0" presId="urn:microsoft.com/office/officeart/2008/layout/CircleAccentTimeline"/>
    <dgm:cxn modelId="{52BBF0DC-E30F-42AC-8279-8BB9328C53CC}" srcId="{2DC22EA9-75C8-49CE-815C-DA5780E2CEEA}" destId="{6F81FB71-22DB-4D3C-AFAE-1062392ED0DC}" srcOrd="1" destOrd="0" parTransId="{65B4E5DF-1F56-409B-BED9-48A498F8A811}" sibTransId="{E96E31BD-8418-46D2-A2B1-5D49564D9ACA}"/>
    <dgm:cxn modelId="{247914FA-6CBE-4148-8346-DBDD2D003AC7}" type="presOf" srcId="{CA53D27C-8FE1-4545-A7F3-0E3CC66BCF28}" destId="{303CC371-FC77-4B8C-85E6-FFBC22A02A39}" srcOrd="0" destOrd="0" presId="urn:microsoft.com/office/officeart/2008/layout/CircleAccentTimeline"/>
    <dgm:cxn modelId="{2758EBEC-F485-46E8-B1A5-BA05CBCDAFCE}" type="presParOf" srcId="{303CC371-FC77-4B8C-85E6-FFBC22A02A39}" destId="{688E2FF8-F20E-4B00-A9A2-A09E2D173725}" srcOrd="0" destOrd="0" presId="urn:microsoft.com/office/officeart/2008/layout/CircleAccentTimeline"/>
    <dgm:cxn modelId="{AF4E57DE-1F0B-4EEE-848B-D5201565CEFC}" type="presParOf" srcId="{688E2FF8-F20E-4B00-A9A2-A09E2D173725}" destId="{6E88D206-CE28-479E-8B06-75E072CC9678}" srcOrd="0" destOrd="0" presId="urn:microsoft.com/office/officeart/2008/layout/CircleAccentTimeline"/>
    <dgm:cxn modelId="{524A8627-8222-4AAB-8F84-07EF44383A70}" type="presParOf" srcId="{688E2FF8-F20E-4B00-A9A2-A09E2D173725}" destId="{8ABAF94B-BEEB-4A14-9B06-C7F6B8589672}" srcOrd="1" destOrd="0" presId="urn:microsoft.com/office/officeart/2008/layout/CircleAccentTimeline"/>
    <dgm:cxn modelId="{D0FF9F32-C4A9-4136-8466-1205B29B0A84}" type="presParOf" srcId="{688E2FF8-F20E-4B00-A9A2-A09E2D173725}" destId="{5913159C-D009-440F-A712-9A2E8DC7ECCA}" srcOrd="2" destOrd="0" presId="urn:microsoft.com/office/officeart/2008/layout/CircleAccentTimeline"/>
    <dgm:cxn modelId="{B72516DE-2B1A-413B-AE34-64C1FA62E464}" type="presParOf" srcId="{303CC371-FC77-4B8C-85E6-FFBC22A02A39}" destId="{7DEAE698-5117-4489-A48D-3286B5CE69C3}" srcOrd="1" destOrd="0" presId="urn:microsoft.com/office/officeart/2008/layout/CircleAccentTimeline"/>
    <dgm:cxn modelId="{5A015403-146A-4D48-8FE2-66B60726E55A}" type="presParOf" srcId="{303CC371-FC77-4B8C-85E6-FFBC22A02A39}" destId="{BA5D7332-F75D-45A9-B1F8-7E9A55EA2C3E}" srcOrd="2" destOrd="0" presId="urn:microsoft.com/office/officeart/2008/layout/CircleAccentTimeline"/>
    <dgm:cxn modelId="{BAD65332-8F2D-4B25-979E-680D885EDD14}" type="presParOf" srcId="{303CC371-FC77-4B8C-85E6-FFBC22A02A39}" destId="{7E23C0E2-5A97-4672-98AC-5C92DAC2190C}" srcOrd="3" destOrd="0" presId="urn:microsoft.com/office/officeart/2008/layout/CircleAccentTimeline"/>
    <dgm:cxn modelId="{FDDFCA75-F9E5-4A70-B826-2C027DEF385A}" type="presParOf" srcId="{303CC371-FC77-4B8C-85E6-FFBC22A02A39}" destId="{87AC6889-D843-4B62-8F58-35674D9206BF}" srcOrd="4" destOrd="0" presId="urn:microsoft.com/office/officeart/2008/layout/CircleAccentTimeline"/>
    <dgm:cxn modelId="{3CB42E15-E363-45FF-849A-58AE037EFE19}" type="presParOf" srcId="{87AC6889-D843-4B62-8F58-35674D9206BF}" destId="{E6938B40-7E37-432E-8A2C-641A2AE38281}" srcOrd="0" destOrd="0" presId="urn:microsoft.com/office/officeart/2008/layout/CircleAccentTimeline"/>
    <dgm:cxn modelId="{7C35404F-F990-4248-A991-A278D964023B}" type="presParOf" srcId="{87AC6889-D843-4B62-8F58-35674D9206BF}" destId="{922A066B-C052-4C73-A66D-35028543B7B3}" srcOrd="1" destOrd="0" presId="urn:microsoft.com/office/officeart/2008/layout/CircleAccentTimeline"/>
    <dgm:cxn modelId="{15FF0676-C3AE-4D82-8942-688153A64749}" type="presParOf" srcId="{87AC6889-D843-4B62-8F58-35674D9206BF}" destId="{A71357F9-E0F1-45FE-820B-511B52C7D6D1}" srcOrd="2" destOrd="0" presId="urn:microsoft.com/office/officeart/2008/layout/CircleAccentTimeline"/>
    <dgm:cxn modelId="{AC797DFB-3667-404F-874B-30EA27E2F641}" type="presParOf" srcId="{303CC371-FC77-4B8C-85E6-FFBC22A02A39}" destId="{10378E8C-3B85-4E4A-B165-52B153662C1A}" srcOrd="5" destOrd="0" presId="urn:microsoft.com/office/officeart/2008/layout/CircleAccentTimeline"/>
    <dgm:cxn modelId="{5B9138DD-EDDB-47D1-816F-C51BA5C5CB8A}" type="presParOf" srcId="{303CC371-FC77-4B8C-85E6-FFBC22A02A39}" destId="{DF07B295-29EF-4992-97CF-17654F75A5B6}" srcOrd="6" destOrd="0" presId="urn:microsoft.com/office/officeart/2008/layout/CircleAccentTimeline"/>
    <dgm:cxn modelId="{B9A49843-4824-4D37-9471-1F8E62BA216B}" type="presParOf" srcId="{303CC371-FC77-4B8C-85E6-FFBC22A02A39}" destId="{E9611CFC-EF38-4B8F-B137-751A0C9EFBF0}" srcOrd="7" destOrd="0" presId="urn:microsoft.com/office/officeart/2008/layout/CircleAccentTimeline"/>
    <dgm:cxn modelId="{27847E72-9D4F-4823-B0F3-A62F0FD70273}" type="presParOf" srcId="{303CC371-FC77-4B8C-85E6-FFBC22A02A39}" destId="{AC070C52-9664-4D32-B516-0D58C9044CA7}" srcOrd="8" destOrd="0" presId="urn:microsoft.com/office/officeart/2008/layout/CircleAccentTimeline"/>
    <dgm:cxn modelId="{8049D3E6-C58F-4FFD-9199-FF621F112795}" type="presParOf" srcId="{AC070C52-9664-4D32-B516-0D58C9044CA7}" destId="{FE817A7C-6EC7-4630-8A7B-9E03FBB948A6}" srcOrd="0" destOrd="0" presId="urn:microsoft.com/office/officeart/2008/layout/CircleAccentTimeline"/>
    <dgm:cxn modelId="{7C89E0CF-FB2C-412E-9FB6-35B118AAF2A9}" type="presParOf" srcId="{AC070C52-9664-4D32-B516-0D58C9044CA7}" destId="{2842ACBF-6070-44EB-BD22-11C8693B3FCC}" srcOrd="1" destOrd="0" presId="urn:microsoft.com/office/officeart/2008/layout/CircleAccentTimeline"/>
    <dgm:cxn modelId="{58254560-50B2-450E-A609-A205DE53E28B}" type="presParOf" srcId="{AC070C52-9664-4D32-B516-0D58C9044CA7}" destId="{84D7AA42-857C-4C19-A97F-1E738853FFA8}" srcOrd="2" destOrd="0" presId="urn:microsoft.com/office/officeart/2008/layout/CircleAccentTimeline"/>
    <dgm:cxn modelId="{97BB0286-5D3C-426E-A737-C95DB6EE6EDC}" type="presParOf" srcId="{303CC371-FC77-4B8C-85E6-FFBC22A02A39}" destId="{18C8D251-C717-41DA-B6E7-826403D76EBA}" srcOrd="9" destOrd="0" presId="urn:microsoft.com/office/officeart/2008/layout/CircleAccentTimeline"/>
    <dgm:cxn modelId="{F6C7564F-91B8-4175-977F-8906888F212C}" type="presParOf" srcId="{303CC371-FC77-4B8C-85E6-FFBC22A02A39}" destId="{85545C6A-CA93-439A-8EE2-9B5563174D08}" srcOrd="10" destOrd="0" presId="urn:microsoft.com/office/officeart/2008/layout/CircleAccentTimeline"/>
    <dgm:cxn modelId="{0587D931-E831-4478-B96D-64C6A1834898}" type="presParOf" srcId="{303CC371-FC77-4B8C-85E6-FFBC22A02A39}" destId="{2ADA2A75-41A3-46F7-BD8B-CCF447E799F6}" srcOrd="11" destOrd="0" presId="urn:microsoft.com/office/officeart/2008/layout/CircleAccentTimeline"/>
    <dgm:cxn modelId="{88DECAF0-797A-4032-8B6F-D8F36597D2E7}" type="presParOf" srcId="{2ADA2A75-41A3-46F7-BD8B-CCF447E799F6}" destId="{29FEC9D1-160B-4346-965E-083CB68E665A}" srcOrd="0" destOrd="0" presId="urn:microsoft.com/office/officeart/2008/layout/CircleAccentTimeline"/>
    <dgm:cxn modelId="{253E5C8D-2601-4F32-9F4E-B95DF4BCEA1F}" type="presParOf" srcId="{2ADA2A75-41A3-46F7-BD8B-CCF447E799F6}" destId="{AC1FFC69-6968-443D-901F-327236FF14F6}" srcOrd="1" destOrd="0" presId="urn:microsoft.com/office/officeart/2008/layout/CircleAccentTimeline"/>
    <dgm:cxn modelId="{D27C0FF7-45F6-48C4-8D81-3E64F70D4EE0}" type="presParOf" srcId="{2ADA2A75-41A3-46F7-BD8B-CCF447E799F6}" destId="{D19232E3-0FFE-4843-B2A9-76A1D088A580}" srcOrd="2" destOrd="0" presId="urn:microsoft.com/office/officeart/2008/layout/CircleAccentTimeline"/>
    <dgm:cxn modelId="{81C698C5-4554-477F-A216-EB6401CCA3B8}" type="presParOf" srcId="{303CC371-FC77-4B8C-85E6-FFBC22A02A39}" destId="{7B2EA33C-FAF1-4236-95C2-310A932EE476}" srcOrd="12" destOrd="0" presId="urn:microsoft.com/office/officeart/2008/layout/CircleAccentTimeline"/>
    <dgm:cxn modelId="{038CC816-45E1-4740-8FA1-B1DA2813FB06}" type="presParOf" srcId="{303CC371-FC77-4B8C-85E6-FFBC22A02A39}" destId="{7BA30861-88A3-4B3C-9624-91E55FADC1F3}" srcOrd="13" destOrd="0" presId="urn:microsoft.com/office/officeart/2008/layout/CircleAccentTimeline"/>
    <dgm:cxn modelId="{A922C704-6C50-4402-A5C9-6FA3B0450845}" type="presParOf" srcId="{303CC371-FC77-4B8C-85E6-FFBC22A02A39}" destId="{F86C77EC-5C1A-497C-921F-DB7B3750F80B}" srcOrd="14" destOrd="0" presId="urn:microsoft.com/office/officeart/2008/layout/CircleAccentTimeline"/>
    <dgm:cxn modelId="{76980F6B-7D2D-4A7C-BF80-D4B975986F69}" type="presParOf" srcId="{303CC371-FC77-4B8C-85E6-FFBC22A02A39}" destId="{9DDA839A-0DEB-4063-98BD-D5B00F3A1B38}" srcOrd="15" destOrd="0" presId="urn:microsoft.com/office/officeart/2008/layout/CircleAccentTimeline"/>
    <dgm:cxn modelId="{D9BA79A7-9BB4-412A-A957-78D9C61E7362}" type="presParOf" srcId="{9DDA839A-0DEB-4063-98BD-D5B00F3A1B38}" destId="{4FE47416-5843-48CD-98DA-9F35C87BF8E0}" srcOrd="0" destOrd="0" presId="urn:microsoft.com/office/officeart/2008/layout/CircleAccentTimeline"/>
    <dgm:cxn modelId="{F99C6424-3341-4D39-9107-E610651CD74B}" type="presParOf" srcId="{9DDA839A-0DEB-4063-98BD-D5B00F3A1B38}" destId="{6B246E7B-343B-47F8-AFF8-993BA11FD87D}" srcOrd="1" destOrd="0" presId="urn:microsoft.com/office/officeart/2008/layout/CircleAccentTimeline"/>
    <dgm:cxn modelId="{9E6D8A8F-9F3B-4671-930F-87CA927ECEA4}" type="presParOf" srcId="{9DDA839A-0DEB-4063-98BD-D5B00F3A1B38}" destId="{AE9F4153-CA9B-4986-9F88-5FE9DF1A5C85}" srcOrd="2" destOrd="0" presId="urn:microsoft.com/office/officeart/2008/layout/CircleAccentTimeline"/>
    <dgm:cxn modelId="{43D2DD90-90A5-4C3F-8912-F609C87D2C10}" type="presParOf" srcId="{303CC371-FC77-4B8C-85E6-FFBC22A02A39}" destId="{91883D53-361A-4044-A114-3317085F9723}" srcOrd="16" destOrd="0" presId="urn:microsoft.com/office/officeart/2008/layout/CircleAccentTimeline"/>
    <dgm:cxn modelId="{FC52BCDE-20B3-45B1-AF86-E900586AB794}" type="presParOf" srcId="{303CC371-FC77-4B8C-85E6-FFBC22A02A39}" destId="{0D88BE6A-B6EB-41E1-92E5-3A0421ED0079}" srcOrd="17" destOrd="0" presId="urn:microsoft.com/office/officeart/2008/layout/CircleAccentTimeline"/>
    <dgm:cxn modelId="{A11164D9-44B6-4DB7-B1A1-1EBBDB5282A5}" type="presParOf" srcId="{303CC371-FC77-4B8C-85E6-FFBC22A02A39}" destId="{F350ADE6-7196-4BDC-AC0C-8C2F1B02385C}" srcOrd="18" destOrd="0" presId="urn:microsoft.com/office/officeart/2008/layout/CircleAccentTimeline"/>
    <dgm:cxn modelId="{DAD1215E-7A57-4B98-B183-3232D59371E7}" type="presParOf" srcId="{F350ADE6-7196-4BDC-AC0C-8C2F1B02385C}" destId="{D934B25D-BE54-4CEB-B33B-0D7CA66E20E5}" srcOrd="0" destOrd="0" presId="urn:microsoft.com/office/officeart/2008/layout/CircleAccentTimeline"/>
    <dgm:cxn modelId="{A9F96C6D-FD75-4D37-8C65-8A5252786914}" type="presParOf" srcId="{F350ADE6-7196-4BDC-AC0C-8C2F1B02385C}" destId="{6A357AEC-7ABC-4BAD-A8AC-63361EE9C20D}" srcOrd="1" destOrd="0" presId="urn:microsoft.com/office/officeart/2008/layout/CircleAccentTimeline"/>
    <dgm:cxn modelId="{C0262CF9-DF7B-4300-822E-836ABF9B7D07}" type="presParOf" srcId="{F350ADE6-7196-4BDC-AC0C-8C2F1B02385C}" destId="{4718E099-D2DA-41B6-A518-27C907AC4C12}" srcOrd="2" destOrd="0" presId="urn:microsoft.com/office/officeart/2008/layout/CircleAccentTimeline"/>
    <dgm:cxn modelId="{2DE7FE1F-18F2-409C-8877-47F26D1AACCB}" type="presParOf" srcId="{303CC371-FC77-4B8C-85E6-FFBC22A02A39}" destId="{A4171F24-2251-43F4-968B-EB19B19FC082}" srcOrd="19" destOrd="0" presId="urn:microsoft.com/office/officeart/2008/layout/CircleAccentTimeline"/>
    <dgm:cxn modelId="{51693093-3658-425B-AE4E-C516D502885A}" type="presParOf" srcId="{303CC371-FC77-4B8C-85E6-FFBC22A02A39}" destId="{868205F6-99B3-407A-B4D6-F4C91B16C820}" srcOrd="20" destOrd="0" presId="urn:microsoft.com/office/officeart/2008/layout/CircleAccentTimeline"/>
    <dgm:cxn modelId="{60ED1EA1-F5A3-483B-98E0-60559C43CEE4}" type="presParOf" srcId="{303CC371-FC77-4B8C-85E6-FFBC22A02A39}" destId="{D8F4F8F3-E372-4D08-9BCC-CBF784D4F89C}" srcOrd="21" destOrd="0" presId="urn:microsoft.com/office/officeart/2008/layout/CircleAccentTimeline"/>
    <dgm:cxn modelId="{D82A0DEC-9E08-4F61-AC16-10A88EAAC44F}" type="presParOf" srcId="{303CC371-FC77-4B8C-85E6-FFBC22A02A39}" destId="{8F9D5F01-881B-46BC-AD99-2B7BC79AF228}" srcOrd="22" destOrd="0" presId="urn:microsoft.com/office/officeart/2008/layout/CircleAccentTimeline"/>
    <dgm:cxn modelId="{2AA79052-142F-4DFE-B0E1-688BAF1F1A59}" type="presParOf" srcId="{8F9D5F01-881B-46BC-AD99-2B7BC79AF228}" destId="{EDBBF3F9-5645-4C6F-AB1D-6E823C5B3613}" srcOrd="0" destOrd="0" presId="urn:microsoft.com/office/officeart/2008/layout/CircleAccentTimeline"/>
    <dgm:cxn modelId="{74D3AFF7-4C5E-44F4-8F22-C69378217492}" type="presParOf" srcId="{8F9D5F01-881B-46BC-AD99-2B7BC79AF228}" destId="{EF2581CE-94FC-4C4C-99A3-DDC0B3AE5D1E}" srcOrd="1" destOrd="0" presId="urn:microsoft.com/office/officeart/2008/layout/CircleAccentTimeline"/>
    <dgm:cxn modelId="{765F7D8A-581B-4C9B-A6F8-24880B1E2DE2}" type="presParOf" srcId="{8F9D5F01-881B-46BC-AD99-2B7BC79AF228}" destId="{7E9D340E-9374-440F-AA98-3CEEA8A77E1C}" srcOrd="2" destOrd="0" presId="urn:microsoft.com/office/officeart/2008/layout/CircleAccentTimeline"/>
    <dgm:cxn modelId="{68093E58-4280-48CE-877B-5DEEEFD6EE7C}" type="presParOf" srcId="{303CC371-FC77-4B8C-85E6-FFBC22A02A39}" destId="{71C2EA15-AAAF-4FB8-9C8A-9917567B1141}" srcOrd="23" destOrd="0" presId="urn:microsoft.com/office/officeart/2008/layout/CircleAccentTimeline"/>
    <dgm:cxn modelId="{FB9CB08A-BEC7-4BB8-9183-9435C96CA447}" type="presParOf" srcId="{303CC371-FC77-4B8C-85E6-FFBC22A02A39}" destId="{12EE962D-1374-43D6-BD8B-A2F32F3E4F05}" srcOrd="24" destOrd="0" presId="urn:microsoft.com/office/officeart/2008/layout/CircleAccentTimeline"/>
    <dgm:cxn modelId="{E75A03A2-8EA0-4CE7-BDDF-2D5BD5D364FC}" type="presParOf" srcId="{303CC371-FC77-4B8C-85E6-FFBC22A02A39}" destId="{EB628A49-6F0A-4F1A-B1EC-24623E4120A0}" srcOrd="25" destOrd="0" presId="urn:microsoft.com/office/officeart/2008/layout/CircleAccentTimeline"/>
    <dgm:cxn modelId="{F82F171C-0CDA-455B-947C-5A25DF29C06B}" type="presParOf" srcId="{303CC371-FC77-4B8C-85E6-FFBC22A02A39}" destId="{086093E2-0208-4A6E-B25E-BABC634614C4}" srcOrd="26" destOrd="0" presId="urn:microsoft.com/office/officeart/2008/layout/CircleAccentTimeline"/>
    <dgm:cxn modelId="{C885FA57-C16A-4218-BA7C-4530FE2A920F}" type="presParOf" srcId="{086093E2-0208-4A6E-B25E-BABC634614C4}" destId="{748CCBFB-585C-48EE-B465-885AE0A11677}" srcOrd="0" destOrd="0" presId="urn:microsoft.com/office/officeart/2008/layout/CircleAccentTimeline"/>
    <dgm:cxn modelId="{AF7A5356-40E6-45F2-B6C1-3B9EB2FBE4C9}" type="presParOf" srcId="{086093E2-0208-4A6E-B25E-BABC634614C4}" destId="{B90FEB11-A917-4FF5-AA0C-8327B550C5C7}" srcOrd="1" destOrd="0" presId="urn:microsoft.com/office/officeart/2008/layout/CircleAccentTimeline"/>
    <dgm:cxn modelId="{55FCF79D-DFC2-43C9-8215-0CDB50918B03}" type="presParOf" srcId="{086093E2-0208-4A6E-B25E-BABC634614C4}" destId="{ECB35D1F-A1DB-433A-8501-34AB5DEA1CC9}" srcOrd="2" destOrd="0" presId="urn:microsoft.com/office/officeart/2008/layout/CircleAccentTimeline"/>
    <dgm:cxn modelId="{6099FF75-0964-4E32-A456-4623DD4531BF}" type="presParOf" srcId="{303CC371-FC77-4B8C-85E6-FFBC22A02A39}" destId="{C07F233D-C677-4002-A34A-329E8B52D00D}" srcOrd="27" destOrd="0" presId="urn:microsoft.com/office/officeart/2008/layout/CircleAccentTimeline"/>
    <dgm:cxn modelId="{D8959EF9-38FA-4063-B846-72677D7FDBB8}" type="presParOf" srcId="{303CC371-FC77-4B8C-85E6-FFBC22A02A39}" destId="{EAE94D61-4BE6-4AAD-98D9-34AC14850625}" srcOrd="28" destOrd="0" presId="urn:microsoft.com/office/officeart/2008/layout/CircleAccent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8D206-CE28-479E-8B06-75E072CC9678}">
      <dsp:nvSpPr>
        <dsp:cNvPr id="0" name=""/>
        <dsp:cNvSpPr/>
      </dsp:nvSpPr>
      <dsp:spPr>
        <a:xfrm>
          <a:off x="1152" y="1475156"/>
          <a:ext cx="942098" cy="942098"/>
        </a:xfrm>
        <a:prstGeom prst="donut">
          <a:avLst>
            <a:gd name="adj" fmla="val 20000"/>
          </a:avLst>
        </a:prstGeom>
        <a:gradFill rotWithShape="0">
          <a:gsLst>
            <a:gs pos="0">
              <a:schemeClr val="accent2">
                <a:shade val="80000"/>
                <a:hueOff val="0"/>
                <a:satOff val="0"/>
                <a:lumOff val="0"/>
                <a:alphaOff val="0"/>
                <a:tint val="100000"/>
                <a:shade val="100000"/>
                <a:satMod val="130000"/>
              </a:schemeClr>
            </a:gs>
            <a:gs pos="100000">
              <a:schemeClr val="accent2">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ABAF94B-BEEB-4A14-9B06-C7F6B8589672}">
      <dsp:nvSpPr>
        <dsp:cNvPr id="0" name=""/>
        <dsp:cNvSpPr/>
      </dsp:nvSpPr>
      <dsp:spPr>
        <a:xfrm rot="17700000">
          <a:off x="333105" y="707154"/>
          <a:ext cx="1171132" cy="564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0" rIns="0" bIns="0" numCol="1" spcCol="1270" anchor="ctr" anchorCtr="0">
          <a:noAutofit/>
        </a:bodyPr>
        <a:lstStyle/>
        <a:p>
          <a:pPr marL="0" lvl="0" indent="0" algn="l" defTabSz="577850">
            <a:lnSpc>
              <a:spcPct val="90000"/>
            </a:lnSpc>
            <a:spcBef>
              <a:spcPct val="0"/>
            </a:spcBef>
            <a:spcAft>
              <a:spcPct val="35000"/>
            </a:spcAft>
            <a:buNone/>
          </a:pPr>
          <a:r>
            <a:rPr lang="en-GB" sz="1300" kern="1200" dirty="0"/>
            <a:t>Reflective log</a:t>
          </a:r>
        </a:p>
      </dsp:txBody>
      <dsp:txXfrm>
        <a:off x="333105" y="707154"/>
        <a:ext cx="1171132" cy="564395"/>
      </dsp:txXfrm>
    </dsp:sp>
    <dsp:sp modelId="{E6938B40-7E37-432E-8A2C-641A2AE38281}">
      <dsp:nvSpPr>
        <dsp:cNvPr id="0" name=""/>
        <dsp:cNvSpPr/>
      </dsp:nvSpPr>
      <dsp:spPr>
        <a:xfrm>
          <a:off x="1014212" y="1701701"/>
          <a:ext cx="489008" cy="489008"/>
        </a:xfrm>
        <a:prstGeom prst="ellipse">
          <a:avLst/>
        </a:prstGeom>
        <a:gradFill rotWithShape="0">
          <a:gsLst>
            <a:gs pos="0">
              <a:schemeClr val="accent2">
                <a:shade val="80000"/>
                <a:hueOff val="0"/>
                <a:satOff val="0"/>
                <a:lumOff val="0"/>
                <a:alphaOff val="0"/>
                <a:tint val="100000"/>
                <a:shade val="100000"/>
                <a:satMod val="130000"/>
              </a:schemeClr>
            </a:gs>
            <a:gs pos="100000">
              <a:schemeClr val="accent2">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22A066B-C052-4C73-A66D-35028543B7B3}">
      <dsp:nvSpPr>
        <dsp:cNvPr id="0" name=""/>
        <dsp:cNvSpPr/>
      </dsp:nvSpPr>
      <dsp:spPr>
        <a:xfrm rot="17700000">
          <a:off x="435048" y="2382324"/>
          <a:ext cx="1013084" cy="488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lvl="0" indent="0" algn="r" defTabSz="533400">
            <a:lnSpc>
              <a:spcPct val="90000"/>
            </a:lnSpc>
            <a:spcBef>
              <a:spcPct val="0"/>
            </a:spcBef>
            <a:spcAft>
              <a:spcPct val="35000"/>
            </a:spcAft>
            <a:buNone/>
          </a:pPr>
          <a:r>
            <a:rPr lang="en-GB" sz="1200" kern="1200" dirty="0"/>
            <a:t>How do I reflect?</a:t>
          </a:r>
        </a:p>
      </dsp:txBody>
      <dsp:txXfrm>
        <a:off x="435048" y="2382324"/>
        <a:ext cx="1013084" cy="488471"/>
      </dsp:txXfrm>
    </dsp:sp>
    <dsp:sp modelId="{A71357F9-E0F1-45FE-820B-511B52C7D6D1}">
      <dsp:nvSpPr>
        <dsp:cNvPr id="0" name=""/>
        <dsp:cNvSpPr/>
      </dsp:nvSpPr>
      <dsp:spPr>
        <a:xfrm rot="17700000">
          <a:off x="1069299" y="1021616"/>
          <a:ext cx="1013084" cy="488471"/>
        </a:xfrm>
        <a:prstGeom prst="rect">
          <a:avLst/>
        </a:prstGeom>
        <a:noFill/>
        <a:ln>
          <a:noFill/>
        </a:ln>
        <a:effectLst/>
      </dsp:spPr>
      <dsp:style>
        <a:lnRef idx="0">
          <a:scrgbClr r="0" g="0" b="0"/>
        </a:lnRef>
        <a:fillRef idx="0">
          <a:scrgbClr r="0" g="0" b="0"/>
        </a:fillRef>
        <a:effectRef idx="0">
          <a:scrgbClr r="0" g="0" b="0"/>
        </a:effectRef>
        <a:fontRef idx="minor"/>
      </dsp:style>
    </dsp:sp>
    <dsp:sp modelId="{178F4F2E-6648-4BA4-AAC0-E7D95A2746B3}">
      <dsp:nvSpPr>
        <dsp:cNvPr id="0" name=""/>
        <dsp:cNvSpPr/>
      </dsp:nvSpPr>
      <dsp:spPr>
        <a:xfrm>
          <a:off x="1574107" y="1701701"/>
          <a:ext cx="489008" cy="489008"/>
        </a:xfrm>
        <a:prstGeom prst="ellipse">
          <a:avLst/>
        </a:prstGeom>
        <a:gradFill rotWithShape="0">
          <a:gsLst>
            <a:gs pos="0">
              <a:schemeClr val="accent2">
                <a:shade val="80000"/>
                <a:hueOff val="-11957"/>
                <a:satOff val="-1341"/>
                <a:lumOff val="8560"/>
                <a:alphaOff val="0"/>
                <a:tint val="100000"/>
                <a:shade val="100000"/>
                <a:satMod val="130000"/>
              </a:schemeClr>
            </a:gs>
            <a:gs pos="100000">
              <a:schemeClr val="accent2">
                <a:shade val="80000"/>
                <a:hueOff val="-11957"/>
                <a:satOff val="-1341"/>
                <a:lumOff val="856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B340E4F-C02C-4909-8AD9-AA03ABA691B1}">
      <dsp:nvSpPr>
        <dsp:cNvPr id="0" name=""/>
        <dsp:cNvSpPr/>
      </dsp:nvSpPr>
      <dsp:spPr>
        <a:xfrm rot="17700000">
          <a:off x="994944" y="2382324"/>
          <a:ext cx="1013084" cy="488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lvl="0" indent="0" algn="r" defTabSz="533400">
            <a:lnSpc>
              <a:spcPct val="90000"/>
            </a:lnSpc>
            <a:spcBef>
              <a:spcPct val="0"/>
            </a:spcBef>
            <a:spcAft>
              <a:spcPct val="35000"/>
            </a:spcAft>
            <a:buNone/>
          </a:pPr>
          <a:r>
            <a:rPr lang="en-GB" sz="1200" kern="1200" dirty="0"/>
            <a:t>How do I control the process?</a:t>
          </a:r>
        </a:p>
      </dsp:txBody>
      <dsp:txXfrm>
        <a:off x="994944" y="2382324"/>
        <a:ext cx="1013084" cy="488471"/>
      </dsp:txXfrm>
    </dsp:sp>
    <dsp:sp modelId="{B707111E-6ECA-4668-9A74-8052DAC8AF2F}">
      <dsp:nvSpPr>
        <dsp:cNvPr id="0" name=""/>
        <dsp:cNvSpPr/>
      </dsp:nvSpPr>
      <dsp:spPr>
        <a:xfrm rot="17700000">
          <a:off x="1629195" y="1021616"/>
          <a:ext cx="1013084" cy="488471"/>
        </a:xfrm>
        <a:prstGeom prst="rect">
          <a:avLst/>
        </a:prstGeom>
        <a:noFill/>
        <a:ln>
          <a:noFill/>
        </a:ln>
        <a:effectLst/>
      </dsp:spPr>
      <dsp:style>
        <a:lnRef idx="0">
          <a:scrgbClr r="0" g="0" b="0"/>
        </a:lnRef>
        <a:fillRef idx="0">
          <a:scrgbClr r="0" g="0" b="0"/>
        </a:fillRef>
        <a:effectRef idx="0">
          <a:scrgbClr r="0" g="0" b="0"/>
        </a:effectRef>
        <a:fontRef idx="minor"/>
      </dsp:style>
    </dsp:sp>
    <dsp:sp modelId="{29FEC9D1-160B-4346-965E-083CB68E665A}">
      <dsp:nvSpPr>
        <dsp:cNvPr id="0" name=""/>
        <dsp:cNvSpPr/>
      </dsp:nvSpPr>
      <dsp:spPr>
        <a:xfrm>
          <a:off x="2134078" y="1475156"/>
          <a:ext cx="942098" cy="942098"/>
        </a:xfrm>
        <a:prstGeom prst="donut">
          <a:avLst>
            <a:gd name="adj" fmla="val 20000"/>
          </a:avLst>
        </a:prstGeom>
        <a:gradFill rotWithShape="0">
          <a:gsLst>
            <a:gs pos="0">
              <a:schemeClr val="accent2">
                <a:shade val="80000"/>
                <a:hueOff val="0"/>
                <a:satOff val="0"/>
                <a:lumOff val="0"/>
                <a:alphaOff val="0"/>
                <a:tint val="100000"/>
                <a:shade val="100000"/>
                <a:satMod val="130000"/>
              </a:schemeClr>
            </a:gs>
            <a:gs pos="100000">
              <a:schemeClr val="accent2">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C1FFC69-6968-443D-901F-327236FF14F6}">
      <dsp:nvSpPr>
        <dsp:cNvPr id="0" name=""/>
        <dsp:cNvSpPr/>
      </dsp:nvSpPr>
      <dsp:spPr>
        <a:xfrm rot="17700000">
          <a:off x="2466031" y="707154"/>
          <a:ext cx="1171132" cy="564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0" rIns="0" bIns="0" numCol="1" spcCol="1270" anchor="ctr" anchorCtr="0">
          <a:noAutofit/>
        </a:bodyPr>
        <a:lstStyle/>
        <a:p>
          <a:pPr marL="0" lvl="0" indent="0" algn="l" defTabSz="577850">
            <a:lnSpc>
              <a:spcPct val="90000"/>
            </a:lnSpc>
            <a:spcBef>
              <a:spcPct val="0"/>
            </a:spcBef>
            <a:spcAft>
              <a:spcPct val="35000"/>
            </a:spcAft>
            <a:buNone/>
          </a:pPr>
          <a:r>
            <a:rPr lang="en-GB" sz="1300" kern="1200" dirty="0"/>
            <a:t>Self-assessment tests</a:t>
          </a:r>
        </a:p>
      </dsp:txBody>
      <dsp:txXfrm>
        <a:off x="2466031" y="707154"/>
        <a:ext cx="1171132" cy="564395"/>
      </dsp:txXfrm>
    </dsp:sp>
    <dsp:sp modelId="{CC6B4CB4-2497-480D-A10D-6799E028715A}">
      <dsp:nvSpPr>
        <dsp:cNvPr id="0" name=""/>
        <dsp:cNvSpPr/>
      </dsp:nvSpPr>
      <dsp:spPr>
        <a:xfrm>
          <a:off x="3147138" y="1701701"/>
          <a:ext cx="489008" cy="489008"/>
        </a:xfrm>
        <a:prstGeom prst="ellipse">
          <a:avLst/>
        </a:prstGeom>
        <a:gradFill rotWithShape="0">
          <a:gsLst>
            <a:gs pos="0">
              <a:schemeClr val="accent2">
                <a:shade val="80000"/>
                <a:hueOff val="-23915"/>
                <a:satOff val="-2683"/>
                <a:lumOff val="17120"/>
                <a:alphaOff val="0"/>
                <a:tint val="100000"/>
                <a:shade val="100000"/>
                <a:satMod val="130000"/>
              </a:schemeClr>
            </a:gs>
            <a:gs pos="100000">
              <a:schemeClr val="accent2">
                <a:shade val="80000"/>
                <a:hueOff val="-23915"/>
                <a:satOff val="-2683"/>
                <a:lumOff val="1712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C507A60-78D7-4E98-A436-F20EF5B40BB8}">
      <dsp:nvSpPr>
        <dsp:cNvPr id="0" name=""/>
        <dsp:cNvSpPr/>
      </dsp:nvSpPr>
      <dsp:spPr>
        <a:xfrm rot="17700000">
          <a:off x="2567974" y="2382324"/>
          <a:ext cx="1013084" cy="488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lvl="0" indent="0" algn="r" defTabSz="533400">
            <a:lnSpc>
              <a:spcPct val="90000"/>
            </a:lnSpc>
            <a:spcBef>
              <a:spcPct val="0"/>
            </a:spcBef>
            <a:spcAft>
              <a:spcPct val="35000"/>
            </a:spcAft>
            <a:buNone/>
          </a:pPr>
          <a:r>
            <a:rPr lang="en-GB" sz="1200" kern="1200" dirty="0"/>
            <a:t>How do I help others reflect?</a:t>
          </a:r>
        </a:p>
      </dsp:txBody>
      <dsp:txXfrm>
        <a:off x="2567974" y="2382324"/>
        <a:ext cx="1013084" cy="488471"/>
      </dsp:txXfrm>
    </dsp:sp>
    <dsp:sp modelId="{EC9E60A2-1C9B-4FEE-8548-0D7923CF42D6}">
      <dsp:nvSpPr>
        <dsp:cNvPr id="0" name=""/>
        <dsp:cNvSpPr/>
      </dsp:nvSpPr>
      <dsp:spPr>
        <a:xfrm rot="17700000">
          <a:off x="3202226" y="1021616"/>
          <a:ext cx="1013084" cy="488471"/>
        </a:xfrm>
        <a:prstGeom prst="rect">
          <a:avLst/>
        </a:prstGeom>
        <a:noFill/>
        <a:ln>
          <a:noFill/>
        </a:ln>
        <a:effectLst/>
      </dsp:spPr>
      <dsp:style>
        <a:lnRef idx="0">
          <a:scrgbClr r="0" g="0" b="0"/>
        </a:lnRef>
        <a:fillRef idx="0">
          <a:scrgbClr r="0" g="0" b="0"/>
        </a:fillRef>
        <a:effectRef idx="0">
          <a:scrgbClr r="0" g="0" b="0"/>
        </a:effectRef>
        <a:fontRef idx="minor"/>
      </dsp:style>
    </dsp:sp>
    <dsp:sp modelId="{4FE47416-5843-48CD-98DA-9F35C87BF8E0}">
      <dsp:nvSpPr>
        <dsp:cNvPr id="0" name=""/>
        <dsp:cNvSpPr/>
      </dsp:nvSpPr>
      <dsp:spPr>
        <a:xfrm>
          <a:off x="3707034" y="1701701"/>
          <a:ext cx="489008" cy="489008"/>
        </a:xfrm>
        <a:prstGeom prst="ellipse">
          <a:avLst/>
        </a:prstGeom>
        <a:gradFill rotWithShape="0">
          <a:gsLst>
            <a:gs pos="0">
              <a:schemeClr val="accent2">
                <a:shade val="80000"/>
                <a:hueOff val="-35872"/>
                <a:satOff val="-4024"/>
                <a:lumOff val="25680"/>
                <a:alphaOff val="0"/>
                <a:tint val="100000"/>
                <a:shade val="100000"/>
                <a:satMod val="130000"/>
              </a:schemeClr>
            </a:gs>
            <a:gs pos="100000">
              <a:schemeClr val="accent2">
                <a:shade val="80000"/>
                <a:hueOff val="-35872"/>
                <a:satOff val="-4024"/>
                <a:lumOff val="2568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B246E7B-343B-47F8-AFF8-993BA11FD87D}">
      <dsp:nvSpPr>
        <dsp:cNvPr id="0" name=""/>
        <dsp:cNvSpPr/>
      </dsp:nvSpPr>
      <dsp:spPr>
        <a:xfrm rot="17700000">
          <a:off x="3127870" y="2382324"/>
          <a:ext cx="1013084" cy="488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lvl="0" indent="0" algn="r" defTabSz="533400">
            <a:lnSpc>
              <a:spcPct val="90000"/>
            </a:lnSpc>
            <a:spcBef>
              <a:spcPct val="0"/>
            </a:spcBef>
            <a:spcAft>
              <a:spcPct val="35000"/>
            </a:spcAft>
            <a:buNone/>
          </a:pPr>
          <a:r>
            <a:rPr lang="en-GB" sz="1200" kern="1200" dirty="0"/>
            <a:t>How do I apply the concept to work?</a:t>
          </a:r>
        </a:p>
      </dsp:txBody>
      <dsp:txXfrm>
        <a:off x="3127870" y="2382324"/>
        <a:ext cx="1013084" cy="488471"/>
      </dsp:txXfrm>
    </dsp:sp>
    <dsp:sp modelId="{AE9F4153-CA9B-4986-9F88-5FE9DF1A5C85}">
      <dsp:nvSpPr>
        <dsp:cNvPr id="0" name=""/>
        <dsp:cNvSpPr/>
      </dsp:nvSpPr>
      <dsp:spPr>
        <a:xfrm rot="17700000">
          <a:off x="3762121" y="1021616"/>
          <a:ext cx="1013084" cy="488471"/>
        </a:xfrm>
        <a:prstGeom prst="rect">
          <a:avLst/>
        </a:prstGeom>
        <a:noFill/>
        <a:ln>
          <a:noFill/>
        </a:ln>
        <a:effectLst/>
      </dsp:spPr>
      <dsp:style>
        <a:lnRef idx="0">
          <a:scrgbClr r="0" g="0" b="0"/>
        </a:lnRef>
        <a:fillRef idx="0">
          <a:scrgbClr r="0" g="0" b="0"/>
        </a:fillRef>
        <a:effectRef idx="0">
          <a:scrgbClr r="0" g="0" b="0"/>
        </a:effectRef>
        <a:fontRef idx="minor"/>
      </dsp:style>
    </dsp:sp>
    <dsp:sp modelId="{D934B25D-BE54-4CEB-B33B-0D7CA66E20E5}">
      <dsp:nvSpPr>
        <dsp:cNvPr id="0" name=""/>
        <dsp:cNvSpPr/>
      </dsp:nvSpPr>
      <dsp:spPr>
        <a:xfrm>
          <a:off x="4267004" y="1475156"/>
          <a:ext cx="942098" cy="942098"/>
        </a:xfrm>
        <a:prstGeom prst="donut">
          <a:avLst>
            <a:gd name="adj" fmla="val 20000"/>
          </a:avLst>
        </a:prstGeom>
        <a:gradFill rotWithShape="0">
          <a:gsLst>
            <a:gs pos="0">
              <a:schemeClr val="accent2">
                <a:shade val="80000"/>
                <a:hueOff val="0"/>
                <a:satOff val="0"/>
                <a:lumOff val="0"/>
                <a:alphaOff val="0"/>
                <a:tint val="100000"/>
                <a:shade val="100000"/>
                <a:satMod val="130000"/>
              </a:schemeClr>
            </a:gs>
            <a:gs pos="100000">
              <a:schemeClr val="accent2">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A357AEC-7ABC-4BAD-A8AC-63361EE9C20D}">
      <dsp:nvSpPr>
        <dsp:cNvPr id="0" name=""/>
        <dsp:cNvSpPr/>
      </dsp:nvSpPr>
      <dsp:spPr>
        <a:xfrm rot="17700000">
          <a:off x="4598957" y="707154"/>
          <a:ext cx="1171132" cy="564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0" rIns="0" bIns="0" numCol="1" spcCol="1270" anchor="ctr" anchorCtr="0">
          <a:noAutofit/>
        </a:bodyPr>
        <a:lstStyle/>
        <a:p>
          <a:pPr marL="0" lvl="0" indent="0" algn="l" defTabSz="577850">
            <a:lnSpc>
              <a:spcPct val="90000"/>
            </a:lnSpc>
            <a:spcBef>
              <a:spcPct val="0"/>
            </a:spcBef>
            <a:spcAft>
              <a:spcPct val="35000"/>
            </a:spcAft>
            <a:buNone/>
          </a:pPr>
          <a:r>
            <a:rPr lang="en-GB" sz="1300" kern="1200" dirty="0"/>
            <a:t>Summative essay</a:t>
          </a:r>
        </a:p>
      </dsp:txBody>
      <dsp:txXfrm>
        <a:off x="4598957" y="707154"/>
        <a:ext cx="1171132" cy="564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8D206-CE28-479E-8B06-75E072CC9678}">
      <dsp:nvSpPr>
        <dsp:cNvPr id="0" name=""/>
        <dsp:cNvSpPr/>
      </dsp:nvSpPr>
      <dsp:spPr>
        <a:xfrm>
          <a:off x="2432" y="1502411"/>
          <a:ext cx="853242" cy="853242"/>
        </a:xfrm>
        <a:prstGeom prst="donut">
          <a:avLst>
            <a:gd name="adj" fmla="val 20000"/>
          </a:avLst>
        </a:prstGeom>
        <a:gradFill rotWithShape="0">
          <a:gsLst>
            <a:gs pos="0">
              <a:schemeClr val="accent2">
                <a:shade val="80000"/>
                <a:hueOff val="0"/>
                <a:satOff val="0"/>
                <a:lumOff val="0"/>
                <a:alphaOff val="0"/>
                <a:tint val="100000"/>
                <a:shade val="100000"/>
                <a:satMod val="130000"/>
              </a:schemeClr>
            </a:gs>
            <a:gs pos="100000">
              <a:schemeClr val="accent2">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ABAF94B-BEEB-4A14-9B06-C7F6B8589672}">
      <dsp:nvSpPr>
        <dsp:cNvPr id="0" name=""/>
        <dsp:cNvSpPr/>
      </dsp:nvSpPr>
      <dsp:spPr>
        <a:xfrm rot="17700000">
          <a:off x="303076" y="806844"/>
          <a:ext cx="1060675" cy="511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0" rIns="0" bIns="0" numCol="1" spcCol="1270" anchor="ctr" anchorCtr="0">
          <a:noAutofit/>
        </a:bodyPr>
        <a:lstStyle/>
        <a:p>
          <a:pPr marL="0" lvl="0" indent="0" algn="l" defTabSz="666750">
            <a:lnSpc>
              <a:spcPct val="90000"/>
            </a:lnSpc>
            <a:spcBef>
              <a:spcPct val="0"/>
            </a:spcBef>
            <a:spcAft>
              <a:spcPct val="35000"/>
            </a:spcAft>
            <a:buNone/>
          </a:pPr>
          <a:r>
            <a:rPr lang="en-GB" sz="1500" kern="1200" dirty="0"/>
            <a:t>Intro</a:t>
          </a:r>
        </a:p>
      </dsp:txBody>
      <dsp:txXfrm>
        <a:off x="303076" y="806844"/>
        <a:ext cx="1060675" cy="511163"/>
      </dsp:txXfrm>
    </dsp:sp>
    <dsp:sp modelId="{E6938B40-7E37-432E-8A2C-641A2AE38281}">
      <dsp:nvSpPr>
        <dsp:cNvPr id="0" name=""/>
        <dsp:cNvSpPr/>
      </dsp:nvSpPr>
      <dsp:spPr>
        <a:xfrm>
          <a:off x="919944" y="1707589"/>
          <a:ext cx="442886" cy="442886"/>
        </a:xfrm>
        <a:prstGeom prst="ellipse">
          <a:avLst/>
        </a:prstGeom>
        <a:gradFill rotWithShape="0">
          <a:gsLst>
            <a:gs pos="0">
              <a:schemeClr val="accent2">
                <a:shade val="80000"/>
                <a:hueOff val="0"/>
                <a:satOff val="0"/>
                <a:lumOff val="0"/>
                <a:alphaOff val="0"/>
                <a:tint val="100000"/>
                <a:shade val="100000"/>
                <a:satMod val="130000"/>
              </a:schemeClr>
            </a:gs>
            <a:gs pos="100000">
              <a:schemeClr val="accent2">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22A066B-C052-4C73-A66D-35028543B7B3}">
      <dsp:nvSpPr>
        <dsp:cNvPr id="0" name=""/>
        <dsp:cNvSpPr/>
      </dsp:nvSpPr>
      <dsp:spPr>
        <a:xfrm rot="17700000">
          <a:off x="395405" y="2324017"/>
          <a:ext cx="917533" cy="44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lvl="0" indent="0" algn="r" defTabSz="533400">
            <a:lnSpc>
              <a:spcPct val="90000"/>
            </a:lnSpc>
            <a:spcBef>
              <a:spcPct val="0"/>
            </a:spcBef>
            <a:spcAft>
              <a:spcPct val="35000"/>
            </a:spcAft>
            <a:buNone/>
          </a:pPr>
          <a:r>
            <a:rPr lang="en-GB" sz="1200" kern="1200" dirty="0"/>
            <a:t>IP</a:t>
          </a:r>
        </a:p>
      </dsp:txBody>
      <dsp:txXfrm>
        <a:off x="395405" y="2324017"/>
        <a:ext cx="917533" cy="442400"/>
      </dsp:txXfrm>
    </dsp:sp>
    <dsp:sp modelId="{A71357F9-E0F1-45FE-820B-511B52C7D6D1}">
      <dsp:nvSpPr>
        <dsp:cNvPr id="0" name=""/>
        <dsp:cNvSpPr/>
      </dsp:nvSpPr>
      <dsp:spPr>
        <a:xfrm rot="17700000">
          <a:off x="969835" y="1091647"/>
          <a:ext cx="917533" cy="442400"/>
        </a:xfrm>
        <a:prstGeom prst="rect">
          <a:avLst/>
        </a:prstGeom>
        <a:noFill/>
        <a:ln>
          <a:noFill/>
        </a:ln>
        <a:effectLst/>
      </dsp:spPr>
      <dsp:style>
        <a:lnRef idx="0">
          <a:scrgbClr r="0" g="0" b="0"/>
        </a:lnRef>
        <a:fillRef idx="0">
          <a:scrgbClr r="0" g="0" b="0"/>
        </a:fillRef>
        <a:effectRef idx="0">
          <a:scrgbClr r="0" g="0" b="0"/>
        </a:effectRef>
        <a:fontRef idx="minor"/>
      </dsp:style>
    </dsp:sp>
    <dsp:sp modelId="{FE817A7C-6EC7-4630-8A7B-9E03FBB948A6}">
      <dsp:nvSpPr>
        <dsp:cNvPr id="0" name=""/>
        <dsp:cNvSpPr/>
      </dsp:nvSpPr>
      <dsp:spPr>
        <a:xfrm>
          <a:off x="1427031" y="1707589"/>
          <a:ext cx="442886" cy="442886"/>
        </a:xfrm>
        <a:prstGeom prst="ellipse">
          <a:avLst/>
        </a:prstGeom>
        <a:gradFill rotWithShape="0">
          <a:gsLst>
            <a:gs pos="0">
              <a:schemeClr val="accent2">
                <a:shade val="80000"/>
                <a:hueOff val="-8968"/>
                <a:satOff val="-1006"/>
                <a:lumOff val="6420"/>
                <a:alphaOff val="0"/>
                <a:tint val="100000"/>
                <a:shade val="100000"/>
                <a:satMod val="130000"/>
              </a:schemeClr>
            </a:gs>
            <a:gs pos="100000">
              <a:schemeClr val="accent2">
                <a:shade val="80000"/>
                <a:hueOff val="-8968"/>
                <a:satOff val="-1006"/>
                <a:lumOff val="642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842ACBF-6070-44EB-BD22-11C8693B3FCC}">
      <dsp:nvSpPr>
        <dsp:cNvPr id="0" name=""/>
        <dsp:cNvSpPr/>
      </dsp:nvSpPr>
      <dsp:spPr>
        <a:xfrm rot="17700000">
          <a:off x="902493" y="2324017"/>
          <a:ext cx="917533" cy="44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lvl="0" indent="0" algn="r" defTabSz="533400">
            <a:lnSpc>
              <a:spcPct val="90000"/>
            </a:lnSpc>
            <a:spcBef>
              <a:spcPct val="0"/>
            </a:spcBef>
            <a:spcAft>
              <a:spcPct val="35000"/>
            </a:spcAft>
            <a:buNone/>
          </a:pPr>
          <a:r>
            <a:rPr lang="en-GB" sz="1200" kern="1200" dirty="0"/>
            <a:t>Licensing</a:t>
          </a:r>
        </a:p>
      </dsp:txBody>
      <dsp:txXfrm>
        <a:off x="902493" y="2324017"/>
        <a:ext cx="917533" cy="442400"/>
      </dsp:txXfrm>
    </dsp:sp>
    <dsp:sp modelId="{84D7AA42-857C-4C19-A97F-1E738853FFA8}">
      <dsp:nvSpPr>
        <dsp:cNvPr id="0" name=""/>
        <dsp:cNvSpPr/>
      </dsp:nvSpPr>
      <dsp:spPr>
        <a:xfrm rot="17700000">
          <a:off x="1476923" y="1091647"/>
          <a:ext cx="917533" cy="442400"/>
        </a:xfrm>
        <a:prstGeom prst="rect">
          <a:avLst/>
        </a:prstGeom>
        <a:noFill/>
        <a:ln>
          <a:noFill/>
        </a:ln>
        <a:effectLst/>
      </dsp:spPr>
      <dsp:style>
        <a:lnRef idx="0">
          <a:scrgbClr r="0" g="0" b="0"/>
        </a:lnRef>
        <a:fillRef idx="0">
          <a:scrgbClr r="0" g="0" b="0"/>
        </a:fillRef>
        <a:effectRef idx="0">
          <a:scrgbClr r="0" g="0" b="0"/>
        </a:effectRef>
        <a:fontRef idx="minor"/>
      </dsp:style>
    </dsp:sp>
    <dsp:sp modelId="{29FEC9D1-160B-4346-965E-083CB68E665A}">
      <dsp:nvSpPr>
        <dsp:cNvPr id="0" name=""/>
        <dsp:cNvSpPr/>
      </dsp:nvSpPr>
      <dsp:spPr>
        <a:xfrm>
          <a:off x="1934188" y="1502411"/>
          <a:ext cx="853242" cy="853242"/>
        </a:xfrm>
        <a:prstGeom prst="donut">
          <a:avLst>
            <a:gd name="adj" fmla="val 20000"/>
          </a:avLst>
        </a:prstGeom>
        <a:gradFill rotWithShape="0">
          <a:gsLst>
            <a:gs pos="0">
              <a:schemeClr val="accent2">
                <a:shade val="80000"/>
                <a:hueOff val="0"/>
                <a:satOff val="0"/>
                <a:lumOff val="0"/>
                <a:alphaOff val="0"/>
                <a:tint val="100000"/>
                <a:shade val="100000"/>
                <a:satMod val="130000"/>
              </a:schemeClr>
            </a:gs>
            <a:gs pos="100000">
              <a:schemeClr val="accent2">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C1FFC69-6968-443D-901F-327236FF14F6}">
      <dsp:nvSpPr>
        <dsp:cNvPr id="0" name=""/>
        <dsp:cNvSpPr/>
      </dsp:nvSpPr>
      <dsp:spPr>
        <a:xfrm rot="17700000">
          <a:off x="2234832" y="806844"/>
          <a:ext cx="1060675" cy="511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0" rIns="0" bIns="0" numCol="1" spcCol="1270" anchor="ctr" anchorCtr="0">
          <a:noAutofit/>
        </a:bodyPr>
        <a:lstStyle/>
        <a:p>
          <a:pPr marL="0" lvl="0" indent="0" algn="l" defTabSz="666750">
            <a:lnSpc>
              <a:spcPct val="90000"/>
            </a:lnSpc>
            <a:spcBef>
              <a:spcPct val="0"/>
            </a:spcBef>
            <a:spcAft>
              <a:spcPct val="35000"/>
            </a:spcAft>
            <a:buNone/>
          </a:pPr>
          <a:r>
            <a:rPr lang="en-GB" sz="1500" kern="1200" dirty="0"/>
            <a:t>Invention to Opportunity</a:t>
          </a:r>
        </a:p>
      </dsp:txBody>
      <dsp:txXfrm>
        <a:off x="2234832" y="806844"/>
        <a:ext cx="1060675" cy="511163"/>
      </dsp:txXfrm>
    </dsp:sp>
    <dsp:sp modelId="{4FE47416-5843-48CD-98DA-9F35C87BF8E0}">
      <dsp:nvSpPr>
        <dsp:cNvPr id="0" name=""/>
        <dsp:cNvSpPr/>
      </dsp:nvSpPr>
      <dsp:spPr>
        <a:xfrm>
          <a:off x="2851699" y="1707589"/>
          <a:ext cx="442886" cy="442886"/>
        </a:xfrm>
        <a:prstGeom prst="ellipse">
          <a:avLst/>
        </a:prstGeom>
        <a:gradFill rotWithShape="0">
          <a:gsLst>
            <a:gs pos="0">
              <a:schemeClr val="accent2">
                <a:shade val="80000"/>
                <a:hueOff val="-17936"/>
                <a:satOff val="-2012"/>
                <a:lumOff val="12840"/>
                <a:alphaOff val="0"/>
                <a:tint val="100000"/>
                <a:shade val="100000"/>
                <a:satMod val="130000"/>
              </a:schemeClr>
            </a:gs>
            <a:gs pos="100000">
              <a:schemeClr val="accent2">
                <a:shade val="80000"/>
                <a:hueOff val="-17936"/>
                <a:satOff val="-2012"/>
                <a:lumOff val="1284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B246E7B-343B-47F8-AFF8-993BA11FD87D}">
      <dsp:nvSpPr>
        <dsp:cNvPr id="0" name=""/>
        <dsp:cNvSpPr/>
      </dsp:nvSpPr>
      <dsp:spPr>
        <a:xfrm rot="17700000">
          <a:off x="2327160" y="2324017"/>
          <a:ext cx="917533" cy="44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lvl="0" indent="0" algn="r" defTabSz="533400">
            <a:lnSpc>
              <a:spcPct val="90000"/>
            </a:lnSpc>
            <a:spcBef>
              <a:spcPct val="0"/>
            </a:spcBef>
            <a:spcAft>
              <a:spcPct val="35000"/>
            </a:spcAft>
            <a:buNone/>
          </a:pPr>
          <a:r>
            <a:rPr lang="en-GB" sz="1200" kern="1200" dirty="0"/>
            <a:t>Drivers &amp; Dimensions of OBM</a:t>
          </a:r>
        </a:p>
      </dsp:txBody>
      <dsp:txXfrm>
        <a:off x="2327160" y="2324017"/>
        <a:ext cx="917533" cy="442400"/>
      </dsp:txXfrm>
    </dsp:sp>
    <dsp:sp modelId="{AE9F4153-CA9B-4986-9F88-5FE9DF1A5C85}">
      <dsp:nvSpPr>
        <dsp:cNvPr id="0" name=""/>
        <dsp:cNvSpPr/>
      </dsp:nvSpPr>
      <dsp:spPr>
        <a:xfrm rot="17700000">
          <a:off x="2901591" y="1091647"/>
          <a:ext cx="917533" cy="442400"/>
        </a:xfrm>
        <a:prstGeom prst="rect">
          <a:avLst/>
        </a:prstGeom>
        <a:noFill/>
        <a:ln>
          <a:noFill/>
        </a:ln>
        <a:effectLst/>
      </dsp:spPr>
      <dsp:style>
        <a:lnRef idx="0">
          <a:scrgbClr r="0" g="0" b="0"/>
        </a:lnRef>
        <a:fillRef idx="0">
          <a:scrgbClr r="0" g="0" b="0"/>
        </a:fillRef>
        <a:effectRef idx="0">
          <a:scrgbClr r="0" g="0" b="0"/>
        </a:effectRef>
        <a:fontRef idx="minor"/>
      </dsp:style>
    </dsp:sp>
    <dsp:sp modelId="{D934B25D-BE54-4CEB-B33B-0D7CA66E20E5}">
      <dsp:nvSpPr>
        <dsp:cNvPr id="0" name=""/>
        <dsp:cNvSpPr/>
      </dsp:nvSpPr>
      <dsp:spPr>
        <a:xfrm>
          <a:off x="3358855" y="1502411"/>
          <a:ext cx="853242" cy="853242"/>
        </a:xfrm>
        <a:prstGeom prst="donut">
          <a:avLst>
            <a:gd name="adj" fmla="val 20000"/>
          </a:avLst>
        </a:prstGeom>
        <a:gradFill rotWithShape="0">
          <a:gsLst>
            <a:gs pos="0">
              <a:schemeClr val="accent2">
                <a:shade val="80000"/>
                <a:hueOff val="0"/>
                <a:satOff val="0"/>
                <a:lumOff val="0"/>
                <a:alphaOff val="0"/>
                <a:tint val="100000"/>
                <a:shade val="100000"/>
                <a:satMod val="130000"/>
              </a:schemeClr>
            </a:gs>
            <a:gs pos="100000">
              <a:schemeClr val="accent2">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A357AEC-7ABC-4BAD-A8AC-63361EE9C20D}">
      <dsp:nvSpPr>
        <dsp:cNvPr id="0" name=""/>
        <dsp:cNvSpPr/>
      </dsp:nvSpPr>
      <dsp:spPr>
        <a:xfrm rot="17700000">
          <a:off x="3659499" y="806844"/>
          <a:ext cx="1060675" cy="511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0" rIns="0" bIns="0" numCol="1" spcCol="1270" anchor="ctr" anchorCtr="0">
          <a:noAutofit/>
        </a:bodyPr>
        <a:lstStyle/>
        <a:p>
          <a:pPr marL="0" lvl="0" indent="0" algn="l" defTabSz="666750">
            <a:lnSpc>
              <a:spcPct val="90000"/>
            </a:lnSpc>
            <a:spcBef>
              <a:spcPct val="0"/>
            </a:spcBef>
            <a:spcAft>
              <a:spcPct val="35000"/>
            </a:spcAft>
            <a:buNone/>
          </a:pPr>
          <a:r>
            <a:rPr lang="en-GB" sz="1500" kern="1200" dirty="0"/>
            <a:t>Presentation</a:t>
          </a:r>
        </a:p>
      </dsp:txBody>
      <dsp:txXfrm>
        <a:off x="3659499" y="806844"/>
        <a:ext cx="1060675" cy="511163"/>
      </dsp:txXfrm>
    </dsp:sp>
    <dsp:sp modelId="{EDBBF3F9-5645-4C6F-AB1D-6E823C5B3613}">
      <dsp:nvSpPr>
        <dsp:cNvPr id="0" name=""/>
        <dsp:cNvSpPr/>
      </dsp:nvSpPr>
      <dsp:spPr>
        <a:xfrm>
          <a:off x="4276367" y="1707589"/>
          <a:ext cx="442886" cy="442886"/>
        </a:xfrm>
        <a:prstGeom prst="ellipse">
          <a:avLst/>
        </a:prstGeom>
        <a:gradFill rotWithShape="0">
          <a:gsLst>
            <a:gs pos="0">
              <a:schemeClr val="accent2">
                <a:shade val="80000"/>
                <a:hueOff val="-26904"/>
                <a:satOff val="-3018"/>
                <a:lumOff val="19260"/>
                <a:alphaOff val="0"/>
                <a:tint val="100000"/>
                <a:shade val="100000"/>
                <a:satMod val="130000"/>
              </a:schemeClr>
            </a:gs>
            <a:gs pos="100000">
              <a:schemeClr val="accent2">
                <a:shade val="80000"/>
                <a:hueOff val="-26904"/>
                <a:satOff val="-3018"/>
                <a:lumOff val="1926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EF2581CE-94FC-4C4C-99A3-DDC0B3AE5D1E}">
      <dsp:nvSpPr>
        <dsp:cNvPr id="0" name=""/>
        <dsp:cNvSpPr/>
      </dsp:nvSpPr>
      <dsp:spPr>
        <a:xfrm rot="17700000">
          <a:off x="3751828" y="2324017"/>
          <a:ext cx="917533" cy="44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lvl="0" indent="0" algn="r" defTabSz="533400">
            <a:lnSpc>
              <a:spcPct val="90000"/>
            </a:lnSpc>
            <a:spcBef>
              <a:spcPct val="0"/>
            </a:spcBef>
            <a:spcAft>
              <a:spcPct val="35000"/>
            </a:spcAft>
            <a:buNone/>
          </a:pPr>
          <a:r>
            <a:rPr lang="en-GB" sz="1200" kern="1200" dirty="0"/>
            <a:t>Teamwork</a:t>
          </a:r>
        </a:p>
      </dsp:txBody>
      <dsp:txXfrm>
        <a:off x="3751828" y="2324017"/>
        <a:ext cx="917533" cy="442400"/>
      </dsp:txXfrm>
    </dsp:sp>
    <dsp:sp modelId="{7E9D340E-9374-440F-AA98-3CEEA8A77E1C}">
      <dsp:nvSpPr>
        <dsp:cNvPr id="0" name=""/>
        <dsp:cNvSpPr/>
      </dsp:nvSpPr>
      <dsp:spPr>
        <a:xfrm rot="17700000">
          <a:off x="4326258" y="1091647"/>
          <a:ext cx="917533" cy="442400"/>
        </a:xfrm>
        <a:prstGeom prst="rect">
          <a:avLst/>
        </a:prstGeom>
        <a:noFill/>
        <a:ln>
          <a:noFill/>
        </a:ln>
        <a:effectLst/>
      </dsp:spPr>
      <dsp:style>
        <a:lnRef idx="0">
          <a:scrgbClr r="0" g="0" b="0"/>
        </a:lnRef>
        <a:fillRef idx="0">
          <a:scrgbClr r="0" g="0" b="0"/>
        </a:fillRef>
        <a:effectRef idx="0">
          <a:scrgbClr r="0" g="0" b="0"/>
        </a:effectRef>
        <a:fontRef idx="minor"/>
      </dsp:style>
    </dsp:sp>
    <dsp:sp modelId="{748CCBFB-585C-48EE-B465-885AE0A11677}">
      <dsp:nvSpPr>
        <dsp:cNvPr id="0" name=""/>
        <dsp:cNvSpPr/>
      </dsp:nvSpPr>
      <dsp:spPr>
        <a:xfrm>
          <a:off x="4783455" y="1707589"/>
          <a:ext cx="442886" cy="442886"/>
        </a:xfrm>
        <a:prstGeom prst="ellipse">
          <a:avLst/>
        </a:prstGeom>
        <a:gradFill rotWithShape="0">
          <a:gsLst>
            <a:gs pos="0">
              <a:schemeClr val="accent2">
                <a:shade val="80000"/>
                <a:hueOff val="-35872"/>
                <a:satOff val="-4024"/>
                <a:lumOff val="25680"/>
                <a:alphaOff val="0"/>
                <a:tint val="100000"/>
                <a:shade val="100000"/>
                <a:satMod val="130000"/>
              </a:schemeClr>
            </a:gs>
            <a:gs pos="100000">
              <a:schemeClr val="accent2">
                <a:shade val="80000"/>
                <a:hueOff val="-35872"/>
                <a:satOff val="-4024"/>
                <a:lumOff val="2568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B90FEB11-A917-4FF5-AA0C-8327B550C5C7}">
      <dsp:nvSpPr>
        <dsp:cNvPr id="0" name=""/>
        <dsp:cNvSpPr/>
      </dsp:nvSpPr>
      <dsp:spPr>
        <a:xfrm rot="17700000">
          <a:off x="4258916" y="2324017"/>
          <a:ext cx="917533" cy="44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480" bIns="0" numCol="1" spcCol="1270" anchor="ctr" anchorCtr="0">
          <a:noAutofit/>
        </a:bodyPr>
        <a:lstStyle/>
        <a:p>
          <a:pPr marL="0" lvl="0" indent="0" algn="r" defTabSz="533400">
            <a:lnSpc>
              <a:spcPct val="90000"/>
            </a:lnSpc>
            <a:spcBef>
              <a:spcPct val="0"/>
            </a:spcBef>
            <a:spcAft>
              <a:spcPct val="35000"/>
            </a:spcAft>
            <a:buNone/>
          </a:pPr>
          <a:r>
            <a:rPr lang="en-GB" sz="1200" kern="1200" dirty="0"/>
            <a:t>OBM – pulling it together</a:t>
          </a:r>
        </a:p>
      </dsp:txBody>
      <dsp:txXfrm>
        <a:off x="4258916" y="2324017"/>
        <a:ext cx="917533" cy="442400"/>
      </dsp:txXfrm>
    </dsp:sp>
    <dsp:sp modelId="{ECB35D1F-A1DB-433A-8501-34AB5DEA1CC9}">
      <dsp:nvSpPr>
        <dsp:cNvPr id="0" name=""/>
        <dsp:cNvSpPr/>
      </dsp:nvSpPr>
      <dsp:spPr>
        <a:xfrm rot="17700000">
          <a:off x="4833346" y="1091647"/>
          <a:ext cx="917533" cy="44240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7C594325-FF68-4308-A427-47D53B57EF7C}" type="datetimeFigureOut">
              <a:rPr lang="en-GB" smtClean="0"/>
              <a:t>30/10/2023</a:t>
            </a:fld>
            <a:endParaRPr lang="en-GB"/>
          </a:p>
        </p:txBody>
      </p:sp>
      <p:sp>
        <p:nvSpPr>
          <p:cNvPr id="4" name="Footer Placeholder 3"/>
          <p:cNvSpPr>
            <a:spLocks noGrp="1"/>
          </p:cNvSpPr>
          <p:nvPr>
            <p:ph type="ftr" sz="quarter" idx="2"/>
          </p:nvPr>
        </p:nvSpPr>
        <p:spPr>
          <a:xfrm>
            <a:off x="0" y="9428585"/>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5"/>
            <a:ext cx="2945659" cy="498055"/>
          </a:xfrm>
          <a:prstGeom prst="rect">
            <a:avLst/>
          </a:prstGeom>
        </p:spPr>
        <p:txBody>
          <a:bodyPr vert="horz" lIns="91440" tIns="45720" rIns="91440" bIns="45720" rtlCol="0" anchor="b"/>
          <a:lstStyle>
            <a:lvl1pPr algn="r">
              <a:defRPr sz="1200"/>
            </a:lvl1pPr>
          </a:lstStyle>
          <a:p>
            <a:fld id="{CAD0F4AD-56DC-40AD-B2E5-905ABF559291}" type="slidenum">
              <a:rPr lang="en-GB" smtClean="0"/>
              <a:t>‹#›</a:t>
            </a:fld>
            <a:endParaRPr lang="en-GB"/>
          </a:p>
        </p:txBody>
      </p:sp>
    </p:spTree>
    <p:extLst>
      <p:ext uri="{BB962C8B-B14F-4D97-AF65-F5344CB8AC3E}">
        <p14:creationId xmlns:p14="http://schemas.microsoft.com/office/powerpoint/2010/main" val="3048868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B259C655-A33C-4983-9E13-7E6B9E4F79FA}" type="datetimeFigureOut">
              <a:rPr lang="en-GB" smtClean="0"/>
              <a:t>30/10/2023</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CE4971D-258B-4D57-9974-C27BD7905E20}" type="slidenum">
              <a:rPr lang="en-GB" smtClean="0"/>
              <a:t>‹#›</a:t>
            </a:fld>
            <a:endParaRPr lang="en-GB"/>
          </a:p>
        </p:txBody>
      </p:sp>
    </p:spTree>
    <p:extLst>
      <p:ext uri="{BB962C8B-B14F-4D97-AF65-F5344CB8AC3E}">
        <p14:creationId xmlns:p14="http://schemas.microsoft.com/office/powerpoint/2010/main" val="597178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CB2F3CB-2E4B-4E92-BAD2-27AFE8B35CD0}" type="slidenum">
              <a:rPr lang="en-GB" smtClean="0"/>
              <a:pPr/>
              <a:t>2</a:t>
            </a:fld>
            <a:endParaRPr lang="en-GB"/>
          </a:p>
        </p:txBody>
      </p:sp>
    </p:spTree>
    <p:extLst>
      <p:ext uri="{BB962C8B-B14F-4D97-AF65-F5344CB8AC3E}">
        <p14:creationId xmlns:p14="http://schemas.microsoft.com/office/powerpoint/2010/main" val="3076882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https://ssir.org/articles/entry/15_minutes_with_victoria_hale </a:t>
            </a:r>
          </a:p>
          <a:p>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Why is opportunity business modelling important?</a:t>
            </a:r>
          </a:p>
          <a:p>
            <a:endParaRPr lang="en-GB" dirty="0"/>
          </a:p>
          <a:p>
            <a:endParaRPr lang="en-GB" dirty="0"/>
          </a:p>
        </p:txBody>
      </p:sp>
      <p:sp>
        <p:nvSpPr>
          <p:cNvPr id="4" name="Slide Number Placeholder 3"/>
          <p:cNvSpPr>
            <a:spLocks noGrp="1"/>
          </p:cNvSpPr>
          <p:nvPr>
            <p:ph type="sldNum" sz="quarter" idx="10"/>
          </p:nvPr>
        </p:nvSpPr>
        <p:spPr/>
        <p:txBody>
          <a:bodyPr/>
          <a:lstStyle/>
          <a:p>
            <a:fld id="{E39B7A5B-FE26-48C1-AA19-1B82ED89CB39}" type="slidenum">
              <a:rPr lang="en-GB" smtClean="0"/>
              <a:t>12</a:t>
            </a:fld>
            <a:endParaRPr lang="en-GB"/>
          </a:p>
        </p:txBody>
      </p:sp>
    </p:spTree>
    <p:extLst>
      <p:ext uri="{BB962C8B-B14F-4D97-AF65-F5344CB8AC3E}">
        <p14:creationId xmlns:p14="http://schemas.microsoft.com/office/powerpoint/2010/main" val="1142662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25290DA-5892-F94D-A2C3-77ED8F65C260}" type="slidenum">
              <a:rPr lang="en-US" smtClean="0"/>
              <a:t>14</a:t>
            </a:fld>
            <a:endParaRPr lang="en-US"/>
          </a:p>
        </p:txBody>
      </p:sp>
    </p:spTree>
    <p:extLst>
      <p:ext uri="{BB962C8B-B14F-4D97-AF65-F5344CB8AC3E}">
        <p14:creationId xmlns:p14="http://schemas.microsoft.com/office/powerpoint/2010/main" val="1721399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25290DA-5892-F94D-A2C3-77ED8F65C260}" type="slidenum">
              <a:rPr lang="en-US" smtClean="0"/>
              <a:t>15</a:t>
            </a:fld>
            <a:endParaRPr lang="en-US"/>
          </a:p>
        </p:txBody>
      </p:sp>
    </p:spTree>
    <p:extLst>
      <p:ext uri="{BB962C8B-B14F-4D97-AF65-F5344CB8AC3E}">
        <p14:creationId xmlns:p14="http://schemas.microsoft.com/office/powerpoint/2010/main" val="4010428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PwC believes that seven major trends are reshaping the marketplace:</a:t>
            </a:r>
          </a:p>
          <a:p>
            <a:endParaRPr lang="en-GB" dirty="0"/>
          </a:p>
          <a:p>
            <a:pPr marL="285750" indent="-285750">
              <a:buFont typeface="Arial" panose="020B0604020202020204" pitchFamily="34" charset="0"/>
              <a:buChar char="•"/>
            </a:pPr>
            <a:r>
              <a:rPr lang="en-GB" dirty="0"/>
              <a:t>Instances of chronic disease are increasing</a:t>
            </a:r>
          </a:p>
          <a:p>
            <a:pPr marL="285750" indent="-285750">
              <a:buFont typeface="Arial" panose="020B0604020202020204" pitchFamily="34" charset="0"/>
              <a:buChar char="•"/>
            </a:pPr>
            <a:r>
              <a:rPr lang="en-GB" dirty="0"/>
              <a:t>Healthcare policy-makers and payers are increasingly mandating what doctors can prescribe</a:t>
            </a:r>
          </a:p>
          <a:p>
            <a:pPr marL="285750" indent="-285750">
              <a:buFont typeface="Arial" panose="020B0604020202020204" pitchFamily="34" charset="0"/>
              <a:buChar char="•"/>
            </a:pPr>
            <a:r>
              <a:rPr lang="en-GB" dirty="0"/>
              <a:t>A growing number of healthcare payers are measuring the </a:t>
            </a:r>
            <a:r>
              <a:rPr lang="en-GB" dirty="0" err="1"/>
              <a:t>pharmacoeconomic</a:t>
            </a:r>
            <a:r>
              <a:rPr lang="en-GB" dirty="0"/>
              <a:t> performance of different medicines. </a:t>
            </a:r>
          </a:p>
          <a:p>
            <a:pPr marL="285750" indent="-285750">
              <a:buFont typeface="Arial" panose="020B0604020202020204" pitchFamily="34" charset="0"/>
              <a:buChar char="•"/>
            </a:pPr>
            <a:r>
              <a:rPr lang="en-GB" dirty="0"/>
              <a:t>Boundaries between different forms of healthcare are blurring, as clinical advances render previously fatal diseases chronic and the self-medication sector expands</a:t>
            </a:r>
          </a:p>
          <a:p>
            <a:pPr marL="285750" indent="-285750">
              <a:buFont typeface="Arial" panose="020B0604020202020204" pitchFamily="34" charset="0"/>
              <a:buChar char="•"/>
            </a:pPr>
            <a:r>
              <a:rPr lang="en-GB" dirty="0"/>
              <a:t>Demand for medicines is growing more rapidly in the emerging economies than the industrialized economies</a:t>
            </a:r>
          </a:p>
          <a:p>
            <a:pPr marL="285750" indent="-285750">
              <a:buFont typeface="Arial" panose="020B0604020202020204" pitchFamily="34" charset="0"/>
              <a:buChar char="•"/>
            </a:pPr>
            <a:r>
              <a:rPr lang="en-GB" dirty="0"/>
              <a:t>Governments are beginning to focus on prevention rather than treatment, although they have not yet invested very much in pre-emptive measures; and</a:t>
            </a:r>
          </a:p>
          <a:p>
            <a:pPr marL="285750" indent="-285750">
              <a:buFont typeface="Arial" panose="020B0604020202020204" pitchFamily="34" charset="0"/>
              <a:buChar char="•"/>
            </a:pPr>
            <a:r>
              <a:rPr lang="en-GB" dirty="0"/>
              <a:t>Regulators are becoming more cautious about approving truly innovative medicines.</a:t>
            </a:r>
          </a:p>
          <a:p>
            <a:pPr marL="0" indent="0">
              <a:buFont typeface="Arial" panose="020B0604020202020204" pitchFamily="34" charset="0"/>
              <a:buNone/>
            </a:pPr>
            <a:r>
              <a:rPr lang="en-GB" dirty="0"/>
              <a:t>These trends will compound the challenges </a:t>
            </a:r>
            <a:r>
              <a:rPr lang="en-GB" dirty="0" err="1"/>
              <a:t>Pharma</a:t>
            </a:r>
            <a:r>
              <a:rPr lang="en-GB" dirty="0"/>
              <a:t> already faces, but they’ll also provide some major opportunities.</a:t>
            </a:r>
            <a:endParaRPr lang="en-GB" i="1" dirty="0"/>
          </a:p>
          <a:p>
            <a:endParaRPr lang="en-GB" dirty="0"/>
          </a:p>
        </p:txBody>
      </p:sp>
      <p:sp>
        <p:nvSpPr>
          <p:cNvPr id="4" name="Slide Number Placeholder 3"/>
          <p:cNvSpPr>
            <a:spLocks noGrp="1"/>
          </p:cNvSpPr>
          <p:nvPr>
            <p:ph type="sldNum" sz="quarter" idx="10"/>
          </p:nvPr>
        </p:nvSpPr>
        <p:spPr/>
        <p:txBody>
          <a:bodyPr/>
          <a:lstStyle/>
          <a:p>
            <a:fld id="{8CE4971D-258B-4D57-9974-C27BD7905E20}" type="slidenum">
              <a:rPr lang="en-GB" smtClean="0"/>
              <a:t>17</a:t>
            </a:fld>
            <a:endParaRPr lang="en-GB"/>
          </a:p>
        </p:txBody>
      </p:sp>
    </p:spTree>
    <p:extLst>
      <p:ext uri="{BB962C8B-B14F-4D97-AF65-F5344CB8AC3E}">
        <p14:creationId xmlns:p14="http://schemas.microsoft.com/office/powerpoint/2010/main" val="2532598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PwC believes that seven major trends are reshaping the marketplace:</a:t>
            </a:r>
          </a:p>
          <a:p>
            <a:endParaRPr lang="en-GB" dirty="0"/>
          </a:p>
          <a:p>
            <a:pPr marL="285750" indent="-285750">
              <a:buFont typeface="Arial" panose="020B0604020202020204" pitchFamily="34" charset="0"/>
              <a:buChar char="•"/>
            </a:pPr>
            <a:r>
              <a:rPr lang="en-GB" dirty="0"/>
              <a:t>Instances of chronic disease are increasing</a:t>
            </a:r>
          </a:p>
          <a:p>
            <a:pPr marL="285750" indent="-285750">
              <a:buFont typeface="Arial" panose="020B0604020202020204" pitchFamily="34" charset="0"/>
              <a:buChar char="•"/>
            </a:pPr>
            <a:r>
              <a:rPr lang="en-GB" dirty="0"/>
              <a:t>Healthcare policy-makers and payers are increasingly mandating what doctors can prescribe</a:t>
            </a:r>
          </a:p>
          <a:p>
            <a:pPr marL="285750" indent="-285750">
              <a:buFont typeface="Arial" panose="020B0604020202020204" pitchFamily="34" charset="0"/>
              <a:buChar char="•"/>
            </a:pPr>
            <a:r>
              <a:rPr lang="en-GB" dirty="0"/>
              <a:t>A growing number of healthcare payers are measuring the </a:t>
            </a:r>
            <a:r>
              <a:rPr lang="en-GB" dirty="0" err="1"/>
              <a:t>pharmacoeconomic</a:t>
            </a:r>
            <a:r>
              <a:rPr lang="en-GB" dirty="0"/>
              <a:t> performance of different medicines. </a:t>
            </a:r>
          </a:p>
          <a:p>
            <a:pPr marL="285750" indent="-285750">
              <a:buFont typeface="Arial" panose="020B0604020202020204" pitchFamily="34" charset="0"/>
              <a:buChar char="•"/>
            </a:pPr>
            <a:r>
              <a:rPr lang="en-GB" dirty="0"/>
              <a:t>Boundaries between different forms of healthcare are blurring, as clinical advances render previously fatal diseases chronic and the self-medication sector expands</a:t>
            </a:r>
          </a:p>
          <a:p>
            <a:pPr marL="285750" indent="-285750">
              <a:buFont typeface="Arial" panose="020B0604020202020204" pitchFamily="34" charset="0"/>
              <a:buChar char="•"/>
            </a:pPr>
            <a:r>
              <a:rPr lang="en-GB" dirty="0"/>
              <a:t>Demand for medicines is growing more rapidly in the emerging economies than the industrialized economies</a:t>
            </a:r>
          </a:p>
          <a:p>
            <a:pPr marL="285750" indent="-285750">
              <a:buFont typeface="Arial" panose="020B0604020202020204" pitchFamily="34" charset="0"/>
              <a:buChar char="•"/>
            </a:pPr>
            <a:r>
              <a:rPr lang="en-GB" dirty="0"/>
              <a:t>Governments are beginning to focus on prevention rather than treatment, although they have not yet invested very much in pre-emptive measures; and</a:t>
            </a:r>
          </a:p>
          <a:p>
            <a:pPr marL="285750" indent="-285750">
              <a:buFont typeface="Arial" panose="020B0604020202020204" pitchFamily="34" charset="0"/>
              <a:buChar char="•"/>
            </a:pPr>
            <a:r>
              <a:rPr lang="en-GB" dirty="0"/>
              <a:t>Regulators are becoming more cautious about approving truly innovative medicines.</a:t>
            </a:r>
          </a:p>
          <a:p>
            <a:pPr marL="0" indent="0">
              <a:buFont typeface="Arial" panose="020B0604020202020204" pitchFamily="34" charset="0"/>
              <a:buNone/>
            </a:pPr>
            <a:r>
              <a:rPr lang="en-GB" dirty="0"/>
              <a:t>These trends will compound the challenges </a:t>
            </a:r>
            <a:r>
              <a:rPr lang="en-GB" dirty="0" err="1"/>
              <a:t>Pharma</a:t>
            </a:r>
            <a:r>
              <a:rPr lang="en-GB" dirty="0"/>
              <a:t> already faces, but they’ll also provide some major opportunities.</a:t>
            </a:r>
            <a:endParaRPr lang="en-GB" i="1" dirty="0"/>
          </a:p>
          <a:p>
            <a:endParaRPr lang="en-GB" dirty="0"/>
          </a:p>
        </p:txBody>
      </p:sp>
      <p:sp>
        <p:nvSpPr>
          <p:cNvPr id="4" name="Slide Number Placeholder 3"/>
          <p:cNvSpPr>
            <a:spLocks noGrp="1"/>
          </p:cNvSpPr>
          <p:nvPr>
            <p:ph type="sldNum" sz="quarter" idx="10"/>
          </p:nvPr>
        </p:nvSpPr>
        <p:spPr/>
        <p:txBody>
          <a:bodyPr/>
          <a:lstStyle/>
          <a:p>
            <a:fld id="{8CE4971D-258B-4D57-9974-C27BD7905E20}" type="slidenum">
              <a:rPr lang="en-GB" smtClean="0"/>
              <a:t>18</a:t>
            </a:fld>
            <a:endParaRPr lang="en-GB"/>
          </a:p>
        </p:txBody>
      </p:sp>
    </p:spTree>
    <p:extLst>
      <p:ext uri="{BB962C8B-B14F-4D97-AF65-F5344CB8AC3E}">
        <p14:creationId xmlns:p14="http://schemas.microsoft.com/office/powerpoint/2010/main" val="2221135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
            </a:pPr>
            <a:r>
              <a:rPr lang="en-GB" sz="1200" dirty="0">
                <a:latin typeface="Times New Roman" panose="02020603050405020304" pitchFamily="18" charset="0"/>
                <a:cs typeface="Times New Roman" panose="02020603050405020304" pitchFamily="18" charset="0"/>
              </a:rPr>
              <a:t>Advances in virtual clinical care</a:t>
            </a:r>
          </a:p>
          <a:p>
            <a:pPr marL="742950" lvl="1" indent="-285750">
              <a:buFont typeface="Wingdings" panose="05000000000000000000" pitchFamily="2" charset="2"/>
              <a:buChar char="§"/>
            </a:pPr>
            <a:r>
              <a:rPr lang="en-GB" sz="1200" dirty="0">
                <a:latin typeface="Times New Roman" panose="02020603050405020304" pitchFamily="18" charset="0"/>
                <a:cs typeface="Times New Roman" panose="02020603050405020304" pitchFamily="18" charset="0"/>
              </a:rPr>
              <a:t>Protect against inequalities</a:t>
            </a:r>
          </a:p>
          <a:p>
            <a:pPr marL="285750" indent="-285750">
              <a:buFont typeface="Wingdings" panose="05000000000000000000" pitchFamily="2" charset="2"/>
              <a:buChar char="§"/>
            </a:pPr>
            <a:endParaRPr lang="en-GB"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GB" sz="1200" dirty="0">
                <a:latin typeface="Times New Roman" panose="02020603050405020304" pitchFamily="18" charset="0"/>
                <a:cs typeface="Times New Roman" panose="02020603050405020304" pitchFamily="18" charset="0"/>
              </a:rPr>
              <a:t>Harnessing data analytics</a:t>
            </a:r>
          </a:p>
          <a:p>
            <a:pPr marL="285750" indent="-285750">
              <a:buFont typeface="Wingdings" panose="05000000000000000000" pitchFamily="2" charset="2"/>
              <a:buChar char="§"/>
            </a:pPr>
            <a:endParaRPr lang="en-GB"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GB" sz="1200" dirty="0">
                <a:latin typeface="Times New Roman" panose="02020603050405020304" pitchFamily="18" charset="0"/>
                <a:cs typeface="Times New Roman" panose="02020603050405020304" pitchFamily="18" charset="0"/>
              </a:rPr>
              <a:t>Evolving clinical trials</a:t>
            </a:r>
          </a:p>
          <a:p>
            <a:pPr marL="285750" indent="-285750">
              <a:buFont typeface="Wingdings" panose="05000000000000000000" pitchFamily="2" charset="2"/>
              <a:buChar char="§"/>
            </a:pPr>
            <a:endParaRPr lang="en-GB"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GB" sz="1200" dirty="0">
                <a:latin typeface="Times New Roman" panose="02020603050405020304" pitchFamily="18" charset="0"/>
                <a:cs typeface="Times New Roman" panose="02020603050405020304" pitchFamily="18" charset="0"/>
              </a:rPr>
              <a:t>Developing supply chain resiliency </a:t>
            </a:r>
          </a:p>
          <a:p>
            <a:endParaRPr lang="en-GB" dirty="0"/>
          </a:p>
        </p:txBody>
      </p:sp>
      <p:sp>
        <p:nvSpPr>
          <p:cNvPr id="4" name="Slide Number Placeholder 3"/>
          <p:cNvSpPr>
            <a:spLocks noGrp="1"/>
          </p:cNvSpPr>
          <p:nvPr>
            <p:ph type="sldNum" sz="quarter" idx="10"/>
          </p:nvPr>
        </p:nvSpPr>
        <p:spPr/>
        <p:txBody>
          <a:bodyPr/>
          <a:lstStyle/>
          <a:p>
            <a:fld id="{8CE4971D-258B-4D57-9974-C27BD7905E20}" type="slidenum">
              <a:rPr lang="en-GB" smtClean="0"/>
              <a:t>19</a:t>
            </a:fld>
            <a:endParaRPr lang="en-GB"/>
          </a:p>
        </p:txBody>
      </p:sp>
    </p:spTree>
    <p:extLst>
      <p:ext uri="{BB962C8B-B14F-4D97-AF65-F5344CB8AC3E}">
        <p14:creationId xmlns:p14="http://schemas.microsoft.com/office/powerpoint/2010/main" val="2056908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module is inherently </a:t>
            </a:r>
            <a:r>
              <a:rPr lang="en-GB" baseline="0" dirty="0"/>
              <a:t>‘problem-based’ learning &gt; even more, we present you with a “wicked problem”, which means that as you begin to solve one problem, it uncovers more underneath &gt; the OBM is essentially a measure of the outcomes for your work together as a group &gt; this assessment is the evidence of a journey</a:t>
            </a:r>
          </a:p>
          <a:p>
            <a:endParaRPr lang="en-GB" baseline="0" dirty="0"/>
          </a:p>
          <a:p>
            <a:r>
              <a:rPr lang="en-GB" baseline="0" dirty="0"/>
              <a:t>We know that reflection is an attribute of high-performing individuals and it is a skill that can be mastered. There are stages of skill development mapped out for you in the VLE. You should write an entry each week following through the different stages as you go. </a:t>
            </a:r>
            <a:endParaRPr lang="en-GB" dirty="0"/>
          </a:p>
        </p:txBody>
      </p:sp>
      <p:sp>
        <p:nvSpPr>
          <p:cNvPr id="4" name="Slide Number Placeholder 3"/>
          <p:cNvSpPr>
            <a:spLocks noGrp="1"/>
          </p:cNvSpPr>
          <p:nvPr>
            <p:ph type="sldNum" sz="quarter" idx="10"/>
          </p:nvPr>
        </p:nvSpPr>
        <p:spPr/>
        <p:txBody>
          <a:bodyPr/>
          <a:lstStyle/>
          <a:p>
            <a:fld id="{E39B7A5B-FE26-48C1-AA19-1B82ED89CB39}" type="slidenum">
              <a:rPr lang="en-GB" smtClean="0"/>
              <a:t>22</a:t>
            </a:fld>
            <a:endParaRPr lang="en-GB"/>
          </a:p>
        </p:txBody>
      </p:sp>
    </p:spTree>
    <p:extLst>
      <p:ext uri="{BB962C8B-B14F-4D97-AF65-F5344CB8AC3E}">
        <p14:creationId xmlns:p14="http://schemas.microsoft.com/office/powerpoint/2010/main" val="866960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39B7A5B-FE26-48C1-AA19-1B82ED89CB39}" type="slidenum">
              <a:rPr lang="en-GB" smtClean="0"/>
              <a:t>31</a:t>
            </a:fld>
            <a:endParaRPr lang="en-GB"/>
          </a:p>
        </p:txBody>
      </p:sp>
    </p:spTree>
    <p:extLst>
      <p:ext uri="{BB962C8B-B14F-4D97-AF65-F5344CB8AC3E}">
        <p14:creationId xmlns:p14="http://schemas.microsoft.com/office/powerpoint/2010/main" val="1008790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CB2F3CB-2E4B-4E92-BAD2-27AFE8B35CD0}" type="slidenum">
              <a:rPr lang="en-GB" smtClean="0"/>
              <a:pPr/>
              <a:t>3</a:t>
            </a:fld>
            <a:endParaRPr lang="en-GB"/>
          </a:p>
        </p:txBody>
      </p:sp>
    </p:spTree>
    <p:extLst>
      <p:ext uri="{BB962C8B-B14F-4D97-AF65-F5344CB8AC3E}">
        <p14:creationId xmlns:p14="http://schemas.microsoft.com/office/powerpoint/2010/main" val="2429655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39B7A5B-FE26-48C1-AA19-1B82ED89CB39}" type="slidenum">
              <a:rPr lang="en-GB" smtClean="0"/>
              <a:t>4</a:t>
            </a:fld>
            <a:endParaRPr lang="en-GB"/>
          </a:p>
        </p:txBody>
      </p:sp>
    </p:spTree>
    <p:extLst>
      <p:ext uri="{BB962C8B-B14F-4D97-AF65-F5344CB8AC3E}">
        <p14:creationId xmlns:p14="http://schemas.microsoft.com/office/powerpoint/2010/main" val="3522974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39B7A5B-FE26-48C1-AA19-1B82ED89CB39}" type="slidenum">
              <a:rPr lang="en-GB" smtClean="0"/>
              <a:t>5</a:t>
            </a:fld>
            <a:endParaRPr lang="en-GB"/>
          </a:p>
        </p:txBody>
      </p:sp>
    </p:spTree>
    <p:extLst>
      <p:ext uri="{BB962C8B-B14F-4D97-AF65-F5344CB8AC3E}">
        <p14:creationId xmlns:p14="http://schemas.microsoft.com/office/powerpoint/2010/main" val="2531253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39B7A5B-FE26-48C1-AA19-1B82ED89CB39}" type="slidenum">
              <a:rPr lang="en-GB" smtClean="0"/>
              <a:t>6</a:t>
            </a:fld>
            <a:endParaRPr lang="en-GB"/>
          </a:p>
        </p:txBody>
      </p:sp>
    </p:spTree>
    <p:extLst>
      <p:ext uri="{BB962C8B-B14F-4D97-AF65-F5344CB8AC3E}">
        <p14:creationId xmlns:p14="http://schemas.microsoft.com/office/powerpoint/2010/main" val="1701898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prstGeom prst="rect">
            <a:avLst/>
          </a:prstGeom>
        </p:spPr>
        <p:txBody>
          <a:bodyPr/>
          <a:lstStyle/>
          <a:p>
            <a:pPr lvl="0"/>
            <a:endParaRPr/>
          </a:p>
        </p:txBody>
      </p:sp>
      <p:sp>
        <p:nvSpPr>
          <p:cNvPr id="156" name="Shape 156"/>
          <p:cNvSpPr>
            <a:spLocks noGrp="1"/>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Through the elective, should increase knowledge of social enterprise, change attitudes towards this field and the work done by social enterprises, build and develop skills need to develop own social enterprise</a:t>
            </a:r>
          </a:p>
        </p:txBody>
      </p:sp>
    </p:spTree>
    <p:extLst>
      <p:ext uri="{BB962C8B-B14F-4D97-AF65-F5344CB8AC3E}">
        <p14:creationId xmlns:p14="http://schemas.microsoft.com/office/powerpoint/2010/main" val="3418624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10"/>
          </p:nvPr>
        </p:nvSpPr>
        <p:spPr/>
        <p:txBody>
          <a:bodyPr/>
          <a:lstStyle/>
          <a:p>
            <a:fld id="{E39B7A5B-FE26-48C1-AA19-1B82ED89CB39}" type="slidenum">
              <a:rPr lang="en-GB" smtClean="0"/>
              <a:t>8</a:t>
            </a:fld>
            <a:endParaRPr lang="en-GB"/>
          </a:p>
        </p:txBody>
      </p:sp>
    </p:spTree>
    <p:extLst>
      <p:ext uri="{BB962C8B-B14F-4D97-AF65-F5344CB8AC3E}">
        <p14:creationId xmlns:p14="http://schemas.microsoft.com/office/powerpoint/2010/main" val="3039471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39B7A5B-FE26-48C1-AA19-1B82ED89CB39}" type="slidenum">
              <a:rPr lang="en-GB" smtClean="0"/>
              <a:t>9</a:t>
            </a:fld>
            <a:endParaRPr lang="en-GB"/>
          </a:p>
        </p:txBody>
      </p:sp>
    </p:spTree>
    <p:extLst>
      <p:ext uri="{BB962C8B-B14F-4D97-AF65-F5344CB8AC3E}">
        <p14:creationId xmlns:p14="http://schemas.microsoft.com/office/powerpoint/2010/main" val="2185487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39B7A5B-FE26-48C1-AA19-1B82ED89CB39}" type="slidenum">
              <a:rPr lang="en-GB" smtClean="0"/>
              <a:t>11</a:t>
            </a:fld>
            <a:endParaRPr lang="en-GB"/>
          </a:p>
        </p:txBody>
      </p:sp>
    </p:spTree>
    <p:extLst>
      <p:ext uri="{BB962C8B-B14F-4D97-AF65-F5344CB8AC3E}">
        <p14:creationId xmlns:p14="http://schemas.microsoft.com/office/powerpoint/2010/main" val="752940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extBox 8"/>
          <p:cNvSpPr txBox="1"/>
          <p:nvPr userDrawn="1"/>
        </p:nvSpPr>
        <p:spPr>
          <a:xfrm>
            <a:off x="1994243" y="4524048"/>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56218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13895" y="2571750"/>
            <a:ext cx="8729579" cy="1362075"/>
          </a:xfrm>
          <a:prstGeom prst="rect">
            <a:avLst/>
          </a:prstGeom>
        </p:spPr>
        <p:txBody>
          <a:bodyPr vert="horz"/>
          <a:lstStyle>
            <a:lvl1pPr marL="457200" indent="-457200">
              <a:buFont typeface="Arial"/>
              <a:buChar char="•"/>
              <a:defRPr sz="2800">
                <a:latin typeface="Arial" charset="0"/>
                <a:ea typeface="Arial" charset="0"/>
                <a:cs typeface="Arial" charset="0"/>
              </a:defRPr>
            </a:lvl1pPr>
            <a:lvl2pPr marL="914400" indent="-457200">
              <a:buFont typeface="Arial"/>
              <a:buChar char="•"/>
              <a:defRPr sz="2400">
                <a:latin typeface="Arial" charset="0"/>
                <a:ea typeface="Arial" charset="0"/>
                <a:cs typeface="Arial" charset="0"/>
              </a:defRPr>
            </a:lvl2pPr>
            <a:lvl3pPr marL="1371600" indent="-457200">
              <a:buFont typeface="Arial"/>
              <a:buChar char="•"/>
              <a:defRPr lang="en-GB" sz="2400" kern="1200" dirty="0" smtClean="0">
                <a:solidFill>
                  <a:schemeClr val="tx1"/>
                </a:solidFill>
                <a:latin typeface="Arial" charset="0"/>
                <a:ea typeface="Arial" charset="0"/>
                <a:cs typeface="Arial" charset="0"/>
              </a:defRPr>
            </a:lvl3pPr>
            <a:lvl4pPr marL="1828800" indent="-457200">
              <a:buFont typeface="Arial"/>
              <a:buChar char="•"/>
              <a:defRPr sz="2800"/>
            </a:lvl4pPr>
            <a:lvl5pPr marL="2286000" indent="-457200">
              <a:buFont typeface="Arial"/>
              <a:buChar char="•"/>
              <a:defRPr sz="2800"/>
            </a:lvl5pPr>
          </a:lstStyle>
          <a:p>
            <a:pPr lvl="0"/>
            <a:r>
              <a:rPr lang="en-GB" dirty="0"/>
              <a:t>Click to edit Master text styles</a:t>
            </a:r>
          </a:p>
          <a:p>
            <a:pPr lvl="1"/>
            <a:r>
              <a:rPr lang="en-GB" dirty="0"/>
              <a:t>Second level</a:t>
            </a:r>
          </a:p>
          <a:p>
            <a:pPr lvl="2"/>
            <a:r>
              <a:rPr lang="en-GB" dirty="0"/>
              <a:t>Third level</a:t>
            </a:r>
          </a:p>
        </p:txBody>
      </p:sp>
      <p:sp>
        <p:nvSpPr>
          <p:cNvPr id="8" name="Text Placeholder 7"/>
          <p:cNvSpPr>
            <a:spLocks noGrp="1"/>
          </p:cNvSpPr>
          <p:nvPr>
            <p:ph type="body" sz="quarter" idx="11"/>
          </p:nvPr>
        </p:nvSpPr>
        <p:spPr>
          <a:xfrm>
            <a:off x="213895" y="1769754"/>
            <a:ext cx="8729579" cy="815975"/>
          </a:xfrm>
          <a:prstGeom prst="rect">
            <a:avLst/>
          </a:prstGeom>
        </p:spPr>
        <p:txBody>
          <a:bodyPr vert="horz"/>
          <a:lstStyle>
            <a:lvl1pPr marL="0" indent="0">
              <a:buNone/>
              <a:defRPr>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edit Master text styles</a:t>
            </a:r>
          </a:p>
        </p:txBody>
      </p:sp>
    </p:spTree>
    <p:extLst>
      <p:ext uri="{BB962C8B-B14F-4D97-AF65-F5344CB8AC3E}">
        <p14:creationId xmlns:p14="http://schemas.microsoft.com/office/powerpoint/2010/main" val="811537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44824"/>
            <a:ext cx="8568952" cy="4680520"/>
          </a:xfrm>
          <a:prstGeom prst="rect">
            <a:avLst/>
          </a:prstGeom>
        </p:spPr>
        <p:txBody>
          <a:bodyPr/>
          <a:lstStyle>
            <a:lvl1pPr marL="285750" indent="-285750">
              <a:buFont typeface="Arial"/>
              <a:buChar char="•"/>
              <a:defRPr sz="2800">
                <a:solidFill>
                  <a:schemeClr val="tx1"/>
                </a:solidFill>
                <a:latin typeface="Arial" pitchFamily="34" charset="0"/>
                <a:cs typeface="Arial" pitchFamily="34" charset="0"/>
              </a:defRPr>
            </a:lvl1pPr>
            <a:lvl2pPr marL="742950" indent="-285750">
              <a:buFont typeface="Arial"/>
              <a:buChar char="•"/>
              <a:defRPr sz="2400">
                <a:solidFill>
                  <a:schemeClr val="tx1"/>
                </a:solidFill>
                <a:latin typeface="Arial" pitchFamily="34" charset="0"/>
                <a:cs typeface="Arial" pitchFamily="34" charset="0"/>
              </a:defRPr>
            </a:lvl2pPr>
          </a:lstStyle>
          <a:p>
            <a:pPr lvl="0"/>
            <a:r>
              <a:rPr lang="en-US" dirty="0"/>
              <a:t>Click to edit Master text styles</a:t>
            </a:r>
          </a:p>
          <a:p>
            <a:pPr lvl="1"/>
            <a:r>
              <a:rPr lang="en-US" dirty="0"/>
              <a:t>Second level</a:t>
            </a:r>
          </a:p>
        </p:txBody>
      </p:sp>
      <p:sp>
        <p:nvSpPr>
          <p:cNvPr id="8" name="Title 1"/>
          <p:cNvSpPr>
            <a:spLocks noGrp="1"/>
          </p:cNvSpPr>
          <p:nvPr>
            <p:ph type="title"/>
          </p:nvPr>
        </p:nvSpPr>
        <p:spPr>
          <a:xfrm>
            <a:off x="251520" y="1052736"/>
            <a:ext cx="8568952" cy="648072"/>
          </a:xfrm>
          <a:prstGeom prst="rect">
            <a:avLst/>
          </a:prstGeo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1928445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892969" y="1151931"/>
            <a:ext cx="7358063" cy="2321719"/>
          </a:xfrm>
          <a:prstGeom prst="rect">
            <a:avLst/>
          </a:prstGeom>
        </p:spPr>
        <p:txBody>
          <a:bodyPr anchor="b"/>
          <a:lstStyle/>
          <a:p>
            <a:pPr lvl="0">
              <a:defRPr sz="1800"/>
            </a:pPr>
            <a:r>
              <a:rPr sz="4219"/>
              <a:t>Title Text</a:t>
            </a:r>
          </a:p>
        </p:txBody>
      </p:sp>
      <p:sp>
        <p:nvSpPr>
          <p:cNvPr id="6" name="Shape 6"/>
          <p:cNvSpPr>
            <a:spLocks noGrp="1"/>
          </p:cNvSpPr>
          <p:nvPr>
            <p:ph type="body" idx="1"/>
          </p:nvPr>
        </p:nvSpPr>
        <p:spPr>
          <a:xfrm>
            <a:off x="892969" y="3536156"/>
            <a:ext cx="7358063" cy="794742"/>
          </a:xfrm>
          <a:prstGeom prst="rect">
            <a:avLst/>
          </a:prstGeom>
        </p:spPr>
        <p:txBody>
          <a:bodyPr anchor="t"/>
          <a:lstStyle>
            <a:lvl1pPr marL="0" indent="0" algn="ctr">
              <a:spcBef>
                <a:spcPts val="0"/>
              </a:spcBef>
              <a:buSzTx/>
              <a:buNone/>
              <a:defRPr sz="1688"/>
            </a:lvl1pPr>
            <a:lvl2pPr marL="0" indent="120547" algn="ctr">
              <a:spcBef>
                <a:spcPts val="0"/>
              </a:spcBef>
              <a:buSzTx/>
              <a:buNone/>
              <a:defRPr sz="1688"/>
            </a:lvl2pPr>
            <a:lvl3pPr marL="0" indent="241093" algn="ctr">
              <a:spcBef>
                <a:spcPts val="0"/>
              </a:spcBef>
              <a:buSzTx/>
              <a:buNone/>
              <a:defRPr sz="1688"/>
            </a:lvl3pPr>
            <a:lvl4pPr marL="0" indent="361640" algn="ctr">
              <a:spcBef>
                <a:spcPts val="0"/>
              </a:spcBef>
              <a:buSzTx/>
              <a:buNone/>
              <a:defRPr sz="1688"/>
            </a:lvl4pPr>
            <a:lvl5pPr marL="0" indent="482186" algn="ctr">
              <a:spcBef>
                <a:spcPts val="0"/>
              </a:spcBef>
              <a:buSzTx/>
              <a:buNone/>
              <a:defRPr sz="1688"/>
            </a:lvl5pPr>
          </a:lstStyle>
          <a:p>
            <a:pPr lvl="0">
              <a:defRPr sz="1800"/>
            </a:pPr>
            <a:r>
              <a:rPr sz="1688"/>
              <a:t>Body Level One</a:t>
            </a:r>
          </a:p>
          <a:p>
            <a:pPr lvl="1">
              <a:defRPr sz="1800"/>
            </a:pPr>
            <a:r>
              <a:rPr sz="1688"/>
              <a:t>Body Level Two</a:t>
            </a:r>
          </a:p>
          <a:p>
            <a:pPr lvl="2">
              <a:defRPr sz="1800"/>
            </a:pPr>
            <a:r>
              <a:rPr sz="1688"/>
              <a:t>Body Level Three</a:t>
            </a:r>
          </a:p>
          <a:p>
            <a:pPr lvl="3">
              <a:defRPr sz="1800"/>
            </a:pPr>
            <a:r>
              <a:rPr sz="1688"/>
              <a:t>Body Level Four</a:t>
            </a:r>
          </a:p>
          <a:p>
            <a:pPr lvl="4">
              <a:defRPr sz="1800"/>
            </a:pPr>
            <a:r>
              <a:rPr sz="1688"/>
              <a:t>Body Level Five</a:t>
            </a:r>
          </a:p>
        </p:txBody>
      </p:sp>
    </p:spTree>
    <p:extLst>
      <p:ext uri="{BB962C8B-B14F-4D97-AF65-F5344CB8AC3E}">
        <p14:creationId xmlns:p14="http://schemas.microsoft.com/office/powerpoint/2010/main" val="2479495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4219"/>
              <a:t>Title Text</a:t>
            </a:r>
          </a:p>
        </p:txBody>
      </p:sp>
    </p:spTree>
    <p:extLst>
      <p:ext uri="{BB962C8B-B14F-4D97-AF65-F5344CB8AC3E}">
        <p14:creationId xmlns:p14="http://schemas.microsoft.com/office/powerpoint/2010/main" val="390001816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Line 10"/>
          <p:cNvSpPr>
            <a:spLocks noChangeShapeType="1"/>
          </p:cNvSpPr>
          <p:nvPr/>
        </p:nvSpPr>
        <p:spPr bwMode="white">
          <a:xfrm>
            <a:off x="12700" y="1341438"/>
            <a:ext cx="9144000" cy="0"/>
          </a:xfrm>
          <a:prstGeom prst="line">
            <a:avLst/>
          </a:prstGeom>
          <a:noFill/>
          <a:ln w="9525">
            <a:solidFill>
              <a:schemeClr val="tx1"/>
            </a:solidFill>
            <a:round/>
            <a:headEnd/>
            <a:tailEnd/>
          </a:ln>
          <a:effectLst/>
        </p:spPr>
        <p:txBody>
          <a:bodyPr wrap="none" anchor="ctr"/>
          <a:lstStyle/>
          <a:p>
            <a:pPr>
              <a:defRPr/>
            </a:pPr>
            <a:endParaRPr lang="en-GB"/>
          </a:p>
        </p:txBody>
      </p:sp>
      <p:pic>
        <p:nvPicPr>
          <p:cNvPr id="5" name="Picture 16" descr="LeedsUniBlack"/>
          <p:cNvPicPr>
            <a:picLocks noChangeAspect="1" noChangeArrowheads="1"/>
          </p:cNvPicPr>
          <p:nvPr/>
        </p:nvPicPr>
        <p:blipFill>
          <a:blip r:embed="rId2" cstate="print"/>
          <a:srcRect/>
          <a:stretch>
            <a:fillRect/>
          </a:stretch>
        </p:blipFill>
        <p:spPr bwMode="auto">
          <a:xfrm>
            <a:off x="6510338" y="441325"/>
            <a:ext cx="2274887" cy="647700"/>
          </a:xfrm>
          <a:prstGeom prst="rect">
            <a:avLst/>
          </a:prstGeom>
          <a:noFill/>
          <a:ln w="9525">
            <a:noFill/>
            <a:miter lim="800000"/>
            <a:headEnd/>
            <a:tailEnd/>
          </a:ln>
        </p:spPr>
      </p:pic>
      <p:sp>
        <p:nvSpPr>
          <p:cNvPr id="6" name="Text Box 5"/>
          <p:cNvSpPr txBox="1">
            <a:spLocks noChangeArrowheads="1"/>
          </p:cNvSpPr>
          <p:nvPr/>
        </p:nvSpPr>
        <p:spPr bwMode="ltGray">
          <a:xfrm>
            <a:off x="271463" y="476250"/>
            <a:ext cx="4876800" cy="738188"/>
          </a:xfrm>
          <a:prstGeom prst="rect">
            <a:avLst/>
          </a:prstGeom>
          <a:noFill/>
          <a:ln w="9525">
            <a:noFill/>
            <a:miter lim="800000"/>
            <a:headEnd/>
            <a:tailEnd/>
          </a:ln>
        </p:spPr>
        <p:txBody>
          <a:bodyPr lIns="0" tIns="0" rIns="0" bIns="36000" anchor="b"/>
          <a:lstStyle/>
          <a:p>
            <a:pPr>
              <a:defRPr/>
            </a:pPr>
            <a:r>
              <a:rPr lang="en-GB" sz="2000" b="1"/>
              <a:t>Leeds University Business School</a:t>
            </a:r>
          </a:p>
        </p:txBody>
      </p:sp>
      <p:pic>
        <p:nvPicPr>
          <p:cNvPr id="7" name="Picture 13" descr="band multi"/>
          <p:cNvPicPr>
            <a:picLocks noChangeAspect="1" noChangeArrowheads="1"/>
          </p:cNvPicPr>
          <p:nvPr/>
        </p:nvPicPr>
        <p:blipFill>
          <a:blip r:embed="rId3" cstate="print"/>
          <a:srcRect/>
          <a:stretch>
            <a:fillRect/>
          </a:stretch>
        </p:blipFill>
        <p:spPr bwMode="auto">
          <a:xfrm>
            <a:off x="-1588" y="2366963"/>
            <a:ext cx="9147176" cy="4591050"/>
          </a:xfrm>
          <a:prstGeom prst="rect">
            <a:avLst/>
          </a:prstGeom>
          <a:noFill/>
          <a:ln w="9525">
            <a:noFill/>
            <a:miter lim="800000"/>
            <a:headEnd/>
            <a:tailEnd/>
          </a:ln>
        </p:spPr>
      </p:pic>
      <p:sp>
        <p:nvSpPr>
          <p:cNvPr id="3074" name="Rectangle 2"/>
          <p:cNvSpPr>
            <a:spLocks noGrp="1" noChangeArrowheads="1"/>
          </p:cNvSpPr>
          <p:nvPr>
            <p:ph type="ctrTitle"/>
          </p:nvPr>
        </p:nvSpPr>
        <p:spPr>
          <a:xfrm>
            <a:off x="222250" y="2463800"/>
            <a:ext cx="5429250" cy="1470025"/>
          </a:xfrm>
        </p:spPr>
        <p:txBody>
          <a:bodyPr/>
          <a:lstStyle>
            <a:lvl1pPr>
              <a:defRPr sz="4000"/>
            </a:lvl1pPr>
          </a:lstStyle>
          <a:p>
            <a:r>
              <a:rPr lang="en-US"/>
              <a:t>Click to edit Master title style</a:t>
            </a:r>
            <a:endParaRPr lang="en-GB"/>
          </a:p>
        </p:txBody>
      </p:sp>
      <p:sp>
        <p:nvSpPr>
          <p:cNvPr id="3075" name="Rectangle 3"/>
          <p:cNvSpPr>
            <a:spLocks noGrp="1" noChangeArrowheads="1"/>
          </p:cNvSpPr>
          <p:nvPr>
            <p:ph type="subTitle" idx="1"/>
          </p:nvPr>
        </p:nvSpPr>
        <p:spPr>
          <a:xfrm>
            <a:off x="250825" y="6140450"/>
            <a:ext cx="6400800" cy="717550"/>
          </a:xfrm>
        </p:spPr>
        <p:txBody>
          <a:bodyPr/>
          <a:lstStyle>
            <a:lvl1pPr marL="0" indent="0">
              <a:buFontTx/>
              <a:buNone/>
              <a:defRPr/>
            </a:lvl1pPr>
          </a:lstStyle>
          <a:p>
            <a:r>
              <a:rPr lang="en-US"/>
              <a:t>Click to edit Master subtitle style</a:t>
            </a:r>
            <a:endParaRPr lang="en-GB"/>
          </a:p>
        </p:txBody>
      </p:sp>
    </p:spTree>
    <p:extLst>
      <p:ext uri="{BB962C8B-B14F-4D97-AF65-F5344CB8AC3E}">
        <p14:creationId xmlns:p14="http://schemas.microsoft.com/office/powerpoint/2010/main" val="466292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894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3996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501265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2412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27115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879B302-8B53-42B3-89D8-EA1F4D9CB4F9}" type="datetimeFigureOut">
              <a:rPr lang="en-GB" smtClean="0">
                <a:solidFill>
                  <a:prstClr val="black">
                    <a:tint val="75000"/>
                  </a:prstClr>
                </a:solidFill>
              </a:rPr>
              <a:pPr/>
              <a:t>30/10/2023</a:t>
            </a:fld>
            <a:endParaRPr lang="en-GB">
              <a:solidFill>
                <a:prstClr val="black">
                  <a:tint val="75000"/>
                </a:prstClr>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5F405E3-19FA-477A-B9A6-4C8BBFC75061}"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62838850"/>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9585A3E-3732-4BAD-BDA2-61B3F628BF6D}" type="datetimeFigureOut">
              <a:rPr lang="en-GB" smtClean="0"/>
              <a:pPr/>
              <a:t>30/10/2023</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3806C842-8403-4C8B-8067-B27D233D9B01}" type="slidenum">
              <a:rPr lang="en-GB" smtClean="0"/>
              <a:pPr/>
              <a:t>‹#›</a:t>
            </a:fld>
            <a:endParaRPr lang="en-GB"/>
          </a:p>
        </p:txBody>
      </p:sp>
    </p:spTree>
    <p:extLst>
      <p:ext uri="{BB962C8B-B14F-4D97-AF65-F5344CB8AC3E}">
        <p14:creationId xmlns:p14="http://schemas.microsoft.com/office/powerpoint/2010/main" val="1856421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460A97C-6094-44F3-9AD2-0A11796E8BE7}" type="datetimeFigureOut">
              <a:rPr lang="en-US" smtClean="0"/>
              <a:t>10/30/23</a:t>
            </a:fld>
            <a:endParaRPr lang="en-GB"/>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D88D163-8FEE-4B6A-977D-600E3843CE6C}" type="slidenum">
              <a:rPr lang="en-GB" smtClean="0"/>
              <a:t>‹#›</a:t>
            </a:fld>
            <a:endParaRPr lang="en-GB"/>
          </a:p>
        </p:txBody>
      </p:sp>
    </p:spTree>
    <p:extLst>
      <p:ext uri="{BB962C8B-B14F-4D97-AF65-F5344CB8AC3E}">
        <p14:creationId xmlns:p14="http://schemas.microsoft.com/office/powerpoint/2010/main" val="4012275721"/>
      </p:ext>
    </p:extLst>
  </p:cSld>
  <p:clrMapOvr>
    <a:masterClrMapping/>
  </p:clrMapOvr>
</p:sldLayout>
</file>

<file path=ppt/slideMasters/_rels/slideMaster1.xml.rels><?xml version="1.0" encoding="UTF-8" standalone="yes"?>
<Relationships xmlns="http://schemas.openxmlformats.org/package/2006/relationships"><Relationship Id="rId3" Type="http://schemas.microsoft.com/office/2007/relationships/media" Target="../media/media1.mp4"/><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video" Target="../media/media1.mp4"/></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4.em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8.gi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7.emf"/><Relationship Id="rId5" Type="http://schemas.openxmlformats.org/officeDocument/2006/relationships/slideLayout" Target="../slideLayouts/slideLayout10.xml"/><Relationship Id="rId10" Type="http://schemas.openxmlformats.org/officeDocument/2006/relationships/theme" Target="../theme/theme6.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UOL211 Enterprise Rebrand_Ident.mp4">
            <a:hlinkClick r:id="" action="ppaction://media"/>
            <a:hlinkHover r:id="" action="ppaction://ole?verb=0"/>
          </p:cNvPr>
          <p:cNvPicPr>
            <a:picLocks noChangeAspect="1"/>
          </p:cNvPicPr>
          <p:nvPr>
            <a:videoFile r:link="rId4"/>
            <p:extLst>
              <p:ext uri="{DAA4B4D4-6D71-4841-9C94-3DE7FCFB9230}">
                <p14:media xmlns:p14="http://schemas.microsoft.com/office/powerpoint/2010/main" r:embed="rId3"/>
              </p:ext>
            </p:extLst>
          </p:nvPr>
        </p:nvPicPr>
        <p:blipFill>
          <a:blip r:embed="rId5"/>
          <a:stretch>
            <a:fillRect/>
          </a:stretch>
        </p:blipFill>
        <p:spPr>
          <a:xfrm>
            <a:off x="0" y="0"/>
            <a:ext cx="9144000" cy="6858000"/>
          </a:xfrm>
          <a:prstGeom prst="rect">
            <a:avLst/>
          </a:prstGeom>
        </p:spPr>
      </p:pic>
    </p:spTree>
    <p:extLst>
      <p:ext uri="{BB962C8B-B14F-4D97-AF65-F5344CB8AC3E}">
        <p14:creationId xmlns:p14="http://schemas.microsoft.com/office/powerpoint/2010/main" val="2271998261"/>
      </p:ext>
    </p:extLst>
  </p:cSld>
  <p:clrMap bg1="lt1" tx1="dk1" bg2="lt2" tx2="dk2" accent1="accent1" accent2="accent2" accent3="accent3" accent4="accent4" accent5="accent5" accent6="accent6" hlink="hlink" folHlink="folHlink"/>
  <p:sldLayoutIdLst>
    <p:sldLayoutId id="2147483670" r:id="rId1"/>
  </p:sldLayoutIdLs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Line 4"/>
          <p:cNvSpPr>
            <a:spLocks noChangeShapeType="1"/>
          </p:cNvSpPr>
          <p:nvPr userDrawn="1"/>
        </p:nvSpPr>
        <p:spPr bwMode="white">
          <a:xfrm>
            <a:off x="201613" y="1341438"/>
            <a:ext cx="8713787"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9" name="TextBox 8"/>
          <p:cNvSpPr txBox="1"/>
          <p:nvPr userDrawn="1"/>
        </p:nvSpPr>
        <p:spPr>
          <a:xfrm>
            <a:off x="201612" y="906417"/>
            <a:ext cx="6663091" cy="276999"/>
          </a:xfrm>
          <a:prstGeom prst="rect">
            <a:avLst/>
          </a:prstGeom>
          <a:noFill/>
        </p:spPr>
        <p:txBody>
          <a:bodyPr wrap="square" rtlCol="0">
            <a:spAutoFit/>
          </a:bodyPr>
          <a:lstStyle/>
          <a:p>
            <a:r>
              <a:rPr lang="en-US" sz="1200" b="0" i="0" kern="20000" spc="600" dirty="0">
                <a:solidFill>
                  <a:schemeClr val="bg1"/>
                </a:solidFill>
                <a:latin typeface="Trade Gothic LT Std"/>
                <a:cs typeface="Trade Gothic LT Std"/>
              </a:rPr>
              <a:t>CENTER FOR </a:t>
            </a:r>
            <a:r>
              <a:rPr lang="en-US" sz="1200" b="0" i="0" kern="20000" spc="600" dirty="0">
                <a:solidFill>
                  <a:schemeClr val="bg1"/>
                </a:solidFill>
                <a:latin typeface="Trade Gothic LT Std Bold 2"/>
                <a:cs typeface="Trade Gothic LT Std Bold 2"/>
              </a:rPr>
              <a:t>ENTERPRISE AND</a:t>
            </a:r>
            <a:r>
              <a:rPr lang="en-US" sz="1200" b="0" i="0" kern="20000" spc="600" baseline="0" dirty="0">
                <a:solidFill>
                  <a:schemeClr val="bg1"/>
                </a:solidFill>
                <a:latin typeface="Trade Gothic LT Std Bold 2"/>
                <a:cs typeface="Trade Gothic LT Std Bold 2"/>
              </a:rPr>
              <a:t> </a:t>
            </a:r>
            <a:r>
              <a:rPr lang="en-US" sz="1200" b="0" i="0" kern="20000" spc="600" dirty="0">
                <a:solidFill>
                  <a:schemeClr val="bg1"/>
                </a:solidFill>
                <a:latin typeface="Trade Gothic LT Std Bold 2"/>
                <a:cs typeface="Trade Gothic LT Std Bold 2"/>
              </a:rPr>
              <a:t>ENTERPRENEURSHIP</a:t>
            </a:r>
            <a:r>
              <a:rPr lang="en-US" sz="1200" b="0" i="0" kern="20000" spc="600" dirty="0">
                <a:solidFill>
                  <a:schemeClr val="bg1"/>
                </a:solidFill>
                <a:latin typeface="Trade Gothic LT Std"/>
                <a:cs typeface="Trade Gothic LT Std"/>
              </a:rPr>
              <a:t> STUDIES</a:t>
            </a:r>
          </a:p>
        </p:txBody>
      </p:sp>
      <p:pic>
        <p:nvPicPr>
          <p:cNvPr id="10" name="Picture 16" descr="LeedsUniBlack"/>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6510338" y="441325"/>
            <a:ext cx="22748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nvSpPr>
        <p:spPr>
          <a:xfrm>
            <a:off x="293085" y="694759"/>
            <a:ext cx="4233460" cy="461665"/>
          </a:xfrm>
          <a:prstGeom prst="rect">
            <a:avLst/>
          </a:prstGeom>
          <a:noFill/>
        </p:spPr>
        <p:txBody>
          <a:bodyPr wrap="square" rtlCol="0">
            <a:spAutoFit/>
          </a:bodyPr>
          <a:lstStyle/>
          <a:p>
            <a:r>
              <a:rPr lang="en-GB" sz="1200" b="0" i="0" spc="300" dirty="0">
                <a:latin typeface="Trade Gothic LT Std"/>
                <a:cs typeface="Trade Gothic LT Std"/>
              </a:rPr>
              <a:t>CENTRE</a:t>
            </a:r>
            <a:r>
              <a:rPr lang="en-GB" sz="1200" b="0" i="0" spc="300" baseline="0" dirty="0">
                <a:latin typeface="Trade Gothic LT Std"/>
                <a:cs typeface="Trade Gothic LT Std"/>
              </a:rPr>
              <a:t> FOR </a:t>
            </a:r>
            <a:r>
              <a:rPr lang="en-GB" sz="1200" b="0" i="0" spc="300" baseline="0" dirty="0">
                <a:latin typeface="Trade Gothic LT Std Bold 2"/>
                <a:cs typeface="Trade Gothic LT Std Bold 2"/>
              </a:rPr>
              <a:t>ENTERPRISE AND ENTREPRENEURSHIP </a:t>
            </a:r>
            <a:r>
              <a:rPr lang="en-GB" sz="1200" b="0" i="0" spc="300" baseline="0" dirty="0">
                <a:latin typeface="Trade Gothic LT Std"/>
                <a:cs typeface="Trade Gothic LT Std"/>
              </a:rPr>
              <a:t>STUDIES</a:t>
            </a:r>
            <a:endParaRPr lang="en-US" sz="1200" b="0" i="0" spc="300" dirty="0">
              <a:latin typeface="Trade Gothic LT Std"/>
              <a:cs typeface="Trade Gothic LT Std"/>
            </a:endParaRPr>
          </a:p>
        </p:txBody>
      </p:sp>
      <p:sp>
        <p:nvSpPr>
          <p:cNvPr id="12" name="Line 17"/>
          <p:cNvSpPr>
            <a:spLocks noChangeShapeType="1"/>
          </p:cNvSpPr>
          <p:nvPr userDrawn="1"/>
        </p:nvSpPr>
        <p:spPr bwMode="gray">
          <a:xfrm>
            <a:off x="79375" y="1341438"/>
            <a:ext cx="89836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3" name="Picture 2" descr="powerpoint.pdf"/>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396385"/>
            <a:ext cx="9144000" cy="6461615"/>
          </a:xfrm>
          <a:prstGeom prst="rect">
            <a:avLst/>
          </a:prstGeom>
        </p:spPr>
      </p:pic>
    </p:spTree>
    <p:extLst>
      <p:ext uri="{BB962C8B-B14F-4D97-AF65-F5344CB8AC3E}">
        <p14:creationId xmlns:p14="http://schemas.microsoft.com/office/powerpoint/2010/main" val="2076206048"/>
      </p:ext>
    </p:extLst>
  </p:cSld>
  <p:clrMap bg1="lt1" tx1="dk1" bg2="lt2" tx2="dk2" accent1="accent1" accent2="accent2" accent3="accent3" accent4="accent4" accent5="accent5" accent6="accent6" hlink="hlink" folHlink="folHlink"/>
  <p:sldLayoutIdLst>
    <p:sldLayoutId id="21474836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16" descr="LeedsUniBlack"/>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6510338" y="441325"/>
            <a:ext cx="22748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293085" y="694759"/>
            <a:ext cx="4233460" cy="461665"/>
          </a:xfrm>
          <a:prstGeom prst="rect">
            <a:avLst/>
          </a:prstGeom>
          <a:noFill/>
        </p:spPr>
        <p:txBody>
          <a:bodyPr wrap="square" rtlCol="0">
            <a:spAutoFit/>
          </a:bodyPr>
          <a:lstStyle/>
          <a:p>
            <a:r>
              <a:rPr lang="en-GB" sz="1200" b="0" i="0" spc="300" dirty="0">
                <a:latin typeface="Trade Gothic LT Std"/>
                <a:cs typeface="Trade Gothic LT Std"/>
              </a:rPr>
              <a:t>CENTRE</a:t>
            </a:r>
            <a:r>
              <a:rPr lang="en-GB" sz="1200" b="0" i="0" spc="300" baseline="0" dirty="0">
                <a:latin typeface="Trade Gothic LT Std"/>
                <a:cs typeface="Trade Gothic LT Std"/>
              </a:rPr>
              <a:t> FOR </a:t>
            </a:r>
            <a:r>
              <a:rPr lang="en-GB" sz="1200" b="0" i="0" spc="300" baseline="0" dirty="0">
                <a:latin typeface="Trade Gothic LT Std Bold 2"/>
                <a:cs typeface="Trade Gothic LT Std Bold 2"/>
              </a:rPr>
              <a:t>ENTERPRISE AND ENTREPRENEURSHIP </a:t>
            </a:r>
            <a:r>
              <a:rPr lang="en-GB" sz="1200" b="0" i="0" spc="300" baseline="0" dirty="0">
                <a:latin typeface="Trade Gothic LT Std"/>
                <a:cs typeface="Trade Gothic LT Std"/>
              </a:rPr>
              <a:t>STUDIES</a:t>
            </a:r>
            <a:endParaRPr lang="en-US" sz="1200" b="0" i="0" spc="300" dirty="0">
              <a:latin typeface="Trade Gothic LT Std"/>
              <a:cs typeface="Trade Gothic LT Std"/>
            </a:endParaRPr>
          </a:p>
        </p:txBody>
      </p:sp>
      <p:sp>
        <p:nvSpPr>
          <p:cNvPr id="11" name="Line 17"/>
          <p:cNvSpPr>
            <a:spLocks noChangeShapeType="1"/>
          </p:cNvSpPr>
          <p:nvPr userDrawn="1"/>
        </p:nvSpPr>
        <p:spPr bwMode="gray">
          <a:xfrm>
            <a:off x="79375" y="1341438"/>
            <a:ext cx="89836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3" name="Picture 2" descr="powerpoint.pdf"/>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407620"/>
            <a:ext cx="9144000" cy="6461615"/>
          </a:xfrm>
          <a:prstGeom prst="rect">
            <a:avLst/>
          </a:prstGeom>
        </p:spPr>
      </p:pic>
    </p:spTree>
    <p:extLst>
      <p:ext uri="{BB962C8B-B14F-4D97-AF65-F5344CB8AC3E}">
        <p14:creationId xmlns:p14="http://schemas.microsoft.com/office/powerpoint/2010/main" val="3354420955"/>
      </p:ext>
    </p:extLst>
  </p:cSld>
  <p:clrMap bg1="lt1" tx1="dk1" bg2="lt2" tx2="dk2" accent1="accent1" accent2="accent2" accent3="accent3" accent4="accent4" accent5="accent5" accent6="accent6" hlink="hlink" folHlink="folHlink"/>
  <p:sldLayoutIdLst>
    <p:sldLayoutId id="2147483664"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powerpoint.pd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9844" y="407241"/>
            <a:ext cx="9144000" cy="6461615"/>
          </a:xfrm>
          <a:prstGeom prst="rect">
            <a:avLst/>
          </a:prstGeom>
        </p:spPr>
      </p:pic>
    </p:spTree>
    <p:extLst>
      <p:ext uri="{BB962C8B-B14F-4D97-AF65-F5344CB8AC3E}">
        <p14:creationId xmlns:p14="http://schemas.microsoft.com/office/powerpoint/2010/main" val="1870121240"/>
      </p:ext>
    </p:extLst>
  </p:cSld>
  <p:clrMap bg1="lt1" tx1="dk1" bg2="lt2" tx2="dk2" accent1="accent1" accent2="accent2" accent3="accent3" accent4="accent4" accent5="accent5" accent6="accent6" hlink="hlink" folHlink="folHlink"/>
  <p:sldLayoutIdLst>
    <p:sldLayoutId id="2147483658"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powerpoint.pd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0777" y="418097"/>
            <a:ext cx="9144000" cy="6461615"/>
          </a:xfrm>
          <a:prstGeom prst="rect">
            <a:avLst/>
          </a:prstGeom>
        </p:spPr>
      </p:pic>
    </p:spTree>
    <p:extLst>
      <p:ext uri="{BB962C8B-B14F-4D97-AF65-F5344CB8AC3E}">
        <p14:creationId xmlns:p14="http://schemas.microsoft.com/office/powerpoint/2010/main" val="30596829"/>
      </p:ext>
    </p:extLst>
  </p:cSld>
  <p:clrMap bg1="lt1" tx1="dk1" bg2="lt2" tx2="dk2" accent1="accent1" accent2="accent2" accent3="accent3" accent4="accent4" accent5="accent5" accent6="accent6" hlink="hlink" folHlink="folHlink"/>
  <p:sldLayoutIdLst>
    <p:sldLayoutId id="2147483666"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powerpoint.pdf"/>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a:off x="20777" y="418476"/>
            <a:ext cx="9144000" cy="6461615"/>
          </a:xfrm>
          <a:prstGeom prst="rect">
            <a:avLst/>
          </a:prstGeom>
        </p:spPr>
      </p:pic>
      <p:pic>
        <p:nvPicPr>
          <p:cNvPr id="3" name="Picture 2"/>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6494360" y="481712"/>
            <a:ext cx="2410455" cy="1012391"/>
          </a:xfrm>
          <a:prstGeom prst="rect">
            <a:avLst/>
          </a:prstGeom>
        </p:spPr>
      </p:pic>
      <p:cxnSp>
        <p:nvCxnSpPr>
          <p:cNvPr id="5" name="Straight Connector 4"/>
          <p:cNvCxnSpPr/>
          <p:nvPr userDrawn="1"/>
        </p:nvCxnSpPr>
        <p:spPr>
          <a:xfrm flipH="1">
            <a:off x="194733" y="1557338"/>
            <a:ext cx="8822267" cy="0"/>
          </a:xfrm>
          <a:prstGeom prst="line">
            <a:avLst/>
          </a:prstGeom>
          <a:ln w="12700"/>
          <a:effectLst/>
        </p:spPr>
        <p:style>
          <a:lnRef idx="2">
            <a:schemeClr val="dk1"/>
          </a:lnRef>
          <a:fillRef idx="0">
            <a:schemeClr val="dk1"/>
          </a:fillRef>
          <a:effectRef idx="1">
            <a:schemeClr val="dk1"/>
          </a:effectRef>
          <a:fontRef idx="minor">
            <a:schemeClr val="tx1"/>
          </a:fontRef>
        </p:style>
      </p:cxnSp>
      <p:sp>
        <p:nvSpPr>
          <p:cNvPr id="6" name="TextBox 5"/>
          <p:cNvSpPr txBox="1"/>
          <p:nvPr userDrawn="1"/>
        </p:nvSpPr>
        <p:spPr>
          <a:xfrm>
            <a:off x="194733" y="911007"/>
            <a:ext cx="3530600" cy="584775"/>
          </a:xfrm>
          <a:prstGeom prst="rect">
            <a:avLst/>
          </a:prstGeom>
          <a:noFill/>
        </p:spPr>
        <p:txBody>
          <a:bodyPr wrap="square" rtlCol="0">
            <a:spAutoFit/>
          </a:bodyPr>
          <a:lstStyle/>
          <a:p>
            <a:r>
              <a:rPr lang="en-GB" sz="1600" cap="all" spc="110" baseline="0" dirty="0"/>
              <a:t>Centre for </a:t>
            </a:r>
            <a:r>
              <a:rPr lang="en-GB" sz="1600" b="1" cap="all" spc="110" baseline="0" dirty="0"/>
              <a:t>Enterprise &amp; Entrepreneurship </a:t>
            </a:r>
            <a:r>
              <a:rPr lang="en-GB" sz="1600" cap="all" spc="110" baseline="0" dirty="0"/>
              <a:t>Studies</a:t>
            </a:r>
          </a:p>
        </p:txBody>
      </p:sp>
    </p:spTree>
    <p:extLst>
      <p:ext uri="{BB962C8B-B14F-4D97-AF65-F5344CB8AC3E}">
        <p14:creationId xmlns:p14="http://schemas.microsoft.com/office/powerpoint/2010/main" val="1289438902"/>
      </p:ext>
    </p:extLst>
  </p:cSld>
  <p:clrMap bg1="lt1" tx1="dk1" bg2="lt2" tx2="dk2" accent1="accent1" accent2="accent2" accent3="accent3" accent4="accent4" accent5="accent5" accent6="accent6" hlink="hlink" folHlink="folHlink"/>
  <p:sldLayoutIdLst>
    <p:sldLayoutId id="2147483668" r:id="rId1"/>
    <p:sldLayoutId id="2147483676" r:id="rId2"/>
    <p:sldLayoutId id="2147483678" r:id="rId3"/>
    <p:sldLayoutId id="2147483681" r:id="rId4"/>
    <p:sldLayoutId id="2147483683" r:id="rId5"/>
    <p:sldLayoutId id="2147483684" r:id="rId6"/>
    <p:sldLayoutId id="2147483685" r:id="rId7"/>
    <p:sldLayoutId id="2147483686" r:id="rId8"/>
    <p:sldLayoutId id="214748368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81"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0.xml"/><Relationship Id="rId4" Type="http://schemas.openxmlformats.org/officeDocument/2006/relationships/image" Target="../media/image26.jpeg"/></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4.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696511" y="1339751"/>
            <a:ext cx="5447489" cy="2271282"/>
          </a:xfrm>
          <a:prstGeom prst="rect">
            <a:avLst/>
          </a:prstGeom>
        </p:spPr>
        <p:txBody>
          <a:bodyPr/>
          <a:lstStyle>
            <a:lvl1pPr algn="r" defTabSz="457200" rtl="0" eaLnBrk="1" latinLnBrk="0" hangingPunct="1">
              <a:spcBef>
                <a:spcPct val="0"/>
              </a:spcBef>
              <a:buNone/>
              <a:defRPr sz="3500" kern="1200" spc="600">
                <a:solidFill>
                  <a:schemeClr val="tx1"/>
                </a:solidFill>
                <a:latin typeface="Arial"/>
                <a:ea typeface="+mj-ea"/>
                <a:cs typeface="Arial"/>
              </a:defRPr>
            </a:lvl1pPr>
          </a:lstStyle>
          <a:p>
            <a:r>
              <a:rPr lang="en-GB" dirty="0"/>
              <a:t>BIOL5124M; Commercialising pharmaceutical products</a:t>
            </a:r>
            <a:endParaRPr lang="en-US" dirty="0"/>
          </a:p>
        </p:txBody>
      </p:sp>
      <p:sp>
        <p:nvSpPr>
          <p:cNvPr id="3" name="Content Placeholder 2"/>
          <p:cNvSpPr txBox="1">
            <a:spLocks/>
          </p:cNvSpPr>
          <p:nvPr/>
        </p:nvSpPr>
        <p:spPr>
          <a:xfrm>
            <a:off x="5569528" y="4516583"/>
            <a:ext cx="3574472" cy="1842654"/>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GB" sz="2500" b="1" dirty="0"/>
              <a:t>Dr Richard Tunstall</a:t>
            </a:r>
          </a:p>
          <a:p>
            <a:pPr marL="0" indent="0" algn="ctr">
              <a:buFont typeface="Arial"/>
              <a:buNone/>
            </a:pPr>
            <a:r>
              <a:rPr lang="en-GB" sz="2500" b="1" dirty="0" err="1"/>
              <a:t>r.tunstall@leeds.ac.uk</a:t>
            </a:r>
            <a:endParaRPr lang="en-GB" sz="2500" b="1" dirty="0"/>
          </a:p>
        </p:txBody>
      </p:sp>
    </p:spTree>
    <p:extLst>
      <p:ext uri="{BB962C8B-B14F-4D97-AF65-F5344CB8AC3E}">
        <p14:creationId xmlns:p14="http://schemas.microsoft.com/office/powerpoint/2010/main" val="2766320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457200" y="1766455"/>
            <a:ext cx="8229600" cy="4525963"/>
          </a:xfrm>
        </p:spPr>
        <p:txBody>
          <a:bodyPr/>
          <a:lstStyle/>
          <a:p>
            <a:pPr marL="457200" indent="-457200"/>
            <a:r>
              <a:rPr lang="en-GB" sz="2400" dirty="0"/>
              <a:t>Do entrepreneurs discover or create opportunities?</a:t>
            </a:r>
          </a:p>
          <a:p>
            <a:pPr marL="457200" indent="-457200"/>
            <a:r>
              <a:rPr lang="en-GB" sz="2400" b="1" dirty="0"/>
              <a:t>Discovery</a:t>
            </a:r>
            <a:r>
              <a:rPr lang="en-GB" sz="2400" dirty="0"/>
              <a:t> theory </a:t>
            </a:r>
            <a:r>
              <a:rPr lang="en-GB" sz="2400" i="1" dirty="0"/>
              <a:t>versus</a:t>
            </a:r>
            <a:r>
              <a:rPr lang="en-GB" sz="2400" dirty="0"/>
              <a:t> </a:t>
            </a:r>
            <a:r>
              <a:rPr lang="en-GB" sz="2400" b="1" dirty="0"/>
              <a:t>Creation</a:t>
            </a:r>
            <a:r>
              <a:rPr lang="en-GB" sz="2400" dirty="0"/>
              <a:t> theory</a:t>
            </a:r>
          </a:p>
          <a:p>
            <a:pPr marL="457200" indent="-457200"/>
            <a:r>
              <a:rPr lang="en-GB" sz="2400" dirty="0"/>
              <a:t>Opportunities exist all around us and are just waiting be be </a:t>
            </a:r>
            <a:r>
              <a:rPr lang="en-GB" sz="2400" b="1" dirty="0"/>
              <a:t>discovered</a:t>
            </a:r>
            <a:r>
              <a:rPr lang="en-GB" sz="2400" dirty="0"/>
              <a:t>. Speed is of the essence. </a:t>
            </a:r>
            <a:r>
              <a:rPr lang="en-GB" sz="2400" b="1" dirty="0"/>
              <a:t>Plan</a:t>
            </a:r>
            <a:r>
              <a:rPr lang="en-GB" sz="2400" dirty="0"/>
              <a:t> before </a:t>
            </a:r>
            <a:r>
              <a:rPr lang="en-GB" sz="2400" b="1" dirty="0"/>
              <a:t>exploitation</a:t>
            </a:r>
            <a:r>
              <a:rPr lang="en-GB" sz="2400" dirty="0"/>
              <a:t> </a:t>
            </a:r>
            <a:r>
              <a:rPr lang="en-GB" sz="2400" dirty="0">
                <a:sym typeface="Wingdings"/>
              </a:rPr>
              <a:t> </a:t>
            </a:r>
            <a:r>
              <a:rPr lang="en-GB" sz="2400" i="1" u="sng" dirty="0">
                <a:sym typeface="Wingdings"/>
              </a:rPr>
              <a:t>causation</a:t>
            </a:r>
          </a:p>
          <a:p>
            <a:pPr marL="457200" indent="-457200"/>
            <a:r>
              <a:rPr lang="en-GB" sz="2400" dirty="0"/>
              <a:t>Opportunities don’t exist independent of entrepreneurs - they are </a:t>
            </a:r>
            <a:r>
              <a:rPr lang="en-GB" sz="2400" b="1" dirty="0"/>
              <a:t>involved</a:t>
            </a:r>
            <a:r>
              <a:rPr lang="en-GB" sz="2400" dirty="0"/>
              <a:t> in their creation. </a:t>
            </a:r>
            <a:r>
              <a:rPr lang="en-GB" sz="2400" b="1" dirty="0"/>
              <a:t>Plan</a:t>
            </a:r>
            <a:r>
              <a:rPr lang="en-GB" sz="2400" dirty="0"/>
              <a:t> as </a:t>
            </a:r>
            <a:r>
              <a:rPr lang="en-GB" sz="2400" b="1" dirty="0"/>
              <a:t>opportunities</a:t>
            </a:r>
            <a:r>
              <a:rPr lang="en-GB" sz="2400" dirty="0"/>
              <a:t> </a:t>
            </a:r>
            <a:r>
              <a:rPr lang="en-GB" sz="2400" b="1" dirty="0"/>
              <a:t>emerge</a:t>
            </a:r>
            <a:r>
              <a:rPr lang="en-GB" sz="2400" dirty="0"/>
              <a:t> </a:t>
            </a:r>
            <a:r>
              <a:rPr lang="en-GB" sz="2400" dirty="0">
                <a:sym typeface="Wingdings"/>
              </a:rPr>
              <a:t></a:t>
            </a:r>
            <a:r>
              <a:rPr lang="en-GB" sz="2400" dirty="0"/>
              <a:t> </a:t>
            </a:r>
            <a:r>
              <a:rPr lang="en-GB" sz="2400" i="1" u="sng" dirty="0"/>
              <a:t>effectuation</a:t>
            </a:r>
          </a:p>
          <a:p>
            <a:r>
              <a:rPr lang="en-GB" sz="2400" dirty="0"/>
              <a:t>The more experienced the entrepreneur the more likely to use </a:t>
            </a:r>
            <a:r>
              <a:rPr lang="en-GB" sz="2400" i="1" u="sng" dirty="0"/>
              <a:t>effectual</a:t>
            </a:r>
            <a:r>
              <a:rPr lang="en-GB" sz="2400" dirty="0"/>
              <a:t> logic against </a:t>
            </a:r>
            <a:r>
              <a:rPr lang="en-GB" sz="2400" i="1" u="sng" dirty="0"/>
              <a:t>causal</a:t>
            </a:r>
            <a:r>
              <a:rPr lang="en-GB" sz="2400" dirty="0"/>
              <a:t> logic</a:t>
            </a:r>
          </a:p>
          <a:p>
            <a:pPr marL="457200" indent="-457200"/>
            <a:endParaRPr lang="en-GB" sz="2400" i="1" u="sng" dirty="0"/>
          </a:p>
          <a:p>
            <a:pPr indent="0">
              <a:buNone/>
            </a:pPr>
            <a:endParaRPr lang="en-GB" sz="2400" dirty="0"/>
          </a:p>
        </p:txBody>
      </p:sp>
      <p:sp>
        <p:nvSpPr>
          <p:cNvPr id="5" name="Text Placeholder 1"/>
          <p:cNvSpPr>
            <a:spLocks noGrp="1"/>
          </p:cNvSpPr>
          <p:nvPr>
            <p:ph type="title"/>
          </p:nvPr>
        </p:nvSpPr>
        <p:spPr/>
        <p:txBody>
          <a:bodyPr/>
          <a:lstStyle/>
          <a:p>
            <a:r>
              <a:rPr lang="en-GB" dirty="0"/>
              <a:t>Entrepreneurial opportunities</a:t>
            </a:r>
            <a:endParaRPr lang="en-US" dirty="0"/>
          </a:p>
        </p:txBody>
      </p:sp>
    </p:spTree>
    <p:extLst>
      <p:ext uri="{BB962C8B-B14F-4D97-AF65-F5344CB8AC3E}">
        <p14:creationId xmlns:p14="http://schemas.microsoft.com/office/powerpoint/2010/main" val="3202147049"/>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5666" y="6262786"/>
            <a:ext cx="2647909" cy="338554"/>
          </a:xfrm>
          <a:prstGeom prst="rect">
            <a:avLst/>
          </a:prstGeom>
        </p:spPr>
        <p:txBody>
          <a:bodyPr wrap="square">
            <a:spAutoFit/>
          </a:bodyPr>
          <a:lstStyle/>
          <a:p>
            <a:pPr algn="ctr"/>
            <a:r>
              <a:rPr lang="en-GB" sz="1600" dirty="0">
                <a:solidFill>
                  <a:srgbClr val="000000"/>
                </a:solidFill>
              </a:rPr>
              <a:t>illustration by Doug </a:t>
            </a:r>
            <a:r>
              <a:rPr lang="en-GB" sz="1600" dirty="0" err="1">
                <a:solidFill>
                  <a:srgbClr val="000000"/>
                </a:solidFill>
              </a:rPr>
              <a:t>Chayka</a:t>
            </a:r>
            <a:endParaRPr lang="en-GB" sz="1600" dirty="0"/>
          </a:p>
        </p:txBody>
      </p:sp>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93110" y="1698622"/>
            <a:ext cx="2610465" cy="4564164"/>
          </a:xfrm>
          <a:prstGeom prst="rect">
            <a:avLst/>
          </a:prstGeom>
        </p:spPr>
      </p:pic>
      <p:sp>
        <p:nvSpPr>
          <p:cNvPr id="6" name="Title 1"/>
          <p:cNvSpPr txBox="1">
            <a:spLocks/>
          </p:cNvSpPr>
          <p:nvPr/>
        </p:nvSpPr>
        <p:spPr>
          <a:xfrm>
            <a:off x="2987675" y="1700807"/>
            <a:ext cx="6048375" cy="511817"/>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The Land of Opportunity</a:t>
            </a:r>
          </a:p>
        </p:txBody>
      </p:sp>
      <p:sp>
        <p:nvSpPr>
          <p:cNvPr id="7" name="Rectangle 6"/>
          <p:cNvSpPr/>
          <p:nvPr/>
        </p:nvSpPr>
        <p:spPr>
          <a:xfrm>
            <a:off x="3451123" y="2212624"/>
            <a:ext cx="5389664" cy="3693319"/>
          </a:xfrm>
          <a:prstGeom prst="rect">
            <a:avLst/>
          </a:prstGeom>
        </p:spPr>
        <p:txBody>
          <a:bodyPr wrap="square">
            <a:spAutoFit/>
          </a:bodyPr>
          <a:lstStyle/>
          <a:p>
            <a:r>
              <a:rPr lang="en-GB" dirty="0"/>
              <a:t>The </a:t>
            </a:r>
            <a:r>
              <a:rPr lang="en-GB" b="1" dirty="0"/>
              <a:t>Opportunity Business Model</a:t>
            </a:r>
            <a:r>
              <a:rPr lang="en-GB" dirty="0"/>
              <a:t> is one way to communicate and engage with a different type of audience</a:t>
            </a:r>
          </a:p>
          <a:p>
            <a:endParaRPr lang="en-GB" dirty="0"/>
          </a:p>
          <a:p>
            <a:pPr marL="285750" indent="-285750">
              <a:buFont typeface="Wingdings" panose="05000000000000000000" pitchFamily="2" charset="2"/>
              <a:buChar char="Ø"/>
            </a:pPr>
            <a:r>
              <a:rPr lang="en-GB" dirty="0"/>
              <a:t>Making </a:t>
            </a:r>
            <a:r>
              <a:rPr lang="en-GB" b="1" dirty="0"/>
              <a:t>pharmaceutical science understandable </a:t>
            </a:r>
            <a:r>
              <a:rPr lang="en-GB" dirty="0"/>
              <a:t>(and exciting)</a:t>
            </a:r>
          </a:p>
          <a:p>
            <a:pPr marL="285750" indent="-285750">
              <a:buFont typeface="Wingdings" panose="05000000000000000000" pitchFamily="2" charset="2"/>
              <a:buChar char="Ø"/>
            </a:pPr>
            <a:r>
              <a:rPr lang="en-GB" dirty="0"/>
              <a:t>Within the norms, conventions and language of the </a:t>
            </a:r>
            <a:r>
              <a:rPr lang="en-GB" b="1" dirty="0"/>
              <a:t>commercial environment</a:t>
            </a:r>
          </a:p>
          <a:p>
            <a:pPr marL="285750" indent="-285750">
              <a:buFont typeface="Wingdings" panose="05000000000000000000" pitchFamily="2" charset="2"/>
              <a:buChar char="Ø"/>
            </a:pPr>
            <a:endParaRPr lang="en-GB" dirty="0"/>
          </a:p>
          <a:p>
            <a:pPr algn="ctr"/>
            <a:r>
              <a:rPr lang="en-GB" i="1" dirty="0"/>
              <a:t>“Business models are human creations, just as technology is. So we innovate the heck out of technology. Well let’s do it with business models too”</a:t>
            </a:r>
            <a:r>
              <a:rPr lang="en-GB" dirty="0"/>
              <a:t> (Victoria Hale)</a:t>
            </a:r>
            <a:endParaRPr lang="en-GB" i="1" dirty="0"/>
          </a:p>
        </p:txBody>
      </p:sp>
    </p:spTree>
    <p:extLst>
      <p:ext uri="{BB962C8B-B14F-4D97-AF65-F5344CB8AC3E}">
        <p14:creationId xmlns:p14="http://schemas.microsoft.com/office/powerpoint/2010/main" val="181564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fade">
                                      <p:cBhvr>
                                        <p:cTn id="15" dur="500"/>
                                        <p:tgtEl>
                                          <p:spTgt spid="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fade">
                                      <p:cBhvr>
                                        <p:cTn id="2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3203575" y="1842850"/>
            <a:ext cx="5637213" cy="98457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GB" dirty="0"/>
          </a:p>
        </p:txBody>
      </p:sp>
      <p:pic>
        <p:nvPicPr>
          <p:cNvPr id="2" name="Picture 1"/>
          <p:cNvPicPr>
            <a:picLocks noChangeAspect="1"/>
          </p:cNvPicPr>
          <p:nvPr/>
        </p:nvPicPr>
        <p:blipFill>
          <a:blip r:embed="rId3"/>
          <a:stretch>
            <a:fillRect/>
          </a:stretch>
        </p:blipFill>
        <p:spPr>
          <a:xfrm>
            <a:off x="282198" y="513088"/>
            <a:ext cx="4615701" cy="4628666"/>
          </a:xfrm>
          <a:prstGeom prst="rect">
            <a:avLst/>
          </a:prstGeom>
        </p:spPr>
      </p:pic>
      <p:sp>
        <p:nvSpPr>
          <p:cNvPr id="3" name="Rectangle 2"/>
          <p:cNvSpPr/>
          <p:nvPr/>
        </p:nvSpPr>
        <p:spPr>
          <a:xfrm>
            <a:off x="5246176" y="2375261"/>
            <a:ext cx="3060916" cy="1754326"/>
          </a:xfrm>
          <a:prstGeom prst="rect">
            <a:avLst/>
          </a:prstGeom>
        </p:spPr>
        <p:txBody>
          <a:bodyPr wrap="square">
            <a:spAutoFit/>
          </a:bodyPr>
          <a:lstStyle/>
          <a:p>
            <a:r>
              <a:rPr lang="en-GB" dirty="0"/>
              <a:t>https://ssir.org/articles/entry/15_minutes_with_victoria_hale </a:t>
            </a:r>
          </a:p>
          <a:p>
            <a:endParaRPr lang="en-GB" dirty="0"/>
          </a:p>
          <a:p>
            <a:pPr defTabSz="914400">
              <a:defRPr/>
            </a:pPr>
            <a:r>
              <a:rPr lang="en-GB" dirty="0"/>
              <a:t>Why is opportunity business modelling important?</a:t>
            </a:r>
          </a:p>
        </p:txBody>
      </p:sp>
    </p:spTree>
    <p:extLst>
      <p:ext uri="{BB962C8B-B14F-4D97-AF65-F5344CB8AC3E}">
        <p14:creationId xmlns:p14="http://schemas.microsoft.com/office/powerpoint/2010/main" val="2880875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89750" y="1936649"/>
            <a:ext cx="6225816" cy="4134255"/>
          </a:xfrm>
          <a:prstGeom prst="rect">
            <a:avLst/>
          </a:prstGeom>
        </p:spPr>
      </p:pic>
      <p:sp>
        <p:nvSpPr>
          <p:cNvPr id="2" name="TextBox 1"/>
          <p:cNvSpPr txBox="1"/>
          <p:nvPr/>
        </p:nvSpPr>
        <p:spPr>
          <a:xfrm>
            <a:off x="469231" y="6396240"/>
            <a:ext cx="6918157" cy="461665"/>
          </a:xfrm>
          <a:prstGeom prst="rect">
            <a:avLst/>
          </a:prstGeom>
          <a:noFill/>
        </p:spPr>
        <p:txBody>
          <a:bodyPr wrap="square" rtlCol="0">
            <a:spAutoFit/>
          </a:bodyPr>
          <a:lstStyle/>
          <a:p>
            <a:r>
              <a:rPr lang="en-GB" sz="1200" dirty="0" err="1"/>
              <a:t>Blundel</a:t>
            </a:r>
            <a:r>
              <a:rPr lang="en-GB" sz="1200" dirty="0"/>
              <a:t>, R., &amp; Lockett, N. (2011). </a:t>
            </a:r>
            <a:r>
              <a:rPr lang="en-GB" sz="1200" i="1" dirty="0"/>
              <a:t>Exploring Entrepreneurship</a:t>
            </a:r>
            <a:r>
              <a:rPr lang="en-GB" sz="1200" dirty="0"/>
              <a:t>. Oxford University Press. </a:t>
            </a:r>
            <a:endParaRPr lang="en-GB" sz="1000" dirty="0"/>
          </a:p>
          <a:p>
            <a:endParaRPr lang="en-GB" sz="1200" dirty="0"/>
          </a:p>
        </p:txBody>
      </p:sp>
      <p:pic>
        <p:nvPicPr>
          <p:cNvPr id="5" name="Picture 4"/>
          <p:cNvPicPr>
            <a:picLocks noChangeAspect="1"/>
          </p:cNvPicPr>
          <p:nvPr/>
        </p:nvPicPr>
        <p:blipFill>
          <a:blip r:embed="rId3"/>
          <a:stretch>
            <a:fillRect/>
          </a:stretch>
        </p:blipFill>
        <p:spPr>
          <a:xfrm>
            <a:off x="6245492" y="340486"/>
            <a:ext cx="2695309" cy="1141896"/>
          </a:xfrm>
          <a:prstGeom prst="rect">
            <a:avLst/>
          </a:prstGeom>
        </p:spPr>
      </p:pic>
      <p:sp>
        <p:nvSpPr>
          <p:cNvPr id="4" name="Rectangle 3"/>
          <p:cNvSpPr/>
          <p:nvPr/>
        </p:nvSpPr>
        <p:spPr>
          <a:xfrm>
            <a:off x="116913" y="665018"/>
            <a:ext cx="3449782" cy="8173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1"/>
          </p:nvPr>
        </p:nvSpPr>
        <p:spPr>
          <a:xfrm>
            <a:off x="213895" y="376141"/>
            <a:ext cx="5479614" cy="815975"/>
          </a:xfrm>
        </p:spPr>
        <p:txBody>
          <a:bodyPr/>
          <a:lstStyle/>
          <a:p>
            <a:pPr algn="ctr"/>
            <a:r>
              <a:rPr lang="en-GB" dirty="0"/>
              <a:t>Opportunity business model</a:t>
            </a:r>
          </a:p>
        </p:txBody>
      </p:sp>
    </p:spTree>
    <p:extLst>
      <p:ext uri="{BB962C8B-B14F-4D97-AF65-F5344CB8AC3E}">
        <p14:creationId xmlns:p14="http://schemas.microsoft.com/office/powerpoint/2010/main" val="796035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3317" y="1745294"/>
            <a:ext cx="9382449" cy="4655127"/>
          </a:xfrm>
          <a:prstGeom prst="rect">
            <a:avLst/>
          </a:prstGeom>
        </p:spPr>
      </p:pic>
      <p:sp>
        <p:nvSpPr>
          <p:cNvPr id="2" name="Rectangle 1"/>
          <p:cNvSpPr/>
          <p:nvPr/>
        </p:nvSpPr>
        <p:spPr>
          <a:xfrm>
            <a:off x="213895" y="665018"/>
            <a:ext cx="3014214" cy="77585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116913" y="665018"/>
            <a:ext cx="3449782" cy="8173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 Placeholder 3"/>
          <p:cNvSpPr>
            <a:spLocks noGrp="1"/>
          </p:cNvSpPr>
          <p:nvPr>
            <p:ph type="body" sz="quarter" idx="11"/>
          </p:nvPr>
        </p:nvSpPr>
        <p:spPr>
          <a:xfrm>
            <a:off x="213895" y="402106"/>
            <a:ext cx="8729579" cy="815975"/>
          </a:xfrm>
        </p:spPr>
        <p:txBody>
          <a:bodyPr/>
          <a:lstStyle/>
          <a:p>
            <a:r>
              <a:rPr lang="en-GB" dirty="0"/>
              <a:t>OBM: Dimensions (Internal)</a:t>
            </a:r>
          </a:p>
          <a:p>
            <a:endParaRPr lang="en-US" dirty="0"/>
          </a:p>
        </p:txBody>
      </p:sp>
    </p:spTree>
    <p:extLst>
      <p:ext uri="{BB962C8B-B14F-4D97-AF65-F5344CB8AC3E}">
        <p14:creationId xmlns:p14="http://schemas.microsoft.com/office/powerpoint/2010/main" val="2116543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069" y="2313709"/>
            <a:ext cx="9035229" cy="4280157"/>
          </a:xfrm>
          <a:prstGeom prst="rect">
            <a:avLst/>
          </a:prstGeom>
        </p:spPr>
      </p:pic>
      <p:sp>
        <p:nvSpPr>
          <p:cNvPr id="7" name="Rectangle 6"/>
          <p:cNvSpPr/>
          <p:nvPr/>
        </p:nvSpPr>
        <p:spPr>
          <a:xfrm>
            <a:off x="116913" y="665018"/>
            <a:ext cx="3449782" cy="81736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Text Placeholder 3"/>
          <p:cNvSpPr>
            <a:spLocks noGrp="1"/>
          </p:cNvSpPr>
          <p:nvPr>
            <p:ph type="body" sz="quarter" idx="11"/>
          </p:nvPr>
        </p:nvSpPr>
        <p:spPr>
          <a:xfrm>
            <a:off x="116913" y="377646"/>
            <a:ext cx="8729579" cy="815975"/>
          </a:xfrm>
        </p:spPr>
        <p:txBody>
          <a:bodyPr/>
          <a:lstStyle/>
          <a:p>
            <a:r>
              <a:rPr lang="en-GB" dirty="0"/>
              <a:t>OBM: Drivers (External)</a:t>
            </a:r>
          </a:p>
          <a:p>
            <a:endParaRPr lang="en-US" dirty="0"/>
          </a:p>
        </p:txBody>
      </p:sp>
    </p:spTree>
    <p:extLst>
      <p:ext uri="{BB962C8B-B14F-4D97-AF65-F5344CB8AC3E}">
        <p14:creationId xmlns:p14="http://schemas.microsoft.com/office/powerpoint/2010/main" val="337202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p:nvPr>
        </p:nvSpPr>
        <p:spPr>
          <a:xfrm>
            <a:off x="267293" y="272986"/>
            <a:ext cx="7912090" cy="648072"/>
          </a:xfrm>
        </p:spPr>
        <p:txBody>
          <a:bodyPr/>
          <a:lstStyle/>
          <a:p>
            <a:r>
              <a:rPr lang="en-US" dirty="0"/>
              <a:t>Opportunity BM Context</a:t>
            </a:r>
          </a:p>
        </p:txBody>
      </p:sp>
      <p:grpSp>
        <p:nvGrpSpPr>
          <p:cNvPr id="2" name="Group 32"/>
          <p:cNvGrpSpPr/>
          <p:nvPr/>
        </p:nvGrpSpPr>
        <p:grpSpPr>
          <a:xfrm>
            <a:off x="2005000" y="2046598"/>
            <a:ext cx="4876745" cy="3313906"/>
            <a:chOff x="1933594" y="2347913"/>
            <a:chExt cx="5281612" cy="3313906"/>
          </a:xfrm>
        </p:grpSpPr>
        <p:sp>
          <p:nvSpPr>
            <p:cNvPr id="9" name="AutoShape 5"/>
            <p:cNvSpPr>
              <a:spLocks noChangeArrowheads="1"/>
            </p:cNvSpPr>
            <p:nvPr/>
          </p:nvSpPr>
          <p:spPr bwMode="auto">
            <a:xfrm>
              <a:off x="2439213" y="2347913"/>
              <a:ext cx="4319587" cy="3313112"/>
            </a:xfrm>
            <a:prstGeom prst="flowChartAlternateProcess">
              <a:avLst/>
            </a:prstGeom>
            <a:solidFill>
              <a:schemeClr val="bg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GB">
                <a:latin typeface="Arial"/>
                <a:cs typeface="Arial"/>
              </a:endParaRPr>
            </a:p>
          </p:txBody>
        </p:sp>
        <p:sp>
          <p:nvSpPr>
            <p:cNvPr id="10" name="Line 6"/>
            <p:cNvSpPr>
              <a:spLocks noChangeShapeType="1"/>
            </p:cNvSpPr>
            <p:nvPr/>
          </p:nvSpPr>
          <p:spPr bwMode="auto">
            <a:xfrm>
              <a:off x="4598213" y="2347913"/>
              <a:ext cx="1587" cy="3313112"/>
            </a:xfrm>
            <a:prstGeom prst="line">
              <a:avLst/>
            </a:prstGeom>
            <a:noFill/>
            <a:ln w="28575">
              <a:solidFill>
                <a:schemeClr val="tx1"/>
              </a:solidFill>
              <a:round/>
              <a:headEnd/>
              <a:tailEnd/>
            </a:ln>
            <a:effectLst/>
          </p:spPr>
          <p:txBody>
            <a:bodyPr/>
            <a:lstStyle/>
            <a:p>
              <a:endParaRPr lang="en-GB">
                <a:latin typeface="Arial"/>
                <a:cs typeface="Arial"/>
              </a:endParaRPr>
            </a:p>
          </p:txBody>
        </p:sp>
        <p:sp>
          <p:nvSpPr>
            <p:cNvPr id="11" name="Text Box 18"/>
            <p:cNvSpPr txBox="1">
              <a:spLocks noChangeArrowheads="1"/>
            </p:cNvSpPr>
            <p:nvPr/>
          </p:nvSpPr>
          <p:spPr bwMode="auto">
            <a:xfrm rot="16200000">
              <a:off x="505638" y="3776663"/>
              <a:ext cx="3313112" cy="457200"/>
            </a:xfrm>
            <a:prstGeom prst="rect">
              <a:avLst/>
            </a:prstGeom>
            <a:noFill/>
            <a:ln w="9525">
              <a:noFill/>
              <a:miter lim="800000"/>
              <a:headEnd/>
              <a:tailEnd/>
            </a:ln>
            <a:effectLst/>
          </p:spPr>
          <p:txBody>
            <a:bodyPr>
              <a:spAutoFit/>
            </a:bodyPr>
            <a:lstStyle/>
            <a:p>
              <a:pPr algn="ctr"/>
              <a:r>
                <a:rPr lang="en-GB" sz="2400" b="1">
                  <a:latin typeface="Arial"/>
                  <a:cs typeface="Arial"/>
                </a:rPr>
                <a:t>Market</a:t>
              </a:r>
            </a:p>
          </p:txBody>
        </p:sp>
        <p:sp>
          <p:nvSpPr>
            <p:cNvPr id="12" name="Text Box 19"/>
            <p:cNvSpPr txBox="1">
              <a:spLocks noChangeArrowheads="1"/>
            </p:cNvSpPr>
            <p:nvPr/>
          </p:nvSpPr>
          <p:spPr bwMode="auto">
            <a:xfrm rot="5400000">
              <a:off x="5330050" y="3776663"/>
              <a:ext cx="3313112" cy="457200"/>
            </a:xfrm>
            <a:prstGeom prst="rect">
              <a:avLst/>
            </a:prstGeom>
            <a:noFill/>
            <a:ln w="9525">
              <a:noFill/>
              <a:miter lim="800000"/>
              <a:headEnd/>
              <a:tailEnd/>
            </a:ln>
            <a:effectLst/>
          </p:spPr>
          <p:txBody>
            <a:bodyPr>
              <a:spAutoFit/>
            </a:bodyPr>
            <a:lstStyle/>
            <a:p>
              <a:pPr algn="ctr"/>
              <a:r>
                <a:rPr lang="en-GB" sz="2400" b="1">
                  <a:latin typeface="Arial"/>
                  <a:cs typeface="Arial"/>
                </a:rPr>
                <a:t>Industry</a:t>
              </a:r>
            </a:p>
          </p:txBody>
        </p:sp>
        <p:sp>
          <p:nvSpPr>
            <p:cNvPr id="13" name="Text Box 20"/>
            <p:cNvSpPr txBox="1">
              <a:spLocks noChangeArrowheads="1"/>
            </p:cNvSpPr>
            <p:nvPr/>
          </p:nvSpPr>
          <p:spPr bwMode="auto">
            <a:xfrm>
              <a:off x="2439213" y="2492375"/>
              <a:ext cx="2160587" cy="366712"/>
            </a:xfrm>
            <a:prstGeom prst="rect">
              <a:avLst/>
            </a:prstGeom>
            <a:noFill/>
            <a:ln w="9525">
              <a:noFill/>
              <a:miter lim="800000"/>
              <a:headEnd/>
              <a:tailEnd/>
            </a:ln>
            <a:effectLst/>
          </p:spPr>
          <p:txBody>
            <a:bodyPr>
              <a:spAutoFit/>
            </a:bodyPr>
            <a:lstStyle/>
            <a:p>
              <a:pPr algn="ctr"/>
              <a:r>
                <a:rPr lang="en-GB" b="1" dirty="0">
                  <a:latin typeface="Arial"/>
                  <a:cs typeface="Arial"/>
                </a:rPr>
                <a:t>Customers</a:t>
              </a:r>
            </a:p>
          </p:txBody>
        </p:sp>
        <p:sp>
          <p:nvSpPr>
            <p:cNvPr id="14" name="Text Box 21"/>
            <p:cNvSpPr txBox="1">
              <a:spLocks noChangeArrowheads="1"/>
            </p:cNvSpPr>
            <p:nvPr/>
          </p:nvSpPr>
          <p:spPr bwMode="auto">
            <a:xfrm>
              <a:off x="2439213" y="5156200"/>
              <a:ext cx="2089150" cy="366712"/>
            </a:xfrm>
            <a:prstGeom prst="rect">
              <a:avLst/>
            </a:prstGeom>
            <a:noFill/>
            <a:ln w="9525">
              <a:noFill/>
              <a:miter lim="800000"/>
              <a:headEnd/>
              <a:tailEnd/>
            </a:ln>
            <a:effectLst/>
          </p:spPr>
          <p:txBody>
            <a:bodyPr>
              <a:spAutoFit/>
            </a:bodyPr>
            <a:lstStyle/>
            <a:p>
              <a:pPr algn="ctr"/>
              <a:r>
                <a:rPr lang="en-US" b="1">
                  <a:latin typeface="Arial"/>
                  <a:cs typeface="Arial"/>
                </a:rPr>
                <a:t>Segmentation </a:t>
              </a:r>
              <a:endParaRPr lang="en-GB" b="1">
                <a:latin typeface="Arial"/>
                <a:cs typeface="Arial"/>
              </a:endParaRPr>
            </a:p>
          </p:txBody>
        </p:sp>
        <p:sp>
          <p:nvSpPr>
            <p:cNvPr id="15" name="Text Box 22"/>
            <p:cNvSpPr txBox="1">
              <a:spLocks noChangeArrowheads="1"/>
            </p:cNvSpPr>
            <p:nvPr/>
          </p:nvSpPr>
          <p:spPr bwMode="auto">
            <a:xfrm>
              <a:off x="4671238" y="5156200"/>
              <a:ext cx="2017712" cy="366712"/>
            </a:xfrm>
            <a:prstGeom prst="rect">
              <a:avLst/>
            </a:prstGeom>
            <a:noFill/>
            <a:ln w="9525">
              <a:noFill/>
              <a:miter lim="800000"/>
              <a:headEnd/>
              <a:tailEnd/>
            </a:ln>
            <a:effectLst/>
          </p:spPr>
          <p:txBody>
            <a:bodyPr>
              <a:spAutoFit/>
            </a:bodyPr>
            <a:lstStyle/>
            <a:p>
              <a:pPr algn="ctr"/>
              <a:r>
                <a:rPr lang="en-GB" b="1">
                  <a:latin typeface="Arial"/>
                  <a:cs typeface="Arial"/>
                </a:rPr>
                <a:t>Gap</a:t>
              </a:r>
            </a:p>
          </p:txBody>
        </p:sp>
        <p:sp>
          <p:nvSpPr>
            <p:cNvPr id="16" name="Text Box 23"/>
            <p:cNvSpPr txBox="1">
              <a:spLocks noChangeArrowheads="1"/>
            </p:cNvSpPr>
            <p:nvPr/>
          </p:nvSpPr>
          <p:spPr bwMode="auto">
            <a:xfrm>
              <a:off x="4599800" y="2492375"/>
              <a:ext cx="2089150" cy="366712"/>
            </a:xfrm>
            <a:prstGeom prst="rect">
              <a:avLst/>
            </a:prstGeom>
            <a:noFill/>
            <a:ln w="9525">
              <a:noFill/>
              <a:miter lim="800000"/>
              <a:headEnd/>
              <a:tailEnd/>
            </a:ln>
            <a:effectLst/>
          </p:spPr>
          <p:txBody>
            <a:bodyPr>
              <a:spAutoFit/>
            </a:bodyPr>
            <a:lstStyle/>
            <a:p>
              <a:pPr algn="ctr"/>
              <a:r>
                <a:rPr lang="en-GB" b="1" dirty="0">
                  <a:latin typeface="Arial"/>
                  <a:cs typeface="Arial"/>
                </a:rPr>
                <a:t>Competitors</a:t>
              </a:r>
            </a:p>
          </p:txBody>
        </p:sp>
        <p:sp>
          <p:nvSpPr>
            <p:cNvPr id="17" name="AutoShape 24"/>
            <p:cNvSpPr>
              <a:spLocks noChangeArrowheads="1"/>
            </p:cNvSpPr>
            <p:nvPr/>
          </p:nvSpPr>
          <p:spPr bwMode="auto">
            <a:xfrm>
              <a:off x="2942646" y="2924176"/>
              <a:ext cx="642942" cy="2232025"/>
            </a:xfrm>
            <a:prstGeom prst="downArrow">
              <a:avLst>
                <a:gd name="adj1" fmla="val 50000"/>
                <a:gd name="adj2" fmla="val 71937"/>
              </a:avLst>
            </a:prstGeom>
            <a:solidFill>
              <a:schemeClr val="tx1"/>
            </a:solidFill>
            <a:ln w="9525">
              <a:solidFill>
                <a:schemeClr val="tx1"/>
              </a:solidFill>
              <a:miter lim="800000"/>
              <a:headEnd/>
              <a:tailEnd/>
            </a:ln>
            <a:effectLst/>
          </p:spPr>
          <p:txBody>
            <a:bodyPr vert="eaVert" wrap="none" anchor="ctr"/>
            <a:lstStyle/>
            <a:p>
              <a:endParaRPr lang="en-GB">
                <a:latin typeface="Arial"/>
                <a:cs typeface="Arial"/>
              </a:endParaRPr>
            </a:p>
          </p:txBody>
        </p:sp>
        <p:grpSp>
          <p:nvGrpSpPr>
            <p:cNvPr id="3" name="Group 31"/>
            <p:cNvGrpSpPr/>
            <p:nvPr/>
          </p:nvGrpSpPr>
          <p:grpSpPr>
            <a:xfrm>
              <a:off x="3739381" y="2928938"/>
              <a:ext cx="1738314" cy="1808162"/>
              <a:chOff x="3711581" y="2928938"/>
              <a:chExt cx="1738314" cy="1808162"/>
            </a:xfrm>
          </p:grpSpPr>
          <p:grpSp>
            <p:nvGrpSpPr>
              <p:cNvPr id="4" name="Group 7"/>
              <p:cNvGrpSpPr>
                <a:grpSpLocks/>
              </p:cNvGrpSpPr>
              <p:nvPr/>
            </p:nvGrpSpPr>
            <p:grpSpPr bwMode="auto">
              <a:xfrm>
                <a:off x="3711581" y="2928938"/>
                <a:ext cx="1738314" cy="1808162"/>
                <a:chOff x="2384" y="2027"/>
                <a:chExt cx="1095" cy="1139"/>
              </a:xfrm>
            </p:grpSpPr>
            <p:sp>
              <p:nvSpPr>
                <p:cNvPr id="24" name="Rectangle 8"/>
                <p:cNvSpPr>
                  <a:spLocks noChangeArrowheads="1"/>
                </p:cNvSpPr>
                <p:nvPr/>
              </p:nvSpPr>
              <p:spPr bwMode="auto">
                <a:xfrm>
                  <a:off x="2384" y="2027"/>
                  <a:ext cx="220" cy="1139"/>
                </a:xfrm>
                <a:prstGeom prst="rect">
                  <a:avLst/>
                </a:prstGeom>
                <a:solidFill>
                  <a:srgbClr val="DB3C35"/>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endParaRPr lang="en-US" sz="2400" b="1">
                    <a:solidFill>
                      <a:schemeClr val="bg2"/>
                    </a:solidFill>
                    <a:latin typeface="Arial"/>
                    <a:cs typeface="Arial"/>
                  </a:endParaRPr>
                </a:p>
              </p:txBody>
            </p:sp>
            <p:sp>
              <p:nvSpPr>
                <p:cNvPr id="25" name="Rectangle 9"/>
                <p:cNvSpPr>
                  <a:spLocks noChangeArrowheads="1"/>
                </p:cNvSpPr>
                <p:nvPr/>
              </p:nvSpPr>
              <p:spPr bwMode="auto">
                <a:xfrm>
                  <a:off x="2499" y="2318"/>
                  <a:ext cx="586" cy="115"/>
                </a:xfrm>
                <a:prstGeom prst="rect">
                  <a:avLst/>
                </a:prstGeom>
                <a:solidFill>
                  <a:schemeClr val="bg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US" sz="2200" b="1">
                    <a:latin typeface="Arial"/>
                    <a:cs typeface="Arial"/>
                  </a:endParaRPr>
                </a:p>
              </p:txBody>
            </p:sp>
            <p:sp>
              <p:nvSpPr>
                <p:cNvPr id="26" name="Rectangle 10"/>
                <p:cNvSpPr>
                  <a:spLocks noChangeArrowheads="1"/>
                </p:cNvSpPr>
                <p:nvPr/>
              </p:nvSpPr>
              <p:spPr bwMode="auto">
                <a:xfrm>
                  <a:off x="2499" y="2548"/>
                  <a:ext cx="586" cy="115"/>
                </a:xfrm>
                <a:prstGeom prst="rect">
                  <a:avLst/>
                </a:prstGeom>
                <a:solidFill>
                  <a:schemeClr val="bg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US" sz="2200" b="1">
                    <a:latin typeface="Arial"/>
                    <a:cs typeface="Arial"/>
                  </a:endParaRPr>
                </a:p>
              </p:txBody>
            </p:sp>
            <p:sp>
              <p:nvSpPr>
                <p:cNvPr id="27" name="Rectangle 11"/>
                <p:cNvSpPr>
                  <a:spLocks noChangeArrowheads="1"/>
                </p:cNvSpPr>
                <p:nvPr/>
              </p:nvSpPr>
              <p:spPr bwMode="auto">
                <a:xfrm>
                  <a:off x="2499" y="2778"/>
                  <a:ext cx="586" cy="115"/>
                </a:xfrm>
                <a:prstGeom prst="rect">
                  <a:avLst/>
                </a:prstGeom>
                <a:solidFill>
                  <a:schemeClr val="bg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US" sz="2200" b="1">
                    <a:latin typeface="Arial"/>
                    <a:cs typeface="Arial"/>
                  </a:endParaRPr>
                </a:p>
              </p:txBody>
            </p:sp>
            <p:sp>
              <p:nvSpPr>
                <p:cNvPr id="28" name="Rectangle 12"/>
                <p:cNvSpPr>
                  <a:spLocks noChangeArrowheads="1"/>
                </p:cNvSpPr>
                <p:nvPr/>
              </p:nvSpPr>
              <p:spPr bwMode="auto">
                <a:xfrm>
                  <a:off x="2502" y="3007"/>
                  <a:ext cx="586" cy="115"/>
                </a:xfrm>
                <a:prstGeom prst="rect">
                  <a:avLst/>
                </a:prstGeom>
                <a:solidFill>
                  <a:schemeClr val="bg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US" sz="2200" b="1">
                    <a:latin typeface="Arial"/>
                    <a:cs typeface="Arial"/>
                  </a:endParaRPr>
                </a:p>
              </p:txBody>
            </p:sp>
            <p:sp>
              <p:nvSpPr>
                <p:cNvPr id="29" name="Rectangle 13"/>
                <p:cNvSpPr>
                  <a:spLocks noChangeArrowheads="1"/>
                </p:cNvSpPr>
                <p:nvPr/>
              </p:nvSpPr>
              <p:spPr bwMode="auto">
                <a:xfrm>
                  <a:off x="3263" y="2027"/>
                  <a:ext cx="216" cy="1139"/>
                </a:xfrm>
                <a:prstGeom prst="rect">
                  <a:avLst/>
                </a:prstGeom>
                <a:solidFill>
                  <a:srgbClr val="DB3C35"/>
                </a:soli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endParaRPr lang="en-US" sz="2400" b="1">
                    <a:solidFill>
                      <a:schemeClr val="bg1"/>
                    </a:solidFill>
                    <a:latin typeface="Arial"/>
                    <a:cs typeface="Arial"/>
                  </a:endParaRPr>
                </a:p>
              </p:txBody>
            </p:sp>
            <p:sp>
              <p:nvSpPr>
                <p:cNvPr id="30" name="Rectangle 14"/>
                <p:cNvSpPr>
                  <a:spLocks noChangeArrowheads="1"/>
                </p:cNvSpPr>
                <p:nvPr/>
              </p:nvSpPr>
              <p:spPr bwMode="auto">
                <a:xfrm>
                  <a:off x="2789" y="2663"/>
                  <a:ext cx="575" cy="115"/>
                </a:xfrm>
                <a:prstGeom prst="rect">
                  <a:avLst/>
                </a:prstGeom>
                <a:solidFill>
                  <a:schemeClr val="bg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r"/>
                  <a:endParaRPr lang="en-US" sz="2200" b="1">
                    <a:latin typeface="Arial"/>
                    <a:cs typeface="Arial"/>
                  </a:endParaRPr>
                </a:p>
              </p:txBody>
            </p:sp>
            <p:sp>
              <p:nvSpPr>
                <p:cNvPr id="31" name="Rectangle 15"/>
                <p:cNvSpPr>
                  <a:spLocks noChangeArrowheads="1"/>
                </p:cNvSpPr>
                <p:nvPr/>
              </p:nvSpPr>
              <p:spPr bwMode="auto">
                <a:xfrm>
                  <a:off x="2789" y="2203"/>
                  <a:ext cx="575" cy="115"/>
                </a:xfrm>
                <a:prstGeom prst="rect">
                  <a:avLst/>
                </a:prstGeom>
                <a:solidFill>
                  <a:schemeClr val="bg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r"/>
                  <a:endParaRPr lang="en-US" sz="2200" b="1">
                    <a:latin typeface="Arial"/>
                    <a:cs typeface="Arial"/>
                  </a:endParaRPr>
                </a:p>
              </p:txBody>
            </p:sp>
            <p:sp>
              <p:nvSpPr>
                <p:cNvPr id="32" name="Rectangle 16"/>
                <p:cNvSpPr>
                  <a:spLocks noChangeArrowheads="1"/>
                </p:cNvSpPr>
                <p:nvPr/>
              </p:nvSpPr>
              <p:spPr bwMode="auto">
                <a:xfrm>
                  <a:off x="2789" y="2893"/>
                  <a:ext cx="575" cy="115"/>
                </a:xfrm>
                <a:prstGeom prst="rect">
                  <a:avLst/>
                </a:prstGeom>
                <a:solidFill>
                  <a:schemeClr val="bg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r"/>
                  <a:endParaRPr lang="en-US" sz="2200" b="1">
                    <a:latin typeface="Arial"/>
                    <a:cs typeface="Arial"/>
                  </a:endParaRPr>
                </a:p>
              </p:txBody>
            </p:sp>
            <p:sp>
              <p:nvSpPr>
                <p:cNvPr id="33" name="Rectangle 17"/>
                <p:cNvSpPr>
                  <a:spLocks noChangeArrowheads="1"/>
                </p:cNvSpPr>
                <p:nvPr/>
              </p:nvSpPr>
              <p:spPr bwMode="auto">
                <a:xfrm>
                  <a:off x="2789" y="2433"/>
                  <a:ext cx="575" cy="115"/>
                </a:xfrm>
                <a:prstGeom prst="rect">
                  <a:avLst/>
                </a:prstGeom>
                <a:solidFill>
                  <a:schemeClr val="bg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r"/>
                  <a:endParaRPr lang="en-US" sz="2200" b="1">
                    <a:latin typeface="Arial"/>
                    <a:cs typeface="Arial"/>
                  </a:endParaRPr>
                </a:p>
              </p:txBody>
            </p:sp>
          </p:grpSp>
          <p:sp>
            <p:nvSpPr>
              <p:cNvPr id="23" name="Rectangle 9"/>
              <p:cNvSpPr>
                <a:spLocks noChangeArrowheads="1"/>
              </p:cNvSpPr>
              <p:nvPr/>
            </p:nvSpPr>
            <p:spPr bwMode="auto">
              <a:xfrm>
                <a:off x="3857620" y="3032123"/>
                <a:ext cx="930275" cy="182563"/>
              </a:xfrm>
              <a:prstGeom prst="rect">
                <a:avLst/>
              </a:prstGeom>
              <a:solidFill>
                <a:schemeClr val="bg1">
                  <a:lumMod val="75000"/>
                </a:schemeClr>
              </a:solidFill>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en-US" sz="2200" b="1">
                  <a:latin typeface="Arial"/>
                  <a:cs typeface="Arial"/>
                </a:endParaRPr>
              </a:p>
            </p:txBody>
          </p:sp>
        </p:grpSp>
        <p:sp>
          <p:nvSpPr>
            <p:cNvPr id="19" name="Text Box 20"/>
            <p:cNvSpPr txBox="1">
              <a:spLocks noChangeArrowheads="1"/>
            </p:cNvSpPr>
            <p:nvPr/>
          </p:nvSpPr>
          <p:spPr bwMode="auto">
            <a:xfrm rot="16200000">
              <a:off x="2304466" y="3731764"/>
              <a:ext cx="1928826" cy="323165"/>
            </a:xfrm>
            <a:prstGeom prst="rect">
              <a:avLst/>
            </a:prstGeom>
            <a:noFill/>
            <a:ln w="9525">
              <a:noFill/>
              <a:miter lim="800000"/>
              <a:headEnd/>
              <a:tailEnd/>
            </a:ln>
            <a:effectLst/>
          </p:spPr>
          <p:txBody>
            <a:bodyPr wrap="square">
              <a:spAutoFit/>
            </a:bodyPr>
            <a:lstStyle/>
            <a:p>
              <a:pPr algn="ctr"/>
              <a:r>
                <a:rPr lang="en-GB" sz="1500" b="1" dirty="0">
                  <a:solidFill>
                    <a:schemeClr val="bg1"/>
                  </a:solidFill>
                  <a:latin typeface="Arial"/>
                  <a:cs typeface="Arial"/>
                </a:rPr>
                <a:t>Market analysis</a:t>
              </a:r>
            </a:p>
          </p:txBody>
        </p:sp>
        <p:sp>
          <p:nvSpPr>
            <p:cNvPr id="20" name="AutoShape 24"/>
            <p:cNvSpPr>
              <a:spLocks noChangeArrowheads="1"/>
            </p:cNvSpPr>
            <p:nvPr/>
          </p:nvSpPr>
          <p:spPr bwMode="auto">
            <a:xfrm>
              <a:off x="5585853" y="2928934"/>
              <a:ext cx="642942" cy="2232025"/>
            </a:xfrm>
            <a:prstGeom prst="downArrow">
              <a:avLst>
                <a:gd name="adj1" fmla="val 50000"/>
                <a:gd name="adj2" fmla="val 71937"/>
              </a:avLst>
            </a:prstGeom>
            <a:solidFill>
              <a:schemeClr val="tx1"/>
            </a:solidFill>
            <a:ln w="9525">
              <a:solidFill>
                <a:schemeClr val="tx1"/>
              </a:solidFill>
              <a:miter lim="800000"/>
              <a:headEnd/>
              <a:tailEnd/>
            </a:ln>
            <a:effectLst/>
          </p:spPr>
          <p:txBody>
            <a:bodyPr vert="eaVert" wrap="none" anchor="ctr"/>
            <a:lstStyle/>
            <a:p>
              <a:endParaRPr lang="en-GB">
                <a:latin typeface="Arial"/>
                <a:cs typeface="Arial"/>
              </a:endParaRPr>
            </a:p>
          </p:txBody>
        </p:sp>
        <p:sp>
          <p:nvSpPr>
            <p:cNvPr id="21" name="Text Box 20"/>
            <p:cNvSpPr txBox="1">
              <a:spLocks noChangeArrowheads="1"/>
            </p:cNvSpPr>
            <p:nvPr/>
          </p:nvSpPr>
          <p:spPr bwMode="auto">
            <a:xfrm rot="16200000">
              <a:off x="4947672" y="3731764"/>
              <a:ext cx="1928826" cy="323165"/>
            </a:xfrm>
            <a:prstGeom prst="rect">
              <a:avLst/>
            </a:prstGeom>
            <a:noFill/>
            <a:ln w="9525">
              <a:noFill/>
              <a:miter lim="800000"/>
              <a:headEnd/>
              <a:tailEnd/>
            </a:ln>
            <a:effectLst/>
          </p:spPr>
          <p:txBody>
            <a:bodyPr wrap="square">
              <a:spAutoFit/>
            </a:bodyPr>
            <a:lstStyle/>
            <a:p>
              <a:pPr algn="ctr"/>
              <a:r>
                <a:rPr lang="en-GB" sz="1500" b="1" dirty="0">
                  <a:solidFill>
                    <a:schemeClr val="bg1"/>
                  </a:solidFill>
                  <a:latin typeface="Arial"/>
                  <a:cs typeface="Arial"/>
                </a:rPr>
                <a:t>Industry analysis</a:t>
              </a:r>
            </a:p>
          </p:txBody>
        </p:sp>
      </p:grpSp>
      <p:sp>
        <p:nvSpPr>
          <p:cNvPr id="34" name="AutoShape 3"/>
          <p:cNvSpPr>
            <a:spLocks noChangeArrowheads="1"/>
          </p:cNvSpPr>
          <p:nvPr/>
        </p:nvSpPr>
        <p:spPr bwMode="auto">
          <a:xfrm rot="16200000">
            <a:off x="-748954" y="2733564"/>
            <a:ext cx="3379803" cy="1596265"/>
          </a:xfrm>
          <a:prstGeom prst="wedgeRectCallout">
            <a:avLst>
              <a:gd name="adj1" fmla="val 26449"/>
              <a:gd name="adj2" fmla="val 87741"/>
            </a:avLst>
          </a:prstGeom>
          <a:solidFill>
            <a:schemeClr val="bg1"/>
          </a:solidFill>
          <a:ln w="9525">
            <a:solidFill>
              <a:schemeClr val="tx1"/>
            </a:solidFill>
            <a:miter lim="800000"/>
            <a:headEnd/>
            <a:tailEnd/>
          </a:ln>
          <a:effectLst/>
        </p:spPr>
        <p:txBody>
          <a:bodyPr vert="eaVert"/>
          <a:lstStyle/>
          <a:p>
            <a:r>
              <a:rPr lang="en-GB" sz="1400" dirty="0">
                <a:latin typeface="Arial"/>
                <a:cs typeface="Arial"/>
              </a:rPr>
              <a:t>Markets are made-up of </a:t>
            </a:r>
            <a:r>
              <a:rPr lang="en-GB" sz="1400" b="1" dirty="0">
                <a:latin typeface="Arial"/>
                <a:cs typeface="Arial"/>
              </a:rPr>
              <a:t>customers </a:t>
            </a:r>
            <a:r>
              <a:rPr lang="en-GB" sz="1400" dirty="0">
                <a:latin typeface="Arial"/>
                <a:cs typeface="Arial"/>
              </a:rPr>
              <a:t>(or potential) who buy </a:t>
            </a:r>
            <a:r>
              <a:rPr lang="en-GB" sz="1400" b="1" dirty="0">
                <a:latin typeface="Arial"/>
                <a:cs typeface="Arial"/>
              </a:rPr>
              <a:t>products</a:t>
            </a:r>
            <a:r>
              <a:rPr lang="en-GB" sz="1400" dirty="0">
                <a:latin typeface="Arial"/>
                <a:cs typeface="Arial"/>
              </a:rPr>
              <a:t> and </a:t>
            </a:r>
            <a:r>
              <a:rPr lang="en-GB" sz="1400" b="1" dirty="0">
                <a:latin typeface="Arial"/>
                <a:cs typeface="Arial"/>
              </a:rPr>
              <a:t>services</a:t>
            </a:r>
            <a:r>
              <a:rPr lang="en-GB" sz="1400" dirty="0">
                <a:latin typeface="Arial"/>
                <a:cs typeface="Arial"/>
              </a:rPr>
              <a:t>. Analysis of the </a:t>
            </a:r>
            <a:r>
              <a:rPr lang="en-GB" sz="1400" b="1" dirty="0">
                <a:latin typeface="Arial"/>
                <a:cs typeface="Arial"/>
              </a:rPr>
              <a:t>market conditions </a:t>
            </a:r>
            <a:r>
              <a:rPr lang="en-GB" sz="1400" dirty="0">
                <a:latin typeface="Arial"/>
                <a:cs typeface="Arial"/>
              </a:rPr>
              <a:t>in order to identify </a:t>
            </a:r>
            <a:r>
              <a:rPr lang="en-GB" sz="1400" b="1" dirty="0">
                <a:latin typeface="Arial"/>
                <a:cs typeface="Arial"/>
              </a:rPr>
              <a:t>customer segments </a:t>
            </a:r>
            <a:r>
              <a:rPr lang="en-GB" sz="1400" dirty="0">
                <a:latin typeface="Arial"/>
                <a:cs typeface="Arial"/>
              </a:rPr>
              <a:t>and compare with </a:t>
            </a:r>
            <a:r>
              <a:rPr lang="en-GB" sz="1400" b="1" dirty="0">
                <a:latin typeface="Arial"/>
                <a:cs typeface="Arial"/>
              </a:rPr>
              <a:t>industry gaps </a:t>
            </a:r>
            <a:r>
              <a:rPr lang="en-GB" sz="1400" dirty="0">
                <a:latin typeface="Arial"/>
                <a:cs typeface="Arial"/>
              </a:rPr>
              <a:t>to identify </a:t>
            </a:r>
            <a:r>
              <a:rPr lang="en-GB" sz="1400" b="1" dirty="0">
                <a:latin typeface="Arial"/>
                <a:cs typeface="Arial"/>
              </a:rPr>
              <a:t>exploitable opportunities</a:t>
            </a:r>
            <a:r>
              <a:rPr lang="en-GB" sz="1400" dirty="0">
                <a:latin typeface="Arial"/>
                <a:cs typeface="Arial"/>
              </a:rPr>
              <a:t>. </a:t>
            </a:r>
          </a:p>
        </p:txBody>
      </p:sp>
      <p:sp>
        <p:nvSpPr>
          <p:cNvPr id="35" name="AutoShape 4"/>
          <p:cNvSpPr>
            <a:spLocks noChangeArrowheads="1"/>
          </p:cNvSpPr>
          <p:nvPr/>
        </p:nvSpPr>
        <p:spPr bwMode="auto">
          <a:xfrm rot="16200000">
            <a:off x="6622957" y="2634053"/>
            <a:ext cx="3180775" cy="1596266"/>
          </a:xfrm>
          <a:prstGeom prst="wedgeRectCallout">
            <a:avLst>
              <a:gd name="adj1" fmla="val 26333"/>
              <a:gd name="adj2" fmla="val -87009"/>
            </a:avLst>
          </a:prstGeom>
          <a:solidFill>
            <a:schemeClr val="bg1"/>
          </a:solidFill>
          <a:ln w="9525">
            <a:solidFill>
              <a:schemeClr val="tx1"/>
            </a:solidFill>
            <a:miter lim="800000"/>
            <a:headEnd/>
            <a:tailEnd/>
          </a:ln>
          <a:effectLst/>
        </p:spPr>
        <p:txBody>
          <a:bodyPr vert="eaVert"/>
          <a:lstStyle/>
          <a:p>
            <a:r>
              <a:rPr lang="en-GB" sz="1400" dirty="0">
                <a:latin typeface="Arial"/>
                <a:cs typeface="Arial"/>
              </a:rPr>
              <a:t>Industry is made-up of </a:t>
            </a:r>
            <a:r>
              <a:rPr lang="en-GB" sz="1400" b="1" dirty="0">
                <a:latin typeface="Arial"/>
                <a:cs typeface="Arial"/>
              </a:rPr>
              <a:t>competitors</a:t>
            </a:r>
            <a:r>
              <a:rPr lang="en-GB" sz="1400" dirty="0">
                <a:latin typeface="Arial"/>
                <a:cs typeface="Arial"/>
              </a:rPr>
              <a:t> who supply products and services. Analysis of the industry attractiveness in order to identify </a:t>
            </a:r>
            <a:r>
              <a:rPr lang="en-GB" sz="1400" b="1" dirty="0">
                <a:latin typeface="Arial"/>
                <a:cs typeface="Arial"/>
              </a:rPr>
              <a:t>gaps</a:t>
            </a:r>
            <a:r>
              <a:rPr lang="en-GB" sz="1400" dirty="0">
                <a:latin typeface="Arial"/>
                <a:cs typeface="Arial"/>
              </a:rPr>
              <a:t> and </a:t>
            </a:r>
            <a:r>
              <a:rPr lang="en-GB" sz="1400" b="1" dirty="0">
                <a:latin typeface="Arial"/>
                <a:cs typeface="Arial"/>
              </a:rPr>
              <a:t>compare</a:t>
            </a:r>
            <a:r>
              <a:rPr lang="en-GB" sz="1400" dirty="0">
                <a:latin typeface="Arial"/>
                <a:cs typeface="Arial"/>
              </a:rPr>
              <a:t> with </a:t>
            </a:r>
            <a:r>
              <a:rPr lang="en-GB" sz="1400" b="1" dirty="0">
                <a:latin typeface="Arial"/>
                <a:cs typeface="Arial"/>
              </a:rPr>
              <a:t>market segments </a:t>
            </a:r>
            <a:r>
              <a:rPr lang="en-GB" sz="1400" dirty="0">
                <a:latin typeface="Arial"/>
                <a:cs typeface="Arial"/>
              </a:rPr>
              <a:t>to identify </a:t>
            </a:r>
            <a:r>
              <a:rPr lang="en-GB" sz="1400" b="1" dirty="0">
                <a:latin typeface="Arial"/>
                <a:cs typeface="Arial"/>
              </a:rPr>
              <a:t>exploitable opportunities</a:t>
            </a:r>
            <a:r>
              <a:rPr lang="en-GB" sz="1400" dirty="0">
                <a:latin typeface="Arial"/>
                <a:cs typeface="Arial"/>
              </a:rPr>
              <a:t>. </a:t>
            </a:r>
          </a:p>
        </p:txBody>
      </p:sp>
      <p:sp>
        <p:nvSpPr>
          <p:cNvPr id="5" name="Rectangle 4"/>
          <p:cNvSpPr/>
          <p:nvPr/>
        </p:nvSpPr>
        <p:spPr>
          <a:xfrm>
            <a:off x="142814" y="921058"/>
            <a:ext cx="3293548" cy="5613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974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par>
                          <p:cTn id="8" fill="hold">
                            <p:stCondLst>
                              <p:cond delay="1500"/>
                            </p:stCondLst>
                            <p:childTnLst>
                              <p:par>
                                <p:cTn id="9" presetID="9" presetClass="entr" presetSubtype="0" fill="hold" grpId="0" nodeType="afterEffect">
                                  <p:stCondLst>
                                    <p:cond delay="1000"/>
                                  </p:stCondLst>
                                  <p:childTnLst>
                                    <p:set>
                                      <p:cBhvr>
                                        <p:cTn id="10" dur="1" fill="hold">
                                          <p:stCondLst>
                                            <p:cond delay="0"/>
                                          </p:stCondLst>
                                        </p:cTn>
                                        <p:tgtEl>
                                          <p:spTgt spid="34"/>
                                        </p:tgtEl>
                                        <p:attrNameLst>
                                          <p:attrName>style.visibility</p:attrName>
                                        </p:attrNameLst>
                                      </p:cBhvr>
                                      <p:to>
                                        <p:strVal val="visible"/>
                                      </p:to>
                                    </p:set>
                                    <p:animEffect transition="in" filter="dissolve">
                                      <p:cBhvr>
                                        <p:cTn id="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2814" y="921058"/>
            <a:ext cx="3293548" cy="5613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Title 39"/>
          <p:cNvSpPr txBox="1">
            <a:spLocks/>
          </p:cNvSpPr>
          <p:nvPr/>
        </p:nvSpPr>
        <p:spPr>
          <a:xfrm>
            <a:off x="267293" y="272986"/>
            <a:ext cx="7912090" cy="64807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Example: Industry Challenges</a:t>
            </a:r>
          </a:p>
        </p:txBody>
      </p:sp>
      <p:sp>
        <p:nvSpPr>
          <p:cNvPr id="7" name="Rectangle 6"/>
          <p:cNvSpPr/>
          <p:nvPr/>
        </p:nvSpPr>
        <p:spPr>
          <a:xfrm>
            <a:off x="692727" y="1901318"/>
            <a:ext cx="7800109" cy="3539430"/>
          </a:xfrm>
          <a:prstGeom prst="rect">
            <a:avLst/>
          </a:prstGeom>
        </p:spPr>
        <p:txBody>
          <a:bodyPr wrap="square">
            <a:spAutoFit/>
          </a:bodyPr>
          <a:lstStyle/>
          <a:p>
            <a:pPr marL="285750" indent="-285750">
              <a:buFont typeface="Wingdings" panose="05000000000000000000" pitchFamily="2" charset="2"/>
              <a:buChar char="§"/>
            </a:pPr>
            <a:r>
              <a:rPr lang="en-GB" sz="1600" b="1" dirty="0">
                <a:latin typeface="Arial" panose="020B0604020202020204" pitchFamily="34" charset="0"/>
                <a:cs typeface="Arial" panose="020B0604020202020204" pitchFamily="34" charset="0"/>
              </a:rPr>
              <a:t>Rising customer expectations:</a:t>
            </a:r>
            <a:r>
              <a:rPr lang="en-GB" sz="1600" dirty="0">
                <a:latin typeface="Arial" panose="020B0604020202020204" pitchFamily="34" charset="0"/>
                <a:cs typeface="Arial" panose="020B0604020202020204" pitchFamily="34" charset="0"/>
              </a:rPr>
              <a:t> The commercial environment is getting harsher, as healthcare payers impose new cost constraints on healthcare providers and scrutinise the value medicines offer much more carefully. They want new therapies that are clinically and economically better than the existing alternatives, together with hard, real-world outcomes data to back any claims about a medicine’s superiority.</a:t>
            </a:r>
          </a:p>
          <a:p>
            <a:pPr marL="285750" indent="-285750">
              <a:buFont typeface="Wingdings" panose="05000000000000000000" pitchFamily="2" charset="2"/>
              <a:buChar char="§"/>
            </a:pPr>
            <a:endParaRPr lang="en-GB"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GB" sz="1600" b="1" dirty="0">
                <a:latin typeface="Arial" panose="020B0604020202020204" pitchFamily="34" charset="0"/>
                <a:cs typeface="Arial" panose="020B0604020202020204" pitchFamily="34" charset="0"/>
              </a:rPr>
              <a:t>Poor scientific productivity:</a:t>
            </a:r>
            <a:r>
              <a:rPr lang="en-GB" sz="1600" dirty="0">
                <a:latin typeface="Arial" panose="020B0604020202020204" pitchFamily="34" charset="0"/>
                <a:cs typeface="Arial" panose="020B0604020202020204" pitchFamily="34" charset="0"/>
              </a:rPr>
              <a:t> Pharma’s output has remained at a stable level for the past decade. Using the same discovering and developing processes, there’s little reason to think its productivity will suddenly soar.</a:t>
            </a:r>
          </a:p>
          <a:p>
            <a:pPr marL="285750" indent="-285750">
              <a:buFont typeface="Wingdings" panose="05000000000000000000" pitchFamily="2" charset="2"/>
              <a:buChar char="§"/>
            </a:pPr>
            <a:endParaRPr lang="en-GB" sz="16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GB" sz="1600" b="1" dirty="0">
                <a:latin typeface="Arial" panose="020B0604020202020204" pitchFamily="34" charset="0"/>
                <a:cs typeface="Arial" panose="020B0604020202020204" pitchFamily="34" charset="0"/>
              </a:rPr>
              <a:t>Cultural sclerosis:</a:t>
            </a:r>
            <a:r>
              <a:rPr lang="en-GB" sz="1600" dirty="0">
                <a:latin typeface="Arial" panose="020B0604020202020204" pitchFamily="34" charset="0"/>
                <a:cs typeface="Arial" panose="020B0604020202020204" pitchFamily="34" charset="0"/>
              </a:rPr>
              <a:t> The prevailing management culture, mental models and strategies on which the industry relies are the same ones it’s traditionally relied on, even though they’ve been eclipsed by new ways of doing business.</a:t>
            </a:r>
            <a:endParaRPr lang="en-GB" sz="1600" dirty="0">
              <a:effectLst/>
              <a:latin typeface="Arial" panose="020B0604020202020204" pitchFamily="34" charset="0"/>
              <a:cs typeface="Arial" panose="020B0604020202020204" pitchFamily="34" charset="0"/>
            </a:endParaRPr>
          </a:p>
        </p:txBody>
      </p:sp>
      <p:sp>
        <p:nvSpPr>
          <p:cNvPr id="10" name="Rectangle 9"/>
          <p:cNvSpPr/>
          <p:nvPr/>
        </p:nvSpPr>
        <p:spPr>
          <a:xfrm>
            <a:off x="457199" y="5934670"/>
            <a:ext cx="8271164" cy="307777"/>
          </a:xfrm>
          <a:prstGeom prst="rect">
            <a:avLst/>
          </a:prstGeom>
        </p:spPr>
        <p:txBody>
          <a:bodyPr wrap="square">
            <a:spAutoFit/>
          </a:bodyPr>
          <a:lstStyle/>
          <a:p>
            <a:r>
              <a:rPr lang="en-GB" sz="1400" dirty="0">
                <a:latin typeface="Times New Roman" panose="02020603050405020304" pitchFamily="18" charset="0"/>
                <a:cs typeface="Times New Roman" panose="02020603050405020304" pitchFamily="18" charset="0"/>
              </a:rPr>
              <a:t>Source: https://www.pwc.com/gx/en/industries/pharmaceuticals-life-sciences/publications/pharma-2020.html</a:t>
            </a:r>
          </a:p>
        </p:txBody>
      </p:sp>
    </p:spTree>
    <p:extLst>
      <p:ext uri="{BB962C8B-B14F-4D97-AF65-F5344CB8AC3E}">
        <p14:creationId xmlns:p14="http://schemas.microsoft.com/office/powerpoint/2010/main" val="3306043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2814" y="921058"/>
            <a:ext cx="3293548" cy="5613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Title 39"/>
          <p:cNvSpPr txBox="1">
            <a:spLocks/>
          </p:cNvSpPr>
          <p:nvPr/>
        </p:nvSpPr>
        <p:spPr>
          <a:xfrm>
            <a:off x="267293" y="272986"/>
            <a:ext cx="7912090" cy="64807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Example: Industry Challenges</a:t>
            </a:r>
          </a:p>
        </p:txBody>
      </p:sp>
      <p:sp>
        <p:nvSpPr>
          <p:cNvPr id="7" name="Rectangle 6"/>
          <p:cNvSpPr/>
          <p:nvPr/>
        </p:nvSpPr>
        <p:spPr>
          <a:xfrm>
            <a:off x="692727" y="1901318"/>
            <a:ext cx="7800109" cy="3477875"/>
          </a:xfrm>
          <a:prstGeom prst="rect">
            <a:avLst/>
          </a:prstGeom>
        </p:spPr>
        <p:txBody>
          <a:bodyPr wrap="square">
            <a:spAutoFit/>
          </a:bodyPr>
          <a:lstStyle/>
          <a:p>
            <a:pPr marL="285750" indent="-28575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The global pharmaceutical market forecast to be worth $1.6 trillion</a:t>
            </a:r>
          </a:p>
          <a:p>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Demand for medicines is rising rapidly in the growth markets</a:t>
            </a:r>
          </a:p>
          <a:p>
            <a:pPr marL="285750" indent="-285750">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The middle class is expanding</a:t>
            </a:r>
          </a:p>
          <a:p>
            <a:pPr marL="285750" indent="-285750">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Big pharma’s using four strategies in the growth markets</a:t>
            </a:r>
          </a:p>
          <a:p>
            <a:pPr marL="285750" indent="-285750">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New forms of medical intervention are in the pipeline</a:t>
            </a:r>
          </a:p>
          <a:p>
            <a:pPr marL="285750" indent="-285750">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The context in which pharma operations has changed dramatically</a:t>
            </a:r>
          </a:p>
        </p:txBody>
      </p:sp>
      <p:sp>
        <p:nvSpPr>
          <p:cNvPr id="10" name="Rectangle 9"/>
          <p:cNvSpPr/>
          <p:nvPr/>
        </p:nvSpPr>
        <p:spPr>
          <a:xfrm>
            <a:off x="457199" y="5934670"/>
            <a:ext cx="8271164" cy="307777"/>
          </a:xfrm>
          <a:prstGeom prst="rect">
            <a:avLst/>
          </a:prstGeom>
        </p:spPr>
        <p:txBody>
          <a:bodyPr wrap="square">
            <a:spAutoFit/>
          </a:bodyPr>
          <a:lstStyle/>
          <a:p>
            <a:r>
              <a:rPr lang="en-GB" sz="1400" dirty="0">
                <a:latin typeface="Times New Roman" panose="02020603050405020304" pitchFamily="18" charset="0"/>
                <a:cs typeface="Times New Roman" panose="02020603050405020304" pitchFamily="18" charset="0"/>
              </a:rPr>
              <a:t>Source: https://www.pwc.com/gx/en/industries/pharmaceuticals-life-sciences/publications/pharma-2020.html</a:t>
            </a:r>
          </a:p>
        </p:txBody>
      </p:sp>
    </p:spTree>
    <p:extLst>
      <p:ext uri="{BB962C8B-B14F-4D97-AF65-F5344CB8AC3E}">
        <p14:creationId xmlns:p14="http://schemas.microsoft.com/office/powerpoint/2010/main" val="2813585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2814" y="921058"/>
            <a:ext cx="3293548" cy="5613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Title 39"/>
          <p:cNvSpPr txBox="1">
            <a:spLocks/>
          </p:cNvSpPr>
          <p:nvPr/>
        </p:nvSpPr>
        <p:spPr>
          <a:xfrm>
            <a:off x="267293" y="272986"/>
            <a:ext cx="7912090" cy="64807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Key Trends</a:t>
            </a:r>
          </a:p>
        </p:txBody>
      </p:sp>
      <p:sp>
        <p:nvSpPr>
          <p:cNvPr id="7" name="Rectangle 6"/>
          <p:cNvSpPr/>
          <p:nvPr/>
        </p:nvSpPr>
        <p:spPr>
          <a:xfrm>
            <a:off x="142814" y="2274401"/>
            <a:ext cx="4429186" cy="3662541"/>
          </a:xfrm>
          <a:prstGeom prst="rect">
            <a:avLst/>
          </a:prstGeom>
        </p:spPr>
        <p:txBody>
          <a:bodyPr wrap="square">
            <a:spAutoFit/>
          </a:bodyPr>
          <a:lstStyle/>
          <a:p>
            <a:pPr marL="285750" indent="-285750">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Advances in virtual clinical care</a:t>
            </a:r>
          </a:p>
          <a:p>
            <a:pPr marL="742950" lvl="1" indent="-28575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Protect against inequalities</a:t>
            </a:r>
          </a:p>
          <a:p>
            <a:pPr marL="742950" lvl="1" indent="-28575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Address health data privacy &amp; security</a:t>
            </a:r>
          </a:p>
          <a:p>
            <a:pPr marL="742950" lvl="1" indent="-28575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Manage for change</a:t>
            </a:r>
          </a:p>
          <a:p>
            <a:pPr marL="285750" indent="-285750">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Harnessing data analytics</a:t>
            </a:r>
          </a:p>
          <a:p>
            <a:pPr marL="742950" lvl="1" indent="-28575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Leverage data to target interventions</a:t>
            </a:r>
          </a:p>
          <a:p>
            <a:pPr marL="742950" lvl="1" indent="-28575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Convene regional collaborations</a:t>
            </a:r>
          </a:p>
          <a:p>
            <a:pPr marL="742950" lvl="1" indent="-28575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Develop a data driven culture</a:t>
            </a:r>
          </a:p>
        </p:txBody>
      </p:sp>
      <p:sp>
        <p:nvSpPr>
          <p:cNvPr id="10" name="Rectangle 9"/>
          <p:cNvSpPr/>
          <p:nvPr/>
        </p:nvSpPr>
        <p:spPr>
          <a:xfrm>
            <a:off x="267293" y="6431125"/>
            <a:ext cx="8271164" cy="307777"/>
          </a:xfrm>
          <a:prstGeom prst="rect">
            <a:avLst/>
          </a:prstGeom>
        </p:spPr>
        <p:txBody>
          <a:bodyPr wrap="square">
            <a:spAutoFit/>
          </a:bodyPr>
          <a:lstStyle/>
          <a:p>
            <a:r>
              <a:rPr lang="en-GB" sz="1400" dirty="0">
                <a:latin typeface="Times New Roman" panose="02020603050405020304" pitchFamily="18" charset="0"/>
                <a:cs typeface="Times New Roman" panose="02020603050405020304" pitchFamily="18" charset="0"/>
              </a:rPr>
              <a:t>https://</a:t>
            </a:r>
            <a:r>
              <a:rPr lang="en-GB" sz="1400" dirty="0" err="1">
                <a:latin typeface="Times New Roman" panose="02020603050405020304" pitchFamily="18" charset="0"/>
                <a:cs typeface="Times New Roman" panose="02020603050405020304" pitchFamily="18" charset="0"/>
              </a:rPr>
              <a:t>www.pwc.com</a:t>
            </a:r>
            <a:r>
              <a:rPr lang="en-GB" sz="1400" dirty="0">
                <a:latin typeface="Times New Roman" panose="02020603050405020304" pitchFamily="18" charset="0"/>
                <a:cs typeface="Times New Roman" panose="02020603050405020304" pitchFamily="18" charset="0"/>
              </a:rPr>
              <a:t>/</a:t>
            </a:r>
            <a:r>
              <a:rPr lang="en-GB" sz="1400" dirty="0" err="1">
                <a:latin typeface="Times New Roman" panose="02020603050405020304" pitchFamily="18" charset="0"/>
                <a:cs typeface="Times New Roman" panose="02020603050405020304" pitchFamily="18" charset="0"/>
              </a:rPr>
              <a:t>gx</a:t>
            </a:r>
            <a:r>
              <a:rPr lang="en-GB" sz="1400" dirty="0">
                <a:latin typeface="Times New Roman" panose="02020603050405020304" pitchFamily="18" charset="0"/>
                <a:cs typeface="Times New Roman" panose="02020603050405020304" pitchFamily="18" charset="0"/>
              </a:rPr>
              <a:t>/</a:t>
            </a:r>
            <a:r>
              <a:rPr lang="en-GB" sz="1400" dirty="0" err="1">
                <a:latin typeface="Times New Roman" panose="02020603050405020304" pitchFamily="18" charset="0"/>
                <a:cs typeface="Times New Roman" panose="02020603050405020304" pitchFamily="18" charset="0"/>
              </a:rPr>
              <a:t>en</a:t>
            </a:r>
            <a:r>
              <a:rPr lang="en-GB" sz="1400" dirty="0">
                <a:latin typeface="Times New Roman" panose="02020603050405020304" pitchFamily="18" charset="0"/>
                <a:cs typeface="Times New Roman" panose="02020603050405020304" pitchFamily="18" charset="0"/>
              </a:rPr>
              <a:t>/industries/healthcare/top-health-industry-</a:t>
            </a:r>
            <a:r>
              <a:rPr lang="en-GB" sz="1400" dirty="0" err="1">
                <a:latin typeface="Times New Roman" panose="02020603050405020304" pitchFamily="18" charset="0"/>
                <a:cs typeface="Times New Roman" panose="02020603050405020304" pitchFamily="18" charset="0"/>
              </a:rPr>
              <a:t>issues.html</a:t>
            </a:r>
            <a:endParaRPr lang="en-GB" sz="14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E1CF59C3-A0D5-1FDF-4D2C-BD2563E675BE}"/>
              </a:ext>
            </a:extLst>
          </p:cNvPr>
          <p:cNvSpPr/>
          <p:nvPr/>
        </p:nvSpPr>
        <p:spPr>
          <a:xfrm>
            <a:off x="4402875" y="1749967"/>
            <a:ext cx="5054977" cy="4278094"/>
          </a:xfrm>
          <a:prstGeom prst="rect">
            <a:avLst/>
          </a:prstGeom>
        </p:spPr>
        <p:txBody>
          <a:bodyPr wrap="square">
            <a:spAutoFit/>
          </a:bodyPr>
          <a:lstStyle/>
          <a:p>
            <a:pPr marL="285750" indent="-285750">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Evolving clinical trials</a:t>
            </a:r>
          </a:p>
          <a:p>
            <a:pPr marL="742950" lvl="1" indent="-28575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Determine the right studies for new models</a:t>
            </a:r>
          </a:p>
          <a:p>
            <a:pPr marL="742950" lvl="1" indent="-28575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Weigh the costs and savings of new trials</a:t>
            </a:r>
          </a:p>
          <a:p>
            <a:pPr marL="742950" lvl="1" indent="-28575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Address consumer concerns</a:t>
            </a:r>
          </a:p>
          <a:p>
            <a:pPr marL="742950" lvl="1" indent="-28575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Increase participant diversity</a:t>
            </a:r>
          </a:p>
          <a:p>
            <a:pPr marL="285750" indent="-285750">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Developing supply chain resiliency</a:t>
            </a:r>
          </a:p>
          <a:p>
            <a:pPr marL="742950" lvl="1" indent="-28575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Consider supply localisation</a:t>
            </a:r>
          </a:p>
          <a:p>
            <a:pPr marL="742950" lvl="1" indent="-28575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Build partnerships</a:t>
            </a:r>
          </a:p>
          <a:p>
            <a:pPr marL="742950" lvl="1" indent="-28575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Invest in the workforce of the future</a:t>
            </a:r>
          </a:p>
        </p:txBody>
      </p:sp>
    </p:spTree>
    <p:extLst>
      <p:ext uri="{BB962C8B-B14F-4D97-AF65-F5344CB8AC3E}">
        <p14:creationId xmlns:p14="http://schemas.microsoft.com/office/powerpoint/2010/main" val="64332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a:xfrm>
            <a:off x="283664" y="260423"/>
            <a:ext cx="6048375" cy="512762"/>
          </a:xfrm>
          <a:prstGeom prst="rect">
            <a:avLst/>
          </a:prstGeom>
        </p:spPr>
        <p:txBody>
          <a:bodyPr>
            <a:normAutofit fontScale="90000"/>
          </a:bodyPr>
          <a:lstStyle/>
          <a:p>
            <a:pPr algn="l" eaLnBrk="1" hangingPunct="1"/>
            <a:r>
              <a:rPr lang="en-GB" dirty="0"/>
              <a:t>An Introduction</a:t>
            </a:r>
          </a:p>
        </p:txBody>
      </p:sp>
      <p:sp>
        <p:nvSpPr>
          <p:cNvPr id="7" name="Content Placeholder 5"/>
          <p:cNvSpPr txBox="1">
            <a:spLocks/>
          </p:cNvSpPr>
          <p:nvPr/>
        </p:nvSpPr>
        <p:spPr>
          <a:xfrm>
            <a:off x="283664" y="1685241"/>
            <a:ext cx="5167567" cy="4912336"/>
          </a:xfrm>
          <a:prstGeom prst="rect">
            <a:avLst/>
          </a:prstGeom>
        </p:spPr>
        <p:txBody>
          <a:bodyPr>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1800" b="1" dirty="0"/>
              <a:t>LUBS:</a:t>
            </a:r>
          </a:p>
          <a:p>
            <a:r>
              <a:rPr lang="en-GB" sz="1800" dirty="0"/>
              <a:t>Associate Professor of Enterprise</a:t>
            </a:r>
          </a:p>
          <a:p>
            <a:r>
              <a:rPr lang="en-GB" sz="1800" dirty="0"/>
              <a:t>Section Lead for Help to Grow and KPMG Family Leadership Academy</a:t>
            </a:r>
          </a:p>
          <a:p>
            <a:pPr marL="0" indent="0">
              <a:buNone/>
            </a:pPr>
            <a:endParaRPr lang="en-GB" sz="1800" dirty="0"/>
          </a:p>
          <a:p>
            <a:pPr marL="0" indent="0">
              <a:buFont typeface="Arial"/>
              <a:buNone/>
            </a:pPr>
            <a:r>
              <a:rPr lang="en-GB" sz="1800" b="1" dirty="0"/>
              <a:t>University::</a:t>
            </a:r>
          </a:p>
          <a:p>
            <a:r>
              <a:rPr lang="en-GB" sz="1800" dirty="0"/>
              <a:t>Academic Director of Enterprise at Leeds</a:t>
            </a:r>
          </a:p>
          <a:p>
            <a:pPr marL="0" indent="0">
              <a:buNone/>
            </a:pPr>
            <a:endParaRPr lang="en-GB" sz="1800" dirty="0"/>
          </a:p>
          <a:p>
            <a:pPr marL="0" indent="0">
              <a:buFont typeface="Arial"/>
              <a:buNone/>
            </a:pPr>
            <a:r>
              <a:rPr lang="en-GB" sz="1800" b="1" dirty="0"/>
              <a:t>Research Interests</a:t>
            </a:r>
          </a:p>
          <a:p>
            <a:pPr>
              <a:lnSpc>
                <a:spcPct val="120000"/>
              </a:lnSpc>
              <a:buFont typeface="Wingdings" panose="05000000000000000000" pitchFamily="2" charset="2"/>
              <a:buChar char="§"/>
            </a:pPr>
            <a:r>
              <a:rPr lang="en-GB" sz="1800" dirty="0"/>
              <a:t>Entrepreneurial Behaviour</a:t>
            </a:r>
          </a:p>
          <a:p>
            <a:pPr>
              <a:lnSpc>
                <a:spcPct val="120000"/>
              </a:lnSpc>
              <a:buFont typeface="Wingdings" panose="05000000000000000000" pitchFamily="2" charset="2"/>
              <a:buChar char="§"/>
            </a:pPr>
            <a:r>
              <a:rPr lang="en-GB" sz="1800" dirty="0"/>
              <a:t>Corporate Venturing</a:t>
            </a:r>
          </a:p>
          <a:p>
            <a:pPr>
              <a:lnSpc>
                <a:spcPct val="120000"/>
              </a:lnSpc>
              <a:buFont typeface="Wingdings" panose="05000000000000000000" pitchFamily="2" charset="2"/>
              <a:buChar char="§"/>
            </a:pPr>
            <a:r>
              <a:rPr lang="en-GB" sz="1800" dirty="0"/>
              <a:t>Entrepreneurship Education Ecosystems</a:t>
            </a:r>
          </a:p>
          <a:p>
            <a:pPr marL="0" indent="0">
              <a:buFont typeface="Arial"/>
              <a:buNone/>
            </a:pPr>
            <a:endParaRPr lang="en-GB" sz="1800" dirty="0"/>
          </a:p>
          <a:p>
            <a:pPr marL="0" indent="0">
              <a:buFont typeface="Arial"/>
              <a:buNone/>
            </a:pPr>
            <a:r>
              <a:rPr lang="en-GB" sz="1800" b="1" dirty="0"/>
              <a:t>Nationally &amp; Internationally </a:t>
            </a:r>
          </a:p>
          <a:p>
            <a:r>
              <a:rPr lang="en-GB" sz="1800" dirty="0"/>
              <a:t>Co-Editor IJEBR</a:t>
            </a:r>
          </a:p>
          <a:p>
            <a:r>
              <a:rPr lang="en-GB" sz="1800" dirty="0"/>
              <a:t>Director of Enterprise Educators UK</a:t>
            </a:r>
          </a:p>
          <a:p>
            <a:r>
              <a:rPr lang="en-GB" sz="1800" dirty="0"/>
              <a:t>Visiting Scholar, Babson College USA</a:t>
            </a:r>
          </a:p>
        </p:txBody>
      </p:sp>
      <p:sp>
        <p:nvSpPr>
          <p:cNvPr id="8" name="Content Placeholder 2"/>
          <p:cNvSpPr txBox="1">
            <a:spLocks/>
          </p:cNvSpPr>
          <p:nvPr/>
        </p:nvSpPr>
        <p:spPr>
          <a:xfrm>
            <a:off x="5035852" y="4754923"/>
            <a:ext cx="3818443" cy="1842654"/>
          </a:xfrm>
          <a:prstGeom prst="rect">
            <a:avLst/>
          </a:prstGeom>
        </p:spPr>
        <p:txBody>
          <a:bodyPr>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GB" sz="2800" b="1" dirty="0"/>
          </a:p>
          <a:p>
            <a:pPr marL="0" indent="0">
              <a:buNone/>
            </a:pPr>
            <a:r>
              <a:rPr lang="en-US" sz="2800" dirty="0">
                <a:solidFill>
                  <a:srgbClr val="FF0000"/>
                </a:solidFill>
              </a:rPr>
              <a:t>@</a:t>
            </a:r>
            <a:r>
              <a:rPr lang="en-US" sz="2800" dirty="0" err="1">
                <a:solidFill>
                  <a:srgbClr val="FF0000"/>
                </a:solidFill>
              </a:rPr>
              <a:t>UoL_CEES</a:t>
            </a:r>
            <a:endParaRPr lang="en-US" sz="2800" dirty="0">
              <a:solidFill>
                <a:srgbClr val="FF0000"/>
              </a:solidFill>
            </a:endParaRPr>
          </a:p>
          <a:p>
            <a:pPr marL="0" indent="0">
              <a:buNone/>
            </a:pPr>
            <a:r>
              <a:rPr lang="en-US" sz="2800" dirty="0">
                <a:solidFill>
                  <a:srgbClr val="FF0000"/>
                </a:solidFill>
              </a:rPr>
              <a:t>@</a:t>
            </a:r>
            <a:r>
              <a:rPr lang="en-US" sz="2800" dirty="0" err="1">
                <a:solidFill>
                  <a:srgbClr val="FF0000"/>
                </a:solidFill>
              </a:rPr>
              <a:t>LeedsEnterprise</a:t>
            </a:r>
            <a:endParaRPr lang="en-US" sz="2800" dirty="0">
              <a:solidFill>
                <a:srgbClr val="FF0000"/>
              </a:solidFill>
            </a:endParaRPr>
          </a:p>
          <a:p>
            <a:pPr marL="0" indent="0">
              <a:buNone/>
            </a:pPr>
            <a:endParaRPr lang="en-US" sz="2800" dirty="0">
              <a:solidFill>
                <a:srgbClr val="FF0000"/>
              </a:solidFill>
            </a:endParaRPr>
          </a:p>
          <a:p>
            <a:pPr marL="0" indent="0">
              <a:buNone/>
            </a:pPr>
            <a:r>
              <a:rPr lang="en-US" sz="2800" dirty="0" err="1">
                <a:solidFill>
                  <a:srgbClr val="FF0000"/>
                </a:solidFill>
              </a:rPr>
              <a:t>Cees.leeds.ac.uk</a:t>
            </a:r>
            <a:endParaRPr lang="en-US" sz="2800" dirty="0">
              <a:solidFill>
                <a:srgbClr val="FF0000"/>
              </a:solidFill>
            </a:endParaRPr>
          </a:p>
        </p:txBody>
      </p:sp>
      <p:pic>
        <p:nvPicPr>
          <p:cNvPr id="3" name="Picture 2">
            <a:extLst>
              <a:ext uri="{FF2B5EF4-FFF2-40B4-BE49-F238E27FC236}">
                <a16:creationId xmlns:a16="http://schemas.microsoft.com/office/drawing/2014/main" id="{BF876C95-C45F-9D7A-589F-F71AE5AE6C35}"/>
              </a:ext>
            </a:extLst>
          </p:cNvPr>
          <p:cNvPicPr>
            <a:picLocks noChangeAspect="1"/>
          </p:cNvPicPr>
          <p:nvPr/>
        </p:nvPicPr>
        <p:blipFill rotWithShape="1">
          <a:blip r:embed="rId3"/>
          <a:srcRect t="39904"/>
          <a:stretch/>
        </p:blipFill>
        <p:spPr>
          <a:xfrm>
            <a:off x="5017859" y="1612108"/>
            <a:ext cx="3836436" cy="3142815"/>
          </a:xfrm>
          <a:prstGeom prst="rect">
            <a:avLst/>
          </a:prstGeom>
        </p:spPr>
      </p:pic>
    </p:spTree>
    <p:extLst>
      <p:ext uri="{BB962C8B-B14F-4D97-AF65-F5344CB8AC3E}">
        <p14:creationId xmlns:p14="http://schemas.microsoft.com/office/powerpoint/2010/main" val="952950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13895" y="1961226"/>
            <a:ext cx="8729579" cy="815975"/>
          </a:xfrm>
        </p:spPr>
        <p:txBody>
          <a:bodyPr/>
          <a:lstStyle/>
          <a:p>
            <a:r>
              <a:rPr lang="en-GB" dirty="0"/>
              <a:t>OBM Context</a:t>
            </a:r>
          </a:p>
          <a:p>
            <a:endParaRPr lang="en-US" dirty="0"/>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3895" y="1889256"/>
            <a:ext cx="2971800" cy="3800856"/>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51761" y="1797816"/>
            <a:ext cx="3791712" cy="3892296"/>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507862" y="3120203"/>
            <a:ext cx="4158769" cy="2667011"/>
          </a:xfrm>
          <a:prstGeom prst="rect">
            <a:avLst/>
          </a:prstGeom>
        </p:spPr>
      </p:pic>
      <p:sp>
        <p:nvSpPr>
          <p:cNvPr id="9" name="TextBox 8"/>
          <p:cNvSpPr txBox="1"/>
          <p:nvPr/>
        </p:nvSpPr>
        <p:spPr>
          <a:xfrm>
            <a:off x="469231" y="6396240"/>
            <a:ext cx="6918157" cy="461665"/>
          </a:xfrm>
          <a:prstGeom prst="rect">
            <a:avLst/>
          </a:prstGeom>
          <a:noFill/>
        </p:spPr>
        <p:txBody>
          <a:bodyPr wrap="square" rtlCol="0">
            <a:spAutoFit/>
          </a:bodyPr>
          <a:lstStyle/>
          <a:p>
            <a:r>
              <a:rPr lang="en-GB" sz="1200" dirty="0" err="1"/>
              <a:t>Blundel</a:t>
            </a:r>
            <a:r>
              <a:rPr lang="en-GB" sz="1200" dirty="0"/>
              <a:t>, R., &amp; Lockett, N. (2011). </a:t>
            </a:r>
            <a:r>
              <a:rPr lang="en-GB" sz="1200" i="1" dirty="0"/>
              <a:t>Exploring Entrepreneurship</a:t>
            </a:r>
            <a:r>
              <a:rPr lang="en-GB" sz="1200" dirty="0"/>
              <a:t>. Oxford University Press. </a:t>
            </a:r>
            <a:endParaRPr lang="en-GB" sz="1000" dirty="0"/>
          </a:p>
          <a:p>
            <a:endParaRPr lang="en-GB" sz="1200" dirty="0"/>
          </a:p>
        </p:txBody>
      </p:sp>
      <p:sp>
        <p:nvSpPr>
          <p:cNvPr id="2" name="TextBox 1">
            <a:extLst>
              <a:ext uri="{FF2B5EF4-FFF2-40B4-BE49-F238E27FC236}">
                <a16:creationId xmlns:a16="http://schemas.microsoft.com/office/drawing/2014/main" id="{4E11874B-C019-701D-E794-4F3CD2E98C13}"/>
              </a:ext>
            </a:extLst>
          </p:cNvPr>
          <p:cNvSpPr txBox="1"/>
          <p:nvPr/>
        </p:nvSpPr>
        <p:spPr>
          <a:xfrm>
            <a:off x="3574473" y="540327"/>
            <a:ext cx="2642134" cy="369332"/>
          </a:xfrm>
          <a:prstGeom prst="rect">
            <a:avLst/>
          </a:prstGeom>
          <a:noFill/>
        </p:spPr>
        <p:txBody>
          <a:bodyPr wrap="none" rtlCol="0">
            <a:spAutoFit/>
          </a:bodyPr>
          <a:lstStyle/>
          <a:p>
            <a:r>
              <a:rPr lang="en-US" b="1" dirty="0"/>
              <a:t>OBM: Bringing it together</a:t>
            </a:r>
          </a:p>
        </p:txBody>
      </p:sp>
    </p:spTree>
    <p:extLst>
      <p:ext uri="{BB962C8B-B14F-4D97-AF65-F5344CB8AC3E}">
        <p14:creationId xmlns:p14="http://schemas.microsoft.com/office/powerpoint/2010/main" val="2346450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srcRect/>
          <a:stretch>
            <a:fillRect/>
          </a:stretch>
        </p:blipFill>
        <p:spPr bwMode="auto">
          <a:xfrm>
            <a:off x="0" y="0"/>
            <a:ext cx="9144000" cy="6652383"/>
          </a:xfrm>
          <a:prstGeom prst="rect">
            <a:avLst/>
          </a:prstGeom>
          <a:noFill/>
          <a:ln w="9525">
            <a:noFill/>
            <a:miter lim="800000"/>
            <a:headEnd/>
            <a:tailEnd/>
          </a:ln>
          <a:effectLst/>
        </p:spPr>
      </p:pic>
      <p:sp>
        <p:nvSpPr>
          <p:cNvPr id="7" name="Title 3"/>
          <p:cNvSpPr>
            <a:spLocks noGrp="1"/>
          </p:cNvSpPr>
          <p:nvPr>
            <p:ph type="ctrTitle"/>
          </p:nvPr>
        </p:nvSpPr>
        <p:spPr>
          <a:xfrm>
            <a:off x="1445925" y="2289629"/>
            <a:ext cx="7351607" cy="2075543"/>
          </a:xfrm>
        </p:spPr>
        <p:txBody>
          <a:bodyPr/>
          <a:lstStyle/>
          <a:p>
            <a:r>
              <a:rPr lang="en-US" dirty="0"/>
              <a:t>Reflections </a:t>
            </a:r>
            <a:endParaRPr lang="en-GB" dirty="0"/>
          </a:p>
        </p:txBody>
      </p:sp>
      <p:sp>
        <p:nvSpPr>
          <p:cNvPr id="3" name="Subtitle 2">
            <a:extLst>
              <a:ext uri="{FF2B5EF4-FFF2-40B4-BE49-F238E27FC236}">
                <a16:creationId xmlns:a16="http://schemas.microsoft.com/office/drawing/2014/main" id="{19901E20-4296-1BAD-3BB0-B10E687976C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68456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987675" y="1700807"/>
            <a:ext cx="6048375" cy="511817"/>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Module assessments</a:t>
            </a:r>
          </a:p>
        </p:txBody>
      </p:sp>
      <p:sp>
        <p:nvSpPr>
          <p:cNvPr id="3" name="Rectangle 2"/>
          <p:cNvSpPr/>
          <p:nvPr/>
        </p:nvSpPr>
        <p:spPr>
          <a:xfrm>
            <a:off x="3200400" y="2071487"/>
            <a:ext cx="5560489" cy="4278094"/>
          </a:xfrm>
          <a:prstGeom prst="rect">
            <a:avLst/>
          </a:prstGeom>
        </p:spPr>
        <p:txBody>
          <a:bodyPr wrap="square">
            <a:spAutoFit/>
          </a:bodyPr>
          <a:lstStyle/>
          <a:p>
            <a:r>
              <a:rPr lang="en-GB" sz="1600" b="1" dirty="0"/>
              <a:t>Assessment 2 TOTAL = 2,500 words – 70%</a:t>
            </a:r>
          </a:p>
          <a:p>
            <a:endParaRPr lang="en-GB" sz="1600" b="1" dirty="0"/>
          </a:p>
          <a:p>
            <a:r>
              <a:rPr lang="en-GB" sz="1600" b="1" dirty="0"/>
              <a:t>Assessment 2 – Part 2; reflective essay</a:t>
            </a:r>
          </a:p>
          <a:p>
            <a:endParaRPr lang="en-GB" sz="1600" b="1" dirty="0"/>
          </a:p>
          <a:p>
            <a:r>
              <a:rPr lang="en-GB" sz="1600" b="1" dirty="0"/>
              <a:t>Based on reflective journal entries (as evidence), 1750-2000 words long (depending on OBM Executive Summary) 5% tolerance</a:t>
            </a:r>
            <a:endParaRPr lang="en-GB" sz="1600" dirty="0"/>
          </a:p>
          <a:p>
            <a:r>
              <a:rPr lang="en-GB" sz="1600" b="1" dirty="0"/>
              <a:t> </a:t>
            </a:r>
            <a:endParaRPr lang="en-GB" sz="1600" dirty="0"/>
          </a:p>
          <a:p>
            <a:r>
              <a:rPr lang="en-GB" sz="1600" dirty="0"/>
              <a:t>Throughout the module, you will need to write </a:t>
            </a:r>
            <a:r>
              <a:rPr lang="en-GB" sz="1600" b="1" dirty="0"/>
              <a:t>weekly journals</a:t>
            </a:r>
            <a:r>
              <a:rPr lang="en-GB" sz="1600" dirty="0"/>
              <a:t>; commenting reflectively on the activities you have undertaken each week.  </a:t>
            </a:r>
          </a:p>
          <a:p>
            <a:endParaRPr lang="en-GB" sz="1600" dirty="0"/>
          </a:p>
          <a:p>
            <a:r>
              <a:rPr lang="en-GB" sz="1600" dirty="0"/>
              <a:t>You will be given a personal area on Minerva</a:t>
            </a:r>
          </a:p>
          <a:p>
            <a:r>
              <a:rPr lang="en-GB" sz="1600" dirty="0"/>
              <a:t> </a:t>
            </a:r>
          </a:p>
          <a:p>
            <a:r>
              <a:rPr lang="en-GB" sz="1600" dirty="0"/>
              <a:t>At the end of the module, write a </a:t>
            </a:r>
            <a:r>
              <a:rPr lang="en-GB" sz="1600" b="1" dirty="0"/>
              <a:t>summative essay </a:t>
            </a:r>
            <a:r>
              <a:rPr lang="en-GB" sz="1600" dirty="0"/>
              <a:t>that </a:t>
            </a:r>
            <a:r>
              <a:rPr lang="en-GB" sz="1600" b="1" dirty="0"/>
              <a:t>uses the weekly journal entries as evidence of knowledge, skill and attitude development</a:t>
            </a:r>
            <a:r>
              <a:rPr lang="en-GB" sz="1600" dirty="0"/>
              <a:t>.</a:t>
            </a:r>
          </a:p>
        </p:txBody>
      </p:sp>
      <p:pic>
        <p:nvPicPr>
          <p:cNvPr id="4" name="Picture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75733" y="1564711"/>
            <a:ext cx="2624667" cy="5317352"/>
          </a:xfrm>
          <a:prstGeom prst="rect">
            <a:avLst/>
          </a:prstGeom>
          <a:ln>
            <a:noFill/>
          </a:ln>
        </p:spPr>
      </p:pic>
    </p:spTree>
    <p:extLst>
      <p:ext uri="{BB962C8B-B14F-4D97-AF65-F5344CB8AC3E}">
        <p14:creationId xmlns:p14="http://schemas.microsoft.com/office/powerpoint/2010/main" val="1933213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srcRect/>
          <a:stretch>
            <a:fillRect/>
          </a:stretch>
        </p:blipFill>
        <p:spPr bwMode="auto">
          <a:xfrm>
            <a:off x="1704109" y="1569549"/>
            <a:ext cx="7439891" cy="5361188"/>
          </a:xfrm>
          <a:prstGeom prst="rect">
            <a:avLst/>
          </a:prstGeom>
          <a:noFill/>
          <a:ln w="9525">
            <a:noFill/>
            <a:miter lim="800000"/>
            <a:headEnd/>
            <a:tailEnd/>
          </a:ln>
          <a:effectLst/>
        </p:spPr>
      </p:pic>
    </p:spTree>
    <p:extLst>
      <p:ext uri="{BB962C8B-B14F-4D97-AF65-F5344CB8AC3E}">
        <p14:creationId xmlns:p14="http://schemas.microsoft.com/office/powerpoint/2010/main" val="369326153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p:nvPr/>
        </p:nvSpPr>
        <p:spPr>
          <a:xfrm>
            <a:off x="370390" y="244967"/>
            <a:ext cx="4579365" cy="515766"/>
          </a:xfrm>
          <a:prstGeom prst="rect">
            <a:avLst/>
          </a:prstGeom>
          <a:ln w="12700">
            <a:miter lim="400000"/>
          </a:ln>
          <a:extLst>
            <a:ext uri="{C572A759-6A51-4108-AA02-DFA0A04FC94B}">
              <ma14:wrappingTextBoxFlag xmlns="" xmlns:ma14="http://schemas.microsoft.com/office/mac/drawingml/2011/main" val="1"/>
            </a:ext>
          </a:extLst>
        </p:spPr>
        <p:txBody>
          <a:bodyPr wrap="square" lIns="26789" tIns="26789" rIns="26789" bIns="26789" anchor="ctr">
            <a:spAutoFit/>
          </a:bodyPr>
          <a:lstStyle>
            <a:lvl1pPr algn="l">
              <a:defRPr b="1"/>
            </a:lvl1pPr>
          </a:lstStyle>
          <a:p>
            <a:pPr lvl="0">
              <a:defRPr sz="1800" b="0"/>
            </a:pPr>
            <a:r>
              <a:rPr lang="it-IT" sz="3000" dirty="0">
                <a:latin typeface="Arial" panose="020B0604020202020204" pitchFamily="34" charset="0"/>
                <a:cs typeface="Arial" panose="020B0604020202020204" pitchFamily="34" charset="0"/>
              </a:rPr>
              <a:t>Management </a:t>
            </a:r>
            <a:r>
              <a:rPr lang="it-IT" sz="3000" dirty="0" err="1">
                <a:latin typeface="Arial" panose="020B0604020202020204" pitchFamily="34" charset="0"/>
                <a:cs typeface="Arial" panose="020B0604020202020204" pitchFamily="34" charset="0"/>
              </a:rPr>
              <a:t>Reflection</a:t>
            </a:r>
            <a:endParaRPr sz="3000" dirty="0">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a:blip r:embed="rId2"/>
          <a:srcRect/>
          <a:stretch>
            <a:fillRect/>
          </a:stretch>
        </p:blipFill>
        <p:spPr bwMode="auto">
          <a:xfrm>
            <a:off x="309035" y="2536678"/>
            <a:ext cx="1904866" cy="2762686"/>
          </a:xfrm>
          <a:prstGeom prst="rect">
            <a:avLst/>
          </a:prstGeom>
          <a:noFill/>
          <a:ln w="9525">
            <a:noFill/>
            <a:miter lim="800000"/>
            <a:headEnd/>
            <a:tailEnd/>
          </a:ln>
          <a:effectLst/>
        </p:spPr>
      </p:pic>
      <p:sp>
        <p:nvSpPr>
          <p:cNvPr id="5" name="Shape 50"/>
          <p:cNvSpPr/>
          <p:nvPr/>
        </p:nvSpPr>
        <p:spPr>
          <a:xfrm>
            <a:off x="2660073" y="1860028"/>
            <a:ext cx="5776355" cy="3747420"/>
          </a:xfrm>
          <a:prstGeom prst="rect">
            <a:avLst/>
          </a:prstGeom>
          <a:ln w="12700">
            <a:miter lim="400000"/>
          </a:ln>
          <a:extLst>
            <a:ext uri="{C572A759-6A51-4108-AA02-DFA0A04FC94B}">
              <ma14:wrappingTextBoxFlag xmlns="" xmlns:ma14="http://schemas.microsoft.com/office/mac/drawingml/2011/main" val="1"/>
            </a:ext>
          </a:extLst>
        </p:spPr>
        <p:txBody>
          <a:bodyPr wrap="square" lIns="26789" tIns="26789" rIns="26789" bIns="26789" anchor="ctr">
            <a:spAutoFit/>
          </a:bodyPr>
          <a:lstStyle/>
          <a:p>
            <a:pPr lvl="0" algn="just">
              <a:lnSpc>
                <a:spcPct val="150000"/>
              </a:lnSpc>
              <a:buFont typeface="Wingdings" pitchFamily="2" charset="2"/>
              <a:buChar char="§"/>
              <a:defRPr sz="1800"/>
            </a:pPr>
            <a:r>
              <a:rPr lang="it-IT" sz="2000" b="1"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Reflection</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is</a:t>
            </a:r>
            <a:r>
              <a:rPr lang="it-IT" sz="2000" dirty="0">
                <a:latin typeface="Arial" panose="020B0604020202020204" pitchFamily="34" charset="0"/>
                <a:cs typeface="Arial" panose="020B0604020202020204" pitchFamily="34" charset="0"/>
              </a:rPr>
              <a:t> a </a:t>
            </a:r>
            <a:r>
              <a:rPr lang="it-IT" sz="2000" dirty="0">
                <a:solidFill>
                  <a:srgbClr val="FF0000"/>
                </a:solidFill>
                <a:latin typeface="Arial" panose="020B0604020202020204" pitchFamily="34" charset="0"/>
                <a:cs typeface="Arial" panose="020B0604020202020204" pitchFamily="34" charset="0"/>
              </a:rPr>
              <a:t>key </a:t>
            </a:r>
            <a:r>
              <a:rPr lang="it-IT" sz="2000" dirty="0" err="1">
                <a:solidFill>
                  <a:srgbClr val="FF0000"/>
                </a:solidFill>
                <a:latin typeface="Arial" panose="020B0604020202020204" pitchFamily="34" charset="0"/>
                <a:cs typeface="Arial" panose="020B0604020202020204" pitchFamily="34" charset="0"/>
              </a:rPr>
              <a:t>managerial</a:t>
            </a:r>
            <a:r>
              <a:rPr lang="it-IT" sz="2000" dirty="0">
                <a:solidFill>
                  <a:srgbClr val="FF0000"/>
                </a:solidFill>
                <a:latin typeface="Arial" panose="020B0604020202020204" pitchFamily="34" charset="0"/>
                <a:cs typeface="Arial" panose="020B0604020202020204" pitchFamily="34" charset="0"/>
              </a:rPr>
              <a:t> mind-set </a:t>
            </a:r>
            <a:r>
              <a:rPr lang="it-IT" sz="2000" dirty="0" err="1">
                <a:latin typeface="Arial" panose="020B0604020202020204" pitchFamily="34" charset="0"/>
                <a:cs typeface="Arial" panose="020B0604020202020204" pitchFamily="34" charset="0"/>
              </a:rPr>
              <a:t>Mintzberg</a:t>
            </a:r>
            <a:r>
              <a:rPr lang="it-IT" sz="2000" dirty="0">
                <a:latin typeface="Arial" panose="020B0604020202020204" pitchFamily="34" charset="0"/>
                <a:cs typeface="Arial" panose="020B0604020202020204" pitchFamily="34" charset="0"/>
              </a:rPr>
              <a:t> (2004),</a:t>
            </a:r>
          </a:p>
          <a:p>
            <a:pPr lvl="0" algn="just">
              <a:lnSpc>
                <a:spcPct val="150000"/>
              </a:lnSpc>
              <a:buFont typeface="Wingdings" pitchFamily="2" charset="2"/>
              <a:buChar char="§"/>
              <a:defRPr sz="1800"/>
            </a:pPr>
            <a:endParaRPr lang="it-IT" sz="2000" dirty="0">
              <a:latin typeface="Arial" panose="020B0604020202020204" pitchFamily="34" charset="0"/>
              <a:cs typeface="Arial" panose="020B0604020202020204" pitchFamily="34" charset="0"/>
            </a:endParaRPr>
          </a:p>
          <a:p>
            <a:pPr lvl="0" algn="just">
              <a:lnSpc>
                <a:spcPct val="150000"/>
              </a:lnSpc>
              <a:buFont typeface="Wingdings" pitchFamily="2" charset="2"/>
              <a:buChar char="§"/>
              <a:defRPr sz="1800"/>
            </a:pPr>
            <a:r>
              <a:rPr lang="it-IT" sz="2000" dirty="0" err="1">
                <a:latin typeface="Arial" panose="020B0604020202020204" pitchFamily="34" charset="0"/>
                <a:cs typeface="Arial" panose="020B0604020202020204" pitchFamily="34" charset="0"/>
              </a:rPr>
              <a:t>Translation</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between</a:t>
            </a:r>
            <a:r>
              <a:rPr lang="it-IT" sz="2000" dirty="0">
                <a:latin typeface="Arial" panose="020B0604020202020204" pitchFamily="34" charset="0"/>
                <a:cs typeface="Arial" panose="020B0604020202020204" pitchFamily="34" charset="0"/>
              </a:rPr>
              <a:t> management </a:t>
            </a:r>
            <a:r>
              <a:rPr lang="it-IT" sz="2000" dirty="0" err="1">
                <a:latin typeface="Arial" panose="020B0604020202020204" pitchFamily="34" charset="0"/>
                <a:cs typeface="Arial" panose="020B0604020202020204" pitchFamily="34" charset="0"/>
              </a:rPr>
              <a:t>experience</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into</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learning</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Seibert</a:t>
            </a:r>
            <a:r>
              <a:rPr lang="it-IT" sz="2000" dirty="0">
                <a:latin typeface="Arial" panose="020B0604020202020204" pitchFamily="34" charset="0"/>
                <a:cs typeface="Arial" panose="020B0604020202020204" pitchFamily="34" charset="0"/>
              </a:rPr>
              <a:t> &amp; </a:t>
            </a:r>
            <a:r>
              <a:rPr lang="it-IT" sz="2000" dirty="0" err="1">
                <a:latin typeface="Arial" panose="020B0604020202020204" pitchFamily="34" charset="0"/>
                <a:cs typeface="Arial" panose="020B0604020202020204" pitchFamily="34" charset="0"/>
              </a:rPr>
              <a:t>Daudelin</a:t>
            </a:r>
            <a:r>
              <a:rPr lang="it-IT" sz="2000" dirty="0">
                <a:latin typeface="Arial" panose="020B0604020202020204" pitchFamily="34" charset="0"/>
                <a:cs typeface="Arial" panose="020B0604020202020204" pitchFamily="34" charset="0"/>
              </a:rPr>
              <a:t>, 1999),</a:t>
            </a:r>
          </a:p>
          <a:p>
            <a:pPr lvl="0" algn="just">
              <a:lnSpc>
                <a:spcPct val="150000"/>
              </a:lnSpc>
              <a:buFont typeface="Wingdings" pitchFamily="2" charset="2"/>
              <a:buChar char="§"/>
              <a:defRPr sz="1800"/>
            </a:pPr>
            <a:endParaRPr lang="it-IT" sz="2000" dirty="0">
              <a:latin typeface="Arial" panose="020B0604020202020204" pitchFamily="34" charset="0"/>
              <a:cs typeface="Arial" panose="020B0604020202020204" pitchFamily="34" charset="0"/>
            </a:endParaRPr>
          </a:p>
          <a:p>
            <a:pPr lvl="0" algn="just">
              <a:lnSpc>
                <a:spcPct val="150000"/>
              </a:lnSpc>
              <a:buFont typeface="Wingdings" pitchFamily="2" charset="2"/>
              <a:buChar char="§"/>
              <a:defRPr sz="1800"/>
            </a:pPr>
            <a:r>
              <a:rPr lang="it-IT" sz="2000" dirty="0">
                <a:latin typeface="Arial" panose="020B0604020202020204" pitchFamily="34" charset="0"/>
                <a:cs typeface="Arial" panose="020B0604020202020204" pitchFamily="34" charset="0"/>
              </a:rPr>
              <a:t>The </a:t>
            </a:r>
            <a:r>
              <a:rPr lang="it-IT" sz="2000" dirty="0" err="1">
                <a:latin typeface="Arial" panose="020B0604020202020204" pitchFamily="34" charset="0"/>
                <a:cs typeface="Arial" panose="020B0604020202020204" pitchFamily="34" charset="0"/>
              </a:rPr>
              <a:t>literature</a:t>
            </a:r>
            <a:r>
              <a:rPr lang="it-IT" sz="2000" dirty="0">
                <a:latin typeface="Arial" panose="020B0604020202020204" pitchFamily="34" charset="0"/>
                <a:cs typeface="Arial" panose="020B0604020202020204" pitchFamily="34" charset="0"/>
              </a:rPr>
              <a:t> on </a:t>
            </a:r>
            <a:r>
              <a:rPr lang="it-IT" sz="2000" dirty="0" err="1">
                <a:latin typeface="Arial" panose="020B0604020202020204" pitchFamily="34" charset="0"/>
                <a:cs typeface="Arial" panose="020B0604020202020204" pitchFamily="34" charset="0"/>
              </a:rPr>
              <a:t>Reflective</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teaching</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practice</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is</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introduced</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by</a:t>
            </a:r>
            <a:r>
              <a:rPr lang="it-IT" sz="2000" dirty="0">
                <a:latin typeface="Arial" panose="020B0604020202020204" pitchFamily="34" charset="0"/>
                <a:cs typeface="Arial" panose="020B0604020202020204" pitchFamily="34" charset="0"/>
              </a:rPr>
              <a:t> </a:t>
            </a:r>
            <a:r>
              <a:rPr lang="it-IT" sz="2000" dirty="0" err="1">
                <a:latin typeface="Arial" panose="020B0604020202020204" pitchFamily="34" charset="0"/>
                <a:cs typeface="Arial" panose="020B0604020202020204" pitchFamily="34" charset="0"/>
              </a:rPr>
              <a:t>Dewey</a:t>
            </a:r>
            <a:r>
              <a:rPr lang="it-IT" sz="2000" dirty="0">
                <a:latin typeface="Arial" panose="020B0604020202020204" pitchFamily="34" charset="0"/>
                <a:cs typeface="Arial" panose="020B0604020202020204" pitchFamily="34" charset="0"/>
              </a:rPr>
              <a:t> (1933).</a:t>
            </a:r>
          </a:p>
        </p:txBody>
      </p:sp>
    </p:spTree>
    <p:extLst>
      <p:ext uri="{BB962C8B-B14F-4D97-AF65-F5344CB8AC3E}">
        <p14:creationId xmlns:p14="http://schemas.microsoft.com/office/powerpoint/2010/main" val="299645538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7510218-AB76-A3DF-142D-393AC6FBAB9C}"/>
              </a:ext>
            </a:extLst>
          </p:cNvPr>
          <p:cNvSpPr txBox="1"/>
          <p:nvPr/>
        </p:nvSpPr>
        <p:spPr>
          <a:xfrm>
            <a:off x="174965" y="1681113"/>
            <a:ext cx="8496561" cy="3693319"/>
          </a:xfrm>
          <a:prstGeom prst="rect">
            <a:avLst/>
          </a:prstGeom>
          <a:noFill/>
        </p:spPr>
        <p:txBody>
          <a:bodyPr wrap="square">
            <a:spAutoFit/>
          </a:bodyPr>
          <a:lstStyle/>
          <a:p>
            <a:pPr algn="l"/>
            <a:r>
              <a:rPr lang="en-GB" b="1" i="0" u="none" strike="noStrike" dirty="0">
                <a:solidFill>
                  <a:srgbClr val="000000"/>
                </a:solidFill>
                <a:effectLst/>
                <a:latin typeface="arial" panose="020B0604020202020204" pitchFamily="34" charset="0"/>
              </a:rPr>
              <a:t>Reflection is a skill that, like other skills, can be mastered. </a:t>
            </a:r>
          </a:p>
          <a:p>
            <a:pPr algn="l"/>
            <a:endParaRPr lang="en-GB" dirty="0">
              <a:solidFill>
                <a:srgbClr val="000000"/>
              </a:solidFill>
              <a:latin typeface="arial" panose="020B0604020202020204" pitchFamily="34" charset="0"/>
            </a:endParaRPr>
          </a:p>
          <a:p>
            <a:r>
              <a:rPr lang="en-GB" b="1" dirty="0">
                <a:solidFill>
                  <a:srgbClr val="000000"/>
                </a:solidFill>
                <a:latin typeface="arial" panose="020B0604020202020204" pitchFamily="34" charset="0"/>
              </a:rPr>
              <a:t>Questions </a:t>
            </a:r>
            <a:r>
              <a:rPr lang="en-GB" dirty="0">
                <a:solidFill>
                  <a:srgbClr val="000000"/>
                </a:solidFill>
                <a:latin typeface="arial" panose="020B0604020202020204" pitchFamily="34" charset="0"/>
              </a:rPr>
              <a:t>provided every OBM lecture. </a:t>
            </a:r>
            <a:r>
              <a:rPr lang="en-GB" b="0" i="0" u="none" strike="noStrike" dirty="0">
                <a:solidFill>
                  <a:srgbClr val="000000"/>
                </a:solidFill>
                <a:effectLst/>
                <a:latin typeface="arial" panose="020B0604020202020204" pitchFamily="34" charset="0"/>
              </a:rPr>
              <a:t>For each of your journal entries, you should follow a similar pattern for your </a:t>
            </a:r>
            <a:r>
              <a:rPr lang="en-GB" b="1" i="0" u="none" strike="noStrike" dirty="0">
                <a:solidFill>
                  <a:srgbClr val="000000"/>
                </a:solidFill>
                <a:effectLst/>
                <a:latin typeface="arial" panose="020B0604020202020204" pitchFamily="34" charset="0"/>
              </a:rPr>
              <a:t>answer</a:t>
            </a:r>
            <a:r>
              <a:rPr lang="en-GB" b="0" i="0" u="none" strike="noStrike" dirty="0">
                <a:solidFill>
                  <a:srgbClr val="000000"/>
                </a:solidFill>
                <a:effectLst/>
                <a:latin typeface="arial" panose="020B0604020202020204" pitchFamily="34" charset="0"/>
              </a:rPr>
              <a:t>:</a:t>
            </a:r>
          </a:p>
          <a:p>
            <a:pPr algn="l"/>
            <a:endParaRPr lang="en-GB" b="0" i="0" u="none" strike="noStrike" dirty="0">
              <a:solidFill>
                <a:srgbClr val="000000"/>
              </a:solidFill>
              <a:effectLst/>
              <a:latin typeface="arial" panose="020B0604020202020204" pitchFamily="34" charset="0"/>
            </a:endParaRPr>
          </a:p>
          <a:p>
            <a:pPr algn="l">
              <a:buFont typeface="Arial" panose="020B0604020202020204" pitchFamily="34" charset="0"/>
              <a:buChar char="•"/>
            </a:pPr>
            <a:r>
              <a:rPr lang="en-GB" b="1" i="0" u="none" strike="noStrike" dirty="0">
                <a:solidFill>
                  <a:srgbClr val="000000"/>
                </a:solidFill>
                <a:effectLst/>
                <a:latin typeface="arial" panose="020B0604020202020204" pitchFamily="34" charset="0"/>
              </a:rPr>
              <a:t>Describe</a:t>
            </a:r>
            <a:r>
              <a:rPr lang="en-GB" b="0" i="0" u="none" strike="noStrike" dirty="0">
                <a:solidFill>
                  <a:srgbClr val="000000"/>
                </a:solidFill>
                <a:effectLst/>
                <a:latin typeface="arial" panose="020B0604020202020204" pitchFamily="34" charset="0"/>
              </a:rPr>
              <a:t> an experience (what happened?) &gt; </a:t>
            </a:r>
          </a:p>
          <a:p>
            <a:pPr algn="l">
              <a:buFont typeface="Arial" panose="020B0604020202020204" pitchFamily="34" charset="0"/>
              <a:buChar char="•"/>
            </a:pPr>
            <a:r>
              <a:rPr lang="en-GB" b="1" i="0" u="none" strike="noStrike" dirty="0">
                <a:solidFill>
                  <a:srgbClr val="000000"/>
                </a:solidFill>
                <a:effectLst/>
                <a:latin typeface="arial" panose="020B0604020202020204" pitchFamily="34" charset="0"/>
              </a:rPr>
              <a:t>Reflect</a:t>
            </a:r>
            <a:r>
              <a:rPr lang="en-GB" b="0" i="0" u="none" strike="noStrike" dirty="0">
                <a:solidFill>
                  <a:srgbClr val="000000"/>
                </a:solidFill>
                <a:effectLst/>
                <a:latin typeface="arial" panose="020B0604020202020204" pitchFamily="34" charset="0"/>
              </a:rPr>
              <a:t> (How did you react to this? how did you feel? what thoughts did you have? what did you learn?) &gt;</a:t>
            </a:r>
          </a:p>
          <a:p>
            <a:pPr algn="l">
              <a:buFont typeface="Arial" panose="020B0604020202020204" pitchFamily="34" charset="0"/>
              <a:buChar char="•"/>
            </a:pPr>
            <a:r>
              <a:rPr lang="en-GB" b="1" i="0" u="none" strike="noStrike" dirty="0">
                <a:solidFill>
                  <a:srgbClr val="000000"/>
                </a:solidFill>
                <a:effectLst/>
                <a:latin typeface="arial" panose="020B0604020202020204" pitchFamily="34" charset="0"/>
              </a:rPr>
              <a:t>Explain</a:t>
            </a:r>
            <a:r>
              <a:rPr lang="en-GB" b="0" i="0" u="none" strike="noStrike" dirty="0">
                <a:solidFill>
                  <a:srgbClr val="000000"/>
                </a:solidFill>
                <a:effectLst/>
                <a:latin typeface="arial" panose="020B0604020202020204" pitchFamily="34" charset="0"/>
              </a:rPr>
              <a:t> your reaction (How did the experience match with your preconceived ideas of what would happen?) &gt;</a:t>
            </a:r>
          </a:p>
          <a:p>
            <a:pPr algn="l">
              <a:buFont typeface="Arial" panose="020B0604020202020204" pitchFamily="34" charset="0"/>
              <a:buChar char="•"/>
            </a:pPr>
            <a:r>
              <a:rPr lang="en-GB" b="1" i="0" u="none" strike="noStrike" dirty="0">
                <a:solidFill>
                  <a:srgbClr val="000000"/>
                </a:solidFill>
                <a:effectLst/>
                <a:latin typeface="arial" panose="020B0604020202020204" pitchFamily="34" charset="0"/>
              </a:rPr>
              <a:t>Hypothesise </a:t>
            </a:r>
            <a:r>
              <a:rPr lang="en-GB" i="0" u="none" strike="noStrike" dirty="0">
                <a:solidFill>
                  <a:srgbClr val="000000"/>
                </a:solidFill>
                <a:effectLst/>
                <a:latin typeface="arial" panose="020B0604020202020204" pitchFamily="34" charset="0"/>
              </a:rPr>
              <a:t>(What could you have done differently to change the outcome? what would you do differently in the future?) </a:t>
            </a:r>
          </a:p>
          <a:p>
            <a:pPr algn="l">
              <a:buFont typeface="Arial" panose="020B0604020202020204" pitchFamily="34" charset="0"/>
              <a:buChar char="•"/>
            </a:pPr>
            <a:endParaRPr lang="en-GB" b="0" i="0" u="none" strike="noStrike" dirty="0">
              <a:solidFill>
                <a:srgbClr val="000000"/>
              </a:solidFill>
              <a:effectLst/>
              <a:latin typeface="arial" panose="020B0604020202020204" pitchFamily="34" charset="0"/>
            </a:endParaRPr>
          </a:p>
        </p:txBody>
      </p:sp>
      <p:sp>
        <p:nvSpPr>
          <p:cNvPr id="7" name="Title 1">
            <a:extLst>
              <a:ext uri="{FF2B5EF4-FFF2-40B4-BE49-F238E27FC236}">
                <a16:creationId xmlns:a16="http://schemas.microsoft.com/office/drawing/2014/main" id="{50601169-EB5D-B662-4F77-729C95107A17}"/>
              </a:ext>
            </a:extLst>
          </p:cNvPr>
          <p:cNvSpPr>
            <a:spLocks noGrp="1"/>
          </p:cNvSpPr>
          <p:nvPr>
            <p:ph type="title"/>
          </p:nvPr>
        </p:nvSpPr>
        <p:spPr>
          <a:xfrm>
            <a:off x="0" y="0"/>
            <a:ext cx="6654800" cy="782638"/>
          </a:xfrm>
        </p:spPr>
        <p:txBody>
          <a:bodyPr/>
          <a:lstStyle/>
          <a:p>
            <a:r>
              <a:rPr lang="en-US" dirty="0"/>
              <a:t>How do I reflect?</a:t>
            </a:r>
          </a:p>
        </p:txBody>
      </p:sp>
    </p:spTree>
    <p:extLst>
      <p:ext uri="{BB962C8B-B14F-4D97-AF65-F5344CB8AC3E}">
        <p14:creationId xmlns:p14="http://schemas.microsoft.com/office/powerpoint/2010/main" val="171704314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7510218-AB76-A3DF-142D-393AC6FBAB9C}"/>
              </a:ext>
            </a:extLst>
          </p:cNvPr>
          <p:cNvSpPr txBox="1"/>
          <p:nvPr/>
        </p:nvSpPr>
        <p:spPr>
          <a:xfrm>
            <a:off x="195747" y="1541757"/>
            <a:ext cx="8496561" cy="4247317"/>
          </a:xfrm>
          <a:prstGeom prst="rect">
            <a:avLst/>
          </a:prstGeom>
          <a:noFill/>
        </p:spPr>
        <p:txBody>
          <a:bodyPr wrap="square">
            <a:spAutoFit/>
          </a:bodyPr>
          <a:lstStyle/>
          <a:p>
            <a:pPr algn="l"/>
            <a:r>
              <a:rPr lang="en-GB" b="1" i="0" u="none" strike="noStrike" dirty="0">
                <a:solidFill>
                  <a:srgbClr val="000000"/>
                </a:solidFill>
                <a:effectLst/>
                <a:latin typeface="arial" panose="020B0604020202020204" pitchFamily="34" charset="0"/>
              </a:rPr>
              <a:t>Reflection is a skill that, like other skills, can be mastered. </a:t>
            </a:r>
          </a:p>
          <a:p>
            <a:pPr algn="l"/>
            <a:endParaRPr lang="en-GB" b="0" i="0" u="none" strike="noStrike" dirty="0">
              <a:solidFill>
                <a:srgbClr val="000000"/>
              </a:solidFill>
              <a:effectLst/>
              <a:latin typeface="arial" panose="020B0604020202020204" pitchFamily="34" charset="0"/>
            </a:endParaRPr>
          </a:p>
          <a:p>
            <a:pPr algn="l"/>
            <a:r>
              <a:rPr lang="en-GB" b="1" dirty="0">
                <a:solidFill>
                  <a:srgbClr val="000000"/>
                </a:solidFill>
                <a:latin typeface="arial" panose="020B0604020202020204" pitchFamily="34" charset="0"/>
              </a:rPr>
              <a:t>PLAN</a:t>
            </a:r>
            <a:r>
              <a:rPr lang="en-GB" dirty="0">
                <a:solidFill>
                  <a:srgbClr val="000000"/>
                </a:solidFill>
                <a:latin typeface="arial" panose="020B0604020202020204" pitchFamily="34" charset="0"/>
              </a:rPr>
              <a:t> your weekly entry</a:t>
            </a:r>
            <a:r>
              <a:rPr lang="en-GB" b="0" i="0" u="none" strike="noStrike" dirty="0">
                <a:solidFill>
                  <a:srgbClr val="000000"/>
                </a:solidFill>
                <a:effectLst/>
                <a:latin typeface="arial" panose="020B0604020202020204" pitchFamily="34" charset="0"/>
              </a:rPr>
              <a:t>:</a:t>
            </a:r>
          </a:p>
          <a:p>
            <a:pPr algn="l"/>
            <a:endParaRPr lang="en-GB" b="0" i="0" u="none" strike="noStrike" dirty="0">
              <a:solidFill>
                <a:srgbClr val="000000"/>
              </a:solidFill>
              <a:effectLst/>
              <a:latin typeface="arial" panose="020B0604020202020204" pitchFamily="34" charset="0"/>
            </a:endParaRPr>
          </a:p>
          <a:p>
            <a:pPr algn="l"/>
            <a:r>
              <a:rPr lang="en-GB" b="0" i="0" u="none" strike="noStrike" dirty="0">
                <a:solidFill>
                  <a:srgbClr val="000000"/>
                </a:solidFill>
                <a:effectLst/>
                <a:latin typeface="arial" panose="020B0604020202020204" pitchFamily="34" charset="0"/>
              </a:rPr>
              <a:t>1) Do you make </a:t>
            </a:r>
            <a:r>
              <a:rPr lang="en-GB" b="1" i="0" u="none" strike="noStrike" dirty="0">
                <a:solidFill>
                  <a:srgbClr val="000000"/>
                </a:solidFill>
                <a:effectLst/>
                <a:latin typeface="arial" panose="020B0604020202020204" pitchFamily="34" charset="0"/>
              </a:rPr>
              <a:t>time</a:t>
            </a:r>
            <a:r>
              <a:rPr lang="en-GB" b="0" i="0" u="none" strike="noStrike" dirty="0">
                <a:solidFill>
                  <a:srgbClr val="000000"/>
                </a:solidFill>
                <a:effectLst/>
                <a:latin typeface="arial" panose="020B0604020202020204" pitchFamily="34" charset="0"/>
              </a:rPr>
              <a:t> for reflection? Is this a </a:t>
            </a:r>
            <a:r>
              <a:rPr lang="en-GB" b="0" i="0" u="none" strike="noStrike" dirty="0" err="1">
                <a:solidFill>
                  <a:srgbClr val="000000"/>
                </a:solidFill>
                <a:effectLst/>
                <a:latin typeface="arial" panose="020B0604020202020204" pitchFamily="34" charset="0"/>
              </a:rPr>
              <a:t>concious</a:t>
            </a:r>
            <a:r>
              <a:rPr lang="en-GB" b="0" i="0" u="none" strike="noStrike" dirty="0">
                <a:solidFill>
                  <a:srgbClr val="000000"/>
                </a:solidFill>
                <a:effectLst/>
                <a:latin typeface="arial" panose="020B0604020202020204" pitchFamily="34" charset="0"/>
              </a:rPr>
              <a:t> decision? Do you have periods in the day when you are most likely to be reflecting e.g. as you go to bed, in the shower, on your way into University? </a:t>
            </a:r>
          </a:p>
          <a:p>
            <a:pPr algn="l"/>
            <a:r>
              <a:rPr lang="en-GB" b="0" i="0" u="none" strike="noStrike" dirty="0">
                <a:solidFill>
                  <a:srgbClr val="000000"/>
                </a:solidFill>
                <a:effectLst/>
                <a:latin typeface="arial" panose="020B0604020202020204" pitchFamily="34" charset="0"/>
              </a:rPr>
              <a:t>2) Do you clear </a:t>
            </a:r>
            <a:r>
              <a:rPr lang="en-GB" b="1" i="0" u="none" strike="noStrike" dirty="0">
                <a:solidFill>
                  <a:srgbClr val="000000"/>
                </a:solidFill>
                <a:effectLst/>
                <a:latin typeface="arial" panose="020B0604020202020204" pitchFamily="34" charset="0"/>
              </a:rPr>
              <a:t>mental space</a:t>
            </a:r>
            <a:r>
              <a:rPr lang="en-GB" b="0" i="0" u="none" strike="noStrike" dirty="0">
                <a:solidFill>
                  <a:srgbClr val="000000"/>
                </a:solidFill>
                <a:effectLst/>
                <a:latin typeface="arial" panose="020B0604020202020204" pitchFamily="34" charset="0"/>
              </a:rPr>
              <a:t> for reflection? Are you relaxed? Breathing slowly, sitting calmly and blocking out noise/distractions are important components of reflection.</a:t>
            </a:r>
          </a:p>
          <a:p>
            <a:pPr algn="l"/>
            <a:r>
              <a:rPr lang="en-GB" b="0" i="0" u="none" strike="noStrike" dirty="0">
                <a:solidFill>
                  <a:srgbClr val="000000"/>
                </a:solidFill>
                <a:effectLst/>
                <a:latin typeface="arial" panose="020B0604020202020204" pitchFamily="34" charset="0"/>
              </a:rPr>
              <a:t>3) Do you</a:t>
            </a:r>
            <a:r>
              <a:rPr lang="en-GB" b="1" i="0" u="none" strike="noStrike" dirty="0">
                <a:solidFill>
                  <a:srgbClr val="000000"/>
                </a:solidFill>
                <a:effectLst/>
                <a:latin typeface="arial" panose="020B0604020202020204" pitchFamily="34" charset="0"/>
              </a:rPr>
              <a:t> focus</a:t>
            </a:r>
            <a:r>
              <a:rPr lang="en-GB" b="0" i="0" u="none" strike="noStrike" dirty="0">
                <a:solidFill>
                  <a:srgbClr val="000000"/>
                </a:solidFill>
                <a:effectLst/>
                <a:latin typeface="arial" panose="020B0604020202020204" pitchFamily="34" charset="0"/>
              </a:rPr>
              <a:t> on overly negative or positive aspects of your experiences when reflecting? Do you accept that the events occurred as they did or replay them with different outcomes? Try to consciously challenging your behaviour, thoughts and beliefs without anxiety but as an observer of yourself (heightened self-awareness). </a:t>
            </a:r>
          </a:p>
        </p:txBody>
      </p:sp>
      <p:sp>
        <p:nvSpPr>
          <p:cNvPr id="7" name="Title 1">
            <a:extLst>
              <a:ext uri="{FF2B5EF4-FFF2-40B4-BE49-F238E27FC236}">
                <a16:creationId xmlns:a16="http://schemas.microsoft.com/office/drawing/2014/main" id="{50601169-EB5D-B662-4F77-729C95107A17}"/>
              </a:ext>
            </a:extLst>
          </p:cNvPr>
          <p:cNvSpPr>
            <a:spLocks noGrp="1"/>
          </p:cNvSpPr>
          <p:nvPr>
            <p:ph type="title"/>
          </p:nvPr>
        </p:nvSpPr>
        <p:spPr>
          <a:xfrm>
            <a:off x="0" y="0"/>
            <a:ext cx="6654800" cy="782638"/>
          </a:xfrm>
        </p:spPr>
        <p:txBody>
          <a:bodyPr/>
          <a:lstStyle/>
          <a:p>
            <a:r>
              <a:rPr lang="en-US" dirty="0"/>
              <a:t>How do I reflect?</a:t>
            </a:r>
          </a:p>
        </p:txBody>
      </p:sp>
    </p:spTree>
    <p:extLst>
      <p:ext uri="{BB962C8B-B14F-4D97-AF65-F5344CB8AC3E}">
        <p14:creationId xmlns:p14="http://schemas.microsoft.com/office/powerpoint/2010/main" val="67548132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9"/>
          <p:cNvSpPr/>
          <p:nvPr/>
        </p:nvSpPr>
        <p:spPr>
          <a:xfrm>
            <a:off x="429492" y="386333"/>
            <a:ext cx="1995338" cy="400350"/>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lvl1pPr algn="l">
              <a:defRPr b="1"/>
            </a:lvl1pPr>
          </a:lstStyle>
          <a:p>
            <a:pPr lvl="0">
              <a:defRPr sz="1800" b="0"/>
            </a:pPr>
            <a:r>
              <a:rPr lang="it-IT" sz="2250" dirty="0">
                <a:latin typeface="Arial" panose="020B0604020202020204" pitchFamily="34" charset="0"/>
                <a:cs typeface="Arial" panose="020B0604020202020204" pitchFamily="34" charset="0"/>
              </a:rPr>
              <a:t>How to reflect?</a:t>
            </a:r>
            <a:endParaRPr sz="2250" dirty="0">
              <a:latin typeface="Arial" panose="020B0604020202020204" pitchFamily="34" charset="0"/>
              <a:cs typeface="Arial" panose="020B0604020202020204" pitchFamily="34" charset="0"/>
            </a:endParaRPr>
          </a:p>
        </p:txBody>
      </p:sp>
      <p:sp>
        <p:nvSpPr>
          <p:cNvPr id="5" name="Shape 52"/>
          <p:cNvSpPr txBox="1">
            <a:spLocks/>
          </p:cNvSpPr>
          <p:nvPr/>
        </p:nvSpPr>
        <p:spPr>
          <a:xfrm>
            <a:off x="429492" y="1771415"/>
            <a:ext cx="7038108" cy="3390515"/>
          </a:xfrm>
          <a:prstGeom prst="rect">
            <a:avLst/>
          </a:prstGeom>
          <a:ln w="12700">
            <a:miter lim="400000"/>
          </a:ln>
          <a:extLst>
            <a:ext uri="{C572A759-6A51-4108-AA02-DFA0A04FC94B}">
              <ma14:wrappingTextBoxFlag xmlns="" xmlns:ma14="http://schemas.microsoft.com/office/mac/drawingml/2011/main" val="1"/>
            </a:ext>
          </a:extLst>
        </p:spPr>
        <p:txBody>
          <a:bodyPr lIns="24110" tIns="24110" rIns="24110" bIns="24110" anchor="ctr">
            <a:normAutofit/>
          </a:bodyPr>
          <a:lstStyle/>
          <a:p>
            <a:pPr marL="158217" indent="-158217" defTabSz="482186">
              <a:lnSpc>
                <a:spcPct val="120000"/>
              </a:lnSpc>
              <a:spcBef>
                <a:spcPts val="316"/>
              </a:spcBef>
              <a:buClr>
                <a:srgbClr val="FFCC99"/>
              </a:buClr>
              <a:buSzPct val="80000"/>
              <a:buFont typeface="Arial"/>
              <a:buChar char="►"/>
              <a:defRPr sz="1800"/>
            </a:pPr>
            <a:r>
              <a:rPr lang="en-US" sz="1650" kern="0" dirty="0">
                <a:latin typeface="Georgia" panose="02040502050405020303" pitchFamily="18" charset="0"/>
                <a:ea typeface="Tahoma"/>
                <a:cs typeface="Tahoma"/>
                <a:sym typeface="Tahoma"/>
              </a:rPr>
              <a:t> </a:t>
            </a:r>
            <a:r>
              <a:rPr lang="en-US" sz="2000" kern="0" dirty="0">
                <a:latin typeface="Georgia" panose="02040502050405020303" pitchFamily="18" charset="0"/>
                <a:ea typeface="Tahoma"/>
                <a:cs typeface="Tahoma"/>
                <a:sym typeface="Tahoma"/>
              </a:rPr>
              <a:t>Don’t just describe what happened</a:t>
            </a:r>
          </a:p>
          <a:p>
            <a:pPr marL="158217" indent="-158217" defTabSz="482186">
              <a:lnSpc>
                <a:spcPct val="120000"/>
              </a:lnSpc>
              <a:spcBef>
                <a:spcPts val="316"/>
              </a:spcBef>
              <a:buClr>
                <a:srgbClr val="FFCC99"/>
              </a:buClr>
              <a:buSzPct val="80000"/>
              <a:buFont typeface="Arial"/>
              <a:buChar char="►"/>
              <a:defRPr sz="1800"/>
            </a:pPr>
            <a:r>
              <a:rPr lang="en-US" sz="2000" kern="0" dirty="0">
                <a:latin typeface="Georgia" panose="02040502050405020303" pitchFamily="18" charset="0"/>
                <a:ea typeface="Tahoma"/>
                <a:cs typeface="Tahoma"/>
                <a:sym typeface="Tahoma"/>
              </a:rPr>
              <a:t> Do be honest</a:t>
            </a:r>
          </a:p>
          <a:p>
            <a:pPr marL="158217" indent="-158217" defTabSz="482186">
              <a:lnSpc>
                <a:spcPct val="120000"/>
              </a:lnSpc>
              <a:spcBef>
                <a:spcPts val="316"/>
              </a:spcBef>
              <a:buClr>
                <a:srgbClr val="FFCC99"/>
              </a:buClr>
              <a:buSzPct val="80000"/>
              <a:buFont typeface="Arial"/>
              <a:buChar char="►"/>
              <a:defRPr sz="1800"/>
            </a:pPr>
            <a:r>
              <a:rPr lang="en-US" sz="2000" dirty="0">
                <a:latin typeface="Georgia" panose="02040502050405020303" pitchFamily="18" charset="0"/>
                <a:ea typeface="Tahoma"/>
                <a:cs typeface="Tahoma"/>
                <a:sym typeface="Tahoma"/>
              </a:rPr>
              <a:t> Do be critical</a:t>
            </a:r>
          </a:p>
          <a:p>
            <a:pPr marL="158217" indent="-158217" defTabSz="482186">
              <a:lnSpc>
                <a:spcPct val="120000"/>
              </a:lnSpc>
              <a:spcBef>
                <a:spcPts val="316"/>
              </a:spcBef>
              <a:buClr>
                <a:srgbClr val="FFCC99"/>
              </a:buClr>
              <a:buSzPct val="80000"/>
              <a:buFont typeface="Arial"/>
              <a:buChar char="►"/>
              <a:defRPr sz="1800"/>
            </a:pPr>
            <a:r>
              <a:rPr lang="en-US" sz="2000" dirty="0">
                <a:latin typeface="Georgia" panose="02040502050405020303" pitchFamily="18" charset="0"/>
                <a:ea typeface="Tahoma"/>
                <a:cs typeface="Tahoma"/>
                <a:sym typeface="Tahoma"/>
              </a:rPr>
              <a:t> Do consider your experience in the light of the theories about entrepreneurship, teams, leadership etc.</a:t>
            </a:r>
          </a:p>
          <a:p>
            <a:pPr marL="158217" indent="-158217" algn="just" defTabSz="482186">
              <a:lnSpc>
                <a:spcPct val="120000"/>
              </a:lnSpc>
              <a:spcBef>
                <a:spcPts val="316"/>
              </a:spcBef>
              <a:buClr>
                <a:srgbClr val="FFCC99"/>
              </a:buClr>
              <a:buSzPct val="80000"/>
              <a:buFont typeface="Arial"/>
              <a:buChar char="►"/>
              <a:defRPr sz="1800"/>
            </a:pPr>
            <a:endParaRPr lang="en-US" sz="1477" kern="0" dirty="0">
              <a:latin typeface="Tahoma"/>
              <a:ea typeface="Tahoma"/>
              <a:cs typeface="Tahoma"/>
              <a:sym typeface="Tahoma"/>
            </a:endParaRPr>
          </a:p>
        </p:txBody>
      </p:sp>
    </p:spTree>
    <p:extLst>
      <p:ext uri="{BB962C8B-B14F-4D97-AF65-F5344CB8AC3E}">
        <p14:creationId xmlns:p14="http://schemas.microsoft.com/office/powerpoint/2010/main" val="414547593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7953"/>
          <a:stretch/>
        </p:blipFill>
        <p:spPr>
          <a:xfrm>
            <a:off x="188473" y="1631373"/>
            <a:ext cx="8955527" cy="5226627"/>
          </a:xfrm>
          <a:prstGeom prst="rect">
            <a:avLst/>
          </a:prstGeom>
        </p:spPr>
      </p:pic>
      <p:sp>
        <p:nvSpPr>
          <p:cNvPr id="2" name="TextBox 1">
            <a:extLst>
              <a:ext uri="{FF2B5EF4-FFF2-40B4-BE49-F238E27FC236}">
                <a16:creationId xmlns:a16="http://schemas.microsoft.com/office/drawing/2014/main" id="{F3247770-5F9F-01BC-F16A-A47E8CDEE97E}"/>
              </a:ext>
            </a:extLst>
          </p:cNvPr>
          <p:cNvSpPr txBox="1"/>
          <p:nvPr/>
        </p:nvSpPr>
        <p:spPr>
          <a:xfrm>
            <a:off x="2649682" y="176646"/>
            <a:ext cx="2959913" cy="461665"/>
          </a:xfrm>
          <a:prstGeom prst="rect">
            <a:avLst/>
          </a:prstGeom>
          <a:noFill/>
        </p:spPr>
        <p:txBody>
          <a:bodyPr wrap="none" rtlCol="0">
            <a:spAutoFit/>
          </a:bodyPr>
          <a:lstStyle/>
          <a:p>
            <a:r>
              <a:rPr lang="en-US" sz="2400" b="1" dirty="0"/>
              <a:t>The Exploration Circle</a:t>
            </a:r>
          </a:p>
        </p:txBody>
      </p:sp>
    </p:spTree>
    <p:extLst>
      <p:ext uri="{BB962C8B-B14F-4D97-AF65-F5344CB8AC3E}">
        <p14:creationId xmlns:p14="http://schemas.microsoft.com/office/powerpoint/2010/main" val="1341562565"/>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9"/>
          <p:cNvSpPr/>
          <p:nvPr/>
        </p:nvSpPr>
        <p:spPr>
          <a:xfrm>
            <a:off x="429492" y="355037"/>
            <a:ext cx="6168596" cy="346169"/>
          </a:xfrm>
          <a:prstGeom prst="rect">
            <a:avLst/>
          </a:prstGeom>
          <a:ln w="12700">
            <a:miter lim="400000"/>
          </a:ln>
          <a:extLst>
            <a:ext uri="{C572A759-6A51-4108-AA02-DFA0A04FC94B}">
              <ma14:wrappingTextBoxFlag xmlns="" xmlns:ma14="http://schemas.microsoft.com/office/mac/drawingml/2011/main" val="1"/>
            </a:ext>
          </a:extLst>
        </p:spPr>
        <p:txBody>
          <a:bodyPr wrap="none" lIns="26789" tIns="26789" rIns="26789" bIns="26789" anchor="ctr">
            <a:spAutoFit/>
          </a:bodyPr>
          <a:lstStyle>
            <a:lvl1pPr algn="l">
              <a:defRPr b="1"/>
            </a:lvl1pPr>
          </a:lstStyle>
          <a:p>
            <a:pPr lvl="0">
              <a:defRPr sz="1800" b="0"/>
            </a:pPr>
            <a:r>
              <a:rPr lang="it-IT" sz="1898" dirty="0"/>
              <a:t>EMOTIONS in </a:t>
            </a:r>
            <a:r>
              <a:rPr lang="it-IT" sz="1898" dirty="0" err="1"/>
              <a:t>Reflection</a:t>
            </a:r>
            <a:r>
              <a:rPr lang="it-IT" sz="1898" dirty="0"/>
              <a:t> - </a:t>
            </a:r>
            <a:r>
              <a:rPr lang="it-IT" sz="1898" dirty="0" err="1"/>
              <a:t>Plutchik’s</a:t>
            </a:r>
            <a:r>
              <a:rPr lang="it-IT" sz="1898" dirty="0"/>
              <a:t> </a:t>
            </a:r>
            <a:r>
              <a:rPr lang="it-IT" sz="1898" dirty="0" err="1"/>
              <a:t>three</a:t>
            </a:r>
            <a:r>
              <a:rPr lang="it-IT" sz="1898" dirty="0"/>
              <a:t> </a:t>
            </a:r>
            <a:r>
              <a:rPr lang="it-IT" sz="1898" dirty="0" err="1"/>
              <a:t>dimentional</a:t>
            </a:r>
            <a:r>
              <a:rPr lang="it-IT" sz="1898" dirty="0"/>
              <a:t> model  </a:t>
            </a:r>
            <a:endParaRPr sz="1898" dirty="0"/>
          </a:p>
        </p:txBody>
      </p:sp>
      <p:pic>
        <p:nvPicPr>
          <p:cNvPr id="3074" name="Picture 2"/>
          <p:cNvPicPr>
            <a:picLocks noChangeAspect="1" noChangeArrowheads="1"/>
          </p:cNvPicPr>
          <p:nvPr/>
        </p:nvPicPr>
        <p:blipFill>
          <a:blip r:embed="rId2"/>
          <a:srcRect/>
          <a:stretch>
            <a:fillRect/>
          </a:stretch>
        </p:blipFill>
        <p:spPr bwMode="auto">
          <a:xfrm>
            <a:off x="3857551" y="1627232"/>
            <a:ext cx="5371692" cy="5230768"/>
          </a:xfrm>
          <a:prstGeom prst="rect">
            <a:avLst/>
          </a:prstGeom>
          <a:noFill/>
          <a:ln w="9525">
            <a:noFill/>
            <a:miter lim="800000"/>
            <a:headEnd/>
            <a:tailEnd/>
          </a:ln>
          <a:effectLst/>
        </p:spPr>
      </p:pic>
      <p:sp>
        <p:nvSpPr>
          <p:cNvPr id="5" name="Shape 52"/>
          <p:cNvSpPr txBox="1">
            <a:spLocks/>
          </p:cNvSpPr>
          <p:nvPr/>
        </p:nvSpPr>
        <p:spPr>
          <a:xfrm>
            <a:off x="242456" y="2467606"/>
            <a:ext cx="3615095" cy="3390515"/>
          </a:xfrm>
          <a:prstGeom prst="rect">
            <a:avLst/>
          </a:prstGeom>
          <a:ln w="12700">
            <a:miter lim="400000"/>
          </a:ln>
          <a:extLst>
            <a:ext uri="{C572A759-6A51-4108-AA02-DFA0A04FC94B}">
              <ma14:wrappingTextBoxFlag xmlns="" xmlns:ma14="http://schemas.microsoft.com/office/mac/drawingml/2011/main" val="1"/>
            </a:ext>
          </a:extLst>
        </p:spPr>
        <p:txBody>
          <a:bodyPr lIns="24110" tIns="24110" rIns="24110" bIns="24110" anchor="ctr">
            <a:noAutofit/>
          </a:bodyPr>
          <a:lstStyle/>
          <a:p>
            <a:pPr marL="158217" indent="-158217" defTabSz="482186">
              <a:lnSpc>
                <a:spcPct val="120000"/>
              </a:lnSpc>
              <a:spcBef>
                <a:spcPts val="316"/>
              </a:spcBef>
              <a:buClr>
                <a:srgbClr val="FFCC99"/>
              </a:buClr>
              <a:buSzPct val="80000"/>
              <a:buFont typeface="Arial"/>
              <a:buChar char="►"/>
              <a:defRPr sz="1800"/>
            </a:pPr>
            <a:r>
              <a:rPr lang="en-US" kern="0" dirty="0">
                <a:latin typeface="Tahoma"/>
                <a:ea typeface="Tahoma"/>
                <a:cs typeface="Tahoma"/>
                <a:sym typeface="Tahoma"/>
              </a:rPr>
              <a:t> 8 Primary emotion dimensions (anger, anticipation, joy, trust, fear, surprise, sadness &amp; disgust),</a:t>
            </a:r>
          </a:p>
          <a:p>
            <a:pPr marL="158217" indent="-158217" defTabSz="482186">
              <a:lnSpc>
                <a:spcPct val="120000"/>
              </a:lnSpc>
              <a:spcBef>
                <a:spcPts val="316"/>
              </a:spcBef>
              <a:buClr>
                <a:srgbClr val="FFCC99"/>
              </a:buClr>
              <a:buSzPct val="80000"/>
              <a:buFont typeface="Arial"/>
              <a:buChar char="►"/>
              <a:defRPr sz="1800"/>
            </a:pPr>
            <a:endParaRPr lang="en-US" kern="0" dirty="0">
              <a:latin typeface="Tahoma"/>
              <a:ea typeface="Tahoma"/>
              <a:cs typeface="Tahoma"/>
              <a:sym typeface="Tahoma"/>
            </a:endParaRPr>
          </a:p>
          <a:p>
            <a:pPr marL="158217" indent="-158217" defTabSz="482186">
              <a:lnSpc>
                <a:spcPct val="120000"/>
              </a:lnSpc>
              <a:spcBef>
                <a:spcPts val="316"/>
              </a:spcBef>
              <a:buClr>
                <a:srgbClr val="FFCC99"/>
              </a:buClr>
              <a:buSzPct val="80000"/>
              <a:buFont typeface="Arial"/>
              <a:buChar char="►"/>
              <a:defRPr sz="1800"/>
            </a:pPr>
            <a:r>
              <a:rPr lang="en-US" dirty="0">
                <a:latin typeface="Tahoma"/>
                <a:ea typeface="Tahoma"/>
                <a:cs typeface="Tahoma"/>
                <a:sym typeface="Tahoma"/>
              </a:rPr>
              <a:t> Intensity: emotions intensity as they move from the outside to the center of the wheel,</a:t>
            </a:r>
          </a:p>
          <a:p>
            <a:pPr marL="158217" indent="-158217" defTabSz="482186">
              <a:lnSpc>
                <a:spcPct val="120000"/>
              </a:lnSpc>
              <a:spcBef>
                <a:spcPts val="316"/>
              </a:spcBef>
              <a:buClr>
                <a:srgbClr val="FFCC99"/>
              </a:buClr>
              <a:buSzPct val="80000"/>
              <a:buFont typeface="Arial"/>
              <a:buChar char="►"/>
              <a:defRPr sz="1800"/>
            </a:pPr>
            <a:endParaRPr lang="en-US" dirty="0">
              <a:latin typeface="Tahoma"/>
              <a:ea typeface="Tahoma"/>
              <a:cs typeface="Tahoma"/>
              <a:sym typeface="Tahoma"/>
            </a:endParaRPr>
          </a:p>
          <a:p>
            <a:pPr marL="158217" indent="-158217" defTabSz="482186">
              <a:lnSpc>
                <a:spcPct val="120000"/>
              </a:lnSpc>
              <a:spcBef>
                <a:spcPts val="316"/>
              </a:spcBef>
              <a:buClr>
                <a:srgbClr val="FFCC99"/>
              </a:buClr>
              <a:buSzPct val="80000"/>
              <a:buFont typeface="Arial"/>
              <a:buChar char="►"/>
              <a:defRPr sz="1800"/>
            </a:pPr>
            <a:r>
              <a:rPr lang="en-US" dirty="0">
                <a:latin typeface="Tahoma"/>
                <a:ea typeface="Tahoma"/>
                <a:cs typeface="Tahoma"/>
                <a:sym typeface="Tahoma"/>
              </a:rPr>
              <a:t> Relations: each circle sector has an opposite emotion.</a:t>
            </a:r>
          </a:p>
          <a:p>
            <a:pPr marL="158217" indent="-158217" algn="just" defTabSz="482186">
              <a:lnSpc>
                <a:spcPct val="120000"/>
              </a:lnSpc>
              <a:spcBef>
                <a:spcPts val="316"/>
              </a:spcBef>
              <a:buClr>
                <a:srgbClr val="FFCC99"/>
              </a:buClr>
              <a:buSzPct val="80000"/>
              <a:buFont typeface="Arial"/>
              <a:buChar char="►"/>
              <a:defRPr sz="1800"/>
            </a:pPr>
            <a:endParaRPr lang="en-US" kern="0" dirty="0">
              <a:latin typeface="Tahoma"/>
              <a:ea typeface="Tahoma"/>
              <a:cs typeface="Tahoma"/>
              <a:sym typeface="Tahoma"/>
            </a:endParaRPr>
          </a:p>
        </p:txBody>
      </p:sp>
    </p:spTree>
    <p:extLst>
      <p:ext uri="{BB962C8B-B14F-4D97-AF65-F5344CB8AC3E}">
        <p14:creationId xmlns:p14="http://schemas.microsoft.com/office/powerpoint/2010/main" val="368953032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a:xfrm>
            <a:off x="3095625" y="1700213"/>
            <a:ext cx="6048375" cy="512762"/>
          </a:xfrm>
          <a:prstGeom prst="rect">
            <a:avLst/>
          </a:prstGeom>
        </p:spPr>
        <p:txBody>
          <a:bodyPr>
            <a:normAutofit fontScale="90000"/>
          </a:bodyPr>
          <a:lstStyle/>
          <a:p>
            <a:pPr eaLnBrk="1" hangingPunct="1"/>
            <a:r>
              <a:rPr lang="en-GB" dirty="0"/>
              <a:t>Overall Module aims</a:t>
            </a:r>
          </a:p>
        </p:txBody>
      </p:sp>
      <p:sp>
        <p:nvSpPr>
          <p:cNvPr id="8195" name="Content Placeholder 2"/>
          <p:cNvSpPr>
            <a:spLocks noGrp="1"/>
          </p:cNvSpPr>
          <p:nvPr>
            <p:ph idx="4294967295"/>
          </p:nvPr>
        </p:nvSpPr>
        <p:spPr>
          <a:xfrm>
            <a:off x="3501736" y="2492375"/>
            <a:ext cx="5642264" cy="4033838"/>
          </a:xfrm>
          <a:prstGeom prst="rect">
            <a:avLst/>
          </a:prstGeom>
        </p:spPr>
        <p:txBody>
          <a:bodyPr>
            <a:normAutofit fontScale="62500" lnSpcReduction="20000"/>
          </a:bodyPr>
          <a:lstStyle/>
          <a:p>
            <a:pPr eaLnBrk="1" hangingPunct="1">
              <a:buFont typeface="Georgia" pitchFamily="18" charset="0"/>
              <a:buNone/>
            </a:pPr>
            <a:endParaRPr lang="en-GB" dirty="0"/>
          </a:p>
          <a:p>
            <a:pPr lvl="0"/>
            <a:r>
              <a:rPr lang="en-GB" dirty="0"/>
              <a:t>provide you with an understanding of the economic drivers across the pharmaceutical industry</a:t>
            </a:r>
          </a:p>
          <a:p>
            <a:pPr lvl="0"/>
            <a:endParaRPr lang="en-GB" dirty="0"/>
          </a:p>
          <a:p>
            <a:pPr lvl="0"/>
            <a:r>
              <a:rPr lang="en-GB" dirty="0"/>
              <a:t>explore the role of intellectual property rights in the creation of economic value</a:t>
            </a:r>
          </a:p>
          <a:p>
            <a:pPr lvl="0"/>
            <a:endParaRPr lang="en-GB" dirty="0"/>
          </a:p>
          <a:p>
            <a:pPr lvl="0"/>
            <a:r>
              <a:rPr lang="en-GB" dirty="0"/>
              <a:t>examine the exploitation models that can be used to take pharmaceutical products to market</a:t>
            </a:r>
          </a:p>
          <a:p>
            <a:pPr lvl="0"/>
            <a:endParaRPr lang="en-GB" dirty="0"/>
          </a:p>
          <a:p>
            <a:pPr lvl="0"/>
            <a:r>
              <a:rPr lang="en-GB" dirty="0"/>
              <a:t>develop your understanding of leadership and team roles within a commercial setting. </a:t>
            </a:r>
          </a:p>
        </p:txBody>
      </p:sp>
      <p:pic>
        <p:nvPicPr>
          <p:cNvPr id="2051" name="Picture 3" descr="C:\Users\acdsu\AppData\Local\Microsoft\Windows\Temporary Internet Files\Content.IE5\M4UKOIQI\FutureOfSoftware[1].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28637" y="738187"/>
            <a:ext cx="0" cy="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acdsu\AppData\Local\Microsoft\Windows\Temporary Internet Files\Content.IE5\M4UKOIQI\FutureOfSoftware[1].jpg"/>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265113" y="1557652"/>
            <a:ext cx="2938463" cy="53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019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9723011"/>
              </p:ext>
            </p:extLst>
          </p:nvPr>
        </p:nvGraphicFramePr>
        <p:xfrm>
          <a:off x="0" y="1676071"/>
          <a:ext cx="9144000" cy="4846320"/>
        </p:xfrm>
        <a:graphic>
          <a:graphicData uri="http://schemas.openxmlformats.org/drawingml/2006/table">
            <a:tbl>
              <a:tblPr firstRow="1" bandRow="1">
                <a:tableStyleId>{00A15C55-8517-42AA-B614-E9B94910E393}</a:tableStyleId>
              </a:tblPr>
              <a:tblGrid>
                <a:gridCol w="4572000">
                  <a:extLst>
                    <a:ext uri="{9D8B030D-6E8A-4147-A177-3AD203B41FA5}">
                      <a16:colId xmlns:a16="http://schemas.microsoft.com/office/drawing/2014/main" val="1426087053"/>
                    </a:ext>
                  </a:extLst>
                </a:gridCol>
                <a:gridCol w="4572000">
                  <a:extLst>
                    <a:ext uri="{9D8B030D-6E8A-4147-A177-3AD203B41FA5}">
                      <a16:colId xmlns:a16="http://schemas.microsoft.com/office/drawing/2014/main" val="3517359593"/>
                    </a:ext>
                  </a:extLst>
                </a:gridCol>
              </a:tblGrid>
              <a:tr h="297180">
                <a:tc>
                  <a:txBody>
                    <a:bodyPr/>
                    <a:lstStyle/>
                    <a:p>
                      <a:r>
                        <a:rPr lang="en-US" sz="1800" dirty="0">
                          <a:solidFill>
                            <a:schemeClr val="bg1"/>
                          </a:solidFill>
                        </a:rPr>
                        <a:t>Descriptive Writing</a:t>
                      </a:r>
                      <a:endParaRPr lang="en-GB" sz="1800" dirty="0">
                        <a:solidFill>
                          <a:schemeClr val="bg1"/>
                        </a:solidFill>
                        <a:latin typeface="Georgia" panose="02040502050405020303" pitchFamily="18" charset="0"/>
                      </a:endParaRPr>
                    </a:p>
                  </a:txBody>
                  <a:tcPr marL="68580" marR="68580" marT="34290" marB="34290"/>
                </a:tc>
                <a:tc>
                  <a:txBody>
                    <a:bodyPr/>
                    <a:lstStyle/>
                    <a:p>
                      <a:r>
                        <a:rPr lang="en-US" sz="1800" dirty="0">
                          <a:solidFill>
                            <a:schemeClr val="bg1"/>
                          </a:solidFill>
                        </a:rPr>
                        <a:t>Critical Writing</a:t>
                      </a:r>
                      <a:endParaRPr lang="en-GB" sz="1800" dirty="0">
                        <a:solidFill>
                          <a:schemeClr val="bg1"/>
                        </a:solidFill>
                        <a:latin typeface="Georgia" panose="02040502050405020303" pitchFamily="18" charset="0"/>
                      </a:endParaRPr>
                    </a:p>
                  </a:txBody>
                  <a:tcPr marL="68580" marR="68580" marT="34290" marB="34290"/>
                </a:tc>
                <a:extLst>
                  <a:ext uri="{0D108BD9-81ED-4DB2-BD59-A6C34878D82A}">
                    <a16:rowId xmlns:a16="http://schemas.microsoft.com/office/drawing/2014/main" val="1534881265"/>
                  </a:ext>
                </a:extLst>
              </a:tr>
              <a:tr h="297180">
                <a:tc>
                  <a:txBody>
                    <a:bodyPr/>
                    <a:lstStyle/>
                    <a:p>
                      <a:r>
                        <a:rPr lang="en-US" sz="1800" dirty="0"/>
                        <a:t>States what happened</a:t>
                      </a:r>
                      <a:endParaRPr lang="en-GB" sz="1800" dirty="0">
                        <a:solidFill>
                          <a:schemeClr val="tx1"/>
                        </a:solidFill>
                        <a:latin typeface="Georgia" panose="02040502050405020303" pitchFamily="18" charset="0"/>
                      </a:endParaRPr>
                    </a:p>
                  </a:txBody>
                  <a:tcPr marL="68580" marR="68580" marT="34290" marB="34290"/>
                </a:tc>
                <a:tc>
                  <a:txBody>
                    <a:bodyPr/>
                    <a:lstStyle/>
                    <a:p>
                      <a:r>
                        <a:rPr lang="en-US" sz="1800" dirty="0"/>
                        <a:t>Identifies the significance</a:t>
                      </a:r>
                      <a:endParaRPr lang="en-GB" sz="1800" dirty="0">
                        <a:solidFill>
                          <a:schemeClr val="tx1"/>
                        </a:solidFill>
                        <a:latin typeface="Georgia" panose="02040502050405020303" pitchFamily="18" charset="0"/>
                      </a:endParaRPr>
                    </a:p>
                  </a:txBody>
                  <a:tcPr marL="68580" marR="68580" marT="34290" marB="34290"/>
                </a:tc>
                <a:extLst>
                  <a:ext uri="{0D108BD9-81ED-4DB2-BD59-A6C34878D82A}">
                    <a16:rowId xmlns:a16="http://schemas.microsoft.com/office/drawing/2014/main" val="101348286"/>
                  </a:ext>
                </a:extLst>
              </a:tr>
              <a:tr h="297180">
                <a:tc>
                  <a:txBody>
                    <a:bodyPr/>
                    <a:lstStyle/>
                    <a:p>
                      <a:r>
                        <a:rPr lang="en-US" sz="1800" dirty="0"/>
                        <a:t>States what something is like</a:t>
                      </a:r>
                      <a:endParaRPr lang="en-GB" sz="1800" dirty="0">
                        <a:solidFill>
                          <a:schemeClr val="tx1"/>
                        </a:solidFill>
                        <a:latin typeface="Georgia" panose="02040502050405020303" pitchFamily="18" charset="0"/>
                      </a:endParaRPr>
                    </a:p>
                  </a:txBody>
                  <a:tcPr marL="68580" marR="68580" marT="34290" marB="34290"/>
                </a:tc>
                <a:tc>
                  <a:txBody>
                    <a:bodyPr/>
                    <a:lstStyle/>
                    <a:p>
                      <a:r>
                        <a:rPr lang="en-US" sz="1800" dirty="0"/>
                        <a:t>Judges strengths and weaknesses</a:t>
                      </a:r>
                      <a:endParaRPr lang="en-GB" sz="1800" dirty="0">
                        <a:solidFill>
                          <a:schemeClr val="tx1"/>
                        </a:solidFill>
                        <a:latin typeface="Georgia" panose="02040502050405020303" pitchFamily="18" charset="0"/>
                      </a:endParaRPr>
                    </a:p>
                  </a:txBody>
                  <a:tcPr marL="68580" marR="68580" marT="34290" marB="34290"/>
                </a:tc>
                <a:extLst>
                  <a:ext uri="{0D108BD9-81ED-4DB2-BD59-A6C34878D82A}">
                    <a16:rowId xmlns:a16="http://schemas.microsoft.com/office/drawing/2014/main" val="3243420926"/>
                  </a:ext>
                </a:extLst>
              </a:tr>
              <a:tr h="525780">
                <a:tc>
                  <a:txBody>
                    <a:bodyPr/>
                    <a:lstStyle/>
                    <a:p>
                      <a:r>
                        <a:rPr lang="en-US" sz="1800" dirty="0"/>
                        <a:t>Gives the story so far</a:t>
                      </a:r>
                      <a:endParaRPr lang="en-GB" sz="1800" dirty="0">
                        <a:solidFill>
                          <a:schemeClr val="tx1"/>
                        </a:solidFill>
                        <a:latin typeface="Georgia" panose="02040502050405020303" pitchFamily="18" charset="0"/>
                      </a:endParaRPr>
                    </a:p>
                  </a:txBody>
                  <a:tcPr marL="68580" marR="68580" marT="34290" marB="34290"/>
                </a:tc>
                <a:tc>
                  <a:txBody>
                    <a:bodyPr/>
                    <a:lstStyle/>
                    <a:p>
                      <a:r>
                        <a:rPr lang="en-US" sz="1800" dirty="0"/>
                        <a:t>Weighs one piece of information against another</a:t>
                      </a:r>
                      <a:endParaRPr lang="en-GB" sz="1800" dirty="0">
                        <a:solidFill>
                          <a:schemeClr val="tx1"/>
                        </a:solidFill>
                        <a:latin typeface="Georgia" panose="02040502050405020303" pitchFamily="18" charset="0"/>
                      </a:endParaRPr>
                    </a:p>
                  </a:txBody>
                  <a:tcPr marL="68580" marR="68580" marT="34290" marB="34290"/>
                </a:tc>
                <a:extLst>
                  <a:ext uri="{0D108BD9-81ED-4DB2-BD59-A6C34878D82A}">
                    <a16:rowId xmlns:a16="http://schemas.microsoft.com/office/drawing/2014/main" val="75397436"/>
                  </a:ext>
                </a:extLst>
              </a:tr>
              <a:tr h="297180">
                <a:tc>
                  <a:txBody>
                    <a:bodyPr/>
                    <a:lstStyle/>
                    <a:p>
                      <a:r>
                        <a:rPr lang="en-US" sz="1800" dirty="0"/>
                        <a:t>States the order in which things happen</a:t>
                      </a:r>
                      <a:endParaRPr lang="en-GB" sz="1800" dirty="0">
                        <a:solidFill>
                          <a:schemeClr val="tx1"/>
                        </a:solidFill>
                        <a:latin typeface="Georgia" panose="02040502050405020303" pitchFamily="18" charset="0"/>
                      </a:endParaRPr>
                    </a:p>
                  </a:txBody>
                  <a:tcPr marL="68580" marR="68580" marT="34290" marB="34290"/>
                </a:tc>
                <a:tc>
                  <a:txBody>
                    <a:bodyPr/>
                    <a:lstStyle/>
                    <a:p>
                      <a:r>
                        <a:rPr lang="en-US" sz="1800" dirty="0"/>
                        <a:t>Makes reasoned judgments</a:t>
                      </a:r>
                      <a:endParaRPr lang="en-GB" sz="1800" dirty="0">
                        <a:solidFill>
                          <a:schemeClr val="tx1"/>
                        </a:solidFill>
                        <a:latin typeface="Georgia" panose="02040502050405020303" pitchFamily="18" charset="0"/>
                      </a:endParaRPr>
                    </a:p>
                  </a:txBody>
                  <a:tcPr marL="68580" marR="68580" marT="34290" marB="34290"/>
                </a:tc>
                <a:extLst>
                  <a:ext uri="{0D108BD9-81ED-4DB2-BD59-A6C34878D82A}">
                    <a16:rowId xmlns:a16="http://schemas.microsoft.com/office/drawing/2014/main" val="3996965101"/>
                  </a:ext>
                </a:extLst>
              </a:tr>
              <a:tr h="297180">
                <a:tc>
                  <a:txBody>
                    <a:bodyPr/>
                    <a:lstStyle/>
                    <a:p>
                      <a:r>
                        <a:rPr lang="en-US" sz="1800" dirty="0"/>
                        <a:t>Says how to do something</a:t>
                      </a:r>
                      <a:endParaRPr lang="en-GB" sz="1800" dirty="0">
                        <a:solidFill>
                          <a:schemeClr val="tx1"/>
                        </a:solidFill>
                        <a:latin typeface="Georgia" panose="02040502050405020303" pitchFamily="18" charset="0"/>
                      </a:endParaRPr>
                    </a:p>
                  </a:txBody>
                  <a:tcPr marL="68580" marR="68580" marT="34290" marB="34290"/>
                </a:tc>
                <a:tc>
                  <a:txBody>
                    <a:bodyPr/>
                    <a:lstStyle/>
                    <a:p>
                      <a:r>
                        <a:rPr lang="en-US" sz="1800" dirty="0"/>
                        <a:t>Argues a case according to evidence</a:t>
                      </a:r>
                      <a:endParaRPr lang="en-GB" sz="1800" dirty="0">
                        <a:solidFill>
                          <a:schemeClr val="tx1"/>
                        </a:solidFill>
                        <a:latin typeface="Georgia" panose="02040502050405020303" pitchFamily="18" charset="0"/>
                      </a:endParaRPr>
                    </a:p>
                  </a:txBody>
                  <a:tcPr marL="68580" marR="68580" marT="34290" marB="34290"/>
                </a:tc>
                <a:extLst>
                  <a:ext uri="{0D108BD9-81ED-4DB2-BD59-A6C34878D82A}">
                    <a16:rowId xmlns:a16="http://schemas.microsoft.com/office/drawing/2014/main" val="1100959860"/>
                  </a:ext>
                </a:extLst>
              </a:tr>
              <a:tr h="297180">
                <a:tc>
                  <a:txBody>
                    <a:bodyPr/>
                    <a:lstStyle/>
                    <a:p>
                      <a:r>
                        <a:rPr lang="en-US" sz="1800" dirty="0"/>
                        <a:t>Explains what a theory says</a:t>
                      </a:r>
                      <a:endParaRPr lang="en-GB" sz="1800" dirty="0">
                        <a:solidFill>
                          <a:schemeClr val="tx1"/>
                        </a:solidFill>
                        <a:latin typeface="Georgia" panose="02040502050405020303" pitchFamily="18" charset="0"/>
                      </a:endParaRPr>
                    </a:p>
                  </a:txBody>
                  <a:tcPr marL="68580" marR="68580" marT="34290" marB="34290"/>
                </a:tc>
                <a:tc>
                  <a:txBody>
                    <a:bodyPr/>
                    <a:lstStyle/>
                    <a:p>
                      <a:r>
                        <a:rPr lang="en-US" sz="1800" dirty="0"/>
                        <a:t>Shows why something is relevant or suitable</a:t>
                      </a:r>
                      <a:endParaRPr lang="en-GB" sz="1800" dirty="0">
                        <a:solidFill>
                          <a:schemeClr val="tx1"/>
                        </a:solidFill>
                        <a:latin typeface="Georgia" panose="02040502050405020303" pitchFamily="18" charset="0"/>
                      </a:endParaRPr>
                    </a:p>
                  </a:txBody>
                  <a:tcPr marL="68580" marR="68580" marT="34290" marB="34290"/>
                </a:tc>
                <a:extLst>
                  <a:ext uri="{0D108BD9-81ED-4DB2-BD59-A6C34878D82A}">
                    <a16:rowId xmlns:a16="http://schemas.microsoft.com/office/drawing/2014/main" val="2031537230"/>
                  </a:ext>
                </a:extLst>
              </a:tr>
              <a:tr h="297180">
                <a:tc>
                  <a:txBody>
                    <a:bodyPr/>
                    <a:lstStyle/>
                    <a:p>
                      <a:r>
                        <a:rPr lang="en-US" sz="1800" dirty="0"/>
                        <a:t>Says when something occurred</a:t>
                      </a:r>
                      <a:endParaRPr lang="en-GB" sz="1800" dirty="0">
                        <a:solidFill>
                          <a:schemeClr val="tx1"/>
                        </a:solidFill>
                        <a:latin typeface="Georgia" panose="02040502050405020303" pitchFamily="18" charset="0"/>
                      </a:endParaRPr>
                    </a:p>
                  </a:txBody>
                  <a:tcPr marL="68580" marR="68580" marT="34290" marB="34290"/>
                </a:tc>
                <a:tc>
                  <a:txBody>
                    <a:bodyPr/>
                    <a:lstStyle/>
                    <a:p>
                      <a:r>
                        <a:rPr lang="en-US" sz="1800" dirty="0"/>
                        <a:t>Identifies</a:t>
                      </a:r>
                      <a:r>
                        <a:rPr lang="en-US" sz="1800" baseline="0" dirty="0"/>
                        <a:t> why timing is important</a:t>
                      </a:r>
                      <a:endParaRPr lang="en-GB" sz="1800" dirty="0">
                        <a:solidFill>
                          <a:schemeClr val="tx1"/>
                        </a:solidFill>
                        <a:latin typeface="Georgia" panose="02040502050405020303" pitchFamily="18" charset="0"/>
                      </a:endParaRPr>
                    </a:p>
                  </a:txBody>
                  <a:tcPr marL="68580" marR="68580" marT="34290" marB="34290"/>
                </a:tc>
                <a:extLst>
                  <a:ext uri="{0D108BD9-81ED-4DB2-BD59-A6C34878D82A}">
                    <a16:rowId xmlns:a16="http://schemas.microsoft.com/office/drawing/2014/main" val="3077486621"/>
                  </a:ext>
                </a:extLst>
              </a:tr>
              <a:tr h="297180">
                <a:tc>
                  <a:txBody>
                    <a:bodyPr/>
                    <a:lstStyle/>
                    <a:p>
                      <a:r>
                        <a:rPr lang="en-US" sz="1800" dirty="0"/>
                        <a:t>States options</a:t>
                      </a:r>
                      <a:endParaRPr lang="en-GB" sz="1800" dirty="0">
                        <a:solidFill>
                          <a:schemeClr val="tx1"/>
                        </a:solidFill>
                        <a:latin typeface="Georgia" panose="02040502050405020303" pitchFamily="18" charset="0"/>
                      </a:endParaRPr>
                    </a:p>
                  </a:txBody>
                  <a:tcPr marL="68580" marR="68580" marT="34290" marB="34290"/>
                </a:tc>
                <a:tc>
                  <a:txBody>
                    <a:bodyPr/>
                    <a:lstStyle/>
                    <a:p>
                      <a:r>
                        <a:rPr lang="en-US" sz="1800" dirty="0"/>
                        <a:t>Gives reasons for selecting each option</a:t>
                      </a:r>
                      <a:endParaRPr lang="en-GB" sz="1800" dirty="0">
                        <a:solidFill>
                          <a:schemeClr val="tx1"/>
                        </a:solidFill>
                        <a:latin typeface="Georgia" panose="02040502050405020303" pitchFamily="18" charset="0"/>
                      </a:endParaRPr>
                    </a:p>
                  </a:txBody>
                  <a:tcPr marL="68580" marR="68580" marT="34290" marB="34290"/>
                </a:tc>
                <a:extLst>
                  <a:ext uri="{0D108BD9-81ED-4DB2-BD59-A6C34878D82A}">
                    <a16:rowId xmlns:a16="http://schemas.microsoft.com/office/drawing/2014/main" val="3161994859"/>
                  </a:ext>
                </a:extLst>
              </a:tr>
              <a:tr h="297180">
                <a:tc>
                  <a:txBody>
                    <a:bodyPr/>
                    <a:lstStyle/>
                    <a:p>
                      <a:r>
                        <a:rPr lang="en-US" sz="1800" dirty="0"/>
                        <a:t>Lists details</a:t>
                      </a:r>
                      <a:endParaRPr lang="en-GB" sz="1800" dirty="0">
                        <a:solidFill>
                          <a:schemeClr val="tx1"/>
                        </a:solidFill>
                        <a:latin typeface="Georgia" panose="02040502050405020303" pitchFamily="18" charset="0"/>
                      </a:endParaRPr>
                    </a:p>
                  </a:txBody>
                  <a:tcPr marL="68580" marR="68580" marT="34290" marB="34290"/>
                </a:tc>
                <a:tc>
                  <a:txBody>
                    <a:bodyPr/>
                    <a:lstStyle/>
                    <a:p>
                      <a:r>
                        <a:rPr lang="en-US" sz="1800" dirty="0"/>
                        <a:t>Evaluates the relative significance of details</a:t>
                      </a:r>
                      <a:endParaRPr lang="en-GB" sz="1800" dirty="0">
                        <a:solidFill>
                          <a:schemeClr val="tx1"/>
                        </a:solidFill>
                        <a:latin typeface="Georgia" panose="02040502050405020303" pitchFamily="18" charset="0"/>
                      </a:endParaRPr>
                    </a:p>
                  </a:txBody>
                  <a:tcPr marL="68580" marR="68580" marT="34290" marB="34290"/>
                </a:tc>
                <a:extLst>
                  <a:ext uri="{0D108BD9-81ED-4DB2-BD59-A6C34878D82A}">
                    <a16:rowId xmlns:a16="http://schemas.microsoft.com/office/drawing/2014/main" val="4254993696"/>
                  </a:ext>
                </a:extLst>
              </a:tr>
              <a:tr h="525780">
                <a:tc>
                  <a:txBody>
                    <a:bodyPr/>
                    <a:lstStyle/>
                    <a:p>
                      <a:r>
                        <a:rPr lang="en-US" sz="1800" dirty="0"/>
                        <a:t>Lists in</a:t>
                      </a:r>
                      <a:r>
                        <a:rPr lang="en-US" sz="1800" baseline="0" dirty="0"/>
                        <a:t> any order</a:t>
                      </a:r>
                      <a:endParaRPr lang="en-GB" sz="1800" dirty="0">
                        <a:solidFill>
                          <a:schemeClr val="tx1"/>
                        </a:solidFill>
                        <a:latin typeface="Georgia" panose="02040502050405020303" pitchFamily="18" charset="0"/>
                      </a:endParaRPr>
                    </a:p>
                  </a:txBody>
                  <a:tcPr marL="68580" marR="68580" marT="34290" marB="34290"/>
                </a:tc>
                <a:tc>
                  <a:txBody>
                    <a:bodyPr/>
                    <a:lstStyle/>
                    <a:p>
                      <a:r>
                        <a:rPr lang="en-US" sz="1800" dirty="0"/>
                        <a:t>Structures information in order of importance</a:t>
                      </a:r>
                      <a:endParaRPr lang="en-GB" sz="1800" dirty="0">
                        <a:solidFill>
                          <a:schemeClr val="tx1"/>
                        </a:solidFill>
                        <a:latin typeface="Georgia" panose="02040502050405020303" pitchFamily="18" charset="0"/>
                      </a:endParaRPr>
                    </a:p>
                  </a:txBody>
                  <a:tcPr marL="68580" marR="68580" marT="34290" marB="34290"/>
                </a:tc>
                <a:extLst>
                  <a:ext uri="{0D108BD9-81ED-4DB2-BD59-A6C34878D82A}">
                    <a16:rowId xmlns:a16="http://schemas.microsoft.com/office/drawing/2014/main" val="3329216386"/>
                  </a:ext>
                </a:extLst>
              </a:tr>
              <a:tr h="525780">
                <a:tc>
                  <a:txBody>
                    <a:bodyPr/>
                    <a:lstStyle/>
                    <a:p>
                      <a:r>
                        <a:rPr lang="en-US" sz="1800" dirty="0"/>
                        <a:t>States links between</a:t>
                      </a:r>
                      <a:r>
                        <a:rPr lang="en-US" sz="1800" baseline="0" dirty="0"/>
                        <a:t> items</a:t>
                      </a:r>
                      <a:endParaRPr lang="en-GB" sz="1800" dirty="0">
                        <a:solidFill>
                          <a:schemeClr val="tx1"/>
                        </a:solidFill>
                        <a:latin typeface="Georgia" panose="02040502050405020303" pitchFamily="18" charset="0"/>
                      </a:endParaRPr>
                    </a:p>
                  </a:txBody>
                  <a:tcPr marL="68580" marR="68580" marT="34290" marB="34290"/>
                </a:tc>
                <a:tc>
                  <a:txBody>
                    <a:bodyPr/>
                    <a:lstStyle/>
                    <a:p>
                      <a:r>
                        <a:rPr lang="en-US" sz="1800" dirty="0"/>
                        <a:t>Shows relevance of links between pieces of information</a:t>
                      </a:r>
                      <a:endParaRPr lang="en-GB" sz="1800" dirty="0">
                        <a:solidFill>
                          <a:schemeClr val="tx1"/>
                        </a:solidFill>
                        <a:latin typeface="Georgia" panose="02040502050405020303" pitchFamily="18" charset="0"/>
                      </a:endParaRPr>
                    </a:p>
                  </a:txBody>
                  <a:tcPr marL="68580" marR="68580" marT="34290" marB="34290"/>
                </a:tc>
                <a:extLst>
                  <a:ext uri="{0D108BD9-81ED-4DB2-BD59-A6C34878D82A}">
                    <a16:rowId xmlns:a16="http://schemas.microsoft.com/office/drawing/2014/main" val="3298042200"/>
                  </a:ext>
                </a:extLst>
              </a:tr>
            </a:tbl>
          </a:graphicData>
        </a:graphic>
      </p:graphicFrame>
      <p:sp>
        <p:nvSpPr>
          <p:cNvPr id="2" name="TextBox 1">
            <a:extLst>
              <a:ext uri="{FF2B5EF4-FFF2-40B4-BE49-F238E27FC236}">
                <a16:creationId xmlns:a16="http://schemas.microsoft.com/office/drawing/2014/main" id="{5D1BDD50-AF6E-6FD4-267E-569118A28247}"/>
              </a:ext>
            </a:extLst>
          </p:cNvPr>
          <p:cNvSpPr txBox="1"/>
          <p:nvPr/>
        </p:nvSpPr>
        <p:spPr>
          <a:xfrm>
            <a:off x="623455" y="221309"/>
            <a:ext cx="8082084" cy="461665"/>
          </a:xfrm>
          <a:prstGeom prst="rect">
            <a:avLst/>
          </a:prstGeom>
          <a:noFill/>
        </p:spPr>
        <p:txBody>
          <a:bodyPr wrap="none" rtlCol="0">
            <a:spAutoFit/>
          </a:bodyPr>
          <a:lstStyle/>
          <a:p>
            <a:r>
              <a:rPr lang="en-US" sz="2400" b="1" dirty="0"/>
              <a:t>Writing your Reflective Journal Entries – Critical vs Descriptive</a:t>
            </a:r>
          </a:p>
        </p:txBody>
      </p:sp>
    </p:spTree>
    <p:extLst>
      <p:ext uri="{BB962C8B-B14F-4D97-AF65-F5344CB8AC3E}">
        <p14:creationId xmlns:p14="http://schemas.microsoft.com/office/powerpoint/2010/main" val="361761020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113" y="1686757"/>
            <a:ext cx="8575675" cy="49537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265114" y="1686757"/>
            <a:ext cx="4287836" cy="5109091"/>
          </a:xfrm>
          <a:prstGeom prst="rect">
            <a:avLst/>
          </a:prstGeom>
          <a:noFill/>
        </p:spPr>
        <p:txBody>
          <a:bodyPr wrap="square" rtlCol="0">
            <a:spAutoFit/>
          </a:bodyPr>
          <a:lstStyle/>
          <a:p>
            <a:r>
              <a:rPr lang="en-GB" sz="2000" u="sng" dirty="0"/>
              <a:t>Tasks</a:t>
            </a:r>
          </a:p>
          <a:p>
            <a:pPr marL="180975" indent="-180975">
              <a:buAutoNum type="arabicPeriod"/>
            </a:pPr>
            <a:r>
              <a:rPr lang="en-GB" dirty="0"/>
              <a:t>Have a look through the ‘Weekly Reflective Journal’ area on Minerva (in Learning Resources: Assignment 3 – reflective essay)</a:t>
            </a:r>
          </a:p>
          <a:p>
            <a:pPr marL="180975" indent="-180975">
              <a:buAutoNum type="arabicPeriod"/>
            </a:pPr>
            <a:endParaRPr lang="en-GB" dirty="0"/>
          </a:p>
          <a:p>
            <a:pPr marL="180975" indent="-180975">
              <a:buAutoNum type="arabicPeriod"/>
            </a:pPr>
            <a:r>
              <a:rPr lang="en-GB" dirty="0"/>
              <a:t>Consider “How you reflect”</a:t>
            </a:r>
          </a:p>
          <a:p>
            <a:pPr marL="180975" indent="-180975">
              <a:buAutoNum type="arabicPeriod"/>
            </a:pPr>
            <a:endParaRPr lang="en-GB" dirty="0"/>
          </a:p>
          <a:p>
            <a:pPr marL="180975" indent="-180975">
              <a:buAutoNum type="arabicPeriod"/>
            </a:pPr>
            <a:r>
              <a:rPr lang="en-GB" dirty="0"/>
              <a:t>Write in your reflective logs about this week’s session</a:t>
            </a:r>
          </a:p>
          <a:p>
            <a:pPr marL="180975" indent="-180975">
              <a:buAutoNum type="arabicPeriod"/>
            </a:pPr>
            <a:endParaRPr lang="en-GB" dirty="0"/>
          </a:p>
          <a:p>
            <a:pPr marL="180975" indent="-180975">
              <a:buAutoNum type="arabicPeriod"/>
            </a:pPr>
            <a:r>
              <a:rPr lang="en-GB" dirty="0"/>
              <a:t>Start to research the technology presented to you this week and consider what new opportunities could be exploited. Try conducting some initial research on these – </a:t>
            </a:r>
            <a:r>
              <a:rPr lang="en-GB" dirty="0" err="1"/>
              <a:t>FT.com</a:t>
            </a:r>
            <a:r>
              <a:rPr lang="en-GB" dirty="0"/>
              <a:t>?</a:t>
            </a:r>
          </a:p>
          <a:p>
            <a:endParaRPr lang="en-GB" dirty="0"/>
          </a:p>
          <a:p>
            <a:pPr marL="180975" indent="-180975">
              <a:buAutoNum type="arabicPeriod"/>
            </a:pPr>
            <a:endParaRPr lang="en-GB" dirty="0"/>
          </a:p>
        </p:txBody>
      </p:sp>
      <p:sp>
        <p:nvSpPr>
          <p:cNvPr id="5" name="Rectangle 4"/>
          <p:cNvSpPr/>
          <p:nvPr/>
        </p:nvSpPr>
        <p:spPr>
          <a:xfrm>
            <a:off x="4458831" y="1686757"/>
            <a:ext cx="194650" cy="5030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4653481" y="1697114"/>
            <a:ext cx="4187307" cy="4801314"/>
          </a:xfrm>
          <a:prstGeom prst="rect">
            <a:avLst/>
          </a:prstGeom>
          <a:noFill/>
        </p:spPr>
        <p:txBody>
          <a:bodyPr wrap="square" rtlCol="0">
            <a:spAutoFit/>
          </a:bodyPr>
          <a:lstStyle/>
          <a:p>
            <a:r>
              <a:rPr lang="en-GB" u="sng" dirty="0"/>
              <a:t>Points for reflection in your log</a:t>
            </a:r>
          </a:p>
          <a:p>
            <a:pPr marL="285750" indent="-285750">
              <a:buFont typeface="Arial" panose="020B0604020202020204" pitchFamily="34" charset="0"/>
              <a:buChar char="•"/>
            </a:pPr>
            <a:r>
              <a:rPr lang="en-GB" dirty="0"/>
              <a:t>What do you hope to achieve from being part of this module?</a:t>
            </a:r>
          </a:p>
          <a:p>
            <a:pPr marL="285750" indent="-285750">
              <a:buFont typeface="Arial" panose="020B0604020202020204" pitchFamily="34" charset="0"/>
              <a:buChar char="•"/>
            </a:pPr>
            <a:r>
              <a:rPr lang="en-GB" dirty="0"/>
              <a:t>How do you feel about embarking on this project? </a:t>
            </a:r>
          </a:p>
          <a:p>
            <a:pPr marL="285750" indent="-285750">
              <a:buFont typeface="Arial" panose="020B0604020202020204" pitchFamily="34" charset="0"/>
              <a:buChar char="•"/>
            </a:pPr>
            <a:r>
              <a:rPr lang="en-GB" dirty="0"/>
              <a:t>What are you thoughts on the changing nature of the pharmaceutical industry? What are the challenges and </a:t>
            </a:r>
            <a:r>
              <a:rPr lang="en-GB" i="1" dirty="0"/>
              <a:t>opportunities?</a:t>
            </a:r>
            <a:endParaRPr lang="en-GB" dirty="0"/>
          </a:p>
          <a:p>
            <a:endParaRPr lang="en-GB" dirty="0"/>
          </a:p>
          <a:p>
            <a:r>
              <a:rPr lang="en-GB" u="sng" dirty="0"/>
              <a:t>Further reading</a:t>
            </a:r>
          </a:p>
          <a:p>
            <a:r>
              <a:rPr lang="en-GB" dirty="0"/>
              <a:t>Chapter 1</a:t>
            </a:r>
          </a:p>
          <a:p>
            <a:r>
              <a:rPr lang="en-GB" dirty="0" err="1"/>
              <a:t>Blundel</a:t>
            </a:r>
            <a:r>
              <a:rPr lang="en-GB" dirty="0"/>
              <a:t>, R., &amp; Lockett, N. </a:t>
            </a:r>
          </a:p>
          <a:p>
            <a:r>
              <a:rPr lang="en-GB" dirty="0"/>
              <a:t>(2011). </a:t>
            </a:r>
          </a:p>
          <a:p>
            <a:r>
              <a:rPr lang="en-GB" i="1" dirty="0"/>
              <a:t>Exploring </a:t>
            </a:r>
          </a:p>
          <a:p>
            <a:r>
              <a:rPr lang="en-GB" i="1" dirty="0"/>
              <a:t>Entrepreneurship</a:t>
            </a:r>
            <a:r>
              <a:rPr lang="en-GB" dirty="0"/>
              <a:t>. </a:t>
            </a:r>
          </a:p>
          <a:p>
            <a:r>
              <a:rPr lang="en-GB" dirty="0"/>
              <a:t>Oxford University Press. </a:t>
            </a:r>
            <a:endParaRPr lang="en-GB" sz="1200" dirty="0"/>
          </a:p>
        </p:txBody>
      </p:sp>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l="11778" r="12666"/>
          <a:stretch/>
        </p:blipFill>
        <p:spPr>
          <a:xfrm>
            <a:off x="7271804" y="4468058"/>
            <a:ext cx="1472289" cy="1948618"/>
          </a:xfrm>
          <a:prstGeom prst="rect">
            <a:avLst/>
          </a:prstGeom>
        </p:spPr>
      </p:pic>
      <p:sp>
        <p:nvSpPr>
          <p:cNvPr id="2" name="TextBox 1">
            <a:extLst>
              <a:ext uri="{FF2B5EF4-FFF2-40B4-BE49-F238E27FC236}">
                <a16:creationId xmlns:a16="http://schemas.microsoft.com/office/drawing/2014/main" id="{C35F8C69-8772-6075-FE61-459E2C45B011}"/>
              </a:ext>
            </a:extLst>
          </p:cNvPr>
          <p:cNvSpPr txBox="1"/>
          <p:nvPr/>
        </p:nvSpPr>
        <p:spPr>
          <a:xfrm>
            <a:off x="1361209" y="332509"/>
            <a:ext cx="2674322" cy="461665"/>
          </a:xfrm>
          <a:prstGeom prst="rect">
            <a:avLst/>
          </a:prstGeom>
          <a:noFill/>
        </p:spPr>
        <p:txBody>
          <a:bodyPr wrap="none" rtlCol="0">
            <a:spAutoFit/>
          </a:bodyPr>
          <a:lstStyle/>
          <a:p>
            <a:r>
              <a:rPr lang="en-US" sz="2400" b="1" dirty="0"/>
              <a:t>Tasks for This Week</a:t>
            </a:r>
          </a:p>
        </p:txBody>
      </p:sp>
    </p:spTree>
    <p:extLst>
      <p:ext uri="{BB962C8B-B14F-4D97-AF65-F5344CB8AC3E}">
        <p14:creationId xmlns:p14="http://schemas.microsoft.com/office/powerpoint/2010/main" val="1893729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p:cNvSpPr>
          <p:nvPr>
            <p:ph type="title" idx="4294967295"/>
          </p:nvPr>
        </p:nvSpPr>
        <p:spPr>
          <a:xfrm>
            <a:off x="666501" y="139001"/>
            <a:ext cx="7013698" cy="647700"/>
          </a:xfrm>
          <a:prstGeom prst="rect">
            <a:avLst/>
          </a:prstGeom>
        </p:spPr>
        <p:txBody>
          <a:bodyPr lIns="0" tIns="0" rIns="0" bIns="0">
            <a:normAutofit/>
          </a:bodyPr>
          <a:lstStyle/>
          <a:p>
            <a:pPr lvl="0">
              <a:defRPr sz="1800">
                <a:solidFill>
                  <a:srgbClr val="000000"/>
                </a:solidFill>
              </a:defRPr>
            </a:pPr>
            <a:r>
              <a:rPr lang="en-GB" sz="3600" b="1" dirty="0"/>
              <a:t>References</a:t>
            </a:r>
            <a:endParaRPr sz="3600" b="1" dirty="0"/>
          </a:p>
        </p:txBody>
      </p:sp>
      <p:sp>
        <p:nvSpPr>
          <p:cNvPr id="2" name="Rettangolo 1">
            <a:extLst>
              <a:ext uri="{FF2B5EF4-FFF2-40B4-BE49-F238E27FC236}">
                <a16:creationId xmlns:a16="http://schemas.microsoft.com/office/drawing/2014/main" id="{6F426F05-6D80-4DAE-A333-91CD99739DC0}"/>
              </a:ext>
            </a:extLst>
          </p:cNvPr>
          <p:cNvSpPr/>
          <p:nvPr/>
        </p:nvSpPr>
        <p:spPr>
          <a:xfrm>
            <a:off x="252107" y="1596103"/>
            <a:ext cx="8787984" cy="4893647"/>
          </a:xfrm>
          <a:prstGeom prst="rect">
            <a:avLst/>
          </a:prstGeom>
        </p:spPr>
        <p:txBody>
          <a:bodyPr wrap="square">
            <a:spAutoFit/>
          </a:bodyPr>
          <a:lstStyle/>
          <a:p>
            <a:r>
              <a:rPr lang="it-IT" sz="1300" dirty="0" err="1">
                <a:latin typeface="Arial" panose="020B0604020202020204" pitchFamily="34" charset="0"/>
                <a:cs typeface="Arial" panose="020B0604020202020204" pitchFamily="34" charset="0"/>
              </a:rPr>
              <a:t>Blundel</a:t>
            </a:r>
            <a:r>
              <a:rPr lang="it-IT" sz="1300" dirty="0">
                <a:latin typeface="Arial" panose="020B0604020202020204" pitchFamily="34" charset="0"/>
                <a:cs typeface="Arial" panose="020B0604020202020204" pitchFamily="34" charset="0"/>
              </a:rPr>
              <a:t>, R., </a:t>
            </a:r>
            <a:r>
              <a:rPr lang="it-IT" sz="1300" dirty="0" err="1">
                <a:latin typeface="Arial" panose="020B0604020202020204" pitchFamily="34" charset="0"/>
                <a:cs typeface="Arial" panose="020B0604020202020204" pitchFamily="34" charset="0"/>
              </a:rPr>
              <a:t>Lockett</a:t>
            </a:r>
            <a:r>
              <a:rPr lang="it-IT" sz="1300" dirty="0">
                <a:latin typeface="Arial" panose="020B0604020202020204" pitchFamily="34" charset="0"/>
                <a:cs typeface="Arial" panose="020B0604020202020204" pitchFamily="34" charset="0"/>
              </a:rPr>
              <a:t>, N. and </a:t>
            </a:r>
            <a:r>
              <a:rPr lang="it-IT" sz="1300" dirty="0" err="1">
                <a:latin typeface="Arial" panose="020B0604020202020204" pitchFamily="34" charset="0"/>
                <a:cs typeface="Arial" panose="020B0604020202020204" pitchFamily="34" charset="0"/>
              </a:rPr>
              <a:t>Wang</a:t>
            </a:r>
            <a:r>
              <a:rPr lang="it-IT" sz="1300" dirty="0">
                <a:latin typeface="Arial" panose="020B0604020202020204" pitchFamily="34" charset="0"/>
                <a:cs typeface="Arial" panose="020B0604020202020204" pitchFamily="34" charset="0"/>
              </a:rPr>
              <a:t>, C. 2018. </a:t>
            </a:r>
            <a:r>
              <a:rPr lang="it-IT" sz="1300" i="1" dirty="0">
                <a:latin typeface="Arial" panose="020B0604020202020204" pitchFamily="34" charset="0"/>
                <a:cs typeface="Arial" panose="020B0604020202020204" pitchFamily="34" charset="0"/>
              </a:rPr>
              <a:t>Exploring Entrepreneurship</a:t>
            </a:r>
            <a:r>
              <a:rPr lang="it-IT" sz="1300" dirty="0">
                <a:latin typeface="Arial" panose="020B0604020202020204" pitchFamily="34" charset="0"/>
                <a:cs typeface="Arial" panose="020B0604020202020204" pitchFamily="34" charset="0"/>
              </a:rPr>
              <a:t>. Sage</a:t>
            </a:r>
          </a:p>
          <a:p>
            <a:endParaRPr lang="it-IT" sz="1300" dirty="0">
              <a:latin typeface="Arial" panose="020B0604020202020204" pitchFamily="34" charset="0"/>
              <a:cs typeface="Arial" panose="020B0604020202020204" pitchFamily="34" charset="0"/>
            </a:endParaRPr>
          </a:p>
          <a:p>
            <a:r>
              <a:rPr lang="en-GB" sz="1300" dirty="0" err="1">
                <a:solidFill>
                  <a:srgbClr val="000000"/>
                </a:solidFill>
                <a:latin typeface="Arial" panose="020B0604020202020204" pitchFamily="34" charset="0"/>
                <a:cs typeface="Arial" panose="020B0604020202020204" pitchFamily="34" charset="0"/>
              </a:rPr>
              <a:t>Crossan</a:t>
            </a:r>
            <a:r>
              <a:rPr lang="en-GB" sz="1300" dirty="0">
                <a:solidFill>
                  <a:srgbClr val="000000"/>
                </a:solidFill>
                <a:latin typeface="Arial" panose="020B0604020202020204" pitchFamily="34" charset="0"/>
                <a:cs typeface="Arial" panose="020B0604020202020204" pitchFamily="34" charset="0"/>
              </a:rPr>
              <a:t>, M.; Lane, H.; White, R. 1999. An organisational learning framework: From intuition to institution. </a:t>
            </a:r>
            <a:r>
              <a:rPr lang="en-GB" sz="1300" i="1" dirty="0">
                <a:solidFill>
                  <a:srgbClr val="000000"/>
                </a:solidFill>
                <a:latin typeface="Arial" panose="020B0604020202020204" pitchFamily="34" charset="0"/>
                <a:cs typeface="Arial" panose="020B0604020202020204" pitchFamily="34" charset="0"/>
              </a:rPr>
              <a:t>Academy of Management</a:t>
            </a:r>
            <a:r>
              <a:rPr lang="en-GB" sz="1300" dirty="0">
                <a:solidFill>
                  <a:srgbClr val="000000"/>
                </a:solidFill>
                <a:latin typeface="Arial" panose="020B0604020202020204" pitchFamily="34" charset="0"/>
                <a:cs typeface="Arial" panose="020B0604020202020204" pitchFamily="34" charset="0"/>
              </a:rPr>
              <a:t>, </a:t>
            </a:r>
            <a:r>
              <a:rPr lang="en-GB" sz="1300" i="1" dirty="0">
                <a:solidFill>
                  <a:srgbClr val="000000"/>
                </a:solidFill>
                <a:latin typeface="Arial" panose="020B0604020202020204" pitchFamily="34" charset="0"/>
                <a:cs typeface="Arial" panose="020B0604020202020204" pitchFamily="34" charset="0"/>
              </a:rPr>
              <a:t>24</a:t>
            </a:r>
            <a:r>
              <a:rPr lang="en-GB" sz="1300" dirty="0">
                <a:solidFill>
                  <a:srgbClr val="000000"/>
                </a:solidFill>
                <a:latin typeface="Arial" panose="020B0604020202020204" pitchFamily="34" charset="0"/>
                <a:cs typeface="Arial" panose="020B0604020202020204" pitchFamily="34" charset="0"/>
              </a:rPr>
              <a:t>, 522–537. </a:t>
            </a:r>
          </a:p>
          <a:p>
            <a:endParaRPr lang="en-US" sz="1300" dirty="0">
              <a:latin typeface="Arial" panose="020B0604020202020204" pitchFamily="34" charset="0"/>
              <a:cs typeface="Arial" panose="020B0604020202020204" pitchFamily="34" charset="0"/>
            </a:endParaRPr>
          </a:p>
          <a:p>
            <a:r>
              <a:rPr lang="en-US" sz="1300" dirty="0">
                <a:latin typeface="Arial" panose="020B0604020202020204" pitchFamily="34" charset="0"/>
                <a:cs typeface="Arial" panose="020B0604020202020204" pitchFamily="34" charset="0"/>
              </a:rPr>
              <a:t>Dewey, J. (1933). </a:t>
            </a:r>
            <a:r>
              <a:rPr lang="en-US" sz="1300" i="1" dirty="0">
                <a:latin typeface="Arial" panose="020B0604020202020204" pitchFamily="34" charset="0"/>
                <a:cs typeface="Arial" panose="020B0604020202020204" pitchFamily="34" charset="0"/>
              </a:rPr>
              <a:t>How we think: A restatement of the relation of reflective thinking to the educative process.</a:t>
            </a:r>
            <a:r>
              <a:rPr lang="en-US" sz="1300" dirty="0">
                <a:latin typeface="Arial" panose="020B0604020202020204" pitchFamily="34" charset="0"/>
                <a:cs typeface="Arial" panose="020B0604020202020204" pitchFamily="34" charset="0"/>
              </a:rPr>
              <a:t> New York: D.C. Heath and Company.</a:t>
            </a:r>
            <a:endParaRPr lang="en-GB" sz="1300" dirty="0">
              <a:solidFill>
                <a:srgbClr val="000000"/>
              </a:solidFill>
              <a:latin typeface="Arial" panose="020B0604020202020204" pitchFamily="34" charset="0"/>
              <a:cs typeface="Arial" panose="020B0604020202020204" pitchFamily="34" charset="0"/>
            </a:endParaRPr>
          </a:p>
          <a:p>
            <a:endParaRPr lang="it-IT" sz="1300" dirty="0">
              <a:latin typeface="Arial" panose="020B0604020202020204" pitchFamily="34" charset="0"/>
              <a:cs typeface="Arial" panose="020B0604020202020204" pitchFamily="34" charset="0"/>
            </a:endParaRPr>
          </a:p>
          <a:p>
            <a:r>
              <a:rPr lang="en-GB" sz="1300" dirty="0">
                <a:latin typeface="Arial" panose="020B0604020202020204" pitchFamily="34" charset="0"/>
                <a:cs typeface="Arial" panose="020B0604020202020204" pitchFamily="34" charset="0"/>
              </a:rPr>
              <a:t>Hilden, S. and </a:t>
            </a:r>
            <a:r>
              <a:rPr lang="en-GB" sz="1300" dirty="0" err="1">
                <a:latin typeface="Arial" panose="020B0604020202020204" pitchFamily="34" charset="0"/>
                <a:cs typeface="Arial" panose="020B0604020202020204" pitchFamily="34" charset="0"/>
              </a:rPr>
              <a:t>Tikkamäki</a:t>
            </a:r>
            <a:r>
              <a:rPr lang="en-GB" sz="1300" dirty="0">
                <a:latin typeface="Arial" panose="020B0604020202020204" pitchFamily="34" charset="0"/>
                <a:cs typeface="Arial" panose="020B0604020202020204" pitchFamily="34" charset="0"/>
              </a:rPr>
              <a:t>, K. (2013). Reflective Practice as a Fuel for Organizational Learning. </a:t>
            </a:r>
            <a:r>
              <a:rPr lang="en-GB" sz="1300" i="1" dirty="0" err="1">
                <a:latin typeface="Arial" panose="020B0604020202020204" pitchFamily="34" charset="0"/>
                <a:cs typeface="Arial" panose="020B0604020202020204" pitchFamily="34" charset="0"/>
              </a:rPr>
              <a:t>Adminitrative</a:t>
            </a:r>
            <a:r>
              <a:rPr lang="en-GB" sz="1300" i="1" dirty="0">
                <a:latin typeface="Arial" panose="020B0604020202020204" pitchFamily="34" charset="0"/>
                <a:cs typeface="Arial" panose="020B0604020202020204" pitchFamily="34" charset="0"/>
              </a:rPr>
              <a:t> Sciences. </a:t>
            </a:r>
            <a:r>
              <a:rPr lang="en-GB" sz="1300" dirty="0">
                <a:latin typeface="Arial" panose="020B0604020202020204" pitchFamily="34" charset="0"/>
                <a:cs typeface="Arial" panose="020B0604020202020204" pitchFamily="34" charset="0"/>
              </a:rPr>
              <a:t> 3:76-95</a:t>
            </a:r>
          </a:p>
          <a:p>
            <a:endParaRPr lang="en-GB" sz="1300" dirty="0">
              <a:latin typeface="Arial" panose="020B0604020202020204" pitchFamily="34" charset="0"/>
              <a:cs typeface="Arial" panose="020B0604020202020204" pitchFamily="34" charset="0"/>
            </a:endParaRPr>
          </a:p>
          <a:p>
            <a:r>
              <a:rPr lang="en-IN" sz="1300" dirty="0">
                <a:latin typeface="Arial" panose="020B0604020202020204" pitchFamily="34" charset="0"/>
                <a:cs typeface="Arial" panose="020B0604020202020204" pitchFamily="34" charset="0"/>
              </a:rPr>
              <a:t>Mintzberg and J.A. Waters, ‘Of strategies, deliberate and emergent’, </a:t>
            </a:r>
            <a:r>
              <a:rPr lang="en-IN" sz="1300" i="1" dirty="0">
                <a:latin typeface="Arial" panose="020B0604020202020204" pitchFamily="34" charset="0"/>
                <a:cs typeface="Arial" panose="020B0604020202020204" pitchFamily="34" charset="0"/>
              </a:rPr>
              <a:t>Strategic Management Journal</a:t>
            </a:r>
            <a:r>
              <a:rPr lang="en-IN" sz="1300" dirty="0">
                <a:latin typeface="Arial" panose="020B0604020202020204" pitchFamily="34" charset="0"/>
                <a:cs typeface="Arial" panose="020B0604020202020204" pitchFamily="34" charset="0"/>
              </a:rPr>
              <a:t>, vol. 6, no. 3 (1985), p. 258.</a:t>
            </a:r>
            <a:endParaRPr lang="it-IT" sz="1300" dirty="0">
              <a:latin typeface="Arial" panose="020B0604020202020204" pitchFamily="34" charset="0"/>
              <a:cs typeface="Arial" panose="020B0604020202020204" pitchFamily="34" charset="0"/>
            </a:endParaRPr>
          </a:p>
          <a:p>
            <a:endParaRPr lang="it-IT" sz="1300" dirty="0">
              <a:latin typeface="Arial" panose="020B0604020202020204" pitchFamily="34" charset="0"/>
              <a:cs typeface="Arial" panose="020B0604020202020204" pitchFamily="34" charset="0"/>
            </a:endParaRPr>
          </a:p>
          <a:p>
            <a:r>
              <a:rPr lang="it-IT" sz="1300" dirty="0">
                <a:latin typeface="Arial" panose="020B0604020202020204" pitchFamily="34" charset="0"/>
                <a:cs typeface="Arial" panose="020B0604020202020204" pitchFamily="34" charset="0"/>
              </a:rPr>
              <a:t>PwC </a:t>
            </a:r>
            <a:r>
              <a:rPr lang="en-GB" sz="1300" dirty="0">
                <a:latin typeface="Arial" panose="020B0604020202020204" pitchFamily="34" charset="0"/>
                <a:cs typeface="Arial" panose="020B0604020202020204" pitchFamily="34" charset="0"/>
              </a:rPr>
              <a:t>Pharma 2020: from vision to decision Available at https://www.pwc.com/gx/en/industries/pharmaceuticals-life-sciences/publications/pharma-2020.html accessed 21th January 2020</a:t>
            </a:r>
          </a:p>
          <a:p>
            <a:endParaRPr lang="en-GB" sz="1300" dirty="0">
              <a:latin typeface="Arial" panose="020B0604020202020204" pitchFamily="34" charset="0"/>
              <a:cs typeface="Arial" panose="020B0604020202020204" pitchFamily="34" charset="0"/>
            </a:endParaRPr>
          </a:p>
          <a:p>
            <a:r>
              <a:rPr lang="en-GB" sz="1300" dirty="0">
                <a:latin typeface="Arial" panose="020B0604020202020204" pitchFamily="34" charset="0"/>
                <a:cs typeface="Arial" panose="020B0604020202020204" pitchFamily="34" charset="0"/>
              </a:rPr>
              <a:t>Reflective Writing Available at https://www.youtube.com/watch?v=QoI67VeE3ds Accessed on 28</a:t>
            </a:r>
            <a:r>
              <a:rPr lang="en-GB" sz="1300" baseline="30000" dirty="0">
                <a:latin typeface="Arial" panose="020B0604020202020204" pitchFamily="34" charset="0"/>
                <a:cs typeface="Arial" panose="020B0604020202020204" pitchFamily="34" charset="0"/>
              </a:rPr>
              <a:t>th</a:t>
            </a:r>
            <a:r>
              <a:rPr lang="en-GB" sz="1300" dirty="0">
                <a:latin typeface="Arial" panose="020B0604020202020204" pitchFamily="34" charset="0"/>
                <a:cs typeface="Arial" panose="020B0604020202020204" pitchFamily="34" charset="0"/>
              </a:rPr>
              <a:t> January 2020</a:t>
            </a:r>
          </a:p>
          <a:p>
            <a:endParaRPr lang="en-GB" sz="1300" dirty="0">
              <a:latin typeface="Arial" panose="020B0604020202020204" pitchFamily="34" charset="0"/>
              <a:cs typeface="Arial" panose="020B0604020202020204" pitchFamily="34" charset="0"/>
            </a:endParaRPr>
          </a:p>
          <a:p>
            <a:r>
              <a:rPr lang="en-US" sz="1300" dirty="0">
                <a:latin typeface="Arial" panose="020B0604020202020204" pitchFamily="34" charset="0"/>
                <a:cs typeface="Arial" panose="020B0604020202020204" pitchFamily="34" charset="0"/>
              </a:rPr>
              <a:t>Spalding, E. &amp; Wilson, A. (2002). ‘Demystifying reflection: A study of pedagogical strategies that encourage reflective journal writing.’ </a:t>
            </a:r>
            <a:r>
              <a:rPr lang="en-US" sz="1300" i="1" dirty="0">
                <a:latin typeface="Arial" panose="020B0604020202020204" pitchFamily="34" charset="0"/>
                <a:cs typeface="Arial" panose="020B0604020202020204" pitchFamily="34" charset="0"/>
              </a:rPr>
              <a:t>Teachers College Record</a:t>
            </a:r>
            <a:r>
              <a:rPr lang="en-US" sz="1300" dirty="0">
                <a:latin typeface="Arial" panose="020B0604020202020204" pitchFamily="34" charset="0"/>
                <a:cs typeface="Arial" panose="020B0604020202020204" pitchFamily="34" charset="0"/>
              </a:rPr>
              <a:t>, 104, 1393-1421.</a:t>
            </a:r>
            <a:endParaRPr lang="en-GB" sz="1300" dirty="0">
              <a:latin typeface="Arial" panose="020B0604020202020204" pitchFamily="34" charset="0"/>
              <a:cs typeface="Arial" panose="020B0604020202020204" pitchFamily="34" charset="0"/>
            </a:endParaRPr>
          </a:p>
          <a:p>
            <a:endParaRPr lang="en-GB" sz="1300" dirty="0">
              <a:latin typeface="Arial" panose="020B0604020202020204" pitchFamily="34" charset="0"/>
              <a:cs typeface="Arial" panose="020B0604020202020204" pitchFamily="34" charset="0"/>
            </a:endParaRPr>
          </a:p>
          <a:p>
            <a:r>
              <a:rPr lang="en-GB" sz="1300" dirty="0">
                <a:latin typeface="Arial" panose="020B0604020202020204" pitchFamily="34" charset="0"/>
                <a:cs typeface="Arial" panose="020B0604020202020204" pitchFamily="34" charset="0"/>
              </a:rPr>
              <a:t>University of Reading (</a:t>
            </a:r>
            <a:r>
              <a:rPr lang="en-GB" sz="1300" dirty="0" err="1">
                <a:latin typeface="Arial" panose="020B0604020202020204" pitchFamily="34" charset="0"/>
                <a:cs typeface="Arial" panose="020B0604020202020204" pitchFamily="34" charset="0"/>
              </a:rPr>
              <a:t>na</a:t>
            </a:r>
            <a:r>
              <a:rPr lang="en-GB" sz="1300" dirty="0">
                <a:latin typeface="Arial" panose="020B0604020202020204" pitchFamily="34" charset="0"/>
                <a:cs typeface="Arial" panose="020B0604020202020204" pitchFamily="34" charset="0"/>
              </a:rPr>
              <a:t>) Practice-based and reflective learning. Available at https://libguides.reading.ac.uk/reflective/thinking accessed 28th January 2020</a:t>
            </a:r>
            <a:endParaRPr lang="it-IT"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857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cdsu\AppData\Local\Microsoft\Windows\Temporary Internet Files\Content.IE5\9F77L7EM\forth_bridge_structure[1].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265113" y="1558925"/>
            <a:ext cx="2938462" cy="533721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987675" y="1700807"/>
            <a:ext cx="6048375" cy="511817"/>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Our Focus</a:t>
            </a:r>
          </a:p>
        </p:txBody>
      </p:sp>
      <p:sp>
        <p:nvSpPr>
          <p:cNvPr id="4" name="Content Placeholder 2"/>
          <p:cNvSpPr txBox="1">
            <a:spLocks/>
          </p:cNvSpPr>
          <p:nvPr/>
        </p:nvSpPr>
        <p:spPr>
          <a:xfrm>
            <a:off x="3635896" y="2492896"/>
            <a:ext cx="5256584" cy="40328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800" dirty="0"/>
              <a:t>develop students’ understanding of leadership and team roles within a commercial setting. </a:t>
            </a:r>
          </a:p>
          <a:p>
            <a:pPr lvl="1"/>
            <a:r>
              <a:rPr lang="en-GB" sz="1200" dirty="0"/>
              <a:t>ASSESSMENT</a:t>
            </a:r>
          </a:p>
        </p:txBody>
      </p:sp>
      <p:graphicFrame>
        <p:nvGraphicFramePr>
          <p:cNvPr id="2" name="Diagram 1"/>
          <p:cNvGraphicFramePr/>
          <p:nvPr>
            <p:extLst>
              <p:ext uri="{D42A27DB-BD31-4B8C-83A1-F6EECF244321}">
                <p14:modId xmlns:p14="http://schemas.microsoft.com/office/powerpoint/2010/main" val="4055361385"/>
              </p:ext>
            </p:extLst>
          </p:nvPr>
        </p:nvGraphicFramePr>
        <p:xfrm>
          <a:off x="3374305" y="3367889"/>
          <a:ext cx="5688905" cy="35282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8263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cdsu\AppData\Local\Microsoft\Windows\Temporary Internet Files\Content.IE5\9F77L7EM\forth_bridge_structure[1].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265113" y="1558925"/>
            <a:ext cx="2938462" cy="533721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987675" y="1700807"/>
            <a:ext cx="6048375" cy="511817"/>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Relating back to:</a:t>
            </a:r>
          </a:p>
        </p:txBody>
      </p:sp>
      <p:sp>
        <p:nvSpPr>
          <p:cNvPr id="4" name="Content Placeholder 2"/>
          <p:cNvSpPr txBox="1">
            <a:spLocks/>
          </p:cNvSpPr>
          <p:nvPr/>
        </p:nvSpPr>
        <p:spPr>
          <a:xfrm>
            <a:off x="3635896" y="2354506"/>
            <a:ext cx="5256584" cy="41712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GB" sz="1600" dirty="0"/>
              <a:t>provide students with an understanding of the economic drivers across the biopharmaceutical industry</a:t>
            </a:r>
          </a:p>
          <a:p>
            <a:r>
              <a:rPr lang="en-GB" sz="1600" dirty="0"/>
              <a:t>explore the role of intellectual property rights in the creation of economic value</a:t>
            </a:r>
          </a:p>
          <a:p>
            <a:r>
              <a:rPr lang="en-GB" sz="1600" dirty="0"/>
              <a:t>examine the exploitation models that can be used to take pharmaceutical products to market</a:t>
            </a:r>
          </a:p>
          <a:p>
            <a:pPr lvl="0"/>
            <a:endParaRPr lang="en-GB" sz="1600" dirty="0"/>
          </a:p>
          <a:p>
            <a:pPr marL="457200" lvl="1" indent="0">
              <a:buNone/>
            </a:pPr>
            <a:endParaRPr lang="en-GB" dirty="0"/>
          </a:p>
        </p:txBody>
      </p:sp>
      <p:graphicFrame>
        <p:nvGraphicFramePr>
          <p:cNvPr id="2" name="Diagram 1"/>
          <p:cNvGraphicFramePr/>
          <p:nvPr>
            <p:extLst>
              <p:ext uri="{D42A27DB-BD31-4B8C-83A1-F6EECF244321}">
                <p14:modId xmlns:p14="http://schemas.microsoft.com/office/powerpoint/2010/main" val="1300492568"/>
              </p:ext>
            </p:extLst>
          </p:nvPr>
        </p:nvGraphicFramePr>
        <p:xfrm>
          <a:off x="3374305" y="3367889"/>
          <a:ext cx="5688905" cy="35282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1689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11302" y="2351678"/>
            <a:ext cx="2554117" cy="3378354"/>
          </a:xfrm>
          <a:prstGeom prst="rect">
            <a:avLst/>
          </a:prstGeom>
        </p:spPr>
      </p:pic>
      <p:sp>
        <p:nvSpPr>
          <p:cNvPr id="5" name="Shape 104"/>
          <p:cNvSpPr txBox="1">
            <a:spLocks/>
          </p:cNvSpPr>
          <p:nvPr/>
        </p:nvSpPr>
        <p:spPr>
          <a:xfrm>
            <a:off x="4036201" y="3612492"/>
            <a:ext cx="4761436" cy="8567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sz="1800">
                <a:solidFill>
                  <a:srgbClr val="000000"/>
                </a:solidFill>
              </a:defRPr>
            </a:pPr>
            <a:r>
              <a:rPr lang="en-GB" sz="3600" b="1" dirty="0">
                <a:solidFill>
                  <a:srgbClr val="000000"/>
                </a:solidFill>
              </a:rPr>
              <a:t>Suggested Reading</a:t>
            </a:r>
          </a:p>
        </p:txBody>
      </p:sp>
    </p:spTree>
    <p:extLst>
      <p:ext uri="{BB962C8B-B14F-4D97-AF65-F5344CB8AC3E}">
        <p14:creationId xmlns:p14="http://schemas.microsoft.com/office/powerpoint/2010/main" val="102515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p:nvPr/>
        </p:nvSpPr>
        <p:spPr>
          <a:xfrm>
            <a:off x="7760212" y="4077072"/>
            <a:ext cx="774251" cy="33855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2200">
                <a:solidFill>
                  <a:srgbClr val="FFFFFF"/>
                </a:solidFill>
              </a:defRPr>
            </a:lvl1pPr>
          </a:lstStyle>
          <a:p>
            <a:pPr lvl="0">
              <a:defRPr sz="1800">
                <a:solidFill>
                  <a:srgbClr val="000000"/>
                </a:solidFill>
              </a:defRPr>
            </a:pPr>
            <a:r>
              <a:rPr sz="2200">
                <a:solidFill>
                  <a:schemeClr val="tx1"/>
                </a:solidFill>
              </a:rPr>
              <a:t>Others</a:t>
            </a:r>
          </a:p>
        </p:txBody>
      </p:sp>
      <p:sp>
        <p:nvSpPr>
          <p:cNvPr id="141" name="Shape 141"/>
          <p:cNvSpPr/>
          <p:nvPr/>
        </p:nvSpPr>
        <p:spPr>
          <a:xfrm>
            <a:off x="4810263" y="2060848"/>
            <a:ext cx="1985692" cy="3046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nSpc>
                <a:spcPct val="90000"/>
              </a:lnSpc>
              <a:spcBef>
                <a:spcPts val="500"/>
              </a:spcBef>
              <a:defRPr sz="2200">
                <a:solidFill>
                  <a:srgbClr val="FFFFFF"/>
                </a:solidFill>
              </a:defRPr>
            </a:lvl1pPr>
          </a:lstStyle>
          <a:p>
            <a:pPr lvl="0">
              <a:defRPr sz="1800">
                <a:solidFill>
                  <a:srgbClr val="000000"/>
                </a:solidFill>
              </a:defRPr>
            </a:pPr>
            <a:r>
              <a:rPr sz="2200">
                <a:solidFill>
                  <a:schemeClr val="tx1"/>
                </a:solidFill>
              </a:rPr>
              <a:t>Negotiation</a:t>
            </a:r>
          </a:p>
        </p:txBody>
      </p:sp>
      <p:sp>
        <p:nvSpPr>
          <p:cNvPr id="142" name="Shape 142"/>
          <p:cNvSpPr/>
          <p:nvPr/>
        </p:nvSpPr>
        <p:spPr>
          <a:xfrm>
            <a:off x="7688204" y="3573016"/>
            <a:ext cx="593111" cy="33855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2200">
                <a:solidFill>
                  <a:srgbClr val="FFFFFF"/>
                </a:solidFill>
              </a:defRPr>
            </a:lvl1pPr>
          </a:lstStyle>
          <a:p>
            <a:pPr lvl="0">
              <a:defRPr sz="1800">
                <a:solidFill>
                  <a:srgbClr val="000000"/>
                </a:solidFill>
              </a:defRPr>
            </a:pPr>
            <a:r>
              <a:rPr sz="2200">
                <a:solidFill>
                  <a:schemeClr val="tx1"/>
                </a:solidFill>
              </a:rPr>
              <a:t>Mine</a:t>
            </a:r>
          </a:p>
        </p:txBody>
      </p:sp>
      <p:sp>
        <p:nvSpPr>
          <p:cNvPr id="143" name="Shape 143"/>
          <p:cNvSpPr/>
          <p:nvPr/>
        </p:nvSpPr>
        <p:spPr>
          <a:xfrm>
            <a:off x="3154079" y="1916832"/>
            <a:ext cx="1788718" cy="33855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200">
                <a:solidFill>
                  <a:srgbClr val="FFFFFF"/>
                </a:solidFill>
              </a:defRPr>
            </a:lvl1pPr>
          </a:lstStyle>
          <a:p>
            <a:pPr lvl="0">
              <a:defRPr sz="1800">
                <a:solidFill>
                  <a:srgbClr val="000000"/>
                </a:solidFill>
              </a:defRPr>
            </a:pPr>
            <a:r>
              <a:rPr sz="2200">
                <a:solidFill>
                  <a:schemeClr val="tx1"/>
                </a:solidFill>
              </a:rPr>
              <a:t>Networking</a:t>
            </a:r>
          </a:p>
        </p:txBody>
      </p:sp>
      <p:sp>
        <p:nvSpPr>
          <p:cNvPr id="144" name="Shape 144"/>
          <p:cNvSpPr/>
          <p:nvPr/>
        </p:nvSpPr>
        <p:spPr>
          <a:xfrm>
            <a:off x="5523415" y="2492896"/>
            <a:ext cx="1697660" cy="33855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200">
                <a:solidFill>
                  <a:srgbClr val="FFFFFF"/>
                </a:solidFill>
              </a:defRPr>
            </a:lvl1pPr>
          </a:lstStyle>
          <a:p>
            <a:pPr lvl="0">
              <a:defRPr sz="1800">
                <a:solidFill>
                  <a:srgbClr val="000000"/>
                </a:solidFill>
              </a:defRPr>
            </a:pPr>
            <a:r>
              <a:rPr sz="2200">
                <a:solidFill>
                  <a:schemeClr val="tx1"/>
                </a:solidFill>
              </a:rPr>
              <a:t>Evaluation</a:t>
            </a:r>
          </a:p>
        </p:txBody>
      </p:sp>
      <p:sp>
        <p:nvSpPr>
          <p:cNvPr id="145" name="Shape 145"/>
          <p:cNvSpPr/>
          <p:nvPr/>
        </p:nvSpPr>
        <p:spPr>
          <a:xfrm>
            <a:off x="1857935" y="2132856"/>
            <a:ext cx="1440561" cy="33855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200">
                <a:solidFill>
                  <a:srgbClr val="FFFFFF"/>
                </a:solidFill>
              </a:defRPr>
            </a:lvl1pPr>
          </a:lstStyle>
          <a:p>
            <a:pPr lvl="0">
              <a:defRPr sz="1800">
                <a:solidFill>
                  <a:srgbClr val="000000"/>
                </a:solidFill>
              </a:defRPr>
            </a:pPr>
            <a:r>
              <a:rPr sz="2200" dirty="0">
                <a:solidFill>
                  <a:schemeClr val="tx1"/>
                </a:solidFill>
              </a:rPr>
              <a:t>Planning</a:t>
            </a:r>
          </a:p>
        </p:txBody>
      </p:sp>
      <p:sp>
        <p:nvSpPr>
          <p:cNvPr id="146" name="Shape 146"/>
          <p:cNvSpPr>
            <a:spLocks noGrp="1"/>
          </p:cNvSpPr>
          <p:nvPr>
            <p:ph type="title" idx="4294967295"/>
          </p:nvPr>
        </p:nvSpPr>
        <p:spPr>
          <a:xfrm>
            <a:off x="457200" y="274638"/>
            <a:ext cx="822960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2400" b="1" kern="1200" spc="300">
                <a:solidFill>
                  <a:schemeClr val="tx1"/>
                </a:solidFill>
                <a:latin typeface="+mj-lt"/>
                <a:ea typeface="+mj-ea"/>
                <a:cs typeface="+mj-cs"/>
              </a:defRPr>
            </a:lvl1pPr>
          </a:lstStyle>
          <a:p>
            <a:pPr lvl="0">
              <a:defRPr sz="1800" b="0">
                <a:solidFill>
                  <a:srgbClr val="000000"/>
                </a:solidFill>
              </a:defRPr>
            </a:pPr>
            <a:r>
              <a:rPr lang="en-GB" dirty="0"/>
              <a:t>Your Group Project….and your Individual Reflection</a:t>
            </a:r>
            <a:endParaRPr sz="3200" b="1" dirty="0"/>
          </a:p>
        </p:txBody>
      </p:sp>
      <p:sp>
        <p:nvSpPr>
          <p:cNvPr id="147" name="Shape 147"/>
          <p:cNvSpPr/>
          <p:nvPr/>
        </p:nvSpPr>
        <p:spPr>
          <a:xfrm>
            <a:off x="1030351" y="2708919"/>
            <a:ext cx="1872210" cy="6771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200">
                <a:solidFill>
                  <a:srgbClr val="FFFFFF"/>
                </a:solidFill>
              </a:defRPr>
            </a:lvl1pPr>
          </a:lstStyle>
          <a:p>
            <a:pPr lvl="0">
              <a:defRPr sz="1800">
                <a:solidFill>
                  <a:srgbClr val="000000"/>
                </a:solidFill>
              </a:defRPr>
            </a:pPr>
            <a:r>
              <a:rPr sz="2200" dirty="0">
                <a:solidFill>
                  <a:schemeClr val="tx1"/>
                </a:solidFill>
              </a:rPr>
              <a:t>Project Management</a:t>
            </a:r>
          </a:p>
        </p:txBody>
      </p:sp>
      <p:sp>
        <p:nvSpPr>
          <p:cNvPr id="148" name="Shape 148"/>
          <p:cNvSpPr/>
          <p:nvPr/>
        </p:nvSpPr>
        <p:spPr>
          <a:xfrm>
            <a:off x="7328163" y="4725144"/>
            <a:ext cx="1413336" cy="33855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2200">
                <a:solidFill>
                  <a:srgbClr val="FFFFFF"/>
                </a:solidFill>
              </a:defRPr>
            </a:lvl1pPr>
          </a:lstStyle>
          <a:p>
            <a:pPr lvl="0">
              <a:defRPr sz="1800">
                <a:solidFill>
                  <a:srgbClr val="000000"/>
                </a:solidFill>
              </a:defRPr>
            </a:pPr>
            <a:r>
              <a:rPr sz="2200" dirty="0">
                <a:solidFill>
                  <a:schemeClr val="tx1"/>
                </a:solidFill>
              </a:rPr>
              <a:t>Self-reliance</a:t>
            </a:r>
          </a:p>
        </p:txBody>
      </p:sp>
      <p:sp>
        <p:nvSpPr>
          <p:cNvPr id="149" name="Shape 149"/>
          <p:cNvSpPr/>
          <p:nvPr/>
        </p:nvSpPr>
        <p:spPr>
          <a:xfrm>
            <a:off x="6392060" y="5373215"/>
            <a:ext cx="1765676" cy="33855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2200">
                <a:solidFill>
                  <a:srgbClr val="FFFFFF"/>
                </a:solidFill>
              </a:defRPr>
            </a:lvl1pPr>
          </a:lstStyle>
          <a:p>
            <a:pPr lvl="0">
              <a:defRPr sz="1800">
                <a:solidFill>
                  <a:srgbClr val="000000"/>
                </a:solidFill>
              </a:defRPr>
            </a:pPr>
            <a:r>
              <a:rPr sz="2200" dirty="0">
                <a:solidFill>
                  <a:schemeClr val="tx1"/>
                </a:solidFill>
              </a:rPr>
              <a:t>Self-confidence</a:t>
            </a:r>
          </a:p>
        </p:txBody>
      </p:sp>
      <p:sp>
        <p:nvSpPr>
          <p:cNvPr id="150" name="Shape 150"/>
          <p:cNvSpPr/>
          <p:nvPr/>
        </p:nvSpPr>
        <p:spPr>
          <a:xfrm>
            <a:off x="6608084" y="2996951"/>
            <a:ext cx="2160241" cy="33855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200">
                <a:solidFill>
                  <a:srgbClr val="FFFFFF"/>
                </a:solidFill>
              </a:defRPr>
            </a:lvl1pPr>
          </a:lstStyle>
          <a:p>
            <a:pPr lvl="0">
              <a:defRPr sz="1800">
                <a:solidFill>
                  <a:srgbClr val="000000"/>
                </a:solidFill>
              </a:defRPr>
            </a:pPr>
            <a:r>
              <a:rPr sz="2200">
                <a:solidFill>
                  <a:schemeClr val="tx1"/>
                </a:solidFill>
              </a:rPr>
              <a:t>Problem-solving</a:t>
            </a:r>
          </a:p>
        </p:txBody>
      </p:sp>
      <p:sp>
        <p:nvSpPr>
          <p:cNvPr id="151" name="Shape 151"/>
          <p:cNvSpPr/>
          <p:nvPr/>
        </p:nvSpPr>
        <p:spPr>
          <a:xfrm>
            <a:off x="2722668" y="2487250"/>
            <a:ext cx="2103256" cy="21241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8BACD"/>
          </a:solidFill>
          <a:ln>
            <a:solidFill>
              <a:srgbClr val="4A7EBB"/>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lvl1pPr algn="ctr">
              <a:defRPr sz="2200" b="1">
                <a:solidFill>
                  <a:srgbClr val="FFFFFF"/>
                </a:solidFill>
              </a:defRPr>
            </a:lvl1pPr>
          </a:lstStyle>
          <a:p>
            <a:pPr lvl="0">
              <a:defRPr sz="1800" b="0">
                <a:solidFill>
                  <a:srgbClr val="000000"/>
                </a:solidFill>
              </a:defRPr>
            </a:pPr>
            <a:r>
              <a:rPr sz="2200" b="1" dirty="0">
                <a:solidFill>
                  <a:schemeClr val="tx1"/>
                </a:solidFill>
              </a:rPr>
              <a:t>Knowledge</a:t>
            </a:r>
          </a:p>
        </p:txBody>
      </p:sp>
      <p:sp>
        <p:nvSpPr>
          <p:cNvPr id="152" name="Shape 152"/>
          <p:cNvSpPr/>
          <p:nvPr/>
        </p:nvSpPr>
        <p:spPr>
          <a:xfrm>
            <a:off x="4490990" y="3121806"/>
            <a:ext cx="2150716" cy="20202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8BACD"/>
          </a:solidFill>
          <a:ln>
            <a:solidFill>
              <a:srgbClr val="4A7EBB"/>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lvl1pPr algn="ctr">
              <a:defRPr sz="2200" b="1">
                <a:solidFill>
                  <a:srgbClr val="FFFFFF"/>
                </a:solidFill>
              </a:defRPr>
            </a:lvl1pPr>
          </a:lstStyle>
          <a:p>
            <a:pPr lvl="0">
              <a:defRPr sz="1800" b="0">
                <a:solidFill>
                  <a:srgbClr val="000000"/>
                </a:solidFill>
              </a:defRPr>
            </a:pPr>
            <a:r>
              <a:rPr sz="2200" b="1">
                <a:solidFill>
                  <a:schemeClr val="tx1"/>
                </a:solidFill>
              </a:rPr>
              <a:t>Skills</a:t>
            </a:r>
          </a:p>
        </p:txBody>
      </p:sp>
      <p:sp>
        <p:nvSpPr>
          <p:cNvPr id="153" name="Shape 153"/>
          <p:cNvSpPr/>
          <p:nvPr/>
        </p:nvSpPr>
        <p:spPr>
          <a:xfrm>
            <a:off x="3300290" y="4522441"/>
            <a:ext cx="2103257" cy="213029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8BACD"/>
          </a:solidFill>
          <a:ln>
            <a:solidFill>
              <a:srgbClr val="4A7EBB"/>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0" tIns="0" rIns="0" bIns="0" anchor="ctr"/>
          <a:lstStyle>
            <a:lvl1pPr algn="ctr">
              <a:defRPr sz="2200" b="1">
                <a:solidFill>
                  <a:srgbClr val="FFFFFF"/>
                </a:solidFill>
              </a:defRPr>
            </a:lvl1pPr>
          </a:lstStyle>
          <a:p>
            <a:pPr lvl="0">
              <a:defRPr sz="1800" b="0">
                <a:solidFill>
                  <a:srgbClr val="000000"/>
                </a:solidFill>
              </a:defRPr>
            </a:pPr>
            <a:r>
              <a:rPr sz="2200" b="1">
                <a:solidFill>
                  <a:schemeClr val="tx1"/>
                </a:solidFill>
              </a:rPr>
              <a:t>Attitudes</a:t>
            </a:r>
          </a:p>
        </p:txBody>
      </p:sp>
      <p:sp>
        <p:nvSpPr>
          <p:cNvPr id="154" name="Shape 154"/>
          <p:cNvSpPr/>
          <p:nvPr/>
        </p:nvSpPr>
        <p:spPr>
          <a:xfrm>
            <a:off x="3523658" y="3778632"/>
            <a:ext cx="1400110" cy="141261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603E84"/>
          </a:solidFill>
          <a:ln>
            <a:solidFill>
              <a:srgbClr val="FFFFFF"/>
            </a:solidFill>
            <a:miter/>
          </a:ln>
          <a:effectLst>
            <a:outerShdw blurRad="12700" dist="107762" dir="2700000" rotWithShape="0">
              <a:srgbClr val="808080"/>
            </a:outerShdw>
          </a:effectLst>
          <a:extLst>
            <a:ext uri="{C572A759-6A51-4108-AA02-DFA0A04FC94B}">
              <ma14:wrappingTextBoxFlag xmlns:ma14="http://schemas.microsoft.com/office/mac/drawingml/2011/main" xmlns="" val="1"/>
            </a:ext>
          </a:extLst>
        </p:spPr>
        <p:txBody>
          <a:bodyPr lIns="0" tIns="0" rIns="0" bIns="0" anchor="ctr"/>
          <a:lstStyle>
            <a:lvl1pPr algn="ctr">
              <a:defRPr sz="1700" b="1"/>
            </a:lvl1pPr>
          </a:lstStyle>
          <a:p>
            <a:pPr lvl="0">
              <a:defRPr sz="1800" b="0"/>
            </a:pPr>
            <a:r>
              <a:rPr lang="en-GB" sz="1700" b="1" dirty="0">
                <a:solidFill>
                  <a:schemeClr val="bg1"/>
                </a:solidFill>
              </a:rPr>
              <a:t>BIOL5134M</a:t>
            </a:r>
            <a:endParaRPr sz="1700" b="1" dirty="0">
              <a:solidFill>
                <a:schemeClr val="bg1"/>
              </a:solidFill>
            </a:endParaRPr>
          </a:p>
        </p:txBody>
      </p:sp>
    </p:spTree>
    <p:extLst>
      <p:ext uri="{BB962C8B-B14F-4D97-AF65-F5344CB8AC3E}">
        <p14:creationId xmlns:p14="http://schemas.microsoft.com/office/powerpoint/2010/main" val="417599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3203575" y="1842850"/>
            <a:ext cx="5637213" cy="98457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2" y="292027"/>
            <a:ext cx="8177912" cy="6565973"/>
          </a:xfrm>
          <a:prstGeom prst="rect">
            <a:avLst/>
          </a:prstGeom>
        </p:spPr>
      </p:pic>
      <p:sp>
        <p:nvSpPr>
          <p:cNvPr id="7" name="Text Placeholder 2"/>
          <p:cNvSpPr txBox="1">
            <a:spLocks/>
          </p:cNvSpPr>
          <p:nvPr/>
        </p:nvSpPr>
        <p:spPr>
          <a:xfrm>
            <a:off x="0" y="126253"/>
            <a:ext cx="8729579" cy="8159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Entrepreneurial learning cycle</a:t>
            </a:r>
            <a:endParaRPr lang="en-US" dirty="0"/>
          </a:p>
        </p:txBody>
      </p:sp>
    </p:spTree>
    <p:extLst>
      <p:ext uri="{BB962C8B-B14F-4D97-AF65-F5344CB8AC3E}">
        <p14:creationId xmlns:p14="http://schemas.microsoft.com/office/powerpoint/2010/main" val="323998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987675" y="1700807"/>
            <a:ext cx="6048375" cy="511817"/>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Module assessments</a:t>
            </a:r>
          </a:p>
        </p:txBody>
      </p:sp>
      <p:pic>
        <p:nvPicPr>
          <p:cNvPr id="4098" name="Picture 2" descr="C:\Users\acdsu\AppData\Local\Microsoft\Windows\Temporary Internet Files\Content.IE5\PWY2UD7I\Exam[1].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265113" y="1558925"/>
            <a:ext cx="2938462" cy="5338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80298" y="2212624"/>
            <a:ext cx="5560489" cy="4247317"/>
          </a:xfrm>
          <a:prstGeom prst="rect">
            <a:avLst/>
          </a:prstGeom>
        </p:spPr>
        <p:txBody>
          <a:bodyPr wrap="square">
            <a:spAutoFit/>
          </a:bodyPr>
          <a:lstStyle/>
          <a:p>
            <a:r>
              <a:rPr lang="en-GB" b="1" dirty="0"/>
              <a:t>Assessment 2 TOTAL = 2,500 words – 70%</a:t>
            </a:r>
          </a:p>
          <a:p>
            <a:endParaRPr lang="en-GB" b="1" dirty="0"/>
          </a:p>
          <a:p>
            <a:r>
              <a:rPr lang="en-GB" b="1" dirty="0"/>
              <a:t>Assessment 2 – Part 1; OBM</a:t>
            </a:r>
          </a:p>
          <a:p>
            <a:pPr lvl="0"/>
            <a:r>
              <a:rPr lang="en-GB" b="1" dirty="0"/>
              <a:t>Presented as an executive summary of 500-750 words, based on group work, but written by you. 5% tolerance.</a:t>
            </a:r>
          </a:p>
          <a:p>
            <a:pPr lvl="0"/>
            <a:endParaRPr lang="en-GB" b="1" dirty="0"/>
          </a:p>
          <a:p>
            <a:r>
              <a:rPr lang="en-GB" b="1" dirty="0"/>
              <a:t>Brief – see Minerva for full details</a:t>
            </a:r>
            <a:endParaRPr lang="en-GB" dirty="0"/>
          </a:p>
          <a:p>
            <a:r>
              <a:rPr lang="en-GB" dirty="0"/>
              <a:t>This assessment is designed to increase your </a:t>
            </a:r>
            <a:r>
              <a:rPr lang="en-GB" b="1" dirty="0"/>
              <a:t>experience</a:t>
            </a:r>
            <a:r>
              <a:rPr lang="en-GB" dirty="0"/>
              <a:t> of </a:t>
            </a:r>
            <a:r>
              <a:rPr lang="en-GB" b="1" dirty="0"/>
              <a:t>new venture creation</a:t>
            </a:r>
            <a:r>
              <a:rPr lang="en-GB" dirty="0"/>
              <a:t>. You will have the opportunity to research a </a:t>
            </a:r>
            <a:r>
              <a:rPr lang="en-GB" b="1" dirty="0"/>
              <a:t>novel pharmaceutical product </a:t>
            </a:r>
            <a:r>
              <a:rPr lang="en-GB" dirty="0"/>
              <a:t>with emerging </a:t>
            </a:r>
            <a:r>
              <a:rPr lang="en-GB" b="1" dirty="0"/>
              <a:t>intellectual property</a:t>
            </a:r>
            <a:r>
              <a:rPr lang="en-GB" dirty="0"/>
              <a:t>. The purpose of this assignment is to create a </a:t>
            </a:r>
            <a:r>
              <a:rPr lang="en-GB" b="1" dirty="0"/>
              <a:t>number of potential new business ideas </a:t>
            </a:r>
            <a:r>
              <a:rPr lang="en-GB" dirty="0"/>
              <a:t>for this product and to </a:t>
            </a:r>
            <a:r>
              <a:rPr lang="en-GB" b="1" dirty="0"/>
              <a:t>work together in your group </a:t>
            </a:r>
            <a:r>
              <a:rPr lang="en-GB" dirty="0"/>
              <a:t>to express the best idea as </a:t>
            </a:r>
            <a:r>
              <a:rPr lang="en-GB" b="1" dirty="0"/>
              <a:t>an opportunity business model </a:t>
            </a:r>
            <a:r>
              <a:rPr lang="en-GB" dirty="0"/>
              <a:t>(OBM). </a:t>
            </a:r>
          </a:p>
        </p:txBody>
      </p:sp>
    </p:spTree>
    <p:extLst>
      <p:ext uri="{BB962C8B-B14F-4D97-AF65-F5344CB8AC3E}">
        <p14:creationId xmlns:p14="http://schemas.microsoft.com/office/powerpoint/2010/main" val="733844211"/>
      </p:ext>
    </p:extLst>
  </p:cSld>
  <p:clrMapOvr>
    <a:masterClrMapping/>
  </p:clrMapOvr>
</p:sld>
</file>

<file path=ppt/theme/theme1.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ext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2348</TotalTime>
  <Words>2574</Words>
  <Application>Microsoft Macintosh PowerPoint</Application>
  <PresentationFormat>On-screen Show (4:3)</PresentationFormat>
  <Paragraphs>321</Paragraphs>
  <Slides>32</Slides>
  <Notes>17</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32</vt:i4>
      </vt:variant>
    </vt:vector>
  </HeadingPairs>
  <TitlesOfParts>
    <vt:vector size="47" baseType="lpstr">
      <vt:lpstr>Arial</vt:lpstr>
      <vt:lpstr>Arial</vt:lpstr>
      <vt:lpstr>Calibri</vt:lpstr>
      <vt:lpstr>Georgia</vt:lpstr>
      <vt:lpstr>Tahoma</vt:lpstr>
      <vt:lpstr>Times New Roman</vt:lpstr>
      <vt:lpstr>Trade Gothic LT Std</vt:lpstr>
      <vt:lpstr>Trade Gothic LT Std Bold 2</vt:lpstr>
      <vt:lpstr>Wingdings</vt:lpstr>
      <vt:lpstr>4_Custom Design</vt:lpstr>
      <vt:lpstr>Custom Design</vt:lpstr>
      <vt:lpstr>1_Custom Design</vt:lpstr>
      <vt:lpstr>Text slide</vt:lpstr>
      <vt:lpstr>2_Custom Design</vt:lpstr>
      <vt:lpstr>3_Custom Design</vt:lpstr>
      <vt:lpstr>PowerPoint Presentation</vt:lpstr>
      <vt:lpstr>An Introduction</vt:lpstr>
      <vt:lpstr>Overall Module aims</vt:lpstr>
      <vt:lpstr>PowerPoint Presentation</vt:lpstr>
      <vt:lpstr>PowerPoint Presentation</vt:lpstr>
      <vt:lpstr>PowerPoint Presentation</vt:lpstr>
      <vt:lpstr>Your Group Project….and your Individual Reflection</vt:lpstr>
      <vt:lpstr>PowerPoint Presentation</vt:lpstr>
      <vt:lpstr>PowerPoint Presentation</vt:lpstr>
      <vt:lpstr>Entrepreneurial opportunities</vt:lpstr>
      <vt:lpstr>PowerPoint Presentation</vt:lpstr>
      <vt:lpstr>PowerPoint Presentation</vt:lpstr>
      <vt:lpstr>PowerPoint Presentation</vt:lpstr>
      <vt:lpstr>PowerPoint Presentation</vt:lpstr>
      <vt:lpstr>PowerPoint Presentation</vt:lpstr>
      <vt:lpstr>Opportunity BM Context</vt:lpstr>
      <vt:lpstr>PowerPoint Presentation</vt:lpstr>
      <vt:lpstr>PowerPoint Presentation</vt:lpstr>
      <vt:lpstr>PowerPoint Presentation</vt:lpstr>
      <vt:lpstr>PowerPoint Presentation</vt:lpstr>
      <vt:lpstr>Reflections </vt:lpstr>
      <vt:lpstr>PowerPoint Presentation</vt:lpstr>
      <vt:lpstr>PowerPoint Presentation</vt:lpstr>
      <vt:lpstr>PowerPoint Presentation</vt:lpstr>
      <vt:lpstr>How do I reflect?</vt:lpstr>
      <vt:lpstr>How do I reflect?</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Wanczyk</dc:creator>
  <cp:lastModifiedBy>Richard Tunstall</cp:lastModifiedBy>
  <cp:revision>136</cp:revision>
  <cp:lastPrinted>2020-01-28T17:11:49Z</cp:lastPrinted>
  <dcterms:created xsi:type="dcterms:W3CDTF">2015-06-28T17:41:21Z</dcterms:created>
  <dcterms:modified xsi:type="dcterms:W3CDTF">2023-10-30T08:59:35Z</dcterms:modified>
</cp:coreProperties>
</file>