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74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0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7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6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4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88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97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8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2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7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3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2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1B2760-7736-4850-A430-F0A2349364A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CE27-E5E5-4DDE-9C6F-5F57E2954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EB5BDC-A4AB-165E-A88A-B81D31F50685}"/>
              </a:ext>
            </a:extLst>
          </p:cNvPr>
          <p:cNvSpPr/>
          <p:nvPr/>
        </p:nvSpPr>
        <p:spPr>
          <a:xfrm>
            <a:off x="4591740" y="1618595"/>
            <a:ext cx="3744239" cy="20600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Under the control ubiquitin promoter and first intron </a:t>
            </a:r>
            <a:r>
              <a:rPr lang="en-US" altLang="zh-CN" b="1" dirty="0"/>
              <a:t>(Ubi-1)</a:t>
            </a:r>
          </a:p>
          <a:p>
            <a:pPr algn="ctr"/>
            <a:r>
              <a:rPr lang="en-US" altLang="zh-CN" dirty="0"/>
              <a:t>as housekeeping gene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Test: Callus, Roots, Flag Leaf, Leaf</a:t>
            </a:r>
            <a:r>
              <a:rPr lang="zh-CN" altLang="en-US" b="1" dirty="0"/>
              <a:t>，</a:t>
            </a:r>
            <a:r>
              <a:rPr lang="en-US" altLang="zh-CN" b="1" dirty="0"/>
              <a:t>Seed coat, Seed 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BB1817-23E3-7EB7-BE69-A1D0F959DAFA}"/>
              </a:ext>
            </a:extLst>
          </p:cNvPr>
          <p:cNvSpPr/>
          <p:nvPr/>
        </p:nvSpPr>
        <p:spPr>
          <a:xfrm>
            <a:off x="4596230" y="3915338"/>
            <a:ext cx="3739749" cy="13741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Under control of endosperm-specific barley D-hordein promoter </a:t>
            </a:r>
            <a:r>
              <a:rPr lang="en-US" altLang="zh-CN" b="1" dirty="0"/>
              <a:t>(Hord) </a:t>
            </a:r>
            <a:r>
              <a:rPr lang="en-US" altLang="zh-CN" dirty="0"/>
              <a:t>as luxury gene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Test: Callus, Seed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8778D3-E6AB-73F4-60FC-1053B56E9FF0}"/>
              </a:ext>
            </a:extLst>
          </p:cNvPr>
          <p:cNvSpPr/>
          <p:nvPr/>
        </p:nvSpPr>
        <p:spPr>
          <a:xfrm>
            <a:off x="4078014" y="368737"/>
            <a:ext cx="7725104" cy="90752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</a:t>
            </a: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Express 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receptor-binding domain (RBD) </a:t>
            </a: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stably transformed 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rice cell </a:t>
            </a: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developing country applications 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</a:rPr>
              <a:t> </a:t>
            </a:r>
            <a:endParaRPr lang="zh-CN" altLang="en-US" sz="1600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B5CD81-60C0-ED34-4296-69FEC726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430" y="5289469"/>
            <a:ext cx="2330570" cy="15685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188546-27E2-12CF-FF2F-31B7D412F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0" b="13093"/>
          <a:stretch/>
        </p:blipFill>
        <p:spPr>
          <a:xfrm>
            <a:off x="0" y="5215198"/>
            <a:ext cx="2585545" cy="1642802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1F15DAA0-2FB0-E2EE-AA32-F6A9AFE52CB9}"/>
              </a:ext>
            </a:extLst>
          </p:cNvPr>
          <p:cNvSpPr/>
          <p:nvPr/>
        </p:nvSpPr>
        <p:spPr>
          <a:xfrm rot="16200000">
            <a:off x="3843600" y="3103177"/>
            <a:ext cx="654187" cy="651641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CB90E7D-9729-B888-19B5-C926CAED99C7}"/>
              </a:ext>
            </a:extLst>
          </p:cNvPr>
          <p:cNvSpPr/>
          <p:nvPr/>
        </p:nvSpPr>
        <p:spPr>
          <a:xfrm rot="16200000">
            <a:off x="8515921" y="3152636"/>
            <a:ext cx="654187" cy="651641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02D57B-CC8E-59EF-DB29-1E299A1C9383}"/>
              </a:ext>
            </a:extLst>
          </p:cNvPr>
          <p:cNvSpPr/>
          <p:nvPr/>
        </p:nvSpPr>
        <p:spPr>
          <a:xfrm>
            <a:off x="388882" y="1618595"/>
            <a:ext cx="3257263" cy="35708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Transform RBD gene into mature embryo-derived rice callus using a vector construct.</a:t>
            </a:r>
          </a:p>
          <a:p>
            <a:pPr algn="ctr"/>
            <a:r>
              <a:rPr lang="en-US" altLang="zh-CN" sz="1600" dirty="0"/>
              <a:t>1. Isolate mature embryos from rice seeds.</a:t>
            </a:r>
          </a:p>
          <a:p>
            <a:pPr algn="ctr"/>
            <a:r>
              <a:rPr lang="en-US" altLang="zh-CN" sz="1600" dirty="0"/>
              <a:t>2. Prepare vector construct containing RBD gene.</a:t>
            </a:r>
          </a:p>
          <a:p>
            <a:pPr algn="ctr"/>
            <a:r>
              <a:rPr lang="en-US" altLang="zh-CN" sz="1600" dirty="0"/>
              <a:t>3. Deliver construct into callus via Agrobacterium-mediated transformation.</a:t>
            </a:r>
          </a:p>
          <a:p>
            <a:pPr algn="ctr"/>
            <a:r>
              <a:rPr lang="en-US" altLang="zh-CN" sz="1600" dirty="0"/>
              <a:t>4. Culture callus on selection medium</a:t>
            </a:r>
            <a:endParaRPr lang="en-US" altLang="zh-CN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22ACA27-40BA-F204-CE73-0779E40DB935}"/>
              </a:ext>
            </a:extLst>
          </p:cNvPr>
          <p:cNvSpPr/>
          <p:nvPr/>
        </p:nvSpPr>
        <p:spPr>
          <a:xfrm>
            <a:off x="9168835" y="1618594"/>
            <a:ext cx="2634283" cy="18104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Regenerated </a:t>
            </a:r>
            <a:r>
              <a:rPr lang="en-US" altLang="zh-CN" b="1" dirty="0"/>
              <a:t>15 </a:t>
            </a:r>
            <a:r>
              <a:rPr lang="en-US" altLang="zh-CN" dirty="0"/>
              <a:t>independent T0 transgenic rice plants containing </a:t>
            </a:r>
            <a:r>
              <a:rPr lang="en-US" altLang="zh-CN" b="1" dirty="0" err="1"/>
              <a:t>pUbi</a:t>
            </a:r>
            <a:r>
              <a:rPr lang="en-US" altLang="zh-CN" b="1" dirty="0"/>
              <a:t>-RBD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Mature: 9, 19, 26</a:t>
            </a:r>
            <a:endParaRPr lang="zh-CN" altLang="en-US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8C79928-BF95-4D6E-06C9-B88A1426EC70}"/>
              </a:ext>
            </a:extLst>
          </p:cNvPr>
          <p:cNvSpPr/>
          <p:nvPr/>
        </p:nvSpPr>
        <p:spPr>
          <a:xfrm>
            <a:off x="9168836" y="3584028"/>
            <a:ext cx="2634282" cy="170544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Regenerated </a:t>
            </a:r>
            <a:r>
              <a:rPr lang="en-US" altLang="zh-CN" b="1" dirty="0"/>
              <a:t>14</a:t>
            </a:r>
            <a:r>
              <a:rPr lang="en-US" altLang="zh-CN" dirty="0"/>
              <a:t> independent T0 transgenic rice plants containing </a:t>
            </a:r>
            <a:r>
              <a:rPr lang="en-US" altLang="zh-CN" b="1" dirty="0"/>
              <a:t>Hord-RBD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Mature: 8, 12, 14</a:t>
            </a:r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75F6FE-23BE-3C80-98D2-4F71022511F6}"/>
              </a:ext>
            </a:extLst>
          </p:cNvPr>
          <p:cNvSpPr/>
          <p:nvPr/>
        </p:nvSpPr>
        <p:spPr>
          <a:xfrm>
            <a:off x="599088" y="368737"/>
            <a:ext cx="3132083" cy="90752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1: 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Cultivate transformed strains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78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F235539-A3EC-AB31-6516-28BD5024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6334"/>
            <a:ext cx="2584928" cy="16399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135539-ECD7-056D-F7CF-398B67AE3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46" y="5291192"/>
            <a:ext cx="2328874" cy="156680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76DE8E-1042-6698-90A5-B6DC3F2C2C8A}"/>
              </a:ext>
            </a:extLst>
          </p:cNvPr>
          <p:cNvSpPr/>
          <p:nvPr/>
        </p:nvSpPr>
        <p:spPr>
          <a:xfrm>
            <a:off x="1135116" y="400267"/>
            <a:ext cx="9921767" cy="80842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2: 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Determine RBD level in different tissue of different plants by ELISA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F30E76-CBA2-ECB8-2E31-BB63D8C89AD4}"/>
              </a:ext>
            </a:extLst>
          </p:cNvPr>
          <p:cNvSpPr/>
          <p:nvPr/>
        </p:nvSpPr>
        <p:spPr>
          <a:xfrm>
            <a:off x="558801" y="1595120"/>
            <a:ext cx="3230880" cy="442119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Dectect</a:t>
            </a:r>
            <a:r>
              <a:rPr lang="en-US" altLang="zh-CN" b="1" dirty="0"/>
              <a:t> that if there are protein RBD using Western Blotting in Callus</a:t>
            </a:r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1. Sample Separation, separate them by size using SDS-PAGE gel.</a:t>
            </a:r>
          </a:p>
          <a:p>
            <a:pPr algn="ctr"/>
            <a:r>
              <a:rPr lang="en-US" altLang="zh-CN" sz="1600" dirty="0"/>
              <a:t>2. Transfer to Membrane.</a:t>
            </a:r>
          </a:p>
          <a:p>
            <a:pPr algn="ctr"/>
            <a:r>
              <a:rPr lang="en-US" altLang="zh-CN" sz="1600" dirty="0"/>
              <a:t>3. Treat the membrane with a protein-rich buffer to prevent non-specific antibody binding.</a:t>
            </a:r>
          </a:p>
          <a:p>
            <a:pPr algn="ctr"/>
            <a:r>
              <a:rPr lang="en-US" altLang="zh-CN" sz="1600" dirty="0"/>
              <a:t>4. Antibody Incubation and Detection. </a:t>
            </a:r>
          </a:p>
          <a:p>
            <a:pPr algn="ctr"/>
            <a:endParaRPr lang="en-US" altLang="zh-CN" sz="1600" dirty="0"/>
          </a:p>
          <a:p>
            <a:pPr algn="ctr"/>
            <a:r>
              <a:rPr lang="en-US" altLang="zh-CN" b="1" dirty="0"/>
              <a:t>Continue to cultivate callus tissues that can detect RBD protein levels into plants</a:t>
            </a:r>
          </a:p>
          <a:p>
            <a:pPr algn="ctr"/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2ACA9D4-C823-9684-3D77-D8DD6C0446C4}"/>
              </a:ext>
            </a:extLst>
          </p:cNvPr>
          <p:cNvSpPr/>
          <p:nvPr/>
        </p:nvSpPr>
        <p:spPr>
          <a:xfrm>
            <a:off x="6876539" y="1595120"/>
            <a:ext cx="4647205" cy="46269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Determination of RBD protein concentration in different tissues of six different plants using Enzyme-Linked Immunosorbent Assay (ELISA)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dirty="0"/>
              <a:t>1. Coating: Immobilize target antigen on a microplate well.</a:t>
            </a:r>
          </a:p>
          <a:p>
            <a:pPr algn="ctr"/>
            <a:r>
              <a:rPr lang="en-US" altLang="zh-CN" dirty="0"/>
              <a:t>2. Blocking: Add a blocking agent, which is </a:t>
            </a:r>
            <a:r>
              <a:rPr lang="en-US" altLang="zh-CN" b="1" i="1" dirty="0"/>
              <a:t>ACE2</a:t>
            </a:r>
            <a:r>
              <a:rPr lang="en-US" altLang="zh-CN" b="1" dirty="0"/>
              <a:t> </a:t>
            </a:r>
            <a:r>
              <a:rPr lang="en-US" altLang="zh-CN" dirty="0"/>
              <a:t>to prevent non-specific binding.</a:t>
            </a:r>
          </a:p>
          <a:p>
            <a:pPr algn="ctr"/>
            <a:r>
              <a:rPr lang="en-US" altLang="zh-CN" dirty="0"/>
              <a:t>3. Antibody Incubation: Apply a specific primary antibody that binds to the RBD.</a:t>
            </a:r>
          </a:p>
          <a:p>
            <a:pPr algn="ctr"/>
            <a:r>
              <a:rPr lang="en-US" altLang="zh-CN" dirty="0"/>
              <a:t>4. Detection: Introduce an enzyme-linked secondary antibody (</a:t>
            </a:r>
            <a:r>
              <a:rPr lang="en-US" altLang="zh-CN" b="1" i="1" dirty="0"/>
              <a:t>HRP conjugated</a:t>
            </a:r>
            <a:r>
              <a:rPr lang="en-US" altLang="zh-CN" dirty="0"/>
              <a:t>), followed by a substrate that produces 450nm Fluorescence when it is activate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C47D16-2BA7-0EC3-E16F-ECA82B981FF0}"/>
              </a:ext>
            </a:extLst>
          </p:cNvPr>
          <p:cNvSpPr/>
          <p:nvPr/>
        </p:nvSpPr>
        <p:spPr>
          <a:xfrm>
            <a:off x="4091754" y="1909915"/>
            <a:ext cx="2447411" cy="58227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 9,19, 26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tissue </a:t>
            </a:r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ED7213-C6F1-C6C8-A163-568B4A97A9C8}"/>
              </a:ext>
            </a:extLst>
          </p:cNvPr>
          <p:cNvSpPr/>
          <p:nvPr/>
        </p:nvSpPr>
        <p:spPr>
          <a:xfrm>
            <a:off x="4091754" y="2590800"/>
            <a:ext cx="2447411" cy="56244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 8, 12, 14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Callus and Seed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6E8D53-5144-9D7B-AC6D-8B39F05EC2DC}"/>
              </a:ext>
            </a:extLst>
          </p:cNvPr>
          <p:cNvSpPr/>
          <p:nvPr/>
        </p:nvSpPr>
        <p:spPr>
          <a:xfrm>
            <a:off x="4052714" y="3981943"/>
            <a:ext cx="2447412" cy="997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Control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C+, SARS-CoV-2 S1 protein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D222B8-755E-37DF-3C9B-B61B2D29B90B}"/>
              </a:ext>
            </a:extLst>
          </p:cNvPr>
          <p:cNvSpPr/>
          <p:nvPr/>
        </p:nvSpPr>
        <p:spPr>
          <a:xfrm>
            <a:off x="4109403" y="5145315"/>
            <a:ext cx="2447412" cy="8583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Negative Control</a:t>
            </a:r>
          </a:p>
          <a:p>
            <a:pPr algn="ctr"/>
            <a:r>
              <a:rPr lang="de-DE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C−, 1% BSA in PBST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9BF58B8-A81A-D193-A882-779062C52EA4}"/>
              </a:ext>
            </a:extLst>
          </p:cNvPr>
          <p:cNvSpPr/>
          <p:nvPr/>
        </p:nvSpPr>
        <p:spPr>
          <a:xfrm rot="16200000">
            <a:off x="5195951" y="2400579"/>
            <a:ext cx="274317" cy="2334032"/>
          </a:xfrm>
          <a:prstGeom prst="downArrow">
            <a:avLst>
              <a:gd name="adj1" fmla="val 50000"/>
              <a:gd name="adj2" fmla="val 396632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06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99</TotalTime>
  <Words>355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1_HDOfficeLightV0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Dian Lu</dc:creator>
  <cp:lastModifiedBy>Dian Lu</cp:lastModifiedBy>
  <cp:revision>1</cp:revision>
  <dcterms:created xsi:type="dcterms:W3CDTF">2023-10-31T14:57:03Z</dcterms:created>
  <dcterms:modified xsi:type="dcterms:W3CDTF">2023-10-31T16:36:22Z</dcterms:modified>
</cp:coreProperties>
</file>