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7" r:id="rId8"/>
    <p:sldId id="268" r:id="rId9"/>
    <p:sldId id="262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 hasCustomPrompt="1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公开课系列之：《2017 年 JavaScript 面试题大荟萃》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31495">
              <a:defRPr sz="7280"/>
            </a:lvl1pPr>
          </a:lstStyle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公开课系列之：《2017 年 JavaScript 面试题大荟萃》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" name="miaov.co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>
              <a:defRPr u="none"/>
            </a:pPr>
            <a:r>
              <a:rPr u="sng">
                <a:latin typeface="宋体" panose="02010600030101010101" pitchFamily="2" charset="-122"/>
                <a:ea typeface="宋体" panose="02010600030101010101" pitchFamily="2" charset="-122"/>
              </a:rPr>
              <a:t>miaov.com</a:t>
            </a:r>
            <a:endParaRPr u="sng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作用域 - 常见问题"/>
          <p:cNvSpPr txBox="1"/>
          <p:nvPr>
            <p:ph type="title"/>
          </p:nvPr>
        </p:nvSpPr>
        <p:spPr>
          <a:xfrm>
            <a:off x="0" y="0"/>
            <a:ext cx="13004800" cy="1905000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作用域 - 常见问题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" name="问：程序执行后打印的结果是什么？…"/>
          <p:cNvSpPr txBox="1"/>
          <p:nvPr>
            <p:ph type="body" idx="1"/>
          </p:nvPr>
        </p:nvSpPr>
        <p:spPr>
          <a:xfrm>
            <a:off x="152400" y="1917700"/>
            <a:ext cx="12700000" cy="7163545"/>
          </a:xfrm>
          <a:prstGeom prst="rect">
            <a:avLst/>
          </a:prstGeom>
        </p:spPr>
        <p:txBody>
          <a:bodyPr anchor="t"/>
          <a:lstStyle/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问：程序执行后打印的结果是什么？</a:t>
            </a:r>
            <a:br>
              <a:rPr>
                <a:latin typeface="宋体" panose="02010600030101010101" pitchFamily="2" charset="-122"/>
                <a:ea typeface="宋体" panose="02010600030101010101" pitchFamily="2" charset="-122"/>
              </a:rPr>
            </a:b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defTabSz="457200">
              <a:lnSpc>
                <a:spcPts val="3400"/>
              </a:lnSpc>
              <a:spcBef>
                <a:spcPts val="0"/>
              </a:spcBef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 a= </a:t>
            </a:r>
            <a:r>
              <a:rPr sz="2000">
                <a:solidFill>
                  <a:srgbClr val="09885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defTabSz="457200">
              <a:lnSpc>
                <a:spcPts val="3400"/>
              </a:lnSpc>
              <a:spcBef>
                <a:spcPts val="0"/>
              </a:spcBef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 aaa(){ 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defTabSz="457200">
              <a:lnSpc>
                <a:spcPts val="3400"/>
              </a:lnSpc>
              <a:spcBef>
                <a:spcPts val="0"/>
              </a:spcBef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  console.log(a);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defTabSz="457200">
              <a:lnSpc>
                <a:spcPts val="3400"/>
              </a:lnSpc>
              <a:spcBef>
                <a:spcPts val="0"/>
              </a:spcBef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};            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defTabSz="457200">
              <a:lnSpc>
                <a:spcPts val="3400"/>
              </a:lnSpc>
              <a:spcBef>
                <a:spcPts val="0"/>
              </a:spcBef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 bbb() {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defTabSz="457200">
              <a:lnSpc>
                <a:spcPts val="3400"/>
              </a:lnSpc>
              <a:spcBef>
                <a:spcPts val="0"/>
              </a:spcBef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sz="2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 a = </a:t>
            </a:r>
            <a:r>
              <a:rPr sz="2000">
                <a:solidFill>
                  <a:srgbClr val="09885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defTabSz="457200">
              <a:lnSpc>
                <a:spcPts val="3400"/>
              </a:lnSpc>
              <a:spcBef>
                <a:spcPts val="0"/>
              </a:spcBef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  aaa();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defTabSz="457200">
              <a:lnSpc>
                <a:spcPts val="3400"/>
              </a:lnSpc>
              <a:spcBef>
                <a:spcPts val="0"/>
              </a:spcBef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defTabSz="457200">
              <a:lnSpc>
                <a:spcPts val="3400"/>
              </a:lnSpc>
              <a:spcBef>
                <a:spcPts val="0"/>
              </a:spcBef>
              <a:buSzTx/>
              <a:buNone/>
              <a:defRPr sz="14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bbb();</a:t>
            </a:r>
            <a:endParaRPr sz="20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defTabSz="457200">
              <a:lnSpc>
                <a:spcPts val="3400"/>
              </a:lnSpc>
              <a:spcBef>
                <a:spcPts val="0"/>
              </a:spcBef>
              <a:buSzTx/>
              <a:buNone/>
              <a:defRPr sz="1400">
                <a:solidFill>
                  <a:srgbClr val="008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console.log(a);</a:t>
            </a:r>
            <a:endParaRPr sz="20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作用域"/>
          <p:cNvSpPr txBox="1"/>
          <p:nvPr>
            <p:ph type="title"/>
          </p:nvPr>
        </p:nvSpPr>
        <p:spPr>
          <a:xfrm>
            <a:off x="0" y="0"/>
            <a:ext cx="13004800" cy="1905000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作用域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6" name="全局作用域…"/>
          <p:cNvSpPr txBox="1"/>
          <p:nvPr>
            <p:ph type="body" idx="1"/>
          </p:nvPr>
        </p:nvSpPr>
        <p:spPr>
          <a:xfrm>
            <a:off x="152400" y="1917700"/>
            <a:ext cx="12700000" cy="7163545"/>
          </a:xfrm>
          <a:prstGeom prst="rect">
            <a:avLst/>
          </a:prstGeom>
        </p:spPr>
        <p:txBody>
          <a:bodyPr anchor="t"/>
          <a:lstStyle/>
          <a:p>
            <a:r>
              <a:t>全局作用域</a:t>
            </a:r>
          </a:p>
          <a:p>
            <a:r>
              <a:t>局部作用域</a:t>
            </a:r>
          </a:p>
          <a:p>
            <a:r>
              <a:t>块级作用域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问:三行a,b,c的输出分别是什么？…"/>
          <p:cNvSpPr txBox="1"/>
          <p:nvPr>
            <p:ph type="body" idx="1"/>
          </p:nvPr>
        </p:nvSpPr>
        <p:spPr>
          <a:xfrm>
            <a:off x="152400" y="1905000"/>
            <a:ext cx="12700000" cy="6286500"/>
          </a:xfrm>
          <a:prstGeom prst="rect">
            <a:avLst/>
          </a:prstGeom>
        </p:spPr>
        <p:txBody>
          <a:bodyPr anchor="t"/>
          <a:lstStyle/>
          <a:p>
            <a:r>
              <a:t>问:三行a,b,c的输出分别是什么？</a:t>
            </a:r>
            <a:br/>
          </a:p>
          <a:p>
            <a:pPr marL="0" lvl="2" indent="457200" defTabSz="457200">
              <a:lnSpc>
                <a:spcPts val="3400"/>
              </a:lnSpc>
              <a:spcBef>
                <a:spcPts val="0"/>
              </a:spcBef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 fun(n, o) {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defTabSz="457200">
              <a:lnSpc>
                <a:spcPts val="3400"/>
              </a:lnSpc>
              <a:spcBef>
                <a:spcPts val="0"/>
              </a:spcBef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   console.log(o)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defTabSz="457200">
              <a:lnSpc>
                <a:spcPts val="3400"/>
              </a:lnSpc>
              <a:spcBef>
                <a:spcPts val="0"/>
              </a:spcBef>
              <a:buSzTx/>
              <a:buNone/>
              <a:defRPr sz="1400">
                <a:solidFill>
                  <a:srgbClr val="0000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return</a:t>
            </a:r>
            <a:r>
              <a:rPr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{</a:t>
            </a:r>
            <a:endParaRPr sz="20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defTabSz="457200">
              <a:lnSpc>
                <a:spcPts val="3400"/>
              </a:lnSpc>
              <a:spcBef>
                <a:spcPts val="0"/>
              </a:spcBef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      fun: </a:t>
            </a:r>
            <a:r>
              <a:rPr sz="2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 (m) {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defTabSz="457200">
              <a:lnSpc>
                <a:spcPts val="3400"/>
              </a:lnSpc>
              <a:spcBef>
                <a:spcPts val="0"/>
              </a:spcBef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         </a:t>
            </a:r>
            <a:r>
              <a:rPr sz="2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 fun(m, n);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defTabSz="457200">
              <a:lnSpc>
                <a:spcPts val="3400"/>
              </a:lnSpc>
              <a:spcBef>
                <a:spcPts val="0"/>
              </a:spcBef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      }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defTabSz="457200">
              <a:lnSpc>
                <a:spcPts val="3400"/>
              </a:lnSpc>
              <a:spcBef>
                <a:spcPts val="0"/>
              </a:spcBef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   };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defTabSz="457200">
              <a:lnSpc>
                <a:spcPts val="3400"/>
              </a:lnSpc>
              <a:spcBef>
                <a:spcPts val="0"/>
              </a:spcBef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defTabSz="457200">
              <a:lnSpc>
                <a:spcPts val="3400"/>
              </a:lnSpc>
              <a:spcBef>
                <a:spcPts val="0"/>
              </a:spcBef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 a = fun(</a:t>
            </a:r>
            <a:r>
              <a:rPr sz="2000">
                <a:solidFill>
                  <a:srgbClr val="09885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); a.fun(</a:t>
            </a:r>
            <a:r>
              <a:rPr sz="2000">
                <a:solidFill>
                  <a:srgbClr val="09885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); a.fun(</a:t>
            </a:r>
            <a:r>
              <a:rPr sz="2000">
                <a:solidFill>
                  <a:srgbClr val="09885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); a.fun(</a:t>
            </a:r>
            <a:r>
              <a:rPr sz="2000">
                <a:solidFill>
                  <a:srgbClr val="09885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defTabSz="457200">
              <a:lnSpc>
                <a:spcPts val="3400"/>
              </a:lnSpc>
              <a:spcBef>
                <a:spcPts val="0"/>
              </a:spcBef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 b = fun(</a:t>
            </a:r>
            <a:r>
              <a:rPr sz="2000">
                <a:solidFill>
                  <a:srgbClr val="09885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).fun(</a:t>
            </a:r>
            <a:r>
              <a:rPr sz="2000">
                <a:solidFill>
                  <a:srgbClr val="09885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).fun(</a:t>
            </a:r>
            <a:r>
              <a:rPr sz="2000">
                <a:solidFill>
                  <a:srgbClr val="09885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).fun(</a:t>
            </a:r>
            <a:r>
              <a:rPr sz="2000">
                <a:solidFill>
                  <a:srgbClr val="09885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2" indent="457200" defTabSz="457200">
              <a:lnSpc>
                <a:spcPts val="3400"/>
              </a:lnSpc>
              <a:spcBef>
                <a:spcPts val="0"/>
              </a:spcBef>
              <a:buSzTx/>
              <a:buNone/>
              <a:defRPr sz="1400"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var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 c = fun(</a:t>
            </a:r>
            <a:r>
              <a:rPr sz="2000">
                <a:solidFill>
                  <a:srgbClr val="09885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).fun(</a:t>
            </a:r>
            <a:r>
              <a:rPr sz="2000">
                <a:solidFill>
                  <a:srgbClr val="09885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); c.fun(</a:t>
            </a:r>
            <a:r>
              <a:rPr sz="2000">
                <a:solidFill>
                  <a:srgbClr val="09885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); c.fun(</a:t>
            </a:r>
            <a:r>
              <a:rPr sz="2000">
                <a:solidFill>
                  <a:srgbClr val="09885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闭包 - 常见问题"/>
          <p:cNvSpPr txBox="1"/>
          <p:nvPr>
            <p:ph type="title"/>
          </p:nvPr>
        </p:nvSpPr>
        <p:spPr>
          <a:xfrm>
            <a:off x="0" y="0"/>
            <a:ext cx="13004800" cy="1905000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闭包 - 常见问题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闭包的概念…"/>
          <p:cNvSpPr txBox="1"/>
          <p:nvPr>
            <p:ph type="body" idx="1"/>
          </p:nvPr>
        </p:nvSpPr>
        <p:spPr>
          <a:xfrm>
            <a:off x="152400" y="1905000"/>
            <a:ext cx="12700000" cy="6286500"/>
          </a:xfrm>
          <a:prstGeom prst="rect">
            <a:avLst/>
          </a:prstGeom>
        </p:spPr>
        <p:txBody>
          <a:bodyPr anchor="t"/>
          <a:lstStyle/>
          <a:p>
            <a:r>
              <a:t>闭包的概念</a:t>
            </a:r>
          </a:p>
          <a:p>
            <a:r>
              <a:t>闭包的使用</a:t>
            </a:r>
          </a:p>
          <a:p>
            <a:r>
              <a:t>注意事项</a:t>
            </a:r>
          </a:p>
        </p:txBody>
      </p:sp>
      <p:sp>
        <p:nvSpPr>
          <p:cNvPr id="132" name="闭包"/>
          <p:cNvSpPr txBox="1"/>
          <p:nvPr>
            <p:ph type="title"/>
          </p:nvPr>
        </p:nvSpPr>
        <p:spPr>
          <a:xfrm>
            <a:off x="0" y="0"/>
            <a:ext cx="13004800" cy="1905000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闭包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85420" y="2169160"/>
            <a:ext cx="12552680" cy="4902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如果你的节后综合征还没好，那么妙味给你下一剂猛药~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    现如今：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	残酷的行业竞争；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	冷血的职场文化；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	无情的弱者淘汰；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	疯狂的技术革新；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	可怕的就业压力；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	房子、车子、票子、妻子、孩子“五子待哺”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	如果你还不努力提升自己，你将被安逸平静的生活所抛弃；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怎么办？怎么办？（此处停顿……）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85420" y="447040"/>
            <a:ext cx="12552680" cy="8595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怎么办？怎么办？（此处停顿……）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下面我来给大家介绍一剂良方，这里强烈推荐我们妙味的 JavaScript 远程课，坚持做前沿进阶内容的课程~   	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	内容干货至上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	理论结合实战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	问题回复及时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	课件资料完善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	交流互动频繁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	学习气氛浓郁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	深受学员好评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	接下来你们看着办~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开课仅剩 6 天，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如果你想成为富一代-经济独立；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如果你想成就IT大拿-技术牛逼；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如果你想职场屹立不倒-让对手望尘莫及；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那么这次妙味远程课，千万别错过~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http://miaov.com/index.php/news/newsDetail/nid/248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上下文对象 - this"/>
          <p:cNvSpPr txBox="1"/>
          <p:nvPr>
            <p:ph type="title"/>
          </p:nvPr>
        </p:nvSpPr>
        <p:spPr>
          <a:xfrm>
            <a:off x="0" y="0"/>
            <a:ext cx="13004800" cy="1905000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</a:rPr>
              <a:t>上下文对象 - this</a:t>
            </a: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8" name="全局…"/>
          <p:cNvSpPr txBox="1"/>
          <p:nvPr>
            <p:ph type="body" idx="1"/>
          </p:nvPr>
        </p:nvSpPr>
        <p:spPr>
          <a:xfrm>
            <a:off x="152400" y="1905000"/>
            <a:ext cx="12700000" cy="756612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284480" indent="-284480" defTabSz="373380">
              <a:spcBef>
                <a:spcPts val="2600"/>
              </a:spcBef>
              <a:defRPr sz="2050"/>
            </a:pPr>
            <a:r>
              <a:t>全局</a:t>
            </a:r>
          </a:p>
          <a:p>
            <a:pPr marL="284480" indent="-284480" defTabSz="373380">
              <a:spcBef>
                <a:spcPts val="2600"/>
              </a:spcBef>
              <a:defRPr sz="2050"/>
            </a:pPr>
            <a:r>
              <a:t>函数</a:t>
            </a:r>
          </a:p>
          <a:p>
            <a:pPr marL="568960" lvl="1" indent="-284480" defTabSz="373380">
              <a:spcBef>
                <a:spcPts val="2600"/>
              </a:spcBef>
              <a:defRPr sz="1535"/>
            </a:pPr>
            <a:r>
              <a:t>直接调用</a:t>
            </a:r>
          </a:p>
          <a:p>
            <a:pPr marL="853440" lvl="2" indent="-284480" defTabSz="373380">
              <a:spcBef>
                <a:spcPts val="2600"/>
              </a:spcBef>
              <a:defRPr sz="1025"/>
            </a:pPr>
            <a:r>
              <a:rPr sz="1400"/>
              <a:t>严格模式</a:t>
            </a:r>
            <a:endParaRPr sz="1400"/>
          </a:p>
          <a:p>
            <a:pPr marL="853440" lvl="2" indent="-284480" defTabSz="373380">
              <a:spcBef>
                <a:spcPts val="2600"/>
              </a:spcBef>
              <a:defRPr sz="1025"/>
            </a:pPr>
            <a:r>
              <a:rPr sz="1400"/>
              <a:t>非严格模式</a:t>
            </a:r>
            <a:endParaRPr sz="1400"/>
          </a:p>
          <a:p>
            <a:pPr marL="284480" indent="-284480" defTabSz="373380">
              <a:spcBef>
                <a:spcPts val="2600"/>
              </a:spcBef>
              <a:defRPr sz="2050"/>
            </a:pPr>
            <a:r>
              <a:t>对象方法</a:t>
            </a:r>
          </a:p>
          <a:p>
            <a:pPr marL="284480" indent="-284480" defTabSz="373380">
              <a:spcBef>
                <a:spcPts val="2600"/>
              </a:spcBef>
              <a:defRPr sz="2050"/>
            </a:pPr>
            <a:r>
              <a:t>call &amp; apply</a:t>
            </a:r>
          </a:p>
          <a:p>
            <a:pPr marL="284480" indent="-284480" defTabSz="373380">
              <a:spcBef>
                <a:spcPts val="2600"/>
              </a:spcBef>
              <a:defRPr sz="2050"/>
            </a:pPr>
            <a:r>
              <a:t>bind</a:t>
            </a:r>
          </a:p>
          <a:p>
            <a:pPr marL="284480" indent="-284480" defTabSz="373380">
              <a:spcBef>
                <a:spcPts val="2600"/>
              </a:spcBef>
              <a:defRPr sz="2050"/>
            </a:pPr>
            <a:r>
              <a:t>getter、setter</a:t>
            </a:r>
          </a:p>
          <a:p>
            <a:pPr marL="284480" indent="-284480" defTabSz="373380">
              <a:spcBef>
                <a:spcPts val="2600"/>
              </a:spcBef>
              <a:defRPr sz="2050"/>
            </a:pPr>
            <a:r>
              <a:t>构造函数</a:t>
            </a:r>
          </a:p>
          <a:p>
            <a:pPr marL="284480" indent="-284480" defTabSz="373380">
              <a:spcBef>
                <a:spcPts val="2600"/>
              </a:spcBef>
              <a:defRPr sz="2050"/>
            </a:pPr>
            <a:r>
              <a:t>原型链</a:t>
            </a:r>
          </a:p>
          <a:p>
            <a:pPr marL="284480" indent="-284480" defTabSz="373380">
              <a:spcBef>
                <a:spcPts val="2600"/>
              </a:spcBef>
              <a:defRPr sz="2050"/>
            </a:pPr>
            <a:r>
              <a:t>箭头函数</a:t>
            </a:r>
          </a:p>
          <a:p>
            <a:pPr marL="284480" indent="-284480" defTabSz="373380">
              <a:spcBef>
                <a:spcPts val="2600"/>
              </a:spcBef>
              <a:defRPr sz="2050"/>
            </a:pPr>
            <a:r>
              <a:t>DOM事件处理函数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WPS 演示</Application>
  <PresentationFormat/>
  <Paragraphs>98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Helvetica Neue</vt:lpstr>
      <vt:lpstr>Helvetica Neue Medium</vt:lpstr>
      <vt:lpstr>Helvetica Neue Light</vt:lpstr>
      <vt:lpstr>Helvetica Neue Thin</vt:lpstr>
      <vt:lpstr>Helvetica Light</vt:lpstr>
      <vt:lpstr>Menlo</vt:lpstr>
      <vt:lpstr>Segoe Print</vt:lpstr>
      <vt:lpstr>微软雅黑</vt:lpstr>
      <vt:lpstr>Arial Unicode MS</vt:lpstr>
      <vt:lpstr>Helvetica Neue Medium</vt:lpstr>
      <vt:lpstr>新宋体</vt:lpstr>
      <vt:lpstr>思源黑体 CN Medium</vt:lpstr>
      <vt:lpstr>White</vt:lpstr>
      <vt:lpstr>公开课系列之：《2017 年 JavaScript 面试题大荟萃》</vt:lpstr>
      <vt:lpstr>作用域 - 常见问题</vt:lpstr>
      <vt:lpstr>作用域</vt:lpstr>
      <vt:lpstr>闭包 - 常见问题</vt:lpstr>
      <vt:lpstr>闭包</vt:lpstr>
      <vt:lpstr>PowerPoint 演示文稿</vt:lpstr>
      <vt:lpstr>PowerPoint 演示文稿</vt:lpstr>
      <vt:lpstr>上下文对象 - this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公开课系列之：《2017 年 JavaScript 面试题大荟萃》</dc:title>
  <dc:creator/>
  <cp:lastModifiedBy>毅</cp:lastModifiedBy>
  <cp:revision>23</cp:revision>
  <dcterms:created xsi:type="dcterms:W3CDTF">2017-10-12T06:10:23Z</dcterms:created>
  <dcterms:modified xsi:type="dcterms:W3CDTF">2017-10-12T14:03:29Z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