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687"/>
  </p:normalViewPr>
  <p:slideViewPr>
    <p:cSldViewPr snapToGrid="0" snapToObjects="1">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3/29/21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3/29/21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3/29/21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3/29/21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4512D-2B1F-AF4E-ACC0-390868129A8E}"/>
              </a:ext>
            </a:extLst>
          </p:cNvPr>
          <p:cNvSpPr>
            <a:spLocks noGrp="1"/>
          </p:cNvSpPr>
          <p:nvPr>
            <p:ph type="ctrTitle"/>
          </p:nvPr>
        </p:nvSpPr>
        <p:spPr/>
        <p:txBody>
          <a:bodyPr/>
          <a:lstStyle/>
          <a:p>
            <a:r>
              <a:rPr kumimoji="1" lang="en-US" altLang="zh-CN" dirty="0" err="1"/>
              <a:t>Pyknow</a:t>
            </a:r>
            <a:endParaRPr kumimoji="1" lang="zh-CN" altLang="en-US" dirty="0"/>
          </a:p>
        </p:txBody>
      </p:sp>
      <p:sp>
        <p:nvSpPr>
          <p:cNvPr id="3" name="副标题 2">
            <a:extLst>
              <a:ext uri="{FF2B5EF4-FFF2-40B4-BE49-F238E27FC236}">
                <a16:creationId xmlns:a16="http://schemas.microsoft.com/office/drawing/2014/main" id="{1495EA04-7D89-3F40-9A3F-647C79D6AC23}"/>
              </a:ext>
            </a:extLst>
          </p:cNvPr>
          <p:cNvSpPr>
            <a:spLocks noGrp="1"/>
          </p:cNvSpPr>
          <p:nvPr>
            <p:ph type="subTitle" idx="1"/>
          </p:nvPr>
        </p:nvSpPr>
        <p:spPr/>
        <p:txBody>
          <a:bodyPr/>
          <a:lstStyle/>
          <a:p>
            <a:r>
              <a:rPr kumimoji="1" lang="en-US" altLang="zh-CN" dirty="0"/>
              <a:t>2021.3.28</a:t>
            </a:r>
            <a:endParaRPr kumimoji="1" lang="zh-CN" altLang="en-US" dirty="0"/>
          </a:p>
        </p:txBody>
      </p:sp>
    </p:spTree>
    <p:extLst>
      <p:ext uri="{BB962C8B-B14F-4D97-AF65-F5344CB8AC3E}">
        <p14:creationId xmlns:p14="http://schemas.microsoft.com/office/powerpoint/2010/main" val="312864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752D6-2407-7C49-85E0-230E57A76B69}"/>
              </a:ext>
            </a:extLst>
          </p:cNvPr>
          <p:cNvSpPr>
            <a:spLocks noGrp="1"/>
          </p:cNvSpPr>
          <p:nvPr>
            <p:ph type="title"/>
          </p:nvPr>
        </p:nvSpPr>
        <p:spPr/>
        <p:txBody>
          <a:bodyPr/>
          <a:lstStyle/>
          <a:p>
            <a:r>
              <a:rPr lang="en-US" altLang="zh-CN" b="1" dirty="0"/>
              <a:t>Cycle of execution</a:t>
            </a:r>
            <a:endParaRPr kumimoji="1" lang="zh-CN" altLang="en-US" dirty="0"/>
          </a:p>
        </p:txBody>
      </p:sp>
      <p:sp>
        <p:nvSpPr>
          <p:cNvPr id="3" name="内容占位符 2">
            <a:extLst>
              <a:ext uri="{FF2B5EF4-FFF2-40B4-BE49-F238E27FC236}">
                <a16:creationId xmlns:a16="http://schemas.microsoft.com/office/drawing/2014/main" id="{4DDA4ECD-D741-0A48-9D3A-E72C15878450}"/>
              </a:ext>
            </a:extLst>
          </p:cNvPr>
          <p:cNvSpPr>
            <a:spLocks noGrp="1"/>
          </p:cNvSpPr>
          <p:nvPr>
            <p:ph idx="1"/>
          </p:nvPr>
        </p:nvSpPr>
        <p:spPr/>
        <p:txBody>
          <a:bodyPr>
            <a:normAutofit/>
          </a:bodyPr>
          <a:lstStyle/>
          <a:p>
            <a:r>
              <a:rPr kumimoji="1" lang="en-US" altLang="zh-CN" dirty="0"/>
              <a:t>If the rule firing limit has been reached the execution is halted.</a:t>
            </a:r>
          </a:p>
          <a:p>
            <a:r>
              <a:rPr kumimoji="1" lang="en-US" altLang="zh-CN" dirty="0"/>
              <a:t>The top rule on the agenda is selected for execution. If there are no rules on the agenda, the execution is halted.</a:t>
            </a:r>
          </a:p>
          <a:p>
            <a:r>
              <a:rPr kumimoji="1" lang="en-US" altLang="zh-CN" dirty="0"/>
              <a:t>The RHS actions of the selected rule are executed (the method is called). As a result, rules may be activated or deactivated. Activated rules (those rules whose conditions are currently satisfied) are placed on the agenda. The placement on the agenda is determined by the salience of the rule and the current conflict resolution strategy. Deactivated rules are removed from the agenda.</a:t>
            </a:r>
            <a:endParaRPr kumimoji="1" lang="zh-CN" altLang="en-US" dirty="0"/>
          </a:p>
        </p:txBody>
      </p:sp>
    </p:spTree>
    <p:extLst>
      <p:ext uri="{BB962C8B-B14F-4D97-AF65-F5344CB8AC3E}">
        <p14:creationId xmlns:p14="http://schemas.microsoft.com/office/powerpoint/2010/main" val="160604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0B259-0153-784E-B52D-691D238C32AE}"/>
              </a:ext>
            </a:extLst>
          </p:cNvPr>
          <p:cNvSpPr>
            <a:spLocks noGrp="1"/>
          </p:cNvSpPr>
          <p:nvPr>
            <p:ph type="title"/>
          </p:nvPr>
        </p:nvSpPr>
        <p:spPr/>
        <p:txBody>
          <a:bodyPr/>
          <a:lstStyle/>
          <a:p>
            <a:r>
              <a:rPr kumimoji="1" lang="en-US" altLang="zh-CN" dirty="0"/>
              <a:t>Field Constraint(FC)</a:t>
            </a:r>
            <a:endParaRPr kumimoji="1" lang="zh-CN" altLang="en-US" dirty="0"/>
          </a:p>
        </p:txBody>
      </p:sp>
      <p:sp>
        <p:nvSpPr>
          <p:cNvPr id="3" name="内容占位符 2">
            <a:extLst>
              <a:ext uri="{FF2B5EF4-FFF2-40B4-BE49-F238E27FC236}">
                <a16:creationId xmlns:a16="http://schemas.microsoft.com/office/drawing/2014/main" id="{ED9F4BE3-B652-614E-B61B-1EE3B31705A6}"/>
              </a:ext>
            </a:extLst>
          </p:cNvPr>
          <p:cNvSpPr>
            <a:spLocks noGrp="1"/>
          </p:cNvSpPr>
          <p:nvPr>
            <p:ph idx="1"/>
          </p:nvPr>
        </p:nvSpPr>
        <p:spPr/>
        <p:txBody>
          <a:bodyPr/>
          <a:lstStyle/>
          <a:p>
            <a:r>
              <a:rPr kumimoji="1" lang="en-US" altLang="zh-CN" dirty="0"/>
              <a:t>Literal FC</a:t>
            </a:r>
          </a:p>
          <a:p>
            <a:pPr lvl="1"/>
            <a:r>
              <a:rPr kumimoji="1" lang="en-US" altLang="zh-CN" dirty="0"/>
              <a:t>@Rule(  Fact(name=L(“</a:t>
            </a:r>
            <a:r>
              <a:rPr kumimoji="1" lang="en-US" altLang="zh-CN" dirty="0" err="1"/>
              <a:t>zhangsan</a:t>
            </a:r>
            <a:r>
              <a:rPr kumimoji="1" lang="en-US" altLang="zh-CN" dirty="0"/>
              <a:t>”)  )</a:t>
            </a:r>
          </a:p>
          <a:p>
            <a:r>
              <a:rPr kumimoji="1" lang="en-US" altLang="zh-CN" dirty="0"/>
              <a:t>Wildcard FC</a:t>
            </a:r>
          </a:p>
          <a:p>
            <a:pPr lvl="1"/>
            <a:r>
              <a:rPr kumimoji="1" lang="en-US" altLang="zh-CN" dirty="0"/>
              <a:t>@Rule ( Fact( name = W( )) )</a:t>
            </a:r>
          </a:p>
          <a:p>
            <a:r>
              <a:rPr kumimoji="1" lang="en-US" altLang="zh-CN" dirty="0"/>
              <a:t>Predicate FC</a:t>
            </a:r>
          </a:p>
          <a:p>
            <a:pPr lvl="1"/>
            <a:r>
              <a:rPr kumimoji="1" lang="en-US" altLang="zh-CN" dirty="0"/>
              <a:t>@Rule (Fact (age = P(lambda x: x&gt;10)</a:t>
            </a:r>
            <a:endParaRPr kumimoji="1" lang="zh-CN" altLang="en-US" dirty="0"/>
          </a:p>
        </p:txBody>
      </p:sp>
    </p:spTree>
    <p:extLst>
      <p:ext uri="{BB962C8B-B14F-4D97-AF65-F5344CB8AC3E}">
        <p14:creationId xmlns:p14="http://schemas.microsoft.com/office/powerpoint/2010/main" val="67021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150B0F-6930-3449-9B30-A97FF107FD1F}"/>
              </a:ext>
            </a:extLst>
          </p:cNvPr>
          <p:cNvPicPr>
            <a:picLocks noChangeAspect="1"/>
          </p:cNvPicPr>
          <p:nvPr/>
        </p:nvPicPr>
        <p:blipFill>
          <a:blip r:embed="rId2"/>
          <a:stretch>
            <a:fillRect/>
          </a:stretch>
        </p:blipFill>
        <p:spPr>
          <a:xfrm>
            <a:off x="2291194" y="231869"/>
            <a:ext cx="5902779" cy="6648393"/>
          </a:xfrm>
          <a:prstGeom prst="rect">
            <a:avLst/>
          </a:prstGeom>
        </p:spPr>
      </p:pic>
    </p:spTree>
    <p:extLst>
      <p:ext uri="{BB962C8B-B14F-4D97-AF65-F5344CB8AC3E}">
        <p14:creationId xmlns:p14="http://schemas.microsoft.com/office/powerpoint/2010/main" val="107690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0CDB1-2241-4348-AB87-389B376C3306}"/>
              </a:ext>
            </a:extLst>
          </p:cNvPr>
          <p:cNvSpPr>
            <a:spLocks noGrp="1"/>
          </p:cNvSpPr>
          <p:nvPr>
            <p:ph type="title"/>
          </p:nvPr>
        </p:nvSpPr>
        <p:spPr/>
        <p:txBody>
          <a:bodyPr/>
          <a:lstStyle/>
          <a:p>
            <a:r>
              <a:rPr kumimoji="1" lang="en-US" altLang="zh-CN" dirty="0" err="1"/>
              <a:t>Varivale</a:t>
            </a:r>
            <a:r>
              <a:rPr kumimoji="1" lang="en-US" altLang="zh-CN" dirty="0"/>
              <a:t> binding</a:t>
            </a:r>
            <a:endParaRPr kumimoji="1" lang="zh-CN" altLang="en-US" dirty="0"/>
          </a:p>
        </p:txBody>
      </p:sp>
      <p:sp>
        <p:nvSpPr>
          <p:cNvPr id="3" name="内容占位符 2">
            <a:extLst>
              <a:ext uri="{FF2B5EF4-FFF2-40B4-BE49-F238E27FC236}">
                <a16:creationId xmlns:a16="http://schemas.microsoft.com/office/drawing/2014/main" id="{9CAA2007-8580-2944-817F-707B6AD8F4DC}"/>
              </a:ext>
            </a:extLst>
          </p:cNvPr>
          <p:cNvSpPr>
            <a:spLocks noGrp="1"/>
          </p:cNvSpPr>
          <p:nvPr>
            <p:ph idx="1"/>
          </p:nvPr>
        </p:nvSpPr>
        <p:spPr/>
        <p:txBody>
          <a:bodyPr/>
          <a:lstStyle/>
          <a:p>
            <a:r>
              <a:rPr kumimoji="1" lang="en-US" altLang="zh-CN" dirty="0"/>
              <a:t>&lt;&lt; operator</a:t>
            </a:r>
          </a:p>
          <a:p>
            <a:r>
              <a:rPr kumimoji="1" lang="en-US" altLang="zh-CN" dirty="0"/>
              <a:t>Field binding : MATCH</a:t>
            </a:r>
          </a:p>
          <a:p>
            <a:r>
              <a:rPr kumimoji="1" lang="en-US" altLang="zh-CN" dirty="0"/>
              <a:t>Fact binding:   AS</a:t>
            </a:r>
          </a:p>
        </p:txBody>
      </p:sp>
    </p:spTree>
    <p:extLst>
      <p:ext uri="{BB962C8B-B14F-4D97-AF65-F5344CB8AC3E}">
        <p14:creationId xmlns:p14="http://schemas.microsoft.com/office/powerpoint/2010/main" val="345478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3C4025-C8FA-9646-825D-CC6664E43673}"/>
              </a:ext>
            </a:extLst>
          </p:cNvPr>
          <p:cNvPicPr>
            <a:picLocks noChangeAspect="1"/>
          </p:cNvPicPr>
          <p:nvPr/>
        </p:nvPicPr>
        <p:blipFill>
          <a:blip r:embed="rId2"/>
          <a:stretch>
            <a:fillRect/>
          </a:stretch>
        </p:blipFill>
        <p:spPr>
          <a:xfrm>
            <a:off x="2088736" y="335478"/>
            <a:ext cx="8086437" cy="6421582"/>
          </a:xfrm>
          <a:prstGeom prst="rect">
            <a:avLst/>
          </a:prstGeom>
        </p:spPr>
      </p:pic>
    </p:spTree>
    <p:extLst>
      <p:ext uri="{BB962C8B-B14F-4D97-AF65-F5344CB8AC3E}">
        <p14:creationId xmlns:p14="http://schemas.microsoft.com/office/powerpoint/2010/main" val="375071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3F842-C2C5-F543-87F7-A13397842E36}"/>
              </a:ext>
            </a:extLst>
          </p:cNvPr>
          <p:cNvSpPr>
            <a:spLocks noGrp="1"/>
          </p:cNvSpPr>
          <p:nvPr>
            <p:ph type="title"/>
          </p:nvPr>
        </p:nvSpPr>
        <p:spPr/>
        <p:txBody>
          <a:bodyPr/>
          <a:lstStyle/>
          <a:p>
            <a:r>
              <a:rPr kumimoji="1" lang="en-US" altLang="zh-CN" dirty="0"/>
              <a:t>Other examples</a:t>
            </a:r>
            <a:endParaRPr kumimoji="1" lang="zh-CN" altLang="en-US" dirty="0"/>
          </a:p>
        </p:txBody>
      </p:sp>
      <p:sp>
        <p:nvSpPr>
          <p:cNvPr id="3" name="内容占位符 2">
            <a:extLst>
              <a:ext uri="{FF2B5EF4-FFF2-40B4-BE49-F238E27FC236}">
                <a16:creationId xmlns:a16="http://schemas.microsoft.com/office/drawing/2014/main" id="{856FF97B-2533-D14D-A6B7-F1B0E9E3C332}"/>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92134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F147C1-AD78-BD40-978F-770BA6FA6F77}"/>
              </a:ext>
            </a:extLst>
          </p:cNvPr>
          <p:cNvPicPr>
            <a:picLocks noChangeAspect="1"/>
          </p:cNvPicPr>
          <p:nvPr/>
        </p:nvPicPr>
        <p:blipFill>
          <a:blip r:embed="rId2"/>
          <a:stretch>
            <a:fillRect/>
          </a:stretch>
        </p:blipFill>
        <p:spPr>
          <a:xfrm>
            <a:off x="1200561" y="0"/>
            <a:ext cx="10299560" cy="6858000"/>
          </a:xfrm>
          <a:prstGeom prst="rect">
            <a:avLst/>
          </a:prstGeom>
        </p:spPr>
      </p:pic>
    </p:spTree>
    <p:extLst>
      <p:ext uri="{BB962C8B-B14F-4D97-AF65-F5344CB8AC3E}">
        <p14:creationId xmlns:p14="http://schemas.microsoft.com/office/powerpoint/2010/main" val="20326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411934-4C4E-4942-9BBF-67AAD427CE60}"/>
              </a:ext>
            </a:extLst>
          </p:cNvPr>
          <p:cNvPicPr>
            <a:picLocks noChangeAspect="1"/>
          </p:cNvPicPr>
          <p:nvPr/>
        </p:nvPicPr>
        <p:blipFill>
          <a:blip r:embed="rId2"/>
          <a:stretch>
            <a:fillRect/>
          </a:stretch>
        </p:blipFill>
        <p:spPr>
          <a:xfrm>
            <a:off x="1676646" y="0"/>
            <a:ext cx="7950425" cy="6858000"/>
          </a:xfrm>
          <a:prstGeom prst="rect">
            <a:avLst/>
          </a:prstGeom>
        </p:spPr>
      </p:pic>
    </p:spTree>
    <p:extLst>
      <p:ext uri="{BB962C8B-B14F-4D97-AF65-F5344CB8AC3E}">
        <p14:creationId xmlns:p14="http://schemas.microsoft.com/office/powerpoint/2010/main" val="41779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63733-06C1-6F42-9AAE-CE42D1910E08}"/>
              </a:ext>
            </a:extLst>
          </p:cNvPr>
          <p:cNvSpPr>
            <a:spLocks noGrp="1"/>
          </p:cNvSpPr>
          <p:nvPr>
            <p:ph type="title"/>
          </p:nvPr>
        </p:nvSpPr>
        <p:spPr/>
        <p:txBody>
          <a:bodyPr>
            <a:normAutofit fontScale="90000"/>
          </a:bodyPr>
          <a:lstStyle/>
          <a:p>
            <a:r>
              <a:rPr kumimoji="1" lang="en-US" altLang="zh-CN" dirty="0" err="1"/>
              <a:t>PyKnow</a:t>
            </a:r>
            <a:r>
              <a:rPr kumimoji="1" lang="en-US" altLang="zh-CN" dirty="0"/>
              <a:t> is a Python library for building expert systems strongly inspired by CLIPS</a:t>
            </a:r>
            <a:endParaRPr kumimoji="1" lang="zh-CN" altLang="en-US" dirty="0"/>
          </a:p>
        </p:txBody>
      </p:sp>
      <p:sp>
        <p:nvSpPr>
          <p:cNvPr id="3" name="内容占位符 2">
            <a:extLst>
              <a:ext uri="{FF2B5EF4-FFF2-40B4-BE49-F238E27FC236}">
                <a16:creationId xmlns:a16="http://schemas.microsoft.com/office/drawing/2014/main" id="{73516388-222B-F341-B5EC-A5DFD2491F7A}"/>
              </a:ext>
            </a:extLst>
          </p:cNvPr>
          <p:cNvSpPr>
            <a:spLocks noGrp="1"/>
          </p:cNvSpPr>
          <p:nvPr>
            <p:ph idx="1"/>
          </p:nvPr>
        </p:nvSpPr>
        <p:spPr/>
        <p:txBody>
          <a:bodyPr>
            <a:normAutofit lnSpcReduction="10000"/>
          </a:bodyPr>
          <a:lstStyle/>
          <a:p>
            <a:r>
              <a:rPr kumimoji="1" lang="en-US" altLang="zh-CN" dirty="0"/>
              <a:t>CLIPS</a:t>
            </a:r>
            <a:r>
              <a:rPr kumimoji="1" lang="zh-CN" altLang="en-US" dirty="0"/>
              <a:t>是</a:t>
            </a:r>
            <a:r>
              <a:rPr kumimoji="1" lang="en-US" altLang="zh-CN" dirty="0"/>
              <a:t>C </a:t>
            </a:r>
            <a:r>
              <a:rPr kumimoji="1" lang="en-US" altLang="zh-CN" dirty="0" err="1"/>
              <a:t>Languge</a:t>
            </a:r>
            <a:r>
              <a:rPr kumimoji="1" lang="en-US" altLang="zh-CN" dirty="0"/>
              <a:t> Integrated Production System</a:t>
            </a:r>
            <a:r>
              <a:rPr kumimoji="1" lang="zh-CN" altLang="en-US" dirty="0"/>
              <a:t>的缩写。直译的话就是“</a:t>
            </a:r>
            <a:r>
              <a:rPr kumimoji="1" lang="en-US" altLang="zh-CN" dirty="0"/>
              <a:t>C</a:t>
            </a:r>
            <a:r>
              <a:rPr kumimoji="1" lang="zh-CN" altLang="en-US" dirty="0"/>
              <a:t>语言集成产生式系统”，是由美国国家航天局约翰逊空间中心人工智能部在</a:t>
            </a:r>
            <a:r>
              <a:rPr kumimoji="1" lang="en-US" altLang="zh-CN" dirty="0"/>
              <a:t>1985</a:t>
            </a:r>
            <a:r>
              <a:rPr kumimoji="1" lang="zh-CN" altLang="en-US" dirty="0"/>
              <a:t>年推出的专家系统开发工具，设计之初普遍应用于航空航天领域。</a:t>
            </a:r>
          </a:p>
          <a:p>
            <a:r>
              <a:rPr kumimoji="1" lang="en-US" altLang="zh-CN" dirty="0"/>
              <a:t>CLIPS</a:t>
            </a:r>
            <a:r>
              <a:rPr kumimoji="1" lang="zh-CN" altLang="en-US" dirty="0"/>
              <a:t>本身是一种语言，可以编程实现基于规则的专家系统（又称产生式系统）。这意味着你必须单独学习它的语法。</a:t>
            </a:r>
            <a:r>
              <a:rPr kumimoji="1" lang="en-US" altLang="zh-CN" dirty="0"/>
              <a:t>python</a:t>
            </a:r>
            <a:r>
              <a:rPr kumimoji="1" lang="zh-CN" altLang="en-US" dirty="0"/>
              <a:t>语言无法直接使用它，因此也出现了一些</a:t>
            </a:r>
            <a:r>
              <a:rPr kumimoji="1" lang="en-US" altLang="zh-CN" dirty="0"/>
              <a:t>python</a:t>
            </a:r>
            <a:r>
              <a:rPr kumimoji="1" lang="zh-CN" altLang="en-US" dirty="0"/>
              <a:t>对</a:t>
            </a:r>
            <a:r>
              <a:rPr kumimoji="1" lang="en-US" altLang="zh-CN" dirty="0"/>
              <a:t>CLIPS</a:t>
            </a:r>
            <a:r>
              <a:rPr kumimoji="1" lang="zh-CN" altLang="en-US" dirty="0"/>
              <a:t>的封装包，如较早的</a:t>
            </a:r>
            <a:r>
              <a:rPr kumimoji="1" lang="en-US" altLang="zh-CN" dirty="0" err="1"/>
              <a:t>pyclips</a:t>
            </a:r>
            <a:r>
              <a:rPr kumimoji="1" lang="zh-CN" altLang="en-US" dirty="0"/>
              <a:t>，以及后来的</a:t>
            </a:r>
            <a:r>
              <a:rPr kumimoji="1" lang="en-US" altLang="zh-CN" dirty="0" err="1"/>
              <a:t>clipspy</a:t>
            </a:r>
            <a:r>
              <a:rPr kumimoji="1" lang="zh-CN" altLang="en-US" dirty="0"/>
              <a:t>等</a:t>
            </a:r>
            <a:r>
              <a:rPr kumimoji="1" lang="en-US" altLang="zh-CN" dirty="0"/>
              <a:t>. </a:t>
            </a:r>
          </a:p>
          <a:p>
            <a:r>
              <a:rPr kumimoji="1" lang="en-US" altLang="zh-CN" dirty="0" err="1"/>
              <a:t>PyKnow</a:t>
            </a:r>
            <a:r>
              <a:rPr kumimoji="1" lang="zh-CN" altLang="en-US" dirty="0"/>
              <a:t>是受</a:t>
            </a:r>
            <a:r>
              <a:rPr kumimoji="1" lang="en-US" altLang="zh-CN" dirty="0"/>
              <a:t>CLIPS</a:t>
            </a:r>
            <a:r>
              <a:rPr kumimoji="1" lang="zh-CN" altLang="en-US" dirty="0"/>
              <a:t>的启发对</a:t>
            </a:r>
            <a:r>
              <a:rPr kumimoji="1" lang="en-US" altLang="zh-CN" dirty="0"/>
              <a:t>python</a:t>
            </a:r>
            <a:r>
              <a:rPr kumimoji="1" lang="zh-CN" altLang="en-US" dirty="0"/>
              <a:t>语言做的扩展，它使用</a:t>
            </a:r>
            <a:r>
              <a:rPr kumimoji="1" lang="en-US" altLang="zh-CN" dirty="0"/>
              <a:t>python</a:t>
            </a:r>
            <a:r>
              <a:rPr kumimoji="1" lang="zh-CN" altLang="en-US" dirty="0"/>
              <a:t>语法，可以直接编写基于规则的专家系统。</a:t>
            </a:r>
            <a:endParaRPr kumimoji="1" lang="en-US" altLang="zh-CN" dirty="0"/>
          </a:p>
          <a:p>
            <a:r>
              <a:rPr kumimoji="1" lang="en-US" altLang="zh-CN" dirty="0"/>
              <a:t>https://</a:t>
            </a:r>
            <a:r>
              <a:rPr kumimoji="1" lang="en-US" altLang="zh-CN" dirty="0" err="1"/>
              <a:t>github.com</a:t>
            </a:r>
            <a:r>
              <a:rPr kumimoji="1" lang="en-US" altLang="zh-CN" dirty="0"/>
              <a:t>/</a:t>
            </a:r>
            <a:r>
              <a:rPr kumimoji="1" lang="en-US" altLang="zh-CN" dirty="0" err="1"/>
              <a:t>buguroo</a:t>
            </a:r>
            <a:r>
              <a:rPr kumimoji="1" lang="en-US" altLang="zh-CN" dirty="0"/>
              <a:t>/</a:t>
            </a:r>
            <a:r>
              <a:rPr kumimoji="1" lang="en-US" altLang="zh-CN" dirty="0" err="1"/>
              <a:t>pyknow</a:t>
            </a:r>
            <a:endParaRPr kumimoji="1" lang="zh-CN" altLang="en-US" dirty="0"/>
          </a:p>
        </p:txBody>
      </p:sp>
    </p:spTree>
    <p:extLst>
      <p:ext uri="{BB962C8B-B14F-4D97-AF65-F5344CB8AC3E}">
        <p14:creationId xmlns:p14="http://schemas.microsoft.com/office/powerpoint/2010/main" val="162722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4D927-4386-2744-849B-7105DEBD9BDE}"/>
              </a:ext>
            </a:extLst>
          </p:cNvPr>
          <p:cNvSpPr>
            <a:spLocks noGrp="1"/>
          </p:cNvSpPr>
          <p:nvPr>
            <p:ph type="title"/>
          </p:nvPr>
        </p:nvSpPr>
        <p:spPr/>
        <p:txBody>
          <a:bodyPr/>
          <a:lstStyle/>
          <a:p>
            <a:r>
              <a:rPr kumimoji="1" lang="zh-CN" altLang="en-US" dirty="0"/>
              <a:t>学习</a:t>
            </a:r>
            <a:r>
              <a:rPr kumimoji="1" lang="en-US" altLang="zh-CN" dirty="0" err="1"/>
              <a:t>pyknow</a:t>
            </a:r>
            <a:r>
              <a:rPr kumimoji="1" lang="zh-CN" altLang="en-US" dirty="0"/>
              <a:t>的基本思想</a:t>
            </a:r>
          </a:p>
        </p:txBody>
      </p:sp>
      <p:sp>
        <p:nvSpPr>
          <p:cNvPr id="3" name="内容占位符 2">
            <a:extLst>
              <a:ext uri="{FF2B5EF4-FFF2-40B4-BE49-F238E27FC236}">
                <a16:creationId xmlns:a16="http://schemas.microsoft.com/office/drawing/2014/main" id="{F43A733F-0CF0-C940-9413-3291A7703D04}"/>
              </a:ext>
            </a:extLst>
          </p:cNvPr>
          <p:cNvSpPr>
            <a:spLocks noGrp="1"/>
          </p:cNvSpPr>
          <p:nvPr>
            <p:ph idx="1"/>
          </p:nvPr>
        </p:nvSpPr>
        <p:spPr/>
        <p:txBody>
          <a:bodyPr/>
          <a:lstStyle/>
          <a:p>
            <a:r>
              <a:rPr kumimoji="1" lang="zh-CN" altLang="en-US" dirty="0"/>
              <a:t>基于产生式的专家系统有三个基本要件：</a:t>
            </a:r>
            <a:r>
              <a:rPr kumimoji="1" lang="en-US" altLang="zh-CN" dirty="0"/>
              <a:t>Fact</a:t>
            </a:r>
            <a:r>
              <a:rPr kumimoji="1" lang="zh-CN" altLang="en-US" dirty="0"/>
              <a:t>（事实）、</a:t>
            </a:r>
            <a:r>
              <a:rPr kumimoji="1" lang="en-US" altLang="zh-CN" dirty="0"/>
              <a:t>rule</a:t>
            </a:r>
            <a:r>
              <a:rPr kumimoji="1" lang="zh-CN" altLang="en-US" dirty="0"/>
              <a:t>（规则）和</a:t>
            </a:r>
            <a:r>
              <a:rPr kumimoji="1" lang="en-US" altLang="zh-CN" dirty="0"/>
              <a:t>Engine</a:t>
            </a:r>
            <a:r>
              <a:rPr kumimoji="1" lang="zh-CN" altLang="en-US" dirty="0"/>
              <a:t>（推理机</a:t>
            </a:r>
            <a:r>
              <a:rPr kumimoji="1" lang="en-US" altLang="zh-CN" dirty="0"/>
              <a:t>.</a:t>
            </a:r>
          </a:p>
          <a:p>
            <a:r>
              <a:rPr kumimoji="1" lang="en-US" altLang="zh-CN" dirty="0" err="1"/>
              <a:t>pyknow</a:t>
            </a:r>
            <a:r>
              <a:rPr kumimoji="1" lang="zh-CN" altLang="en-US" dirty="0"/>
              <a:t>在设计上对此分别定义了对应的类和对象。</a:t>
            </a:r>
            <a:endParaRPr kumimoji="1" lang="en-US" altLang="zh-CN" dirty="0"/>
          </a:p>
          <a:p>
            <a:r>
              <a:rPr kumimoji="1" lang="zh-CN" altLang="en-US" dirty="0"/>
              <a:t>因此只要分别学习它们，就可以入门。</a:t>
            </a:r>
          </a:p>
        </p:txBody>
      </p:sp>
    </p:spTree>
    <p:extLst>
      <p:ext uri="{BB962C8B-B14F-4D97-AF65-F5344CB8AC3E}">
        <p14:creationId xmlns:p14="http://schemas.microsoft.com/office/powerpoint/2010/main" val="3832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9AB2C-C557-0D4D-967B-4FC103E0E43A}"/>
              </a:ext>
            </a:extLst>
          </p:cNvPr>
          <p:cNvSpPr>
            <a:spLocks noGrp="1"/>
          </p:cNvSpPr>
          <p:nvPr>
            <p:ph type="title"/>
          </p:nvPr>
        </p:nvSpPr>
        <p:spPr/>
        <p:txBody>
          <a:bodyPr/>
          <a:lstStyle/>
          <a:p>
            <a:r>
              <a:rPr kumimoji="1" lang="en-US" altLang="zh-CN" dirty="0"/>
              <a:t>Fact(</a:t>
            </a:r>
            <a:r>
              <a:rPr kumimoji="1" lang="zh-CN" altLang="en-US" dirty="0"/>
              <a:t>事实</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64E48C77-1C75-FA41-AA3F-F92FE57B47B2}"/>
              </a:ext>
            </a:extLst>
          </p:cNvPr>
          <p:cNvSpPr>
            <a:spLocks noGrp="1"/>
          </p:cNvSpPr>
          <p:nvPr>
            <p:ph idx="1"/>
          </p:nvPr>
        </p:nvSpPr>
        <p:spPr/>
        <p:txBody>
          <a:bodyPr/>
          <a:lstStyle/>
          <a:p>
            <a:r>
              <a:rPr kumimoji="1" lang="zh-CN" altLang="en-US" dirty="0"/>
              <a:t>在</a:t>
            </a:r>
            <a:r>
              <a:rPr kumimoji="1" lang="en-US" altLang="zh-CN" dirty="0" err="1"/>
              <a:t>pyknow</a:t>
            </a:r>
            <a:r>
              <a:rPr kumimoji="1" lang="zh-CN" altLang="en-US" dirty="0"/>
              <a:t>中，提供了</a:t>
            </a:r>
            <a:r>
              <a:rPr kumimoji="1" lang="en-US" altLang="zh-CN" dirty="0"/>
              <a:t>Fact</a:t>
            </a:r>
            <a:r>
              <a:rPr kumimoji="1" lang="zh-CN" altLang="en-US" dirty="0"/>
              <a:t>类，每一个事实是</a:t>
            </a:r>
            <a:r>
              <a:rPr kumimoji="1" lang="en-US" altLang="zh-CN" dirty="0"/>
              <a:t>Fact</a:t>
            </a:r>
            <a:r>
              <a:rPr kumimoji="1" lang="zh-CN" altLang="en-US" dirty="0"/>
              <a:t>类的一个实例。</a:t>
            </a:r>
            <a:endParaRPr kumimoji="1" lang="en-US" altLang="zh-CN" dirty="0"/>
          </a:p>
          <a:p>
            <a:pPr lvl="1"/>
            <a:r>
              <a:rPr kumimoji="1" lang="en-US" altLang="zh-CN" dirty="0"/>
              <a:t>f1 = Fact("</a:t>
            </a:r>
            <a:r>
              <a:rPr kumimoji="1" lang="en-US" altLang="zh-CN" dirty="0" err="1"/>
              <a:t>zhangsan</a:t>
            </a:r>
            <a:r>
              <a:rPr kumimoji="1" lang="en-US" altLang="zh-CN" dirty="0"/>
              <a:t>","</a:t>
            </a:r>
            <a:r>
              <a:rPr kumimoji="1" lang="en-US" altLang="zh-CN" dirty="0" err="1"/>
              <a:t>zhangsi</a:t>
            </a:r>
            <a:r>
              <a:rPr kumimoji="1" lang="en-US" altLang="zh-CN" dirty="0"/>
              <a:t>")</a:t>
            </a:r>
          </a:p>
          <a:p>
            <a:pPr lvl="1"/>
            <a:r>
              <a:rPr kumimoji="1" lang="en-US" altLang="zh-CN" dirty="0"/>
              <a:t>“</a:t>
            </a:r>
            <a:r>
              <a:rPr kumimoji="1" lang="en-US" altLang="zh-CN" dirty="0" err="1"/>
              <a:t>zhangsan</a:t>
            </a:r>
            <a:r>
              <a:rPr kumimoji="1" lang="en-US" altLang="zh-CN" dirty="0"/>
              <a:t>” </a:t>
            </a:r>
            <a:r>
              <a:rPr kumimoji="1" lang="zh-CN" altLang="en-US" dirty="0"/>
              <a:t>称为</a:t>
            </a:r>
            <a:r>
              <a:rPr kumimoji="1" lang="en-US" altLang="zh-CN" dirty="0"/>
              <a:t>Field</a:t>
            </a:r>
          </a:p>
          <a:p>
            <a:r>
              <a:rPr kumimoji="1" lang="en-US" altLang="zh-CN" dirty="0"/>
              <a:t>Fact</a:t>
            </a:r>
            <a:r>
              <a:rPr kumimoji="1" lang="zh-CN" altLang="en-US" dirty="0"/>
              <a:t>类是</a:t>
            </a:r>
            <a:r>
              <a:rPr kumimoji="1" lang="en-US" altLang="zh-CN" dirty="0" err="1"/>
              <a:t>dict</a:t>
            </a:r>
            <a:r>
              <a:rPr kumimoji="1" lang="zh-CN" altLang="en-US" dirty="0"/>
              <a:t>类的子类，可以采用</a:t>
            </a:r>
            <a:r>
              <a:rPr kumimoji="1" lang="en-US" altLang="zh-CN" dirty="0"/>
              <a:t>key/value</a:t>
            </a:r>
            <a:r>
              <a:rPr kumimoji="1" lang="zh-CN" altLang="en-US" dirty="0"/>
              <a:t>的方式存储事实的这些</a:t>
            </a:r>
            <a:r>
              <a:rPr kumimoji="1" lang="en-US" altLang="zh-CN" dirty="0"/>
              <a:t>Fields</a:t>
            </a:r>
          </a:p>
          <a:p>
            <a:pPr lvl="1"/>
            <a:r>
              <a:rPr kumimoji="1" lang="en-US" altLang="zh-CN" dirty="0"/>
              <a:t>f1 = Fact(Father="</a:t>
            </a:r>
            <a:r>
              <a:rPr kumimoji="1" lang="en-US" altLang="zh-CN" dirty="0" err="1"/>
              <a:t>hangsan</a:t>
            </a:r>
            <a:r>
              <a:rPr kumimoji="1" lang="en-US" altLang="zh-CN" dirty="0"/>
              <a:t>",Son = "</a:t>
            </a:r>
            <a:r>
              <a:rPr kumimoji="1" lang="en-US" altLang="zh-CN" dirty="0" err="1"/>
              <a:t>zhangsi</a:t>
            </a:r>
            <a:r>
              <a:rPr kumimoji="1" lang="en-US" altLang="zh-CN" dirty="0"/>
              <a:t>")</a:t>
            </a:r>
          </a:p>
          <a:p>
            <a:r>
              <a:rPr kumimoji="1" lang="zh-CN" altLang="en-US" dirty="0"/>
              <a:t>事实中的</a:t>
            </a:r>
            <a:r>
              <a:rPr kumimoji="1" lang="en-US" altLang="zh-CN" dirty="0"/>
              <a:t>value</a:t>
            </a:r>
            <a:r>
              <a:rPr kumimoji="1" lang="zh-CN" altLang="en-US" dirty="0"/>
              <a:t>可以采用所有的</a:t>
            </a:r>
            <a:r>
              <a:rPr kumimoji="1" lang="en-US" altLang="zh-CN" dirty="0"/>
              <a:t>python</a:t>
            </a:r>
            <a:r>
              <a:rPr kumimoji="1" lang="zh-CN" altLang="en-US" dirty="0"/>
              <a:t>数据类型</a:t>
            </a:r>
            <a:endParaRPr kumimoji="1" lang="en-US" altLang="zh-CN" dirty="0"/>
          </a:p>
          <a:p>
            <a:pPr lvl="1"/>
            <a:r>
              <a:rPr kumimoji="1" lang="en-US" altLang="zh-CN" dirty="0"/>
              <a:t>f1= Fact(Name="</a:t>
            </a:r>
            <a:r>
              <a:rPr kumimoji="1" lang="en-US" altLang="zh-CN" dirty="0" err="1"/>
              <a:t>zhangsan</a:t>
            </a:r>
            <a:r>
              <a:rPr kumimoji="1" lang="en-US" altLang="zh-CN" dirty="0"/>
              <a:t>",age=20,sex=TRUE)</a:t>
            </a:r>
          </a:p>
          <a:p>
            <a:pPr lvl="1"/>
            <a:r>
              <a:rPr kumimoji="1" lang="en-US" altLang="zh-CN" dirty="0"/>
              <a:t>f2= Fact(Name="</a:t>
            </a:r>
            <a:r>
              <a:rPr kumimoji="1" lang="en-US" altLang="zh-CN" dirty="0" err="1"/>
              <a:t>zhangsan</a:t>
            </a:r>
            <a:r>
              <a:rPr kumimoji="1" lang="en-US" altLang="zh-CN" dirty="0"/>
              <a:t>",salary= 2000.25)</a:t>
            </a:r>
            <a:endParaRPr kumimoji="1" lang="zh-CN" altLang="en-US" dirty="0"/>
          </a:p>
        </p:txBody>
      </p:sp>
    </p:spTree>
    <p:extLst>
      <p:ext uri="{BB962C8B-B14F-4D97-AF65-F5344CB8AC3E}">
        <p14:creationId xmlns:p14="http://schemas.microsoft.com/office/powerpoint/2010/main" val="399852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98315-3CD9-6C41-8654-5916812DCB4D}"/>
              </a:ext>
            </a:extLst>
          </p:cNvPr>
          <p:cNvSpPr>
            <a:spLocks noGrp="1"/>
          </p:cNvSpPr>
          <p:nvPr>
            <p:ph type="title"/>
          </p:nvPr>
        </p:nvSpPr>
        <p:spPr/>
        <p:txBody>
          <a:bodyPr/>
          <a:lstStyle/>
          <a:p>
            <a:r>
              <a:rPr kumimoji="1" lang="en-US" altLang="zh-CN" dirty="0"/>
              <a:t>Knowledge engine</a:t>
            </a:r>
            <a:endParaRPr kumimoji="1" lang="zh-CN" altLang="en-US" dirty="0"/>
          </a:p>
        </p:txBody>
      </p:sp>
      <p:sp>
        <p:nvSpPr>
          <p:cNvPr id="3" name="内容占位符 2">
            <a:extLst>
              <a:ext uri="{FF2B5EF4-FFF2-40B4-BE49-F238E27FC236}">
                <a16:creationId xmlns:a16="http://schemas.microsoft.com/office/drawing/2014/main" id="{8E85ADD3-1D84-8543-958E-CAD988CD9F19}"/>
              </a:ext>
            </a:extLst>
          </p:cNvPr>
          <p:cNvSpPr>
            <a:spLocks noGrp="1"/>
          </p:cNvSpPr>
          <p:nvPr>
            <p:ph idx="1"/>
          </p:nvPr>
        </p:nvSpPr>
        <p:spPr/>
        <p:txBody>
          <a:bodyPr>
            <a:normAutofit fontScale="92500" lnSpcReduction="10000"/>
          </a:bodyPr>
          <a:lstStyle/>
          <a:p>
            <a:r>
              <a:rPr kumimoji="1" lang="zh-CN" altLang="en-US" dirty="0"/>
              <a:t>推理机是整个设计的核心。</a:t>
            </a:r>
            <a:endParaRPr kumimoji="1" lang="en-US" altLang="zh-CN" dirty="0"/>
          </a:p>
          <a:p>
            <a:r>
              <a:rPr kumimoji="1" lang="en-US" altLang="zh-CN" dirty="0" err="1"/>
              <a:t>KnowledgeEngine</a:t>
            </a:r>
            <a:r>
              <a:rPr kumimoji="1" lang="en-US" altLang="zh-CN" dirty="0"/>
              <a:t> </a:t>
            </a:r>
            <a:r>
              <a:rPr kumimoji="1" lang="zh-CN" altLang="en-US" dirty="0"/>
              <a:t>类提供：</a:t>
            </a:r>
            <a:endParaRPr kumimoji="1" lang="en-US" altLang="zh-CN" dirty="0"/>
          </a:p>
          <a:p>
            <a:pPr lvl="1"/>
            <a:r>
              <a:rPr kumimoji="1" lang="zh-CN" altLang="en-US" dirty="0"/>
              <a:t>包含了大量的方法：</a:t>
            </a:r>
            <a:r>
              <a:rPr kumimoji="1" lang="en-US" altLang="zh-CN" dirty="0"/>
              <a:t>run</a:t>
            </a:r>
            <a:r>
              <a:rPr kumimoji="1" lang="zh-CN" altLang="en-US" dirty="0"/>
              <a:t>，</a:t>
            </a:r>
            <a:r>
              <a:rPr kumimoji="1" lang="en-US" altLang="zh-CN" dirty="0"/>
              <a:t>declare, retract, modify,     halt   reset</a:t>
            </a:r>
          </a:p>
          <a:p>
            <a:pPr lvl="1"/>
            <a:r>
              <a:rPr kumimoji="1" lang="en-US" altLang="zh-CN" dirty="0"/>
              <a:t>rule</a:t>
            </a:r>
            <a:r>
              <a:rPr kumimoji="1" lang="zh-CN" altLang="en-US" dirty="0"/>
              <a:t>（规则作为该类的方法提供）</a:t>
            </a:r>
            <a:endParaRPr kumimoji="1" lang="en-US" altLang="zh-CN" dirty="0"/>
          </a:p>
          <a:p>
            <a:r>
              <a:rPr kumimoji="1" lang="zh-CN" altLang="en-US" dirty="0"/>
              <a:t>一般步骤：</a:t>
            </a:r>
            <a:endParaRPr kumimoji="1" lang="en-US" altLang="zh-CN" dirty="0"/>
          </a:p>
          <a:p>
            <a:pPr lvl="1"/>
            <a:r>
              <a:rPr kumimoji="1" lang="zh-CN" altLang="en-US" dirty="0"/>
              <a:t>创建该类的派生类</a:t>
            </a:r>
            <a:endParaRPr kumimoji="1" lang="en-US" altLang="zh-CN" dirty="0"/>
          </a:p>
          <a:p>
            <a:pPr lvl="1"/>
            <a:r>
              <a:rPr kumimoji="1" lang="zh-CN" altLang="en-US" dirty="0"/>
              <a:t>定义规则</a:t>
            </a:r>
            <a:endParaRPr kumimoji="1" lang="en-US" altLang="zh-CN" dirty="0"/>
          </a:p>
          <a:p>
            <a:pPr lvl="1"/>
            <a:r>
              <a:rPr kumimoji="1" lang="zh-CN" altLang="en-US" dirty="0"/>
              <a:t>创建类的实例</a:t>
            </a:r>
            <a:endParaRPr kumimoji="1" lang="en-US" altLang="zh-CN" dirty="0"/>
          </a:p>
          <a:p>
            <a:pPr lvl="1"/>
            <a:r>
              <a:rPr kumimoji="1" lang="zh-CN" altLang="en-US" dirty="0"/>
              <a:t>使用实例方法控制系统运行</a:t>
            </a:r>
          </a:p>
        </p:txBody>
      </p:sp>
    </p:spTree>
    <p:extLst>
      <p:ext uri="{BB962C8B-B14F-4D97-AF65-F5344CB8AC3E}">
        <p14:creationId xmlns:p14="http://schemas.microsoft.com/office/powerpoint/2010/main" val="245561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1689-B519-0848-94E3-9A3A11D52CC8}"/>
              </a:ext>
            </a:extLst>
          </p:cNvPr>
          <p:cNvSpPr>
            <a:spLocks noGrp="1"/>
          </p:cNvSpPr>
          <p:nvPr>
            <p:ph type="title"/>
          </p:nvPr>
        </p:nvSpPr>
        <p:spPr>
          <a:xfrm>
            <a:off x="2049048" y="323425"/>
            <a:ext cx="7729728" cy="1188720"/>
          </a:xfrm>
        </p:spPr>
        <p:txBody>
          <a:bodyPr/>
          <a:lstStyle/>
          <a:p>
            <a:r>
              <a:rPr kumimoji="1" lang="en-US" altLang="zh-CN" dirty="0"/>
              <a:t>Example</a:t>
            </a:r>
            <a:r>
              <a:rPr kumimoji="1" lang="zh-CN" altLang="en-US" dirty="0"/>
              <a:t> </a:t>
            </a:r>
            <a:r>
              <a:rPr kumimoji="1" lang="en-US" altLang="zh-CN" dirty="0"/>
              <a:t>1</a:t>
            </a:r>
            <a:endParaRPr kumimoji="1" lang="zh-CN" altLang="en-US" dirty="0"/>
          </a:p>
        </p:txBody>
      </p:sp>
      <p:pic>
        <p:nvPicPr>
          <p:cNvPr id="7" name="图片 6">
            <a:extLst>
              <a:ext uri="{FF2B5EF4-FFF2-40B4-BE49-F238E27FC236}">
                <a16:creationId xmlns:a16="http://schemas.microsoft.com/office/drawing/2014/main" id="{FD92B856-2B9F-CB4E-86A6-185D9553BAE2}"/>
              </a:ext>
            </a:extLst>
          </p:cNvPr>
          <p:cNvPicPr>
            <a:picLocks noChangeAspect="1"/>
          </p:cNvPicPr>
          <p:nvPr/>
        </p:nvPicPr>
        <p:blipFill>
          <a:blip r:embed="rId2"/>
          <a:stretch>
            <a:fillRect/>
          </a:stretch>
        </p:blipFill>
        <p:spPr>
          <a:xfrm>
            <a:off x="2375065" y="1872936"/>
            <a:ext cx="7077694" cy="4806934"/>
          </a:xfrm>
          <a:prstGeom prst="rect">
            <a:avLst/>
          </a:prstGeom>
        </p:spPr>
      </p:pic>
    </p:spTree>
    <p:extLst>
      <p:ext uri="{BB962C8B-B14F-4D97-AF65-F5344CB8AC3E}">
        <p14:creationId xmlns:p14="http://schemas.microsoft.com/office/powerpoint/2010/main" val="1845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013629C-75B2-A843-A14F-0DBEA5F9C0B3}"/>
              </a:ext>
            </a:extLst>
          </p:cNvPr>
          <p:cNvPicPr>
            <a:picLocks noChangeAspect="1"/>
          </p:cNvPicPr>
          <p:nvPr/>
        </p:nvPicPr>
        <p:blipFill>
          <a:blip r:embed="rId2"/>
          <a:stretch>
            <a:fillRect/>
          </a:stretch>
        </p:blipFill>
        <p:spPr>
          <a:xfrm>
            <a:off x="2959182" y="241724"/>
            <a:ext cx="5792932" cy="6374552"/>
          </a:xfrm>
          <a:prstGeom prst="rect">
            <a:avLst/>
          </a:prstGeom>
        </p:spPr>
      </p:pic>
      <p:sp>
        <p:nvSpPr>
          <p:cNvPr id="6" name="文本框 5">
            <a:extLst>
              <a:ext uri="{FF2B5EF4-FFF2-40B4-BE49-F238E27FC236}">
                <a16:creationId xmlns:a16="http://schemas.microsoft.com/office/drawing/2014/main" id="{7EAC27D2-76E2-BD47-B84B-B02C58A88F20}"/>
              </a:ext>
            </a:extLst>
          </p:cNvPr>
          <p:cNvSpPr txBox="1"/>
          <p:nvPr/>
        </p:nvSpPr>
        <p:spPr>
          <a:xfrm>
            <a:off x="9524010" y="771896"/>
            <a:ext cx="2090058" cy="369332"/>
          </a:xfrm>
          <a:prstGeom prst="rect">
            <a:avLst/>
          </a:prstGeom>
          <a:noFill/>
        </p:spPr>
        <p:txBody>
          <a:bodyPr wrap="square" rtlCol="0">
            <a:spAutoFit/>
          </a:bodyPr>
          <a:lstStyle/>
          <a:p>
            <a:r>
              <a:rPr kumimoji="1" lang="zh-CN" altLang="en-US" dirty="0"/>
              <a:t>增加一个</a:t>
            </a:r>
            <a:r>
              <a:rPr kumimoji="1" lang="en-US" altLang="zh-CN" dirty="0"/>
              <a:t>rule</a:t>
            </a:r>
            <a:endParaRPr kumimoji="1" lang="zh-CN" altLang="en-US" dirty="0"/>
          </a:p>
        </p:txBody>
      </p:sp>
    </p:spTree>
    <p:extLst>
      <p:ext uri="{BB962C8B-B14F-4D97-AF65-F5344CB8AC3E}">
        <p14:creationId xmlns:p14="http://schemas.microsoft.com/office/powerpoint/2010/main" val="7179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060377B-1BB0-EE4A-8093-3F8358999916}"/>
              </a:ext>
            </a:extLst>
          </p:cNvPr>
          <p:cNvPicPr>
            <a:picLocks noChangeAspect="1"/>
          </p:cNvPicPr>
          <p:nvPr/>
        </p:nvPicPr>
        <p:blipFill>
          <a:blip r:embed="rId2"/>
          <a:stretch>
            <a:fillRect/>
          </a:stretch>
        </p:blipFill>
        <p:spPr>
          <a:xfrm>
            <a:off x="2890403" y="121023"/>
            <a:ext cx="5493575" cy="6736977"/>
          </a:xfrm>
          <a:prstGeom prst="rect">
            <a:avLst/>
          </a:prstGeom>
        </p:spPr>
      </p:pic>
      <p:sp>
        <p:nvSpPr>
          <p:cNvPr id="4" name="文本框 3">
            <a:extLst>
              <a:ext uri="{FF2B5EF4-FFF2-40B4-BE49-F238E27FC236}">
                <a16:creationId xmlns:a16="http://schemas.microsoft.com/office/drawing/2014/main" id="{B818553D-08B6-664C-9697-4892EBA42833}"/>
              </a:ext>
            </a:extLst>
          </p:cNvPr>
          <p:cNvSpPr txBox="1"/>
          <p:nvPr/>
        </p:nvSpPr>
        <p:spPr>
          <a:xfrm>
            <a:off x="9440883" y="890649"/>
            <a:ext cx="1691489" cy="369332"/>
          </a:xfrm>
          <a:prstGeom prst="rect">
            <a:avLst/>
          </a:prstGeom>
          <a:noFill/>
        </p:spPr>
        <p:txBody>
          <a:bodyPr wrap="none" rtlCol="0">
            <a:spAutoFit/>
          </a:bodyPr>
          <a:lstStyle/>
          <a:p>
            <a:r>
              <a:rPr kumimoji="1" lang="en-US" altLang="zh-CN" dirty="0" err="1"/>
              <a:t>DefFacts</a:t>
            </a:r>
            <a:r>
              <a:rPr kumimoji="1" lang="zh-CN" altLang="en-US" dirty="0"/>
              <a:t>的使用</a:t>
            </a:r>
          </a:p>
        </p:txBody>
      </p:sp>
    </p:spTree>
    <p:extLst>
      <p:ext uri="{BB962C8B-B14F-4D97-AF65-F5344CB8AC3E}">
        <p14:creationId xmlns:p14="http://schemas.microsoft.com/office/powerpoint/2010/main" val="12471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4EE4D3-4ED2-7344-AA0B-B0C84C042915}"/>
              </a:ext>
            </a:extLst>
          </p:cNvPr>
          <p:cNvPicPr>
            <a:picLocks noChangeAspect="1"/>
          </p:cNvPicPr>
          <p:nvPr/>
        </p:nvPicPr>
        <p:blipFill>
          <a:blip r:embed="rId2"/>
          <a:stretch>
            <a:fillRect/>
          </a:stretch>
        </p:blipFill>
        <p:spPr>
          <a:xfrm>
            <a:off x="2425700" y="104487"/>
            <a:ext cx="6409542" cy="6675682"/>
          </a:xfrm>
          <a:prstGeom prst="rect">
            <a:avLst/>
          </a:prstGeom>
        </p:spPr>
      </p:pic>
    </p:spTree>
    <p:extLst>
      <p:ext uri="{BB962C8B-B14F-4D97-AF65-F5344CB8AC3E}">
        <p14:creationId xmlns:p14="http://schemas.microsoft.com/office/powerpoint/2010/main" val="1401093316"/>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包裹</Template>
  <TotalTime>86</TotalTime>
  <Words>579</Words>
  <Application>Microsoft Macintosh PowerPoint</Application>
  <PresentationFormat>宽屏</PresentationFormat>
  <Paragraphs>49</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Gill Sans MT</vt:lpstr>
      <vt:lpstr>包裹</vt:lpstr>
      <vt:lpstr>Pyknow</vt:lpstr>
      <vt:lpstr>PyKnow is a Python library for building expert systems strongly inspired by CLIPS</vt:lpstr>
      <vt:lpstr>学习pyknow的基本思想</vt:lpstr>
      <vt:lpstr>Fact(事实)</vt:lpstr>
      <vt:lpstr>Knowledge engine</vt:lpstr>
      <vt:lpstr>Example 1</vt:lpstr>
      <vt:lpstr>PowerPoint 演示文稿</vt:lpstr>
      <vt:lpstr>PowerPoint 演示文稿</vt:lpstr>
      <vt:lpstr>PowerPoint 演示文稿</vt:lpstr>
      <vt:lpstr>Cycle of execution</vt:lpstr>
      <vt:lpstr>Field Constraint(FC)</vt:lpstr>
      <vt:lpstr>PowerPoint 演示文稿</vt:lpstr>
      <vt:lpstr>Varivale binding</vt:lpstr>
      <vt:lpstr>PowerPoint 演示文稿</vt:lpstr>
      <vt:lpstr>Other examples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Pyknow</dc:title>
  <dc:creator>Microsoft Office User</dc:creator>
  <cp:lastModifiedBy>Microsoft Office User</cp:lastModifiedBy>
  <cp:revision>10</cp:revision>
  <dcterms:created xsi:type="dcterms:W3CDTF">2021-03-29T02:04:34Z</dcterms:created>
  <dcterms:modified xsi:type="dcterms:W3CDTF">2021-03-29T03:31:10Z</dcterms:modified>
</cp:coreProperties>
</file>