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6"/>
    <p:restoredTop sz="89252"/>
  </p:normalViewPr>
  <p:slideViewPr>
    <p:cSldViewPr snapToGrid="0">
      <p:cViewPr varScale="1">
        <p:scale>
          <a:sx n="114" d="100"/>
          <a:sy n="114" d="100"/>
        </p:scale>
        <p:origin x="22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1" name="Shape 371"/>
          <p:cNvSpPr>
            <a:spLocks noGrp="1" noRot="1" noChangeAspect="1"/>
          </p:cNvSpPr>
          <p:nvPr>
            <p:ph type="sldImg"/>
          </p:nvPr>
        </p:nvSpPr>
        <p:spPr>
          <a:xfrm>
            <a:off x="1143000" y="685800"/>
            <a:ext cx="4572000" cy="3429000"/>
          </a:xfrm>
          <a:prstGeom prst="rect">
            <a:avLst/>
          </a:prstGeom>
        </p:spPr>
        <p:txBody>
          <a:bodyPr/>
          <a:lstStyle/>
          <a:p>
            <a:endParaRPr/>
          </a:p>
        </p:txBody>
      </p:sp>
      <p:sp>
        <p:nvSpPr>
          <p:cNvPr id="372" name="Shape 37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33611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98168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42902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2837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6477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8217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3182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2191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0529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5369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0395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2593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4728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0106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8155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5732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1879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7676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4" name="Rectangle 8"/>
          <p:cNvSpPr/>
          <p:nvPr/>
        </p:nvSpPr>
        <p:spPr>
          <a:xfrm rot="5400000">
            <a:off x="4220676" y="-4220679"/>
            <a:ext cx="702645" cy="9144003"/>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5" name="Straight Connector 13"/>
          <p:cNvSpPr/>
          <p:nvPr/>
        </p:nvSpPr>
        <p:spPr>
          <a:xfrm flipH="1">
            <a:off x="-2" y="702641"/>
            <a:ext cx="9144003" cy="35024"/>
          </a:xfrm>
          <a:prstGeom prst="line">
            <a:avLst/>
          </a:prstGeom>
          <a:ln w="76200">
            <a:solidFill>
              <a:srgbClr val="D41B2C"/>
            </a:solidFill>
            <a:miter/>
          </a:ln>
        </p:spPr>
        <p:txBody>
          <a:bodyPr lIns="45719" rIns="45719"/>
          <a:lstStyle/>
          <a:p>
            <a:endParaRPr/>
          </a:p>
        </p:txBody>
      </p:sp>
      <p:pic>
        <p:nvPicPr>
          <p:cNvPr id="16" name="Picture 6" descr="Picture 6"/>
          <p:cNvPicPr>
            <a:picLocks noChangeAspect="1"/>
          </p:cNvPicPr>
          <p:nvPr/>
        </p:nvPicPr>
        <p:blipFill>
          <a:blip r:embed="rId2"/>
          <a:stretch>
            <a:fillRect/>
          </a:stretch>
        </p:blipFill>
        <p:spPr>
          <a:xfrm>
            <a:off x="6460621" y="68463"/>
            <a:ext cx="2580831" cy="669202"/>
          </a:xfrm>
          <a:prstGeom prst="rect">
            <a:avLst/>
          </a:prstGeom>
          <a:ln w="12700">
            <a:miter lim="400000"/>
          </a:ln>
        </p:spPr>
      </p:pic>
      <p:sp>
        <p:nvSpPr>
          <p:cNvPr id="17" name="标题文本"/>
          <p:cNvSpPr txBox="1">
            <a:spLocks noGrp="1"/>
          </p:cNvSpPr>
          <p:nvPr>
            <p:ph type="title"/>
          </p:nvPr>
        </p:nvSpPr>
        <p:spPr>
          <a:prstGeom prst="rect">
            <a:avLst/>
          </a:prstGeom>
        </p:spPr>
        <p:txBody>
          <a:bodyPr/>
          <a:lstStyle/>
          <a:p>
            <a:r>
              <a:t>标题文本</a:t>
            </a:r>
          </a:p>
        </p:txBody>
      </p:sp>
      <p:sp>
        <p:nvSpPr>
          <p:cNvPr id="18" name="正文级别 1…"/>
          <p:cNvSpPr txBox="1">
            <a:spLocks noGrp="1"/>
          </p:cNvSpPr>
          <p:nvPr>
            <p:ph type="body" idx="1"/>
          </p:nvPr>
        </p:nvSpPr>
        <p:spPr>
          <a:xfrm>
            <a:off x="628650" y="2432014"/>
            <a:ext cx="7886700" cy="4091701"/>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1_Title Slide">
    <p:spTree>
      <p:nvGrpSpPr>
        <p:cNvPr id="1" name=""/>
        <p:cNvGrpSpPr/>
        <p:nvPr/>
      </p:nvGrpSpPr>
      <p:grpSpPr>
        <a:xfrm>
          <a:off x="0" y="0"/>
          <a:ext cx="0" cy="0"/>
          <a:chOff x="0" y="0"/>
          <a:chExt cx="0" cy="0"/>
        </a:xfrm>
      </p:grpSpPr>
      <p:sp>
        <p:nvSpPr>
          <p:cNvPr id="106" name="标题文本"/>
          <p:cNvSpPr txBox="1">
            <a:spLocks noGrp="1"/>
          </p:cNvSpPr>
          <p:nvPr>
            <p:ph type="title"/>
          </p:nvPr>
        </p:nvSpPr>
        <p:spPr>
          <a:xfrm>
            <a:off x="3100471" y="1122362"/>
            <a:ext cx="5504514" cy="2102101"/>
          </a:xfrm>
          <a:prstGeom prst="rect">
            <a:avLst/>
          </a:prstGeom>
        </p:spPr>
        <p:txBody>
          <a:bodyPr anchor="b"/>
          <a:lstStyle>
            <a:lvl1pPr algn="ctr">
              <a:defRPr sz="4800"/>
            </a:lvl1pPr>
          </a:lstStyle>
          <a:p>
            <a:r>
              <a:t>标题文本</a:t>
            </a:r>
          </a:p>
        </p:txBody>
      </p:sp>
      <p:sp>
        <p:nvSpPr>
          <p:cNvPr id="107" name="正文级别 1…"/>
          <p:cNvSpPr txBox="1">
            <a:spLocks noGrp="1"/>
          </p:cNvSpPr>
          <p:nvPr>
            <p:ph type="body" sz="quarter" idx="1"/>
          </p:nvPr>
        </p:nvSpPr>
        <p:spPr>
          <a:xfrm>
            <a:off x="3100471" y="3303656"/>
            <a:ext cx="5504516" cy="1223179"/>
          </a:xfrm>
          <a:prstGeom prst="rect">
            <a:avLst/>
          </a:prstGeom>
        </p:spPr>
        <p:txBody>
          <a:bodyPr/>
          <a:lstStyle>
            <a:lvl1pPr marL="0" indent="0" algn="ctr">
              <a:buSzTx/>
              <a:buFontTx/>
              <a:buNone/>
              <a:defRPr sz="2400">
                <a:latin typeface="Calibri Light"/>
                <a:ea typeface="Calibri Light"/>
                <a:cs typeface="Calibri Light"/>
                <a:sym typeface="Calibri Light"/>
              </a:defRPr>
            </a:lvl1pPr>
            <a:lvl2pPr marL="0" indent="457200" algn="ctr">
              <a:buSzTx/>
              <a:buFontTx/>
              <a:buNone/>
              <a:defRPr sz="2400">
                <a:latin typeface="Calibri Light"/>
                <a:ea typeface="Calibri Light"/>
                <a:cs typeface="Calibri Light"/>
                <a:sym typeface="Calibri Light"/>
              </a:defRPr>
            </a:lvl2pPr>
            <a:lvl3pPr marL="0" indent="914400" algn="ctr">
              <a:buSzTx/>
              <a:buFontTx/>
              <a:buNone/>
              <a:defRPr sz="2400">
                <a:latin typeface="Calibri Light"/>
                <a:ea typeface="Calibri Light"/>
                <a:cs typeface="Calibri Light"/>
                <a:sym typeface="Calibri Light"/>
              </a:defRPr>
            </a:lvl3pPr>
            <a:lvl4pPr marL="0" indent="1371600" algn="ctr">
              <a:buSzTx/>
              <a:buFontTx/>
              <a:buNone/>
              <a:defRPr sz="2400">
                <a:latin typeface="Calibri Light"/>
                <a:ea typeface="Calibri Light"/>
                <a:cs typeface="Calibri Light"/>
                <a:sym typeface="Calibri Light"/>
              </a:defRPr>
            </a:lvl4pPr>
            <a:lvl5pPr marL="0" indent="1828800" algn="ctr">
              <a:buSzTx/>
              <a:buFontTx/>
              <a:buNone/>
              <a:defRPr sz="2400">
                <a:latin typeface="Calibri Light"/>
                <a:ea typeface="Calibri Light"/>
                <a:cs typeface="Calibri Light"/>
                <a:sym typeface="Calibri Light"/>
              </a:defRPr>
            </a:lvl5pPr>
          </a:lstStyle>
          <a:p>
            <a:r>
              <a:t>正文级别 1</a:t>
            </a:r>
          </a:p>
          <a:p>
            <a:pPr lvl="1"/>
            <a:r>
              <a:t>正文级别 2</a:t>
            </a:r>
          </a:p>
          <a:p>
            <a:pPr lvl="2"/>
            <a:r>
              <a:t>正文级别 3</a:t>
            </a:r>
          </a:p>
          <a:p>
            <a:pPr lvl="3"/>
            <a:r>
              <a:t>正文级别 4</a:t>
            </a:r>
          </a:p>
          <a:p>
            <a:pPr lvl="4"/>
            <a:r>
              <a:t>正文级别 5</a:t>
            </a:r>
          </a:p>
        </p:txBody>
      </p:sp>
      <p:sp>
        <p:nvSpPr>
          <p:cNvPr id="108" name="Parallelogram 6"/>
          <p:cNvSpPr/>
          <p:nvPr/>
        </p:nvSpPr>
        <p:spPr>
          <a:xfrm>
            <a:off x="-1024758" y="0"/>
            <a:ext cx="3917730"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21600" y="0"/>
                </a:lnTo>
                <a:lnTo>
                  <a:pt x="16200" y="21600"/>
                </a:lnTo>
                <a:close/>
              </a:path>
            </a:pathLst>
          </a:custGeom>
          <a:solidFill>
            <a:srgbClr val="000000"/>
          </a:solidFill>
          <a:ln w="12700">
            <a:miter lim="400000"/>
          </a:ln>
        </p:spPr>
        <p:txBody>
          <a:bodyPr lIns="45719" rIns="45719" anchor="ctr"/>
          <a:lstStyle/>
          <a:p>
            <a:pPr algn="ctr">
              <a:defRPr>
                <a:solidFill>
                  <a:srgbClr val="FFFFFF"/>
                </a:solidFill>
              </a:defRPr>
            </a:pPr>
            <a:endParaRPr/>
          </a:p>
        </p:txBody>
      </p:sp>
      <p:sp>
        <p:nvSpPr>
          <p:cNvPr id="109" name="Parallelogram 7"/>
          <p:cNvSpPr/>
          <p:nvPr/>
        </p:nvSpPr>
        <p:spPr>
          <a:xfrm rot="539464">
            <a:off x="2230047" y="-192321"/>
            <a:ext cx="307803" cy="722436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21600" y="0"/>
                </a:lnTo>
                <a:lnTo>
                  <a:pt x="16200" y="21600"/>
                </a:lnTo>
                <a:close/>
              </a:path>
            </a:pathLst>
          </a:custGeom>
          <a:solidFill>
            <a:srgbClr val="D41B2C"/>
          </a:solidFill>
          <a:ln w="12700">
            <a:miter lim="400000"/>
          </a:ln>
        </p:spPr>
        <p:txBody>
          <a:bodyPr lIns="45719" rIns="45719" anchor="ctr"/>
          <a:lstStyle/>
          <a:p>
            <a:pPr algn="ctr">
              <a:defRPr>
                <a:solidFill>
                  <a:srgbClr val="FFFFFF"/>
                </a:solidFill>
              </a:defRPr>
            </a:pPr>
            <a:endParaRPr/>
          </a:p>
        </p:txBody>
      </p:sp>
      <p:pic>
        <p:nvPicPr>
          <p:cNvPr id="110" name="Picture 5" descr="Picture 5"/>
          <p:cNvPicPr>
            <a:picLocks noChangeAspect="1"/>
          </p:cNvPicPr>
          <p:nvPr/>
        </p:nvPicPr>
        <p:blipFill>
          <a:blip r:embed="rId2"/>
          <a:stretch>
            <a:fillRect/>
          </a:stretch>
        </p:blipFill>
        <p:spPr>
          <a:xfrm>
            <a:off x="6016238" y="5285432"/>
            <a:ext cx="2664413" cy="1250037"/>
          </a:xfrm>
          <a:prstGeom prst="rect">
            <a:avLst/>
          </a:prstGeom>
          <a:ln w="12700">
            <a:miter lim="400000"/>
          </a:ln>
        </p:spPr>
      </p:pic>
      <p:pic>
        <p:nvPicPr>
          <p:cNvPr id="111" name="Picture 4" descr="Picture 4"/>
          <p:cNvPicPr>
            <a:picLocks noChangeAspect="1"/>
          </p:cNvPicPr>
          <p:nvPr/>
        </p:nvPicPr>
        <p:blipFill>
          <a:blip r:embed="rId3"/>
          <a:stretch>
            <a:fillRect/>
          </a:stretch>
        </p:blipFill>
        <p:spPr>
          <a:xfrm>
            <a:off x="104371" y="1024077"/>
            <a:ext cx="2279578" cy="2279579"/>
          </a:xfrm>
          <a:prstGeom prst="rect">
            <a:avLst/>
          </a:prstGeom>
          <a:ln w="12700">
            <a:miter lim="400000"/>
          </a:ln>
        </p:spPr>
      </p:pic>
      <p:sp>
        <p:nvSpPr>
          <p:cNvPr id="11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31" name="Rectangle 7"/>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32" name="Straight Connector 9"/>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133"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134" name="标题文本"/>
          <p:cNvSpPr txBox="1">
            <a:spLocks noGrp="1"/>
          </p:cNvSpPr>
          <p:nvPr>
            <p:ph type="title"/>
          </p:nvPr>
        </p:nvSpPr>
        <p:spPr>
          <a:prstGeom prst="rect">
            <a:avLst/>
          </a:prstGeom>
        </p:spPr>
        <p:txBody>
          <a:bodyPr/>
          <a:lstStyle/>
          <a:p>
            <a:r>
              <a:t>标题文本</a:t>
            </a:r>
          </a:p>
        </p:txBody>
      </p:sp>
      <p:sp>
        <p:nvSpPr>
          <p:cNvPr id="135" name="正文级别 1…"/>
          <p:cNvSpPr txBox="1">
            <a:spLocks noGrp="1"/>
          </p:cNvSpPr>
          <p:nvPr>
            <p:ph type="body" idx="1"/>
          </p:nvPr>
        </p:nvSpPr>
        <p:spPr>
          <a:xfrm>
            <a:off x="628650" y="2432014"/>
            <a:ext cx="7886700" cy="4091701"/>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3" name="Rectangle 7"/>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44" name="Straight Connector 9"/>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145"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146" name="标题文本"/>
          <p:cNvSpPr txBox="1">
            <a:spLocks noGrp="1"/>
          </p:cNvSpPr>
          <p:nvPr>
            <p:ph type="title"/>
          </p:nvPr>
        </p:nvSpPr>
        <p:spPr>
          <a:xfrm>
            <a:off x="623887" y="1709739"/>
            <a:ext cx="7886701" cy="2852737"/>
          </a:xfrm>
          <a:prstGeom prst="rect">
            <a:avLst/>
          </a:prstGeom>
        </p:spPr>
        <p:txBody>
          <a:bodyPr anchor="b"/>
          <a:lstStyle>
            <a:lvl1pPr>
              <a:defRPr sz="4800"/>
            </a:lvl1pPr>
          </a:lstStyle>
          <a:p>
            <a:r>
              <a:t>标题文本</a:t>
            </a:r>
          </a:p>
        </p:txBody>
      </p:sp>
      <p:sp>
        <p:nvSpPr>
          <p:cNvPr id="147" name="正文级别 1…"/>
          <p:cNvSpPr txBox="1">
            <a:spLocks noGrp="1"/>
          </p:cNvSpPr>
          <p:nvPr>
            <p:ph type="body" sz="quarter" idx="1"/>
          </p:nvPr>
        </p:nvSpPr>
        <p:spPr>
          <a:xfrm>
            <a:off x="623887" y="4589464"/>
            <a:ext cx="7886701" cy="1500188"/>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4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55" name="Rectangle 7"/>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56" name="Straight Connector 9"/>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157"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158" name="标题文本"/>
          <p:cNvSpPr txBox="1">
            <a:spLocks noGrp="1"/>
          </p:cNvSpPr>
          <p:nvPr>
            <p:ph type="title"/>
          </p:nvPr>
        </p:nvSpPr>
        <p:spPr>
          <a:prstGeom prst="rect">
            <a:avLst/>
          </a:prstGeom>
        </p:spPr>
        <p:txBody>
          <a:bodyPr/>
          <a:lstStyle/>
          <a:p>
            <a:r>
              <a:t>标题文本</a:t>
            </a:r>
          </a:p>
        </p:txBody>
      </p:sp>
      <p:sp>
        <p:nvSpPr>
          <p:cNvPr id="159" name="正文级别 1…"/>
          <p:cNvSpPr txBox="1">
            <a:spLocks noGrp="1"/>
          </p:cNvSpPr>
          <p:nvPr>
            <p:ph type="body" sz="half" idx="1"/>
          </p:nvPr>
        </p:nvSpPr>
        <p:spPr>
          <a:xfrm>
            <a:off x="628650" y="2326134"/>
            <a:ext cx="3886200" cy="4351339"/>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6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67" name="Rectangle 7"/>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68" name="Straight Connector 9"/>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169"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170" name="标题文本"/>
          <p:cNvSpPr txBox="1">
            <a:spLocks noGrp="1"/>
          </p:cNvSpPr>
          <p:nvPr>
            <p:ph type="title"/>
          </p:nvPr>
        </p:nvSpPr>
        <p:spPr>
          <a:xfrm>
            <a:off x="629841" y="846383"/>
            <a:ext cx="7886701" cy="1325564"/>
          </a:xfrm>
          <a:prstGeom prst="rect">
            <a:avLst/>
          </a:prstGeom>
        </p:spPr>
        <p:txBody>
          <a:bodyPr/>
          <a:lstStyle/>
          <a:p>
            <a:r>
              <a:t>标题文本</a:t>
            </a:r>
          </a:p>
        </p:txBody>
      </p:sp>
      <p:sp>
        <p:nvSpPr>
          <p:cNvPr id="171" name="正文级别 1…"/>
          <p:cNvSpPr txBox="1">
            <a:spLocks noGrp="1"/>
          </p:cNvSpPr>
          <p:nvPr>
            <p:ph type="body" sz="quarter" idx="1"/>
          </p:nvPr>
        </p:nvSpPr>
        <p:spPr>
          <a:xfrm>
            <a:off x="629841" y="2162420"/>
            <a:ext cx="3868341"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172" name="Text Placeholder 4"/>
          <p:cNvSpPr>
            <a:spLocks noGrp="1"/>
          </p:cNvSpPr>
          <p:nvPr>
            <p:ph type="body" sz="quarter" idx="21"/>
          </p:nvPr>
        </p:nvSpPr>
        <p:spPr>
          <a:xfrm>
            <a:off x="4629150" y="2162420"/>
            <a:ext cx="3887392" cy="823913"/>
          </a:xfrm>
          <a:prstGeom prst="rect">
            <a:avLst/>
          </a:prstGeom>
        </p:spPr>
        <p:txBody>
          <a:bodyPr anchor="b"/>
          <a:lstStyle/>
          <a:p>
            <a:pPr marL="0" indent="0">
              <a:buSzTx/>
              <a:buFontTx/>
              <a:buNone/>
              <a:defRPr sz="2400" b="1"/>
            </a:pPr>
            <a:endParaRPr/>
          </a:p>
        </p:txBody>
      </p:sp>
      <p:sp>
        <p:nvSpPr>
          <p:cNvPr id="17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80" name="Rectangle 7"/>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81" name="Straight Connector 9"/>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182"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183" name="标题文本"/>
          <p:cNvSpPr txBox="1">
            <a:spLocks noGrp="1"/>
          </p:cNvSpPr>
          <p:nvPr>
            <p:ph type="title"/>
          </p:nvPr>
        </p:nvSpPr>
        <p:spPr>
          <a:prstGeom prst="rect">
            <a:avLst/>
          </a:prstGeom>
        </p:spPr>
        <p:txBody>
          <a:bodyPr/>
          <a:lstStyle/>
          <a:p>
            <a:r>
              <a:t>标题文本</a:t>
            </a:r>
          </a:p>
        </p:txBody>
      </p:sp>
      <p:sp>
        <p:nvSpPr>
          <p:cNvPr id="18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91" name="Rectangle 7"/>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92" name="Straight Connector 9"/>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193"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19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01" name="Rectangle 7"/>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02" name="Straight Connector 9"/>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203"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204" name="标题文本"/>
          <p:cNvSpPr txBox="1">
            <a:spLocks noGrp="1"/>
          </p:cNvSpPr>
          <p:nvPr>
            <p:ph type="title"/>
          </p:nvPr>
        </p:nvSpPr>
        <p:spPr>
          <a:xfrm>
            <a:off x="629841" y="851832"/>
            <a:ext cx="2949178" cy="1600201"/>
          </a:xfrm>
          <a:prstGeom prst="rect">
            <a:avLst/>
          </a:prstGeom>
        </p:spPr>
        <p:txBody>
          <a:bodyPr anchor="b"/>
          <a:lstStyle>
            <a:lvl1pPr>
              <a:defRPr sz="3200"/>
            </a:lvl1pPr>
          </a:lstStyle>
          <a:p>
            <a:r>
              <a:t>标题文本</a:t>
            </a:r>
          </a:p>
        </p:txBody>
      </p:sp>
      <p:sp>
        <p:nvSpPr>
          <p:cNvPr id="205" name="正文级别 1…"/>
          <p:cNvSpPr txBox="1">
            <a:spLocks noGrp="1"/>
          </p:cNvSpPr>
          <p:nvPr>
            <p:ph type="body" sz="half" idx="1"/>
          </p:nvPr>
        </p:nvSpPr>
        <p:spPr>
          <a:xfrm>
            <a:off x="3887391" y="1382057"/>
            <a:ext cx="4629151" cy="4873626"/>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206" name="Text Placeholder 3"/>
          <p:cNvSpPr>
            <a:spLocks noGrp="1"/>
          </p:cNvSpPr>
          <p:nvPr>
            <p:ph type="body" sz="quarter" idx="21"/>
          </p:nvPr>
        </p:nvSpPr>
        <p:spPr>
          <a:xfrm>
            <a:off x="629840" y="2452031"/>
            <a:ext cx="2949180" cy="3811589"/>
          </a:xfrm>
          <a:prstGeom prst="rect">
            <a:avLst/>
          </a:prstGeom>
        </p:spPr>
        <p:txBody>
          <a:bodyPr/>
          <a:lstStyle/>
          <a:p>
            <a:pPr marL="0" indent="0">
              <a:buSzTx/>
              <a:buFontTx/>
              <a:buNone/>
              <a:defRPr sz="1600"/>
            </a:pPr>
            <a:endParaRPr/>
          </a:p>
        </p:txBody>
      </p:sp>
      <p:sp>
        <p:nvSpPr>
          <p:cNvPr id="20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14" name="Rectangle 7"/>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15" name="Straight Connector 9"/>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216"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217" name="标题文本"/>
          <p:cNvSpPr txBox="1">
            <a:spLocks noGrp="1"/>
          </p:cNvSpPr>
          <p:nvPr>
            <p:ph type="title"/>
          </p:nvPr>
        </p:nvSpPr>
        <p:spPr>
          <a:xfrm>
            <a:off x="629841" y="1015466"/>
            <a:ext cx="2949178" cy="1600201"/>
          </a:xfrm>
          <a:prstGeom prst="rect">
            <a:avLst/>
          </a:prstGeom>
        </p:spPr>
        <p:txBody>
          <a:bodyPr anchor="b"/>
          <a:lstStyle>
            <a:lvl1pPr>
              <a:defRPr sz="2400"/>
            </a:lvl1pPr>
          </a:lstStyle>
          <a:p>
            <a:r>
              <a:t>标题文本</a:t>
            </a:r>
          </a:p>
        </p:txBody>
      </p:sp>
      <p:sp>
        <p:nvSpPr>
          <p:cNvPr id="218" name="Picture Placeholder 2"/>
          <p:cNvSpPr>
            <a:spLocks noGrp="1"/>
          </p:cNvSpPr>
          <p:nvPr>
            <p:ph type="pic" sz="half" idx="21"/>
          </p:nvPr>
        </p:nvSpPr>
        <p:spPr>
          <a:xfrm>
            <a:off x="3887391" y="1545691"/>
            <a:ext cx="4629151" cy="4873626"/>
          </a:xfrm>
          <a:prstGeom prst="rect">
            <a:avLst/>
          </a:prstGeom>
        </p:spPr>
        <p:txBody>
          <a:bodyPr lIns="91439" rIns="91439">
            <a:noAutofit/>
          </a:bodyPr>
          <a:lstStyle/>
          <a:p>
            <a:endParaRPr/>
          </a:p>
        </p:txBody>
      </p:sp>
      <p:sp>
        <p:nvSpPr>
          <p:cNvPr id="219" name="正文级别 1…"/>
          <p:cNvSpPr txBox="1">
            <a:spLocks noGrp="1"/>
          </p:cNvSpPr>
          <p:nvPr>
            <p:ph type="body" sz="quarter" idx="1"/>
          </p:nvPr>
        </p:nvSpPr>
        <p:spPr>
          <a:xfrm>
            <a:off x="629841" y="2615665"/>
            <a:ext cx="2949178" cy="3811589"/>
          </a:xfrm>
          <a:prstGeom prst="rect">
            <a:avLst/>
          </a:prstGeom>
        </p:spPr>
        <p:txBody>
          <a:bodyPr/>
          <a:lstStyle>
            <a:lvl1pPr marL="0" indent="0">
              <a:buSzTx/>
              <a:buFontTx/>
              <a:buNone/>
              <a:defRPr sz="1800"/>
            </a:lvl1pPr>
            <a:lvl2pPr marL="0" indent="457200">
              <a:buSzTx/>
              <a:buFontTx/>
              <a:buNone/>
              <a:defRPr sz="1800"/>
            </a:lvl2pPr>
            <a:lvl3pPr marL="0" indent="914400">
              <a:buSzTx/>
              <a:buFontTx/>
              <a:buNone/>
              <a:defRPr sz="1800"/>
            </a:lvl3pPr>
            <a:lvl4pPr marL="0" indent="1371600">
              <a:buSzTx/>
              <a:buFontTx/>
              <a:buNone/>
              <a:defRPr sz="1800"/>
            </a:lvl4pPr>
            <a:lvl5pPr marL="0" indent="1828800">
              <a:buSzTx/>
              <a:buFontTx/>
              <a:buNone/>
              <a:defRPr sz="1800"/>
            </a:lvl5pPr>
          </a:lstStyle>
          <a:p>
            <a:r>
              <a:t>正文级别 1</a:t>
            </a:r>
          </a:p>
          <a:p>
            <a:pPr lvl="1"/>
            <a:r>
              <a:t>正文级别 2</a:t>
            </a:r>
          </a:p>
          <a:p>
            <a:pPr lvl="2"/>
            <a:r>
              <a:t>正文级别 3</a:t>
            </a:r>
          </a:p>
          <a:p>
            <a:pPr lvl="3"/>
            <a:r>
              <a:t>正文级别 4</a:t>
            </a:r>
          </a:p>
          <a:p>
            <a:pPr lvl="4"/>
            <a:r>
              <a:t>正文级别 5</a:t>
            </a:r>
          </a:p>
        </p:txBody>
      </p:sp>
      <p:sp>
        <p:nvSpPr>
          <p:cNvPr id="220" name="幻灯片编号"/>
          <p:cNvSpPr txBox="1">
            <a:spLocks noGrp="1"/>
          </p:cNvSpPr>
          <p:nvPr>
            <p:ph type="sldNum" sz="quarter" idx="2"/>
          </p:nvPr>
        </p:nvSpPr>
        <p:spPr>
          <a:xfrm>
            <a:off x="6457950" y="6914616"/>
            <a:ext cx="335866" cy="333088"/>
          </a:xfrm>
          <a:prstGeom prst="rect">
            <a:avLst/>
          </a:prstGeom>
        </p:spPr>
        <p:txBody>
          <a:bodyPr anchor="t"/>
          <a:lstStyle>
            <a:lvl1pPr algn="l">
              <a:defRPr sz="1800"/>
            </a:lvl1pPr>
          </a:lstStyle>
          <a:p>
            <a:fld id="{86CB4B4D-7CA3-9044-876B-883B54F8677D}" type="slidenum">
              <a:r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27" name="Rectangle 7"/>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28" name="Straight Connector 9"/>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229"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230" name="标题文本"/>
          <p:cNvSpPr txBox="1">
            <a:spLocks noGrp="1"/>
          </p:cNvSpPr>
          <p:nvPr>
            <p:ph type="title"/>
          </p:nvPr>
        </p:nvSpPr>
        <p:spPr>
          <a:xfrm>
            <a:off x="685800" y="1122362"/>
            <a:ext cx="7772400" cy="2387601"/>
          </a:xfrm>
          <a:prstGeom prst="rect">
            <a:avLst/>
          </a:prstGeom>
        </p:spPr>
        <p:txBody>
          <a:bodyPr anchor="b"/>
          <a:lstStyle>
            <a:lvl1pPr algn="ctr">
              <a:defRPr sz="6000"/>
            </a:lvl1pPr>
          </a:lstStyle>
          <a:p>
            <a:r>
              <a:t>标题文本</a:t>
            </a:r>
          </a:p>
        </p:txBody>
      </p:sp>
      <p:sp>
        <p:nvSpPr>
          <p:cNvPr id="231" name="正文级别 1…"/>
          <p:cNvSpPr txBox="1">
            <a:spLocks noGrp="1"/>
          </p:cNvSpPr>
          <p:nvPr>
            <p:ph type="body" sz="quarter" idx="1"/>
          </p:nvPr>
        </p:nvSpPr>
        <p:spPr>
          <a:xfrm>
            <a:off x="1143000" y="3602037"/>
            <a:ext cx="6858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232" name="幻灯片编号"/>
          <p:cNvSpPr txBox="1">
            <a:spLocks noGrp="1"/>
          </p:cNvSpPr>
          <p:nvPr>
            <p:ph type="sldNum" sz="quarter" idx="2"/>
          </p:nvPr>
        </p:nvSpPr>
        <p:spPr>
          <a:xfrm>
            <a:off x="0" y="0"/>
            <a:ext cx="335866" cy="333088"/>
          </a:xfrm>
          <a:prstGeom prst="rect">
            <a:avLst/>
          </a:prstGeom>
        </p:spPr>
        <p:txBody>
          <a:bodyPr anchor="t"/>
          <a:lstStyle>
            <a:lvl1pPr algn="l">
              <a:defRPr sz="1800"/>
            </a:lvl1p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6" name="标题文本"/>
          <p:cNvSpPr txBox="1">
            <a:spLocks noGrp="1"/>
          </p:cNvSpPr>
          <p:nvPr>
            <p:ph type="title"/>
          </p:nvPr>
        </p:nvSpPr>
        <p:spPr>
          <a:xfrm>
            <a:off x="623887" y="1709739"/>
            <a:ext cx="7886701" cy="2852737"/>
          </a:xfrm>
          <a:prstGeom prst="rect">
            <a:avLst/>
          </a:prstGeom>
        </p:spPr>
        <p:txBody>
          <a:bodyPr anchor="b"/>
          <a:lstStyle>
            <a:lvl1pPr>
              <a:defRPr sz="4800"/>
            </a:lvl1pPr>
          </a:lstStyle>
          <a:p>
            <a:r>
              <a:t>标题文本</a:t>
            </a:r>
          </a:p>
        </p:txBody>
      </p:sp>
      <p:sp>
        <p:nvSpPr>
          <p:cNvPr id="27" name="正文级别 1…"/>
          <p:cNvSpPr txBox="1">
            <a:spLocks noGrp="1"/>
          </p:cNvSpPr>
          <p:nvPr>
            <p:ph type="body" sz="quarter" idx="1"/>
          </p:nvPr>
        </p:nvSpPr>
        <p:spPr>
          <a:xfrm>
            <a:off x="623887" y="4589464"/>
            <a:ext cx="7886701" cy="1500188"/>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2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_Title Slide">
    <p:spTree>
      <p:nvGrpSpPr>
        <p:cNvPr id="1" name=""/>
        <p:cNvGrpSpPr/>
        <p:nvPr/>
      </p:nvGrpSpPr>
      <p:grpSpPr>
        <a:xfrm>
          <a:off x="0" y="0"/>
          <a:ext cx="0" cy="0"/>
          <a:chOff x="0" y="0"/>
          <a:chExt cx="0" cy="0"/>
        </a:xfrm>
      </p:grpSpPr>
      <p:sp>
        <p:nvSpPr>
          <p:cNvPr id="239" name="标题文本"/>
          <p:cNvSpPr txBox="1">
            <a:spLocks noGrp="1"/>
          </p:cNvSpPr>
          <p:nvPr>
            <p:ph type="title"/>
          </p:nvPr>
        </p:nvSpPr>
        <p:spPr>
          <a:xfrm>
            <a:off x="3100471" y="1122362"/>
            <a:ext cx="5504514" cy="2102101"/>
          </a:xfrm>
          <a:prstGeom prst="rect">
            <a:avLst/>
          </a:prstGeom>
        </p:spPr>
        <p:txBody>
          <a:bodyPr anchor="b"/>
          <a:lstStyle>
            <a:lvl1pPr algn="ctr">
              <a:defRPr sz="4800"/>
            </a:lvl1pPr>
          </a:lstStyle>
          <a:p>
            <a:r>
              <a:t>标题文本</a:t>
            </a:r>
          </a:p>
        </p:txBody>
      </p:sp>
      <p:sp>
        <p:nvSpPr>
          <p:cNvPr id="240" name="正文级别 1…"/>
          <p:cNvSpPr txBox="1">
            <a:spLocks noGrp="1"/>
          </p:cNvSpPr>
          <p:nvPr>
            <p:ph type="body" sz="quarter" idx="1"/>
          </p:nvPr>
        </p:nvSpPr>
        <p:spPr>
          <a:xfrm>
            <a:off x="3100471" y="3303656"/>
            <a:ext cx="5504516" cy="1223179"/>
          </a:xfrm>
          <a:prstGeom prst="rect">
            <a:avLst/>
          </a:prstGeom>
        </p:spPr>
        <p:txBody>
          <a:bodyPr/>
          <a:lstStyle>
            <a:lvl1pPr marL="0" indent="0" algn="ctr">
              <a:buSzTx/>
              <a:buFontTx/>
              <a:buNone/>
              <a:defRPr sz="2400">
                <a:latin typeface="Calibri Light"/>
                <a:ea typeface="Calibri Light"/>
                <a:cs typeface="Calibri Light"/>
                <a:sym typeface="Calibri Light"/>
              </a:defRPr>
            </a:lvl1pPr>
            <a:lvl2pPr marL="0" indent="457200" algn="ctr">
              <a:buSzTx/>
              <a:buFontTx/>
              <a:buNone/>
              <a:defRPr sz="2400">
                <a:latin typeface="Calibri Light"/>
                <a:ea typeface="Calibri Light"/>
                <a:cs typeface="Calibri Light"/>
                <a:sym typeface="Calibri Light"/>
              </a:defRPr>
            </a:lvl2pPr>
            <a:lvl3pPr marL="0" indent="914400" algn="ctr">
              <a:buSzTx/>
              <a:buFontTx/>
              <a:buNone/>
              <a:defRPr sz="2400">
                <a:latin typeface="Calibri Light"/>
                <a:ea typeface="Calibri Light"/>
                <a:cs typeface="Calibri Light"/>
                <a:sym typeface="Calibri Light"/>
              </a:defRPr>
            </a:lvl3pPr>
            <a:lvl4pPr marL="0" indent="1371600" algn="ctr">
              <a:buSzTx/>
              <a:buFontTx/>
              <a:buNone/>
              <a:defRPr sz="2400">
                <a:latin typeface="Calibri Light"/>
                <a:ea typeface="Calibri Light"/>
                <a:cs typeface="Calibri Light"/>
                <a:sym typeface="Calibri Light"/>
              </a:defRPr>
            </a:lvl4pPr>
            <a:lvl5pPr marL="0" indent="1828800" algn="ctr">
              <a:buSzTx/>
              <a:buFontTx/>
              <a:buNone/>
              <a:defRPr sz="2400">
                <a:latin typeface="Calibri Light"/>
                <a:ea typeface="Calibri Light"/>
                <a:cs typeface="Calibri Light"/>
                <a:sym typeface="Calibri Light"/>
              </a:defRPr>
            </a:lvl5pPr>
          </a:lstStyle>
          <a:p>
            <a:r>
              <a:t>正文级别 1</a:t>
            </a:r>
          </a:p>
          <a:p>
            <a:pPr lvl="1"/>
            <a:r>
              <a:t>正文级别 2</a:t>
            </a:r>
          </a:p>
          <a:p>
            <a:pPr lvl="2"/>
            <a:r>
              <a:t>正文级别 3</a:t>
            </a:r>
          </a:p>
          <a:p>
            <a:pPr lvl="3"/>
            <a:r>
              <a:t>正文级别 4</a:t>
            </a:r>
          </a:p>
          <a:p>
            <a:pPr lvl="4"/>
            <a:r>
              <a:t>正文级别 5</a:t>
            </a:r>
          </a:p>
        </p:txBody>
      </p:sp>
      <p:sp>
        <p:nvSpPr>
          <p:cNvPr id="241" name="Parallelogram 6"/>
          <p:cNvSpPr/>
          <p:nvPr/>
        </p:nvSpPr>
        <p:spPr>
          <a:xfrm>
            <a:off x="-1024758" y="0"/>
            <a:ext cx="3917730"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21600" y="0"/>
                </a:lnTo>
                <a:lnTo>
                  <a:pt x="16200" y="21600"/>
                </a:lnTo>
                <a:close/>
              </a:path>
            </a:pathLst>
          </a:custGeom>
          <a:solidFill>
            <a:srgbClr val="000000"/>
          </a:solidFill>
          <a:ln w="12700">
            <a:miter lim="400000"/>
          </a:ln>
        </p:spPr>
        <p:txBody>
          <a:bodyPr lIns="45719" rIns="45719" anchor="ctr"/>
          <a:lstStyle/>
          <a:p>
            <a:pPr algn="ctr">
              <a:defRPr>
                <a:solidFill>
                  <a:srgbClr val="FFFFFF"/>
                </a:solidFill>
              </a:defRPr>
            </a:pPr>
            <a:endParaRPr/>
          </a:p>
        </p:txBody>
      </p:sp>
      <p:sp>
        <p:nvSpPr>
          <p:cNvPr id="242" name="Parallelogram 7"/>
          <p:cNvSpPr/>
          <p:nvPr/>
        </p:nvSpPr>
        <p:spPr>
          <a:xfrm rot="539464">
            <a:off x="2230047" y="-192321"/>
            <a:ext cx="307803" cy="722436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21600" y="0"/>
                </a:lnTo>
                <a:lnTo>
                  <a:pt x="16200" y="21600"/>
                </a:lnTo>
                <a:close/>
              </a:path>
            </a:pathLst>
          </a:custGeom>
          <a:solidFill>
            <a:srgbClr val="D41B2C"/>
          </a:solidFill>
          <a:ln w="12700">
            <a:miter lim="400000"/>
          </a:ln>
        </p:spPr>
        <p:txBody>
          <a:bodyPr lIns="45719" rIns="45719" anchor="ctr"/>
          <a:lstStyle/>
          <a:p>
            <a:pPr algn="ctr">
              <a:defRPr>
                <a:solidFill>
                  <a:srgbClr val="FFFFFF"/>
                </a:solidFill>
              </a:defRPr>
            </a:pPr>
            <a:endParaRPr/>
          </a:p>
        </p:txBody>
      </p:sp>
      <p:pic>
        <p:nvPicPr>
          <p:cNvPr id="243" name="Picture 5" descr="Picture 5"/>
          <p:cNvPicPr>
            <a:picLocks noChangeAspect="1"/>
          </p:cNvPicPr>
          <p:nvPr/>
        </p:nvPicPr>
        <p:blipFill>
          <a:blip r:embed="rId2"/>
          <a:stretch>
            <a:fillRect/>
          </a:stretch>
        </p:blipFill>
        <p:spPr>
          <a:xfrm>
            <a:off x="6016238" y="5285432"/>
            <a:ext cx="2664413" cy="1250037"/>
          </a:xfrm>
          <a:prstGeom prst="rect">
            <a:avLst/>
          </a:prstGeom>
          <a:ln w="12700">
            <a:miter lim="400000"/>
          </a:ln>
        </p:spPr>
      </p:pic>
      <p:pic>
        <p:nvPicPr>
          <p:cNvPr id="244" name="Picture 4" descr="Picture 4"/>
          <p:cNvPicPr>
            <a:picLocks noChangeAspect="1"/>
          </p:cNvPicPr>
          <p:nvPr/>
        </p:nvPicPr>
        <p:blipFill>
          <a:blip r:embed="rId3"/>
          <a:stretch>
            <a:fillRect/>
          </a:stretch>
        </p:blipFill>
        <p:spPr>
          <a:xfrm>
            <a:off x="104371" y="1024077"/>
            <a:ext cx="2279578" cy="2279579"/>
          </a:xfrm>
          <a:prstGeom prst="rect">
            <a:avLst/>
          </a:prstGeom>
          <a:ln w="12700">
            <a:miter lim="400000"/>
          </a:ln>
        </p:spPr>
      </p:pic>
      <p:sp>
        <p:nvSpPr>
          <p:cNvPr id="24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52" name="Rectangle 6"/>
          <p:cNvSpPr/>
          <p:nvPr/>
        </p:nvSpPr>
        <p:spPr>
          <a:xfrm>
            <a:off x="1" y="1"/>
            <a:ext cx="9222827" cy="7052441"/>
          </a:xfrm>
          <a:prstGeom prst="rect">
            <a:avLst/>
          </a:prstGeom>
          <a:solidFill>
            <a:srgbClr val="000000"/>
          </a:solidFill>
          <a:ln w="12700">
            <a:solidFill>
              <a:srgbClr val="42719B"/>
            </a:solidFill>
            <a:miter/>
          </a:ln>
        </p:spPr>
        <p:txBody>
          <a:bodyPr lIns="45719" rIns="45719" anchor="ctr"/>
          <a:lstStyle/>
          <a:p>
            <a:pPr algn="ctr">
              <a:defRPr>
                <a:solidFill>
                  <a:srgbClr val="FFFFFF"/>
                </a:solidFill>
              </a:defRPr>
            </a:pPr>
            <a:endParaRPr/>
          </a:p>
        </p:txBody>
      </p:sp>
      <p:sp>
        <p:nvSpPr>
          <p:cNvPr id="253" name="Parallelogram 8"/>
          <p:cNvSpPr/>
          <p:nvPr/>
        </p:nvSpPr>
        <p:spPr>
          <a:xfrm>
            <a:off x="-354725" y="1147987"/>
            <a:ext cx="6180085" cy="1681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7" y="0"/>
                </a:lnTo>
                <a:lnTo>
                  <a:pt x="21600" y="0"/>
                </a:lnTo>
                <a:lnTo>
                  <a:pt x="21453" y="21600"/>
                </a:lnTo>
                <a:close/>
              </a:path>
            </a:pathLst>
          </a:custGeom>
          <a:solidFill>
            <a:srgbClr val="D41B2C"/>
          </a:solidFill>
          <a:ln w="12700">
            <a:miter lim="400000"/>
          </a:ln>
        </p:spPr>
        <p:txBody>
          <a:bodyPr lIns="45719" rIns="45719" anchor="ctr"/>
          <a:lstStyle/>
          <a:p>
            <a:pPr algn="ctr">
              <a:defRPr>
                <a:solidFill>
                  <a:srgbClr val="FFFFFF"/>
                </a:solidFill>
              </a:defRPr>
            </a:pPr>
            <a:endParaRPr/>
          </a:p>
        </p:txBody>
      </p:sp>
      <p:sp>
        <p:nvSpPr>
          <p:cNvPr id="254" name="Parallelogram 9"/>
          <p:cNvSpPr/>
          <p:nvPr/>
        </p:nvSpPr>
        <p:spPr>
          <a:xfrm>
            <a:off x="3251637" y="5788378"/>
            <a:ext cx="6180085" cy="14299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5" y="0"/>
                </a:lnTo>
                <a:lnTo>
                  <a:pt x="21600" y="0"/>
                </a:lnTo>
                <a:lnTo>
                  <a:pt x="21475" y="21600"/>
                </a:lnTo>
                <a:close/>
              </a:path>
            </a:pathLst>
          </a:custGeom>
          <a:solidFill>
            <a:srgbClr val="D41B2C"/>
          </a:solidFill>
          <a:ln w="12700">
            <a:miter lim="400000"/>
          </a:ln>
        </p:spPr>
        <p:txBody>
          <a:bodyPr lIns="45719" rIns="45719" anchor="ctr"/>
          <a:lstStyle/>
          <a:p>
            <a:pPr algn="ctr">
              <a:defRPr>
                <a:solidFill>
                  <a:srgbClr val="FFFFFF"/>
                </a:solidFill>
              </a:defRPr>
            </a:pPr>
            <a:endParaRPr/>
          </a:p>
        </p:txBody>
      </p:sp>
      <p:pic>
        <p:nvPicPr>
          <p:cNvPr id="255" name="Picture 1" descr="Picture 1"/>
          <p:cNvPicPr>
            <a:picLocks noChangeAspect="1"/>
          </p:cNvPicPr>
          <p:nvPr/>
        </p:nvPicPr>
        <p:blipFill>
          <a:blip r:embed="rId2"/>
          <a:stretch>
            <a:fillRect/>
          </a:stretch>
        </p:blipFill>
        <p:spPr>
          <a:xfrm>
            <a:off x="495761" y="2328855"/>
            <a:ext cx="8405187" cy="2191870"/>
          </a:xfrm>
          <a:prstGeom prst="rect">
            <a:avLst/>
          </a:prstGeom>
          <a:ln w="12700">
            <a:miter lim="400000"/>
          </a:ln>
        </p:spPr>
      </p:pic>
      <p:sp>
        <p:nvSpPr>
          <p:cNvPr id="256" name="TextBox 2"/>
          <p:cNvSpPr txBox="1"/>
          <p:nvPr/>
        </p:nvSpPr>
        <p:spPr>
          <a:xfrm>
            <a:off x="6387399" y="6033330"/>
            <a:ext cx="2571078"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solidFill>
                  <a:srgbClr val="FFFFFF"/>
                </a:solidFill>
              </a:defRPr>
            </a:lvl1pPr>
          </a:lstStyle>
          <a:p>
            <a:r>
              <a:t>coe.northeastern.edu</a:t>
            </a:r>
          </a:p>
        </p:txBody>
      </p:sp>
      <p:sp>
        <p:nvSpPr>
          <p:cNvPr id="25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264" name="Rectangle 6"/>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65" name="Straight Connector 7"/>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266"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267" name="标题文本"/>
          <p:cNvSpPr txBox="1">
            <a:spLocks noGrp="1"/>
          </p:cNvSpPr>
          <p:nvPr>
            <p:ph type="title"/>
          </p:nvPr>
        </p:nvSpPr>
        <p:spPr>
          <a:xfrm>
            <a:off x="685800" y="1122362"/>
            <a:ext cx="7772400" cy="2387601"/>
          </a:xfrm>
          <a:prstGeom prst="rect">
            <a:avLst/>
          </a:prstGeom>
        </p:spPr>
        <p:txBody>
          <a:bodyPr anchor="b"/>
          <a:lstStyle>
            <a:lvl1pPr algn="ctr">
              <a:defRPr sz="5400"/>
            </a:lvl1pPr>
          </a:lstStyle>
          <a:p>
            <a:r>
              <a:t>标题文本</a:t>
            </a:r>
          </a:p>
        </p:txBody>
      </p:sp>
      <p:sp>
        <p:nvSpPr>
          <p:cNvPr id="268" name="正文级别 1…"/>
          <p:cNvSpPr txBox="1">
            <a:spLocks noGrp="1"/>
          </p:cNvSpPr>
          <p:nvPr>
            <p:ph type="body" sz="quarter" idx="1"/>
          </p:nvPr>
        </p:nvSpPr>
        <p:spPr>
          <a:xfrm>
            <a:off x="1143000" y="3602037"/>
            <a:ext cx="6858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269" name="幻灯片编号"/>
          <p:cNvSpPr txBox="1">
            <a:spLocks noGrp="1"/>
          </p:cNvSpPr>
          <p:nvPr>
            <p:ph type="sldNum" sz="quarter" idx="2"/>
          </p:nvPr>
        </p:nvSpPr>
        <p:spPr>
          <a:xfrm>
            <a:off x="8460206" y="6549565"/>
            <a:ext cx="258624" cy="248305"/>
          </a:xfrm>
          <a:prstGeom prst="rect">
            <a:avLst/>
          </a:prstGeom>
        </p:spPr>
        <p:txBody>
          <a:bodyPr/>
          <a:lstStyle>
            <a:lvl1pPr>
              <a:defRPr>
                <a:solidFill>
                  <a:srgbClr val="888888"/>
                </a:solidFill>
              </a:defRPr>
            </a:lvl1pPr>
          </a:lstStyle>
          <a:p>
            <a:fld id="{86CB4B4D-7CA3-9044-876B-883B54F8677D}" type="slidenum">
              <a:rPr/>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76" name="Rectangle 6"/>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77" name="Straight Connector 7"/>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278"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279" name="标题文本"/>
          <p:cNvSpPr txBox="1">
            <a:spLocks noGrp="1"/>
          </p:cNvSpPr>
          <p:nvPr>
            <p:ph type="title"/>
          </p:nvPr>
        </p:nvSpPr>
        <p:spPr>
          <a:xfrm>
            <a:off x="628650" y="365125"/>
            <a:ext cx="7886700" cy="1325564"/>
          </a:xfrm>
          <a:prstGeom prst="rect">
            <a:avLst/>
          </a:prstGeom>
        </p:spPr>
        <p:txBody>
          <a:bodyPr/>
          <a:lstStyle/>
          <a:p>
            <a:r>
              <a:t>标题文本</a:t>
            </a:r>
          </a:p>
        </p:txBody>
      </p:sp>
      <p:sp>
        <p:nvSpPr>
          <p:cNvPr id="280" name="正文级别 1…"/>
          <p:cNvSpPr txBox="1">
            <a:spLocks noGrp="1"/>
          </p:cNvSpPr>
          <p:nvPr>
            <p:ph type="body" idx="1"/>
          </p:nvPr>
        </p:nvSpPr>
        <p:spPr>
          <a:xfrm>
            <a:off x="628650" y="1825625"/>
            <a:ext cx="78867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1" name="幻灯片编号"/>
          <p:cNvSpPr txBox="1">
            <a:spLocks noGrp="1"/>
          </p:cNvSpPr>
          <p:nvPr>
            <p:ph type="sldNum" sz="quarter" idx="2"/>
          </p:nvPr>
        </p:nvSpPr>
        <p:spPr>
          <a:xfrm>
            <a:off x="8460206" y="6549565"/>
            <a:ext cx="258624" cy="248305"/>
          </a:xfrm>
          <a:prstGeom prst="rect">
            <a:avLst/>
          </a:prstGeom>
        </p:spPr>
        <p:txBody>
          <a:bodyPr/>
          <a:lstStyle>
            <a:lvl1pPr>
              <a:defRPr>
                <a:solidFill>
                  <a:srgbClr val="888888"/>
                </a:solidFill>
              </a:defRPr>
            </a:lvl1pPr>
          </a:lstStyle>
          <a:p>
            <a:fld id="{86CB4B4D-7CA3-9044-876B-883B54F8677D}" type="slidenum">
              <a:rPr/>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288" name="Rectangle 6"/>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89" name="Straight Connector 7"/>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290"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291" name="标题文本"/>
          <p:cNvSpPr txBox="1">
            <a:spLocks noGrp="1"/>
          </p:cNvSpPr>
          <p:nvPr>
            <p:ph type="title"/>
          </p:nvPr>
        </p:nvSpPr>
        <p:spPr>
          <a:xfrm>
            <a:off x="623887" y="1709739"/>
            <a:ext cx="7886701" cy="2852737"/>
          </a:xfrm>
          <a:prstGeom prst="rect">
            <a:avLst/>
          </a:prstGeom>
        </p:spPr>
        <p:txBody>
          <a:bodyPr anchor="b"/>
          <a:lstStyle>
            <a:lvl1pPr>
              <a:defRPr sz="6000"/>
            </a:lvl1pPr>
          </a:lstStyle>
          <a:p>
            <a:r>
              <a:t>标题文本</a:t>
            </a:r>
          </a:p>
        </p:txBody>
      </p:sp>
      <p:sp>
        <p:nvSpPr>
          <p:cNvPr id="292" name="正文级别 1…"/>
          <p:cNvSpPr txBox="1">
            <a:spLocks noGrp="1"/>
          </p:cNvSpPr>
          <p:nvPr>
            <p:ph type="body" sz="quarter" idx="1"/>
          </p:nvPr>
        </p:nvSpPr>
        <p:spPr>
          <a:xfrm>
            <a:off x="623887" y="4589464"/>
            <a:ext cx="7886701" cy="1500188"/>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293" name="幻灯片编号"/>
          <p:cNvSpPr txBox="1">
            <a:spLocks noGrp="1"/>
          </p:cNvSpPr>
          <p:nvPr>
            <p:ph type="sldNum" sz="quarter" idx="2"/>
          </p:nvPr>
        </p:nvSpPr>
        <p:spPr>
          <a:xfrm>
            <a:off x="8460206" y="6549565"/>
            <a:ext cx="258624" cy="248305"/>
          </a:xfrm>
          <a:prstGeom prst="rect">
            <a:avLst/>
          </a:prstGeom>
        </p:spPr>
        <p:txBody>
          <a:bodyPr/>
          <a:lstStyle>
            <a:lvl1pPr>
              <a:defRPr>
                <a:solidFill>
                  <a:srgbClr val="888888"/>
                </a:solidFill>
              </a:defRPr>
            </a:lvl1pPr>
          </a:lstStyle>
          <a:p>
            <a:fld id="{86CB4B4D-7CA3-9044-876B-883B54F8677D}" type="slidenum">
              <a:rPr/>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300" name="Rectangle 6"/>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01" name="Straight Connector 7"/>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302"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303" name="标题文本"/>
          <p:cNvSpPr txBox="1">
            <a:spLocks noGrp="1"/>
          </p:cNvSpPr>
          <p:nvPr>
            <p:ph type="title"/>
          </p:nvPr>
        </p:nvSpPr>
        <p:spPr>
          <a:xfrm>
            <a:off x="628650" y="365125"/>
            <a:ext cx="7886700" cy="1325564"/>
          </a:xfrm>
          <a:prstGeom prst="rect">
            <a:avLst/>
          </a:prstGeom>
        </p:spPr>
        <p:txBody>
          <a:bodyPr/>
          <a:lstStyle/>
          <a:p>
            <a:r>
              <a:t>标题文本</a:t>
            </a:r>
          </a:p>
        </p:txBody>
      </p:sp>
      <p:sp>
        <p:nvSpPr>
          <p:cNvPr id="304" name="正文级别 1…"/>
          <p:cNvSpPr txBox="1">
            <a:spLocks noGrp="1"/>
          </p:cNvSpPr>
          <p:nvPr>
            <p:ph type="body" sz="half" idx="1"/>
          </p:nvPr>
        </p:nvSpPr>
        <p:spPr>
          <a:xfrm>
            <a:off x="628650" y="1825625"/>
            <a:ext cx="38862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05" name="幻灯片编号"/>
          <p:cNvSpPr txBox="1">
            <a:spLocks noGrp="1"/>
          </p:cNvSpPr>
          <p:nvPr>
            <p:ph type="sldNum" sz="quarter" idx="2"/>
          </p:nvPr>
        </p:nvSpPr>
        <p:spPr>
          <a:xfrm>
            <a:off x="8460206" y="6549565"/>
            <a:ext cx="258624" cy="248305"/>
          </a:xfrm>
          <a:prstGeom prst="rect">
            <a:avLst/>
          </a:prstGeom>
        </p:spPr>
        <p:txBody>
          <a:bodyPr/>
          <a:lstStyle>
            <a:lvl1pPr>
              <a:defRPr>
                <a:solidFill>
                  <a:srgbClr val="888888"/>
                </a:solidFill>
              </a:defRPr>
            </a:lvl1pPr>
          </a:lstStyle>
          <a:p>
            <a:fld id="{86CB4B4D-7CA3-9044-876B-883B54F8677D}" type="slidenum">
              <a:rPr/>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312" name="Rectangle 6"/>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13" name="Straight Connector 7"/>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314"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315" name="标题文本"/>
          <p:cNvSpPr txBox="1">
            <a:spLocks noGrp="1"/>
          </p:cNvSpPr>
          <p:nvPr>
            <p:ph type="title"/>
          </p:nvPr>
        </p:nvSpPr>
        <p:spPr>
          <a:xfrm>
            <a:off x="629841" y="365125"/>
            <a:ext cx="7886701" cy="1325564"/>
          </a:xfrm>
          <a:prstGeom prst="rect">
            <a:avLst/>
          </a:prstGeom>
        </p:spPr>
        <p:txBody>
          <a:bodyPr/>
          <a:lstStyle/>
          <a:p>
            <a:r>
              <a:t>标题文本</a:t>
            </a:r>
          </a:p>
        </p:txBody>
      </p:sp>
      <p:sp>
        <p:nvSpPr>
          <p:cNvPr id="316" name="正文级别 1…"/>
          <p:cNvSpPr txBox="1">
            <a:spLocks noGrp="1"/>
          </p:cNvSpPr>
          <p:nvPr>
            <p:ph type="body" sz="quarter" idx="1"/>
          </p:nvPr>
        </p:nvSpPr>
        <p:spPr>
          <a:xfrm>
            <a:off x="629841" y="1681163"/>
            <a:ext cx="3868341"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317" name="Text Placeholder 4"/>
          <p:cNvSpPr>
            <a:spLocks noGrp="1"/>
          </p:cNvSpPr>
          <p:nvPr>
            <p:ph type="body" sz="quarter" idx="21"/>
          </p:nvPr>
        </p:nvSpPr>
        <p:spPr>
          <a:xfrm>
            <a:off x="4629150" y="1681163"/>
            <a:ext cx="3887392" cy="823913"/>
          </a:xfrm>
          <a:prstGeom prst="rect">
            <a:avLst/>
          </a:prstGeom>
        </p:spPr>
        <p:txBody>
          <a:bodyPr anchor="b"/>
          <a:lstStyle/>
          <a:p>
            <a:pPr marL="0" indent="0">
              <a:buSzTx/>
              <a:buFontTx/>
              <a:buNone/>
              <a:defRPr sz="2400" b="1"/>
            </a:pPr>
            <a:endParaRPr/>
          </a:p>
        </p:txBody>
      </p:sp>
      <p:sp>
        <p:nvSpPr>
          <p:cNvPr id="318" name="幻灯片编号"/>
          <p:cNvSpPr txBox="1">
            <a:spLocks noGrp="1"/>
          </p:cNvSpPr>
          <p:nvPr>
            <p:ph type="sldNum" sz="quarter" idx="2"/>
          </p:nvPr>
        </p:nvSpPr>
        <p:spPr>
          <a:xfrm>
            <a:off x="8460206" y="6549565"/>
            <a:ext cx="258624" cy="248305"/>
          </a:xfrm>
          <a:prstGeom prst="rect">
            <a:avLst/>
          </a:prstGeom>
        </p:spPr>
        <p:txBody>
          <a:bodyPr/>
          <a:lstStyle>
            <a:lvl1pPr>
              <a:defRPr>
                <a:solidFill>
                  <a:srgbClr val="888888"/>
                </a:solidFill>
              </a:defRPr>
            </a:lvl1pPr>
          </a:lstStyle>
          <a:p>
            <a:fld id="{86CB4B4D-7CA3-9044-876B-883B54F8677D}" type="slidenum">
              <a:rPr/>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325" name="Rectangle 6"/>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26" name="Straight Connector 7"/>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327"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328" name="标题文本"/>
          <p:cNvSpPr txBox="1">
            <a:spLocks noGrp="1"/>
          </p:cNvSpPr>
          <p:nvPr>
            <p:ph type="title"/>
          </p:nvPr>
        </p:nvSpPr>
        <p:spPr>
          <a:xfrm>
            <a:off x="628650" y="365125"/>
            <a:ext cx="7886700" cy="1325564"/>
          </a:xfrm>
          <a:prstGeom prst="rect">
            <a:avLst/>
          </a:prstGeom>
        </p:spPr>
        <p:txBody>
          <a:bodyPr/>
          <a:lstStyle/>
          <a:p>
            <a:r>
              <a:t>标题文本</a:t>
            </a:r>
          </a:p>
        </p:txBody>
      </p:sp>
      <p:sp>
        <p:nvSpPr>
          <p:cNvPr id="329" name="幻灯片编号"/>
          <p:cNvSpPr txBox="1">
            <a:spLocks noGrp="1"/>
          </p:cNvSpPr>
          <p:nvPr>
            <p:ph type="sldNum" sz="quarter" idx="2"/>
          </p:nvPr>
        </p:nvSpPr>
        <p:spPr>
          <a:xfrm>
            <a:off x="8460206" y="6549565"/>
            <a:ext cx="258624" cy="248305"/>
          </a:xfrm>
          <a:prstGeom prst="rect">
            <a:avLst/>
          </a:prstGeom>
        </p:spPr>
        <p:txBody>
          <a:bodyPr/>
          <a:lstStyle>
            <a:lvl1pPr>
              <a:defRPr>
                <a:solidFill>
                  <a:srgbClr val="888888"/>
                </a:solidFill>
              </a:defRPr>
            </a:lvl1pPr>
          </a:lstStyle>
          <a:p>
            <a:fld id="{86CB4B4D-7CA3-9044-876B-883B54F8677D}" type="slidenum">
              <a:rPr/>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36" name="Rectangle 6"/>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37" name="Straight Connector 7"/>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338"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339" name="幻灯片编号"/>
          <p:cNvSpPr txBox="1">
            <a:spLocks noGrp="1"/>
          </p:cNvSpPr>
          <p:nvPr>
            <p:ph type="sldNum" sz="quarter" idx="2"/>
          </p:nvPr>
        </p:nvSpPr>
        <p:spPr>
          <a:xfrm>
            <a:off x="8460206" y="6549565"/>
            <a:ext cx="258624" cy="248305"/>
          </a:xfrm>
          <a:prstGeom prst="rect">
            <a:avLst/>
          </a:prstGeom>
        </p:spPr>
        <p:txBody>
          <a:bodyPr/>
          <a:lstStyle>
            <a:lvl1pPr>
              <a:defRPr>
                <a:solidFill>
                  <a:srgbClr val="888888"/>
                </a:solidFill>
              </a:defRPr>
            </a:lvl1pPr>
          </a:lstStyle>
          <a:p>
            <a:fld id="{86CB4B4D-7CA3-9044-876B-883B54F8677D}" type="slidenum">
              <a:rPr/>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346" name="Rectangle 6"/>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47" name="Straight Connector 7"/>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348"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349" name="标题文本"/>
          <p:cNvSpPr txBox="1">
            <a:spLocks noGrp="1"/>
          </p:cNvSpPr>
          <p:nvPr>
            <p:ph type="title"/>
          </p:nvPr>
        </p:nvSpPr>
        <p:spPr>
          <a:xfrm>
            <a:off x="629841" y="457200"/>
            <a:ext cx="2949178" cy="1600200"/>
          </a:xfrm>
          <a:prstGeom prst="rect">
            <a:avLst/>
          </a:prstGeom>
        </p:spPr>
        <p:txBody>
          <a:bodyPr anchor="b"/>
          <a:lstStyle>
            <a:lvl1pPr>
              <a:defRPr sz="3200"/>
            </a:lvl1pPr>
          </a:lstStyle>
          <a:p>
            <a:r>
              <a:t>标题文本</a:t>
            </a:r>
          </a:p>
        </p:txBody>
      </p:sp>
      <p:sp>
        <p:nvSpPr>
          <p:cNvPr id="350" name="正文级别 1…"/>
          <p:cNvSpPr txBox="1">
            <a:spLocks noGrp="1"/>
          </p:cNvSpPr>
          <p:nvPr>
            <p:ph type="body" sz="half" idx="1"/>
          </p:nvPr>
        </p:nvSpPr>
        <p:spPr>
          <a:xfrm>
            <a:off x="3887391" y="987425"/>
            <a:ext cx="4629151" cy="4873626"/>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351" name="Text Placeholder 3"/>
          <p:cNvSpPr>
            <a:spLocks noGrp="1"/>
          </p:cNvSpPr>
          <p:nvPr>
            <p:ph type="body" sz="quarter" idx="21"/>
          </p:nvPr>
        </p:nvSpPr>
        <p:spPr>
          <a:xfrm>
            <a:off x="629840" y="2057400"/>
            <a:ext cx="2949180" cy="3811588"/>
          </a:xfrm>
          <a:prstGeom prst="rect">
            <a:avLst/>
          </a:prstGeom>
        </p:spPr>
        <p:txBody>
          <a:bodyPr/>
          <a:lstStyle/>
          <a:p>
            <a:pPr marL="0" indent="0">
              <a:buSzTx/>
              <a:buFontTx/>
              <a:buNone/>
              <a:defRPr sz="1600"/>
            </a:pPr>
            <a:endParaRPr/>
          </a:p>
        </p:txBody>
      </p:sp>
      <p:sp>
        <p:nvSpPr>
          <p:cNvPr id="352" name="幻灯片编号"/>
          <p:cNvSpPr txBox="1">
            <a:spLocks noGrp="1"/>
          </p:cNvSpPr>
          <p:nvPr>
            <p:ph type="sldNum" sz="quarter" idx="2"/>
          </p:nvPr>
        </p:nvSpPr>
        <p:spPr>
          <a:xfrm>
            <a:off x="8460206" y="6549565"/>
            <a:ext cx="258624" cy="248305"/>
          </a:xfrm>
          <a:prstGeom prst="rect">
            <a:avLst/>
          </a:prstGeom>
        </p:spPr>
        <p:txBody>
          <a:bodyPr/>
          <a:lstStyle>
            <a:lvl1pPr>
              <a:defRPr>
                <a:solidFill>
                  <a:srgbClr val="888888"/>
                </a:solidFill>
              </a:defRPr>
            </a:lvl1p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5" name="标题文本"/>
          <p:cNvSpPr txBox="1">
            <a:spLocks noGrp="1"/>
          </p:cNvSpPr>
          <p:nvPr>
            <p:ph type="title"/>
          </p:nvPr>
        </p:nvSpPr>
        <p:spPr>
          <a:prstGeom prst="rect">
            <a:avLst/>
          </a:prstGeom>
        </p:spPr>
        <p:txBody>
          <a:bodyPr/>
          <a:lstStyle/>
          <a:p>
            <a:r>
              <a:t>标题文本</a:t>
            </a:r>
          </a:p>
        </p:txBody>
      </p:sp>
      <p:sp>
        <p:nvSpPr>
          <p:cNvPr id="36" name="正文级别 1…"/>
          <p:cNvSpPr txBox="1">
            <a:spLocks noGrp="1"/>
          </p:cNvSpPr>
          <p:nvPr>
            <p:ph type="body" sz="half" idx="1"/>
          </p:nvPr>
        </p:nvSpPr>
        <p:spPr>
          <a:xfrm>
            <a:off x="628650" y="2326134"/>
            <a:ext cx="3886200" cy="4351339"/>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359" name="Rectangle 6"/>
          <p:cNvSpPr/>
          <p:nvPr/>
        </p:nvSpPr>
        <p:spPr>
          <a:xfrm>
            <a:off x="-2" y="-84084"/>
            <a:ext cx="338962" cy="694208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60" name="Straight Connector 7"/>
          <p:cNvSpPr/>
          <p:nvPr/>
        </p:nvSpPr>
        <p:spPr>
          <a:xfrm flipH="1">
            <a:off x="220714" y="-94593"/>
            <a:ext cx="1" cy="7062953"/>
          </a:xfrm>
          <a:prstGeom prst="line">
            <a:avLst/>
          </a:prstGeom>
          <a:ln w="76200">
            <a:solidFill>
              <a:srgbClr val="D41B2C"/>
            </a:solidFill>
            <a:miter/>
          </a:ln>
        </p:spPr>
        <p:txBody>
          <a:bodyPr lIns="45719" rIns="45719"/>
          <a:lstStyle/>
          <a:p>
            <a:endParaRPr/>
          </a:p>
        </p:txBody>
      </p:sp>
      <p:pic>
        <p:nvPicPr>
          <p:cNvPr id="361" name="Picture 10" descr="Picture 10"/>
          <p:cNvPicPr>
            <a:picLocks noChangeAspect="1"/>
          </p:cNvPicPr>
          <p:nvPr/>
        </p:nvPicPr>
        <p:blipFill>
          <a:blip r:embed="rId2"/>
          <a:stretch>
            <a:fillRect/>
          </a:stretch>
        </p:blipFill>
        <p:spPr>
          <a:xfrm>
            <a:off x="8098064" y="5849718"/>
            <a:ext cx="834571" cy="833877"/>
          </a:xfrm>
          <a:prstGeom prst="rect">
            <a:avLst/>
          </a:prstGeom>
          <a:ln w="12700">
            <a:miter lim="400000"/>
          </a:ln>
        </p:spPr>
      </p:pic>
      <p:sp>
        <p:nvSpPr>
          <p:cNvPr id="362" name="标题文本"/>
          <p:cNvSpPr txBox="1">
            <a:spLocks noGrp="1"/>
          </p:cNvSpPr>
          <p:nvPr>
            <p:ph type="title"/>
          </p:nvPr>
        </p:nvSpPr>
        <p:spPr>
          <a:xfrm>
            <a:off x="629841" y="457200"/>
            <a:ext cx="2949178" cy="1600200"/>
          </a:xfrm>
          <a:prstGeom prst="rect">
            <a:avLst/>
          </a:prstGeom>
        </p:spPr>
        <p:txBody>
          <a:bodyPr anchor="b"/>
          <a:lstStyle>
            <a:lvl1pPr>
              <a:defRPr sz="3200"/>
            </a:lvl1pPr>
          </a:lstStyle>
          <a:p>
            <a:r>
              <a:t>标题文本</a:t>
            </a:r>
          </a:p>
        </p:txBody>
      </p:sp>
      <p:sp>
        <p:nvSpPr>
          <p:cNvPr id="363" name="Picture Placeholder 2"/>
          <p:cNvSpPr>
            <a:spLocks noGrp="1"/>
          </p:cNvSpPr>
          <p:nvPr>
            <p:ph type="pic" sz="half" idx="21"/>
          </p:nvPr>
        </p:nvSpPr>
        <p:spPr>
          <a:xfrm>
            <a:off x="3887391" y="987425"/>
            <a:ext cx="4629151" cy="4873626"/>
          </a:xfrm>
          <a:prstGeom prst="rect">
            <a:avLst/>
          </a:prstGeom>
        </p:spPr>
        <p:txBody>
          <a:bodyPr lIns="91439" rIns="91439">
            <a:noAutofit/>
          </a:bodyPr>
          <a:lstStyle/>
          <a:p>
            <a:endParaRPr/>
          </a:p>
        </p:txBody>
      </p:sp>
      <p:sp>
        <p:nvSpPr>
          <p:cNvPr id="364" name="正文级别 1…"/>
          <p:cNvSpPr txBox="1">
            <a:spLocks noGrp="1"/>
          </p:cNvSpPr>
          <p:nvPr>
            <p:ph type="body" sz="quarter" idx="1"/>
          </p:nvPr>
        </p:nvSpPr>
        <p:spPr>
          <a:xfrm>
            <a:off x="629841" y="2057400"/>
            <a:ext cx="2949178" cy="3811588"/>
          </a:xfrm>
          <a:prstGeom prst="rect">
            <a:avLst/>
          </a:prstGeom>
        </p:spPr>
        <p:txBody>
          <a:bodyPr/>
          <a:lstStyle>
            <a:lvl1pPr marL="0" indent="0">
              <a:buSzTx/>
              <a:buFontTx/>
              <a:buNone/>
              <a:defRPr sz="1800"/>
            </a:lvl1pPr>
            <a:lvl2pPr marL="0" indent="457200">
              <a:buSzTx/>
              <a:buFontTx/>
              <a:buNone/>
              <a:defRPr sz="1800"/>
            </a:lvl2pPr>
            <a:lvl3pPr marL="0" indent="914400">
              <a:buSzTx/>
              <a:buFontTx/>
              <a:buNone/>
              <a:defRPr sz="1800"/>
            </a:lvl3pPr>
            <a:lvl4pPr marL="0" indent="1371600">
              <a:buSzTx/>
              <a:buFontTx/>
              <a:buNone/>
              <a:defRPr sz="1800"/>
            </a:lvl4pPr>
            <a:lvl5pPr marL="0" indent="1828800">
              <a:buSzTx/>
              <a:buFontTx/>
              <a:buNone/>
              <a:defRPr sz="1800"/>
            </a:lvl5pPr>
          </a:lstStyle>
          <a:p>
            <a:r>
              <a:t>正文级别 1</a:t>
            </a:r>
          </a:p>
          <a:p>
            <a:pPr lvl="1"/>
            <a:r>
              <a:t>正文级别 2</a:t>
            </a:r>
          </a:p>
          <a:p>
            <a:pPr lvl="2"/>
            <a:r>
              <a:t>正文级别 3</a:t>
            </a:r>
          </a:p>
          <a:p>
            <a:pPr lvl="3"/>
            <a:r>
              <a:t>正文级别 4</a:t>
            </a:r>
          </a:p>
          <a:p>
            <a:pPr lvl="4"/>
            <a:r>
              <a:t>正文级别 5</a:t>
            </a:r>
          </a:p>
        </p:txBody>
      </p:sp>
      <p:sp>
        <p:nvSpPr>
          <p:cNvPr id="365" name="幻灯片编号"/>
          <p:cNvSpPr txBox="1">
            <a:spLocks noGrp="1"/>
          </p:cNvSpPr>
          <p:nvPr>
            <p:ph type="sldNum" sz="quarter" idx="2"/>
          </p:nvPr>
        </p:nvSpPr>
        <p:spPr>
          <a:xfrm>
            <a:off x="8460206" y="6549565"/>
            <a:ext cx="258624" cy="248305"/>
          </a:xfrm>
          <a:prstGeom prst="rect">
            <a:avLst/>
          </a:prstGeom>
        </p:spPr>
        <p:txBody>
          <a:bodyPr/>
          <a:lstStyle>
            <a:lvl1pPr>
              <a:defRPr>
                <a:solidFill>
                  <a:srgbClr val="888888"/>
                </a:solidFill>
              </a:defRPr>
            </a:lvl1p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4" name="标题文本"/>
          <p:cNvSpPr txBox="1">
            <a:spLocks noGrp="1"/>
          </p:cNvSpPr>
          <p:nvPr>
            <p:ph type="title"/>
          </p:nvPr>
        </p:nvSpPr>
        <p:spPr>
          <a:xfrm>
            <a:off x="629841" y="846383"/>
            <a:ext cx="7886701" cy="1325564"/>
          </a:xfrm>
          <a:prstGeom prst="rect">
            <a:avLst/>
          </a:prstGeom>
        </p:spPr>
        <p:txBody>
          <a:bodyPr/>
          <a:lstStyle/>
          <a:p>
            <a:r>
              <a:t>标题文本</a:t>
            </a:r>
          </a:p>
        </p:txBody>
      </p:sp>
      <p:sp>
        <p:nvSpPr>
          <p:cNvPr id="45" name="正文级别 1…"/>
          <p:cNvSpPr txBox="1">
            <a:spLocks noGrp="1"/>
          </p:cNvSpPr>
          <p:nvPr>
            <p:ph type="body" sz="quarter" idx="1"/>
          </p:nvPr>
        </p:nvSpPr>
        <p:spPr>
          <a:xfrm>
            <a:off x="629841" y="2162420"/>
            <a:ext cx="3868341"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6" name="Text Placeholder 4"/>
          <p:cNvSpPr>
            <a:spLocks noGrp="1"/>
          </p:cNvSpPr>
          <p:nvPr>
            <p:ph type="body" sz="quarter" idx="21"/>
          </p:nvPr>
        </p:nvSpPr>
        <p:spPr>
          <a:xfrm>
            <a:off x="4629150" y="2162420"/>
            <a:ext cx="3887392" cy="823913"/>
          </a:xfrm>
          <a:prstGeom prst="rect">
            <a:avLst/>
          </a:prstGeom>
        </p:spPr>
        <p:txBody>
          <a:bodyPr anchor="b"/>
          <a:lstStyle/>
          <a:p>
            <a:pPr marL="0" indent="0">
              <a:buSzTx/>
              <a:buFontTx/>
              <a:buNone/>
              <a:defRPr sz="2400" b="1"/>
            </a:pPr>
            <a:endParaRPr/>
          </a:p>
        </p:txBody>
      </p:sp>
      <p:sp>
        <p:nvSpPr>
          <p:cNvPr id="4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4" name="标题文本"/>
          <p:cNvSpPr txBox="1">
            <a:spLocks noGrp="1"/>
          </p:cNvSpPr>
          <p:nvPr>
            <p:ph type="title"/>
          </p:nvPr>
        </p:nvSpPr>
        <p:spPr>
          <a:prstGeom prst="rect">
            <a:avLst/>
          </a:prstGeom>
        </p:spPr>
        <p:txBody>
          <a:bodyPr/>
          <a:lstStyle/>
          <a:p>
            <a:r>
              <a:t>标题文本</a:t>
            </a:r>
          </a:p>
        </p:txBody>
      </p:sp>
      <p:sp>
        <p:nvSpPr>
          <p:cNvPr id="5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69" name="标题文本"/>
          <p:cNvSpPr txBox="1">
            <a:spLocks noGrp="1"/>
          </p:cNvSpPr>
          <p:nvPr>
            <p:ph type="title"/>
          </p:nvPr>
        </p:nvSpPr>
        <p:spPr>
          <a:xfrm>
            <a:off x="629841" y="851832"/>
            <a:ext cx="2949178" cy="1600201"/>
          </a:xfrm>
          <a:prstGeom prst="rect">
            <a:avLst/>
          </a:prstGeom>
        </p:spPr>
        <p:txBody>
          <a:bodyPr anchor="b"/>
          <a:lstStyle>
            <a:lvl1pPr>
              <a:defRPr sz="3200"/>
            </a:lvl1pPr>
          </a:lstStyle>
          <a:p>
            <a:r>
              <a:t>标题文本</a:t>
            </a:r>
          </a:p>
        </p:txBody>
      </p:sp>
      <p:sp>
        <p:nvSpPr>
          <p:cNvPr id="70" name="正文级别 1…"/>
          <p:cNvSpPr txBox="1">
            <a:spLocks noGrp="1"/>
          </p:cNvSpPr>
          <p:nvPr>
            <p:ph type="body" sz="half" idx="1"/>
          </p:nvPr>
        </p:nvSpPr>
        <p:spPr>
          <a:xfrm>
            <a:off x="3887391" y="1382057"/>
            <a:ext cx="4629151" cy="4873626"/>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1" name="Text Placeholder 3"/>
          <p:cNvSpPr>
            <a:spLocks noGrp="1"/>
          </p:cNvSpPr>
          <p:nvPr>
            <p:ph type="body" sz="quarter" idx="21"/>
          </p:nvPr>
        </p:nvSpPr>
        <p:spPr>
          <a:xfrm>
            <a:off x="629840" y="2452031"/>
            <a:ext cx="2949180" cy="3811589"/>
          </a:xfrm>
          <a:prstGeom prst="rect">
            <a:avLst/>
          </a:prstGeom>
        </p:spPr>
        <p:txBody>
          <a:bodyPr/>
          <a:lstStyle/>
          <a:p>
            <a:pPr marL="0" indent="0">
              <a:buSzTx/>
              <a:buFontTx/>
              <a:buNone/>
              <a:defRPr sz="1600"/>
            </a:pPr>
            <a:endParaRPr/>
          </a:p>
        </p:txBody>
      </p:sp>
      <p:sp>
        <p:nvSpPr>
          <p:cNvPr id="7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Title and Text">
    <p:spTree>
      <p:nvGrpSpPr>
        <p:cNvPr id="1" name=""/>
        <p:cNvGrpSpPr/>
        <p:nvPr/>
      </p:nvGrpSpPr>
      <p:grpSpPr>
        <a:xfrm>
          <a:off x="0" y="0"/>
          <a:ext cx="0" cy="0"/>
          <a:chOff x="0" y="0"/>
          <a:chExt cx="0" cy="0"/>
        </a:xfrm>
      </p:grpSpPr>
      <p:sp>
        <p:nvSpPr>
          <p:cNvPr id="89" name="Rectangle 2"/>
          <p:cNvSpPr/>
          <p:nvPr/>
        </p:nvSpPr>
        <p:spPr>
          <a:xfrm>
            <a:off x="0" y="533400"/>
            <a:ext cx="9144000" cy="63246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9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_Title Only">
    <p:spTree>
      <p:nvGrpSpPr>
        <p:cNvPr id="1" name=""/>
        <p:cNvGrpSpPr/>
        <p:nvPr/>
      </p:nvGrpSpPr>
      <p:grpSpPr>
        <a:xfrm>
          <a:off x="0" y="0"/>
          <a:ext cx="0" cy="0"/>
          <a:chOff x="0" y="0"/>
          <a:chExt cx="0" cy="0"/>
        </a:xfrm>
      </p:grpSpPr>
      <p:sp>
        <p:nvSpPr>
          <p:cNvPr id="97" name="Rectangle 2"/>
          <p:cNvSpPr/>
          <p:nvPr/>
        </p:nvSpPr>
        <p:spPr>
          <a:xfrm>
            <a:off x="-19251" y="529389"/>
            <a:ext cx="9163251" cy="6328611"/>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98" name="Rectangle 3"/>
          <p:cNvSpPr/>
          <p:nvPr/>
        </p:nvSpPr>
        <p:spPr>
          <a:xfrm>
            <a:off x="-19251" y="529389"/>
            <a:ext cx="9163251" cy="6328611"/>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9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8"/>
          <p:cNvSpPr/>
          <p:nvPr/>
        </p:nvSpPr>
        <p:spPr>
          <a:xfrm rot="5400000">
            <a:off x="4220676" y="-4220679"/>
            <a:ext cx="702645" cy="9144003"/>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 name="Straight Connector 13"/>
          <p:cNvSpPr/>
          <p:nvPr/>
        </p:nvSpPr>
        <p:spPr>
          <a:xfrm flipH="1">
            <a:off x="-2" y="702641"/>
            <a:ext cx="9144003" cy="35024"/>
          </a:xfrm>
          <a:prstGeom prst="line">
            <a:avLst/>
          </a:prstGeom>
          <a:ln w="76200">
            <a:solidFill>
              <a:srgbClr val="D41B2C"/>
            </a:solidFill>
            <a:miter/>
          </a:ln>
        </p:spPr>
        <p:txBody>
          <a:bodyPr lIns="45719" rIns="45719"/>
          <a:lstStyle/>
          <a:p>
            <a:endParaRPr/>
          </a:p>
        </p:txBody>
      </p:sp>
      <p:pic>
        <p:nvPicPr>
          <p:cNvPr id="4" name="Picture 6" descr="Picture 6"/>
          <p:cNvPicPr>
            <a:picLocks noChangeAspect="1"/>
          </p:cNvPicPr>
          <p:nvPr/>
        </p:nvPicPr>
        <p:blipFill>
          <a:blip r:embed="rId32"/>
          <a:stretch>
            <a:fillRect/>
          </a:stretch>
        </p:blipFill>
        <p:spPr>
          <a:xfrm>
            <a:off x="6460621" y="68463"/>
            <a:ext cx="2580831" cy="669202"/>
          </a:xfrm>
          <a:prstGeom prst="rect">
            <a:avLst/>
          </a:prstGeom>
          <a:ln w="12700">
            <a:miter lim="400000"/>
          </a:ln>
        </p:spPr>
      </p:pic>
      <p:sp>
        <p:nvSpPr>
          <p:cNvPr id="5" name="标题文本"/>
          <p:cNvSpPr txBox="1">
            <a:spLocks noGrp="1"/>
          </p:cNvSpPr>
          <p:nvPr>
            <p:ph type="title"/>
          </p:nvPr>
        </p:nvSpPr>
        <p:spPr>
          <a:xfrm>
            <a:off x="628650" y="902127"/>
            <a:ext cx="78867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标题文本</a:t>
            </a:r>
          </a:p>
        </p:txBody>
      </p:sp>
      <p:sp>
        <p:nvSpPr>
          <p:cNvPr id="6" name="正文级别 1…"/>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7" name="幻灯片编号"/>
          <p:cNvSpPr txBox="1">
            <a:spLocks noGrp="1"/>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itle 1"/>
          <p:cNvSpPr txBox="1">
            <a:spLocks noGrp="1"/>
          </p:cNvSpPr>
          <p:nvPr>
            <p:ph type="title"/>
          </p:nvPr>
        </p:nvSpPr>
        <p:spPr>
          <a:xfrm>
            <a:off x="2616468" y="702577"/>
            <a:ext cx="6527532" cy="2522355"/>
          </a:xfrm>
          <a:prstGeom prst="rect">
            <a:avLst/>
          </a:prstGeom>
        </p:spPr>
        <p:txBody>
          <a:bodyPr/>
          <a:lstStyle/>
          <a:p>
            <a:pPr>
              <a:defRPr b="1"/>
            </a:pPr>
            <a:r>
              <a:rPr lang="en-US" dirty="0"/>
              <a:t>Stroke </a:t>
            </a:r>
            <a:r>
              <a:rPr lang="en-US"/>
              <a:t>Risk Prediction</a:t>
            </a:r>
            <a:endParaRPr dirty="0"/>
          </a:p>
        </p:txBody>
      </p:sp>
      <p:sp>
        <p:nvSpPr>
          <p:cNvPr id="376" name="Subtitle 2"/>
          <p:cNvSpPr txBox="1">
            <a:spLocks noGrp="1"/>
          </p:cNvSpPr>
          <p:nvPr>
            <p:ph type="body" sz="quarter" idx="1"/>
          </p:nvPr>
        </p:nvSpPr>
        <p:spPr>
          <a:xfrm>
            <a:off x="2621061" y="4833213"/>
            <a:ext cx="5945423" cy="1322210"/>
          </a:xfrm>
          <a:prstGeom prst="rect">
            <a:avLst/>
          </a:prstGeom>
        </p:spPr>
        <p:txBody>
          <a:bodyPr/>
          <a:lstStyle>
            <a:lvl1pPr>
              <a:defRPr>
                <a:latin typeface="Lato Light"/>
                <a:ea typeface="Lato Light"/>
                <a:cs typeface="Lato Light"/>
                <a:sym typeface="Lato Light"/>
              </a:defRPr>
            </a:lvl1pPr>
          </a:lstStyle>
          <a:p>
            <a:pPr>
              <a:defRPr>
                <a:latin typeface="Calibri Light"/>
                <a:ea typeface="Calibri Light"/>
                <a:cs typeface="Calibri Light"/>
                <a:sym typeface="Calibri Light"/>
              </a:defRPr>
            </a:pPr>
            <a:r>
              <a:rPr lang="en-US" dirty="0">
                <a:latin typeface="Lato Light"/>
                <a:ea typeface="Lato Light"/>
                <a:cs typeface="Lato Light"/>
                <a:sym typeface="Lato Light"/>
              </a:rPr>
              <a:t>By: </a:t>
            </a:r>
            <a:r>
              <a:rPr lang="en-US" dirty="0" err="1">
                <a:latin typeface="Lato Light"/>
                <a:ea typeface="Lato Light"/>
                <a:cs typeface="Lato Light"/>
                <a:sym typeface="Lato Light"/>
              </a:rPr>
              <a:t>Yushi</a:t>
            </a:r>
            <a:r>
              <a:rPr lang="en-US" dirty="0">
                <a:latin typeface="Lato Light"/>
                <a:ea typeface="Lato Light"/>
                <a:cs typeface="Lato Light"/>
                <a:sym typeface="Lato Light"/>
              </a:rPr>
              <a:t> Xing(</a:t>
            </a:r>
            <a:endParaRPr dirty="0">
              <a:latin typeface="Lato Light"/>
              <a:ea typeface="Lato Light"/>
              <a:cs typeface="Lato Light"/>
              <a:sym typeface="Lato Ligh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itle 1"/>
          <p:cNvSpPr txBox="1">
            <a:spLocks noGrp="1"/>
          </p:cNvSpPr>
          <p:nvPr>
            <p:ph type="title"/>
          </p:nvPr>
        </p:nvSpPr>
        <p:spPr>
          <a:xfrm>
            <a:off x="445168" y="1197871"/>
            <a:ext cx="8518357" cy="655640"/>
          </a:xfrm>
          <a:prstGeom prst="rect">
            <a:avLst/>
          </a:prstGeom>
          <a:solidFill>
            <a:srgbClr val="FFFFFF"/>
          </a:solidFill>
        </p:spPr>
        <p:txBody>
          <a:bodyPr>
            <a:normAutofit fontScale="90000"/>
          </a:bodyPr>
          <a:lstStyle>
            <a:lvl1pPr algn="ctr" defTabSz="667512">
              <a:defRPr sz="3212">
                <a:latin typeface="Lato"/>
                <a:ea typeface="Lato"/>
                <a:cs typeface="Lato"/>
                <a:sym typeface="Lato"/>
              </a:defRPr>
            </a:lvl1pPr>
          </a:lstStyle>
          <a:p>
            <a:r>
              <a:rPr lang="en-US" sz="2800"/>
              <a:t>Part3 :  Model Selection and Implementation</a:t>
            </a:r>
            <a:br>
              <a:rPr lang="en-US" sz="2800"/>
            </a:br>
            <a:br>
              <a:rPr lang="en-US" sz="2800">
                <a:latin typeface="+mn-ea"/>
                <a:cs typeface="Lato"/>
              </a:rPr>
            </a:br>
            <a:endParaRPr sz="2800">
              <a:sym typeface="Calibri"/>
            </a:endParaRPr>
          </a:p>
        </p:txBody>
      </p:sp>
      <p:sp>
        <p:nvSpPr>
          <p:cNvPr id="7" name="TextBox 6">
            <a:extLst>
              <a:ext uri="{FF2B5EF4-FFF2-40B4-BE49-F238E27FC236}">
                <a16:creationId xmlns:a16="http://schemas.microsoft.com/office/drawing/2014/main" id="{4CA0FB36-B976-E96F-3789-F9A013EF93CD}"/>
              </a:ext>
            </a:extLst>
          </p:cNvPr>
          <p:cNvSpPr txBox="1"/>
          <p:nvPr/>
        </p:nvSpPr>
        <p:spPr>
          <a:xfrm>
            <a:off x="-385010" y="1484181"/>
            <a:ext cx="53540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3.1 Prediction with Random Forest Model</a:t>
            </a:r>
          </a:p>
        </p:txBody>
      </p:sp>
      <p:pic>
        <p:nvPicPr>
          <p:cNvPr id="2" name="Picture 1">
            <a:extLst>
              <a:ext uri="{FF2B5EF4-FFF2-40B4-BE49-F238E27FC236}">
                <a16:creationId xmlns:a16="http://schemas.microsoft.com/office/drawing/2014/main" id="{41ACA20D-B305-67DC-B07A-D0EB6C9C466A}"/>
              </a:ext>
            </a:extLst>
          </p:cNvPr>
          <p:cNvPicPr>
            <a:picLocks noChangeAspect="1"/>
          </p:cNvPicPr>
          <p:nvPr/>
        </p:nvPicPr>
        <p:blipFill>
          <a:blip r:embed="rId3"/>
          <a:stretch>
            <a:fillRect/>
          </a:stretch>
        </p:blipFill>
        <p:spPr>
          <a:xfrm>
            <a:off x="757104" y="2197877"/>
            <a:ext cx="7629791" cy="3139114"/>
          </a:xfrm>
          <a:prstGeom prst="rect">
            <a:avLst/>
          </a:prstGeom>
        </p:spPr>
      </p:pic>
      <p:sp>
        <p:nvSpPr>
          <p:cNvPr id="3" name="TextBox 2">
            <a:extLst>
              <a:ext uri="{FF2B5EF4-FFF2-40B4-BE49-F238E27FC236}">
                <a16:creationId xmlns:a16="http://schemas.microsoft.com/office/drawing/2014/main" id="{C031F264-141F-0B35-E0EF-040411FB2C20}"/>
              </a:ext>
            </a:extLst>
          </p:cNvPr>
          <p:cNvSpPr txBox="1"/>
          <p:nvPr/>
        </p:nvSpPr>
        <p:spPr>
          <a:xfrm>
            <a:off x="2153653" y="1828547"/>
            <a:ext cx="555858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Bar Chart&amp; ROC Curve </a:t>
            </a:r>
            <a:r>
              <a:rPr lang="en-US"/>
              <a:t>comparison</a:t>
            </a:r>
            <a:r>
              <a:rPr lang="zh-CN" altLang="en-US"/>
              <a:t> </a:t>
            </a:r>
            <a:r>
              <a:rPr lang="en-US" altLang="zh-CN"/>
              <a:t>about</a:t>
            </a:r>
            <a:r>
              <a:rPr lang="zh-CN" altLang="en-US"/>
              <a:t> </a:t>
            </a:r>
            <a:r>
              <a:rPr lang="en-US" altLang="zh-CN"/>
              <a:t>the</a:t>
            </a:r>
            <a:r>
              <a:rPr lang="zh-CN" altLang="en-US"/>
              <a:t> </a:t>
            </a:r>
            <a:r>
              <a:rPr lang="en-US" altLang="zh-CN"/>
              <a:t>metric</a:t>
            </a:r>
            <a:r>
              <a:rPr kumimoji="0" lang="en-US" sz="1800" b="0" i="0" u="none" strike="noStrike" cap="none" spc="0" normalizeH="0" baseline="0">
                <a:ln>
                  <a:noFill/>
                </a:ln>
                <a:solidFill>
                  <a:srgbClr val="000000"/>
                </a:solidFill>
                <a:effectLst/>
                <a:uFillTx/>
                <a:latin typeface="+mn-lt"/>
                <a:ea typeface="+mn-ea"/>
                <a:cs typeface="+mn-cs"/>
                <a:sym typeface="Calibri"/>
              </a:rPr>
              <a:t> </a:t>
            </a:r>
          </a:p>
        </p:txBody>
      </p:sp>
      <p:sp>
        <p:nvSpPr>
          <p:cNvPr id="4" name="TextBox 3">
            <a:extLst>
              <a:ext uri="{FF2B5EF4-FFF2-40B4-BE49-F238E27FC236}">
                <a16:creationId xmlns:a16="http://schemas.microsoft.com/office/drawing/2014/main" id="{919439FC-EA93-80AC-D127-35EDEE6399F8}"/>
              </a:ext>
            </a:extLst>
          </p:cNvPr>
          <p:cNvSpPr txBox="1"/>
          <p:nvPr/>
        </p:nvSpPr>
        <p:spPr>
          <a:xfrm>
            <a:off x="186488" y="5004490"/>
            <a:ext cx="9035716" cy="18158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000000"/>
                </a:solidFill>
                <a:effectLst/>
                <a:uFillTx/>
                <a:latin typeface="+mn-lt"/>
                <a:ea typeface="+mn-ea"/>
                <a:cs typeface="+mn-cs"/>
                <a:sym typeface="Calibri"/>
              </a:rPr>
              <a:t>1.The optimized Random Forest model exhibits improved performance in precision without compromising much on other metrics. This fine-tuning has enabled the model to make more accurate positive predictions.</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000000"/>
                </a:solidFill>
                <a:effectLst/>
                <a:uFillTx/>
                <a:latin typeface="+mn-lt"/>
                <a:ea typeface="+mn-ea"/>
                <a:cs typeface="+mn-cs"/>
                <a:sym typeface="Calibri"/>
              </a:rPr>
              <a:t>2.While the accuracy and recall witnessed minor improvements, the considerable boost in precision without a significant drop in the F1 score is noteworthy.</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000000"/>
                </a:solidFill>
                <a:effectLst/>
                <a:uFillTx/>
                <a:latin typeface="+mn-lt"/>
                <a:ea typeface="+mn-ea"/>
                <a:cs typeface="+mn-cs"/>
                <a:sym typeface="Calibri"/>
              </a:rPr>
              <a:t>3.The optimized hyperparameters, particularly the increase in </a:t>
            </a:r>
            <a:r>
              <a:rPr kumimoji="0" lang="en-US" sz="1400" b="0" i="0" u="none" strike="noStrike" cap="none" spc="0" normalizeH="0" baseline="0" err="1">
                <a:ln>
                  <a:noFill/>
                </a:ln>
                <a:solidFill>
                  <a:srgbClr val="000000"/>
                </a:solidFill>
                <a:effectLst/>
                <a:uFillTx/>
                <a:latin typeface="+mn-lt"/>
                <a:ea typeface="+mn-ea"/>
                <a:cs typeface="+mn-cs"/>
                <a:sym typeface="Calibri"/>
              </a:rPr>
              <a:t>n_estimators</a:t>
            </a:r>
            <a:r>
              <a:rPr kumimoji="0" lang="en-US" sz="1400" b="0" i="0" u="none" strike="noStrike" cap="none" spc="0" normalizeH="0" baseline="0">
                <a:ln>
                  <a:noFill/>
                </a:ln>
                <a:solidFill>
                  <a:srgbClr val="000000"/>
                </a:solidFill>
                <a:effectLst/>
                <a:uFillTx/>
                <a:latin typeface="+mn-lt"/>
                <a:ea typeface="+mn-ea"/>
                <a:cs typeface="+mn-cs"/>
                <a:sym typeface="Calibri"/>
              </a:rPr>
              <a:t> and the conditions for splitting and leaf nodes, contributed to this enhanced performance.</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000000"/>
                </a:solidFill>
                <a:effectLst/>
                <a:uFillTx/>
                <a:latin typeface="+mn-lt"/>
                <a:ea typeface="+mn-ea"/>
                <a:cs typeface="+mn-cs"/>
                <a:sym typeface="Calibri"/>
              </a:rPr>
              <a:t>In summary, the hyperparameter optimization process has refined the Random Forest model, making it more precise and slightly improving its overall prediction capabilities. </a:t>
            </a:r>
          </a:p>
        </p:txBody>
      </p:sp>
    </p:spTree>
    <p:extLst>
      <p:ext uri="{BB962C8B-B14F-4D97-AF65-F5344CB8AC3E}">
        <p14:creationId xmlns:p14="http://schemas.microsoft.com/office/powerpoint/2010/main" val="200580103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itle 1"/>
          <p:cNvSpPr txBox="1">
            <a:spLocks noGrp="1"/>
          </p:cNvSpPr>
          <p:nvPr>
            <p:ph type="title"/>
          </p:nvPr>
        </p:nvSpPr>
        <p:spPr>
          <a:xfrm>
            <a:off x="445168" y="1197871"/>
            <a:ext cx="8518357" cy="655640"/>
          </a:xfrm>
          <a:prstGeom prst="rect">
            <a:avLst/>
          </a:prstGeom>
          <a:solidFill>
            <a:srgbClr val="FFFFFF"/>
          </a:solidFill>
        </p:spPr>
        <p:txBody>
          <a:bodyPr>
            <a:normAutofit fontScale="90000"/>
          </a:bodyPr>
          <a:lstStyle>
            <a:lvl1pPr algn="ctr" defTabSz="667512">
              <a:defRPr sz="3212">
                <a:latin typeface="Lato"/>
                <a:ea typeface="Lato"/>
                <a:cs typeface="Lato"/>
                <a:sym typeface="Lato"/>
              </a:defRPr>
            </a:lvl1pPr>
          </a:lstStyle>
          <a:p>
            <a:r>
              <a:rPr lang="en-US" sz="2800"/>
              <a:t>Part3 :  Model Selection and Implementation</a:t>
            </a:r>
            <a:br>
              <a:rPr lang="en-US" sz="2800"/>
            </a:br>
            <a:br>
              <a:rPr lang="en-US" sz="2800">
                <a:latin typeface="+mn-ea"/>
                <a:cs typeface="Lato"/>
              </a:rPr>
            </a:br>
            <a:endParaRPr sz="2800">
              <a:sym typeface="Calibri"/>
            </a:endParaRPr>
          </a:p>
        </p:txBody>
      </p:sp>
      <p:sp>
        <p:nvSpPr>
          <p:cNvPr id="7" name="TextBox 6">
            <a:extLst>
              <a:ext uri="{FF2B5EF4-FFF2-40B4-BE49-F238E27FC236}">
                <a16:creationId xmlns:a16="http://schemas.microsoft.com/office/drawing/2014/main" id="{4CA0FB36-B976-E96F-3789-F9A013EF93CD}"/>
              </a:ext>
            </a:extLst>
          </p:cNvPr>
          <p:cNvSpPr txBox="1"/>
          <p:nvPr/>
        </p:nvSpPr>
        <p:spPr>
          <a:xfrm>
            <a:off x="-1167063" y="1525691"/>
            <a:ext cx="53540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3.</a:t>
            </a:r>
            <a:r>
              <a:rPr kumimoji="0" lang="en-US" altLang="zh-CN" sz="1800" b="0" i="0" u="none" strike="noStrike" cap="none" spc="0" normalizeH="0" baseline="0">
                <a:ln>
                  <a:noFill/>
                </a:ln>
                <a:solidFill>
                  <a:srgbClr val="000000"/>
                </a:solidFill>
                <a:effectLst/>
                <a:uFillTx/>
                <a:latin typeface="+mn-lt"/>
                <a:ea typeface="+mn-ea"/>
                <a:cs typeface="+mn-cs"/>
                <a:sym typeface="Calibri"/>
              </a:rPr>
              <a:t>2</a:t>
            </a:r>
            <a:r>
              <a:rPr kumimoji="0" lang="zh-CN" altLang="en-US" sz="1800" b="0" i="0" u="none" strike="noStrike" cap="none" spc="0" normalizeH="0" baseline="0">
                <a:ln>
                  <a:noFill/>
                </a:ln>
                <a:solidFill>
                  <a:srgbClr val="000000"/>
                </a:solidFill>
                <a:effectLst/>
                <a:uFillTx/>
                <a:latin typeface="+mn-lt"/>
                <a:ea typeface="+mn-ea"/>
                <a:cs typeface="+mn-cs"/>
                <a:sym typeface="Calibri"/>
              </a:rPr>
              <a:t> </a:t>
            </a:r>
            <a:r>
              <a:rPr kumimoji="0" lang="en-US" altLang="zh-CN" sz="1800" b="0" i="0" u="none" strike="noStrike" cap="none" spc="0" normalizeH="0" baseline="0">
                <a:ln>
                  <a:noFill/>
                </a:ln>
                <a:solidFill>
                  <a:srgbClr val="000000"/>
                </a:solidFill>
                <a:effectLst/>
                <a:uFillTx/>
                <a:latin typeface="+mn-lt"/>
                <a:ea typeface="+mn-ea"/>
                <a:cs typeface="+mn-cs"/>
                <a:sym typeface="Calibri"/>
              </a:rPr>
              <a:t>prediction</a:t>
            </a:r>
            <a:r>
              <a:rPr kumimoji="0" lang="zh-CN" altLang="en-US" sz="1800" b="0" i="0" u="none" strike="noStrike" cap="none" spc="0" normalizeH="0" baseline="0">
                <a:ln>
                  <a:noFill/>
                </a:ln>
                <a:solidFill>
                  <a:srgbClr val="000000"/>
                </a:solidFill>
                <a:effectLst/>
                <a:uFillTx/>
                <a:latin typeface="+mn-lt"/>
                <a:ea typeface="+mn-ea"/>
                <a:cs typeface="+mn-cs"/>
                <a:sym typeface="Calibri"/>
              </a:rPr>
              <a:t> </a:t>
            </a:r>
            <a:r>
              <a:rPr kumimoji="0" lang="en-US" altLang="zh-CN" sz="1800" b="0" i="0" u="none" strike="noStrike" cap="none" spc="0" normalizeH="0" baseline="0">
                <a:ln>
                  <a:noFill/>
                </a:ln>
                <a:solidFill>
                  <a:srgbClr val="000000"/>
                </a:solidFill>
                <a:effectLst/>
                <a:uFillTx/>
                <a:latin typeface="+mn-lt"/>
                <a:ea typeface="+mn-ea"/>
                <a:cs typeface="+mn-cs"/>
                <a:sym typeface="Calibri"/>
              </a:rPr>
              <a:t>with</a:t>
            </a:r>
            <a:r>
              <a:rPr kumimoji="0" lang="zh-CN" altLang="en-US" sz="1800" b="0" i="0" u="none" strike="noStrike" cap="none" spc="0" normalizeH="0" baseline="0">
                <a:ln>
                  <a:noFill/>
                </a:ln>
                <a:solidFill>
                  <a:srgbClr val="000000"/>
                </a:solidFill>
                <a:effectLst/>
                <a:uFillTx/>
                <a:latin typeface="+mn-lt"/>
                <a:ea typeface="+mn-ea"/>
                <a:cs typeface="+mn-cs"/>
                <a:sym typeface="Calibri"/>
              </a:rPr>
              <a:t> </a:t>
            </a:r>
            <a:r>
              <a:rPr kumimoji="0" lang="en-US" altLang="zh-CN" sz="1800" b="0" i="0" u="none" strike="noStrike" cap="none" spc="0" normalizeH="0" baseline="0">
                <a:ln>
                  <a:noFill/>
                </a:ln>
                <a:solidFill>
                  <a:srgbClr val="000000"/>
                </a:solidFill>
                <a:effectLst/>
                <a:uFillTx/>
                <a:latin typeface="+mn-lt"/>
                <a:ea typeface="+mn-ea"/>
                <a:cs typeface="+mn-cs"/>
                <a:sym typeface="Calibri"/>
              </a:rPr>
              <a:t>KNN</a:t>
            </a: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8" name="Picture 7">
            <a:extLst>
              <a:ext uri="{FF2B5EF4-FFF2-40B4-BE49-F238E27FC236}">
                <a16:creationId xmlns:a16="http://schemas.microsoft.com/office/drawing/2014/main" id="{1E3C2310-779A-4467-62B2-C035F141A436}"/>
              </a:ext>
            </a:extLst>
          </p:cNvPr>
          <p:cNvPicPr>
            <a:picLocks noChangeAspect="1"/>
          </p:cNvPicPr>
          <p:nvPr/>
        </p:nvPicPr>
        <p:blipFill>
          <a:blip r:embed="rId3"/>
          <a:stretch>
            <a:fillRect/>
          </a:stretch>
        </p:blipFill>
        <p:spPr>
          <a:xfrm>
            <a:off x="220674" y="1999520"/>
            <a:ext cx="5619210" cy="3660609"/>
          </a:xfrm>
          <a:prstGeom prst="rect">
            <a:avLst/>
          </a:prstGeom>
        </p:spPr>
      </p:pic>
      <p:sp>
        <p:nvSpPr>
          <p:cNvPr id="10" name="TextBox 9">
            <a:extLst>
              <a:ext uri="{FF2B5EF4-FFF2-40B4-BE49-F238E27FC236}">
                <a16:creationId xmlns:a16="http://schemas.microsoft.com/office/drawing/2014/main" id="{B3829340-79E2-2DB3-D1E5-AF0768F806B4}"/>
              </a:ext>
            </a:extLst>
          </p:cNvPr>
          <p:cNvSpPr txBox="1"/>
          <p:nvPr/>
        </p:nvSpPr>
        <p:spPr>
          <a:xfrm>
            <a:off x="6113721" y="1999520"/>
            <a:ext cx="2934586" cy="32932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000000"/>
                </a:solidFill>
                <a:effectLst/>
                <a:uFillTx/>
                <a:latin typeface="+mn-lt"/>
                <a:ea typeface="+mn-ea"/>
                <a:cs typeface="+mn-cs"/>
                <a:sym typeface="Calibri"/>
              </a:rPr>
              <a:t>From these metrics, we can see that the overall performance of the model is quite good, with accuracy and recall exceeding 90%. However, precision is relatively low, meaning that the model may produce more false positives, which could reduce the model's usability in some application scenarios. Therefore, depending on the specific needs of the application, we may need to further optimize the model. </a:t>
            </a:r>
          </a:p>
        </p:txBody>
      </p:sp>
    </p:spTree>
    <p:extLst>
      <p:ext uri="{BB962C8B-B14F-4D97-AF65-F5344CB8AC3E}">
        <p14:creationId xmlns:p14="http://schemas.microsoft.com/office/powerpoint/2010/main" val="429210370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itle 1"/>
          <p:cNvSpPr txBox="1">
            <a:spLocks noGrp="1"/>
          </p:cNvSpPr>
          <p:nvPr>
            <p:ph type="title"/>
          </p:nvPr>
        </p:nvSpPr>
        <p:spPr>
          <a:xfrm>
            <a:off x="445168" y="1197871"/>
            <a:ext cx="8518357" cy="655640"/>
          </a:xfrm>
          <a:prstGeom prst="rect">
            <a:avLst/>
          </a:prstGeom>
          <a:solidFill>
            <a:srgbClr val="FFFFFF"/>
          </a:solidFill>
        </p:spPr>
        <p:txBody>
          <a:bodyPr>
            <a:normAutofit fontScale="90000"/>
          </a:bodyPr>
          <a:lstStyle>
            <a:lvl1pPr algn="ctr" defTabSz="667512">
              <a:defRPr sz="3212">
                <a:latin typeface="Lato"/>
                <a:ea typeface="Lato"/>
                <a:cs typeface="Lato"/>
                <a:sym typeface="Lato"/>
              </a:defRPr>
            </a:lvl1pPr>
          </a:lstStyle>
          <a:p>
            <a:r>
              <a:rPr lang="en-US" sz="2800"/>
              <a:t>Part3 :  Model Selection and Implementation</a:t>
            </a:r>
            <a:br>
              <a:rPr lang="en-US" sz="2800"/>
            </a:br>
            <a:br>
              <a:rPr lang="en-US" sz="2800">
                <a:latin typeface="+mn-ea"/>
                <a:cs typeface="Lato"/>
              </a:rPr>
            </a:br>
            <a:endParaRPr sz="2800">
              <a:sym typeface="Calibri"/>
            </a:endParaRPr>
          </a:p>
        </p:txBody>
      </p:sp>
      <p:sp>
        <p:nvSpPr>
          <p:cNvPr id="7" name="TextBox 6">
            <a:extLst>
              <a:ext uri="{FF2B5EF4-FFF2-40B4-BE49-F238E27FC236}">
                <a16:creationId xmlns:a16="http://schemas.microsoft.com/office/drawing/2014/main" id="{4CA0FB36-B976-E96F-3789-F9A013EF93CD}"/>
              </a:ext>
            </a:extLst>
          </p:cNvPr>
          <p:cNvSpPr txBox="1"/>
          <p:nvPr/>
        </p:nvSpPr>
        <p:spPr>
          <a:xfrm>
            <a:off x="-1113900" y="1341026"/>
            <a:ext cx="53540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3.</a:t>
            </a:r>
            <a:r>
              <a:rPr kumimoji="0" lang="en-US" altLang="zh-CN" sz="1800" b="0" i="0" u="none" strike="noStrike" cap="none" spc="0" normalizeH="0" baseline="0">
                <a:ln>
                  <a:noFill/>
                </a:ln>
                <a:solidFill>
                  <a:srgbClr val="000000"/>
                </a:solidFill>
                <a:effectLst/>
                <a:uFillTx/>
                <a:latin typeface="+mn-lt"/>
                <a:ea typeface="+mn-ea"/>
                <a:cs typeface="+mn-cs"/>
                <a:sym typeface="Calibri"/>
              </a:rPr>
              <a:t>2</a:t>
            </a:r>
            <a:r>
              <a:rPr kumimoji="0" lang="zh-CN" altLang="en-US" sz="1800" b="0" i="0" u="none" strike="noStrike" cap="none" spc="0" normalizeH="0" baseline="0">
                <a:ln>
                  <a:noFill/>
                </a:ln>
                <a:solidFill>
                  <a:srgbClr val="000000"/>
                </a:solidFill>
                <a:effectLst/>
                <a:uFillTx/>
                <a:latin typeface="+mn-lt"/>
                <a:ea typeface="+mn-ea"/>
                <a:cs typeface="+mn-cs"/>
                <a:sym typeface="Calibri"/>
              </a:rPr>
              <a:t> </a:t>
            </a:r>
            <a:r>
              <a:rPr kumimoji="0" lang="en-US" altLang="zh-CN" sz="1800" b="0" i="0" u="none" strike="noStrike" cap="none" spc="0" normalizeH="0" baseline="0">
                <a:ln>
                  <a:noFill/>
                </a:ln>
                <a:solidFill>
                  <a:srgbClr val="000000"/>
                </a:solidFill>
                <a:effectLst/>
                <a:uFillTx/>
                <a:latin typeface="+mn-lt"/>
                <a:ea typeface="+mn-ea"/>
                <a:cs typeface="+mn-cs"/>
                <a:sym typeface="Calibri"/>
              </a:rPr>
              <a:t>prediction</a:t>
            </a:r>
            <a:r>
              <a:rPr kumimoji="0" lang="zh-CN" altLang="en-US" sz="1800" b="0" i="0" u="none" strike="noStrike" cap="none" spc="0" normalizeH="0" baseline="0">
                <a:ln>
                  <a:noFill/>
                </a:ln>
                <a:solidFill>
                  <a:srgbClr val="000000"/>
                </a:solidFill>
                <a:effectLst/>
                <a:uFillTx/>
                <a:latin typeface="+mn-lt"/>
                <a:ea typeface="+mn-ea"/>
                <a:cs typeface="+mn-cs"/>
                <a:sym typeface="Calibri"/>
              </a:rPr>
              <a:t> </a:t>
            </a:r>
            <a:r>
              <a:rPr kumimoji="0" lang="en-US" altLang="zh-CN" sz="1800" b="0" i="0" u="none" strike="noStrike" cap="none" spc="0" normalizeH="0" baseline="0">
                <a:ln>
                  <a:noFill/>
                </a:ln>
                <a:solidFill>
                  <a:srgbClr val="000000"/>
                </a:solidFill>
                <a:effectLst/>
                <a:uFillTx/>
                <a:latin typeface="+mn-lt"/>
                <a:ea typeface="+mn-ea"/>
                <a:cs typeface="+mn-cs"/>
                <a:sym typeface="Calibri"/>
              </a:rPr>
              <a:t>with</a:t>
            </a:r>
            <a:r>
              <a:rPr kumimoji="0" lang="zh-CN" altLang="en-US" sz="1800" b="0" i="0" u="none" strike="noStrike" cap="none" spc="0" normalizeH="0" baseline="0">
                <a:ln>
                  <a:noFill/>
                </a:ln>
                <a:solidFill>
                  <a:srgbClr val="000000"/>
                </a:solidFill>
                <a:effectLst/>
                <a:uFillTx/>
                <a:latin typeface="+mn-lt"/>
                <a:ea typeface="+mn-ea"/>
                <a:cs typeface="+mn-cs"/>
                <a:sym typeface="Calibri"/>
              </a:rPr>
              <a:t> </a:t>
            </a:r>
            <a:r>
              <a:rPr kumimoji="0" lang="en-US" altLang="zh-CN" sz="1800" b="0" i="0" u="none" strike="noStrike" cap="none" spc="0" normalizeH="0" baseline="0">
                <a:ln>
                  <a:noFill/>
                </a:ln>
                <a:solidFill>
                  <a:srgbClr val="000000"/>
                </a:solidFill>
                <a:effectLst/>
                <a:uFillTx/>
                <a:latin typeface="+mn-lt"/>
                <a:ea typeface="+mn-ea"/>
                <a:cs typeface="+mn-cs"/>
                <a:sym typeface="Calibri"/>
              </a:rPr>
              <a:t>KNN</a:t>
            </a: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3" name="Picture 2">
            <a:extLst>
              <a:ext uri="{FF2B5EF4-FFF2-40B4-BE49-F238E27FC236}">
                <a16:creationId xmlns:a16="http://schemas.microsoft.com/office/drawing/2014/main" id="{D4BB0655-40A1-96FC-BBF0-53080919FB2A}"/>
              </a:ext>
            </a:extLst>
          </p:cNvPr>
          <p:cNvPicPr>
            <a:picLocks noChangeAspect="1"/>
          </p:cNvPicPr>
          <p:nvPr/>
        </p:nvPicPr>
        <p:blipFill>
          <a:blip r:embed="rId3"/>
          <a:stretch>
            <a:fillRect/>
          </a:stretch>
        </p:blipFill>
        <p:spPr>
          <a:xfrm>
            <a:off x="308065" y="1853511"/>
            <a:ext cx="5656799" cy="4542357"/>
          </a:xfrm>
          <a:prstGeom prst="rect">
            <a:avLst/>
          </a:prstGeom>
        </p:spPr>
      </p:pic>
      <p:sp>
        <p:nvSpPr>
          <p:cNvPr id="5" name="TextBox 4">
            <a:extLst>
              <a:ext uri="{FF2B5EF4-FFF2-40B4-BE49-F238E27FC236}">
                <a16:creationId xmlns:a16="http://schemas.microsoft.com/office/drawing/2014/main" id="{4FF97A2E-9B69-9913-2DC9-5CDE3A46E3CC}"/>
              </a:ext>
            </a:extLst>
          </p:cNvPr>
          <p:cNvSpPr txBox="1"/>
          <p:nvPr/>
        </p:nvSpPr>
        <p:spPr>
          <a:xfrm>
            <a:off x="6039292" y="4124689"/>
            <a:ext cx="3179136"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Through </a:t>
            </a:r>
            <a:r>
              <a:rPr kumimoji="0" lang="en-US" sz="1800" b="0" i="0" u="none" strike="noStrike" cap="none" spc="0" normalizeH="0" baseline="0" err="1">
                <a:ln>
                  <a:noFill/>
                </a:ln>
                <a:solidFill>
                  <a:srgbClr val="000000"/>
                </a:solidFill>
                <a:effectLst/>
                <a:uFillTx/>
                <a:latin typeface="+mn-lt"/>
                <a:ea typeface="+mn-ea"/>
                <a:cs typeface="+mn-cs"/>
                <a:sym typeface="Calibri"/>
              </a:rPr>
              <a:t>GridSearchCV</a:t>
            </a:r>
            <a:r>
              <a:rPr kumimoji="0" lang="en-US" sz="1800" b="0" i="0" u="none" strike="noStrike" cap="none" spc="0" normalizeH="0" baseline="0">
                <a:ln>
                  <a:noFill/>
                </a:ln>
                <a:solidFill>
                  <a:srgbClr val="000000"/>
                </a:solidFill>
                <a:effectLst/>
                <a:uFillTx/>
                <a:latin typeface="+mn-lt"/>
                <a:ea typeface="+mn-ea"/>
                <a:cs typeface="+mn-cs"/>
                <a:sym typeface="Calibri"/>
              </a:rPr>
              <a:t>, we've obtained the best performance for our model. Overall, the model performs well on the training set and we can say that this model is highly reliable in predicting the risk of stroke.</a:t>
            </a:r>
          </a:p>
        </p:txBody>
      </p:sp>
    </p:spTree>
    <p:extLst>
      <p:ext uri="{BB962C8B-B14F-4D97-AF65-F5344CB8AC3E}">
        <p14:creationId xmlns:p14="http://schemas.microsoft.com/office/powerpoint/2010/main" val="17573157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itle 1"/>
          <p:cNvSpPr txBox="1">
            <a:spLocks noGrp="1"/>
          </p:cNvSpPr>
          <p:nvPr>
            <p:ph type="title"/>
          </p:nvPr>
        </p:nvSpPr>
        <p:spPr>
          <a:xfrm>
            <a:off x="445168" y="1197871"/>
            <a:ext cx="8518357" cy="655640"/>
          </a:xfrm>
          <a:prstGeom prst="rect">
            <a:avLst/>
          </a:prstGeom>
          <a:solidFill>
            <a:srgbClr val="FFFFFF"/>
          </a:solidFill>
        </p:spPr>
        <p:txBody>
          <a:bodyPr>
            <a:normAutofit fontScale="90000"/>
          </a:bodyPr>
          <a:lstStyle>
            <a:lvl1pPr algn="ctr" defTabSz="667512">
              <a:defRPr sz="3212">
                <a:latin typeface="Lato"/>
                <a:ea typeface="Lato"/>
                <a:cs typeface="Lato"/>
                <a:sym typeface="Lato"/>
              </a:defRPr>
            </a:lvl1pPr>
          </a:lstStyle>
          <a:p>
            <a:r>
              <a:rPr lang="en-US" sz="2800"/>
              <a:t>Part3 :  Model Selection and Implementation</a:t>
            </a:r>
            <a:br>
              <a:rPr lang="en-US" sz="2800"/>
            </a:br>
            <a:br>
              <a:rPr lang="en-US" sz="2800">
                <a:latin typeface="+mn-ea"/>
                <a:cs typeface="Lato"/>
              </a:rPr>
            </a:br>
            <a:endParaRPr sz="2800">
              <a:sym typeface="Calibri"/>
            </a:endParaRPr>
          </a:p>
        </p:txBody>
      </p:sp>
      <p:sp>
        <p:nvSpPr>
          <p:cNvPr id="7" name="TextBox 6">
            <a:extLst>
              <a:ext uri="{FF2B5EF4-FFF2-40B4-BE49-F238E27FC236}">
                <a16:creationId xmlns:a16="http://schemas.microsoft.com/office/drawing/2014/main" id="{4CA0FB36-B976-E96F-3789-F9A013EF93CD}"/>
              </a:ext>
            </a:extLst>
          </p:cNvPr>
          <p:cNvSpPr txBox="1"/>
          <p:nvPr/>
        </p:nvSpPr>
        <p:spPr>
          <a:xfrm>
            <a:off x="-1113900" y="1341026"/>
            <a:ext cx="53540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3.</a:t>
            </a:r>
            <a:r>
              <a:rPr kumimoji="0" lang="en-US" altLang="zh-CN" sz="1800" b="0" i="0" u="none" strike="noStrike" cap="none" spc="0" normalizeH="0" baseline="0">
                <a:ln>
                  <a:noFill/>
                </a:ln>
                <a:solidFill>
                  <a:srgbClr val="000000"/>
                </a:solidFill>
                <a:effectLst/>
                <a:uFillTx/>
                <a:latin typeface="+mn-lt"/>
                <a:ea typeface="+mn-ea"/>
                <a:cs typeface="+mn-cs"/>
                <a:sym typeface="Calibri"/>
              </a:rPr>
              <a:t>2</a:t>
            </a:r>
            <a:r>
              <a:rPr kumimoji="0" lang="zh-CN" altLang="en-US" sz="1800" b="0" i="0" u="none" strike="noStrike" cap="none" spc="0" normalizeH="0" baseline="0">
                <a:ln>
                  <a:noFill/>
                </a:ln>
                <a:solidFill>
                  <a:srgbClr val="000000"/>
                </a:solidFill>
                <a:effectLst/>
                <a:uFillTx/>
                <a:latin typeface="+mn-lt"/>
                <a:ea typeface="+mn-ea"/>
                <a:cs typeface="+mn-cs"/>
                <a:sym typeface="Calibri"/>
              </a:rPr>
              <a:t> </a:t>
            </a:r>
            <a:r>
              <a:rPr kumimoji="0" lang="en-US" altLang="zh-CN" sz="1800" b="0" i="0" u="none" strike="noStrike" cap="none" spc="0" normalizeH="0" baseline="0">
                <a:ln>
                  <a:noFill/>
                </a:ln>
                <a:solidFill>
                  <a:srgbClr val="000000"/>
                </a:solidFill>
                <a:effectLst/>
                <a:uFillTx/>
                <a:latin typeface="+mn-lt"/>
                <a:ea typeface="+mn-ea"/>
                <a:cs typeface="+mn-cs"/>
                <a:sym typeface="Calibri"/>
              </a:rPr>
              <a:t>prediction</a:t>
            </a:r>
            <a:r>
              <a:rPr kumimoji="0" lang="zh-CN" altLang="en-US" sz="1800" b="0" i="0" u="none" strike="noStrike" cap="none" spc="0" normalizeH="0" baseline="0">
                <a:ln>
                  <a:noFill/>
                </a:ln>
                <a:solidFill>
                  <a:srgbClr val="000000"/>
                </a:solidFill>
                <a:effectLst/>
                <a:uFillTx/>
                <a:latin typeface="+mn-lt"/>
                <a:ea typeface="+mn-ea"/>
                <a:cs typeface="+mn-cs"/>
                <a:sym typeface="Calibri"/>
              </a:rPr>
              <a:t> </a:t>
            </a:r>
            <a:r>
              <a:rPr kumimoji="0" lang="en-US" altLang="zh-CN" sz="1800" b="0" i="0" u="none" strike="noStrike" cap="none" spc="0" normalizeH="0" baseline="0">
                <a:ln>
                  <a:noFill/>
                </a:ln>
                <a:solidFill>
                  <a:srgbClr val="000000"/>
                </a:solidFill>
                <a:effectLst/>
                <a:uFillTx/>
                <a:latin typeface="+mn-lt"/>
                <a:ea typeface="+mn-ea"/>
                <a:cs typeface="+mn-cs"/>
                <a:sym typeface="Calibri"/>
              </a:rPr>
              <a:t>with</a:t>
            </a:r>
            <a:r>
              <a:rPr kumimoji="0" lang="zh-CN" altLang="en-US" sz="1800" b="0" i="0" u="none" strike="noStrike" cap="none" spc="0" normalizeH="0" baseline="0">
                <a:ln>
                  <a:noFill/>
                </a:ln>
                <a:solidFill>
                  <a:srgbClr val="000000"/>
                </a:solidFill>
                <a:effectLst/>
                <a:uFillTx/>
                <a:latin typeface="+mn-lt"/>
                <a:ea typeface="+mn-ea"/>
                <a:cs typeface="+mn-cs"/>
                <a:sym typeface="Calibri"/>
              </a:rPr>
              <a:t> </a:t>
            </a:r>
            <a:r>
              <a:rPr kumimoji="0" lang="en-US" altLang="zh-CN" sz="1800" b="0" i="0" u="none" strike="noStrike" cap="none" spc="0" normalizeH="0" baseline="0">
                <a:ln>
                  <a:noFill/>
                </a:ln>
                <a:solidFill>
                  <a:srgbClr val="000000"/>
                </a:solidFill>
                <a:effectLst/>
                <a:uFillTx/>
                <a:latin typeface="+mn-lt"/>
                <a:ea typeface="+mn-ea"/>
                <a:cs typeface="+mn-cs"/>
                <a:sym typeface="Calibri"/>
              </a:rPr>
              <a:t>KNN</a:t>
            </a: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2" name="Picture 1">
            <a:extLst>
              <a:ext uri="{FF2B5EF4-FFF2-40B4-BE49-F238E27FC236}">
                <a16:creationId xmlns:a16="http://schemas.microsoft.com/office/drawing/2014/main" id="{4935D43B-64D7-4C23-A07E-6267A06D011D}"/>
              </a:ext>
            </a:extLst>
          </p:cNvPr>
          <p:cNvPicPr>
            <a:picLocks noChangeAspect="1"/>
          </p:cNvPicPr>
          <p:nvPr/>
        </p:nvPicPr>
        <p:blipFill>
          <a:blip r:embed="rId3"/>
          <a:stretch>
            <a:fillRect/>
          </a:stretch>
        </p:blipFill>
        <p:spPr>
          <a:xfrm>
            <a:off x="445168" y="2165463"/>
            <a:ext cx="8036192" cy="3494666"/>
          </a:xfrm>
          <a:prstGeom prst="rect">
            <a:avLst/>
          </a:prstGeom>
        </p:spPr>
      </p:pic>
      <p:sp>
        <p:nvSpPr>
          <p:cNvPr id="4" name="TextBox 3">
            <a:extLst>
              <a:ext uri="{FF2B5EF4-FFF2-40B4-BE49-F238E27FC236}">
                <a16:creationId xmlns:a16="http://schemas.microsoft.com/office/drawing/2014/main" id="{4B8FC535-16A0-0F30-0774-43FCFD904778}"/>
              </a:ext>
            </a:extLst>
          </p:cNvPr>
          <p:cNvSpPr txBox="1"/>
          <p:nvPr/>
        </p:nvSpPr>
        <p:spPr>
          <a:xfrm>
            <a:off x="3014330" y="1728306"/>
            <a:ext cx="311533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ROC curve comparison</a:t>
            </a:r>
          </a:p>
        </p:txBody>
      </p:sp>
      <p:sp>
        <p:nvSpPr>
          <p:cNvPr id="6" name="TextBox 5">
            <a:extLst>
              <a:ext uri="{FF2B5EF4-FFF2-40B4-BE49-F238E27FC236}">
                <a16:creationId xmlns:a16="http://schemas.microsoft.com/office/drawing/2014/main" id="{D657AB3D-087A-42BE-24BC-B5E7C9250EDE}"/>
              </a:ext>
            </a:extLst>
          </p:cNvPr>
          <p:cNvSpPr txBox="1"/>
          <p:nvPr/>
        </p:nvSpPr>
        <p:spPr>
          <a:xfrm>
            <a:off x="777576" y="5660129"/>
            <a:ext cx="7921256"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000000"/>
                </a:solidFill>
                <a:effectLst/>
                <a:uFillTx/>
                <a:latin typeface="+mn-lt"/>
                <a:ea typeface="+mn-ea"/>
                <a:cs typeface="+mn-cs"/>
                <a:sym typeface="Calibri"/>
              </a:rPr>
              <a:t> For the ROC </a:t>
            </a:r>
            <a:r>
              <a:rPr kumimoji="0" lang="en-US" sz="1600" b="0" i="0" u="none" strike="noStrike" cap="none" spc="0" normalizeH="0" baseline="0" err="1">
                <a:ln>
                  <a:noFill/>
                </a:ln>
                <a:solidFill>
                  <a:srgbClr val="000000"/>
                </a:solidFill>
                <a:effectLst/>
                <a:uFillTx/>
                <a:latin typeface="+mn-lt"/>
                <a:ea typeface="+mn-ea"/>
                <a:cs typeface="+mn-cs"/>
                <a:sym typeface="Calibri"/>
              </a:rPr>
              <a:t>curve,the</a:t>
            </a:r>
            <a:r>
              <a:rPr kumimoji="0" lang="en-US" sz="1600" b="0" i="0" u="none" strike="noStrike" cap="none" spc="0" normalizeH="0" baseline="0">
                <a:ln>
                  <a:noFill/>
                </a:ln>
                <a:solidFill>
                  <a:srgbClr val="000000"/>
                </a:solidFill>
                <a:effectLst/>
                <a:uFillTx/>
                <a:latin typeface="+mn-lt"/>
                <a:ea typeface="+mn-ea"/>
                <a:cs typeface="+mn-cs"/>
                <a:sym typeface="Calibri"/>
              </a:rPr>
              <a:t> curve of the optimized model is closer to the top-left corner of the plot, indicating a better true positive rate and a lower false positive rate. The area under the ROC curve (AUC) should also be higher for the optimized model, which is a good sign of an overall better performing model.</a:t>
            </a:r>
          </a:p>
        </p:txBody>
      </p:sp>
    </p:spTree>
    <p:extLst>
      <p:ext uri="{BB962C8B-B14F-4D97-AF65-F5344CB8AC3E}">
        <p14:creationId xmlns:p14="http://schemas.microsoft.com/office/powerpoint/2010/main" val="170257340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itle 1"/>
          <p:cNvSpPr txBox="1">
            <a:spLocks noGrp="1"/>
          </p:cNvSpPr>
          <p:nvPr>
            <p:ph type="title"/>
          </p:nvPr>
        </p:nvSpPr>
        <p:spPr>
          <a:xfrm>
            <a:off x="445168" y="1197871"/>
            <a:ext cx="8518357" cy="655640"/>
          </a:xfrm>
          <a:prstGeom prst="rect">
            <a:avLst/>
          </a:prstGeom>
          <a:solidFill>
            <a:srgbClr val="FFFFFF"/>
          </a:solidFill>
        </p:spPr>
        <p:txBody>
          <a:bodyPr>
            <a:normAutofit fontScale="90000"/>
          </a:bodyPr>
          <a:lstStyle>
            <a:lvl1pPr algn="ctr" defTabSz="667512">
              <a:defRPr sz="3212">
                <a:latin typeface="Lato"/>
                <a:ea typeface="Lato"/>
                <a:cs typeface="Lato"/>
                <a:sym typeface="Lato"/>
              </a:defRPr>
            </a:lvl1pPr>
          </a:lstStyle>
          <a:p>
            <a:r>
              <a:rPr lang="en-US" sz="2800"/>
              <a:t>Part3 :  Model Selection and Implementation</a:t>
            </a:r>
            <a:br>
              <a:rPr lang="en-US" sz="2800"/>
            </a:br>
            <a:br>
              <a:rPr lang="en-US" sz="2800">
                <a:latin typeface="+mn-ea"/>
                <a:cs typeface="Lato"/>
              </a:rPr>
            </a:br>
            <a:endParaRPr sz="2800">
              <a:sym typeface="Calibri"/>
            </a:endParaRPr>
          </a:p>
        </p:txBody>
      </p:sp>
      <p:sp>
        <p:nvSpPr>
          <p:cNvPr id="7" name="TextBox 6">
            <a:extLst>
              <a:ext uri="{FF2B5EF4-FFF2-40B4-BE49-F238E27FC236}">
                <a16:creationId xmlns:a16="http://schemas.microsoft.com/office/drawing/2014/main" id="{4CA0FB36-B976-E96F-3789-F9A013EF93CD}"/>
              </a:ext>
            </a:extLst>
          </p:cNvPr>
          <p:cNvSpPr txBox="1"/>
          <p:nvPr/>
        </p:nvSpPr>
        <p:spPr>
          <a:xfrm>
            <a:off x="-1113900" y="1341026"/>
            <a:ext cx="53540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3.</a:t>
            </a:r>
            <a:r>
              <a:rPr kumimoji="0" lang="en-US" altLang="zh-CN" sz="1800" b="0" i="0" u="none" strike="noStrike" cap="none" spc="0" normalizeH="0" baseline="0">
                <a:ln>
                  <a:noFill/>
                </a:ln>
                <a:solidFill>
                  <a:srgbClr val="000000"/>
                </a:solidFill>
                <a:effectLst/>
                <a:uFillTx/>
                <a:latin typeface="+mn-lt"/>
                <a:ea typeface="+mn-ea"/>
                <a:cs typeface="+mn-cs"/>
                <a:sym typeface="Calibri"/>
              </a:rPr>
              <a:t>2</a:t>
            </a:r>
            <a:r>
              <a:rPr kumimoji="0" lang="zh-CN" altLang="en-US" sz="1800" b="0" i="0" u="none" strike="noStrike" cap="none" spc="0" normalizeH="0" baseline="0">
                <a:ln>
                  <a:noFill/>
                </a:ln>
                <a:solidFill>
                  <a:srgbClr val="000000"/>
                </a:solidFill>
                <a:effectLst/>
                <a:uFillTx/>
                <a:latin typeface="+mn-lt"/>
                <a:ea typeface="+mn-ea"/>
                <a:cs typeface="+mn-cs"/>
                <a:sym typeface="Calibri"/>
              </a:rPr>
              <a:t> </a:t>
            </a:r>
            <a:r>
              <a:rPr kumimoji="0" lang="en-US" altLang="zh-CN" sz="1800" b="0" i="0" u="none" strike="noStrike" cap="none" spc="0" normalizeH="0" baseline="0">
                <a:ln>
                  <a:noFill/>
                </a:ln>
                <a:solidFill>
                  <a:srgbClr val="000000"/>
                </a:solidFill>
                <a:effectLst/>
                <a:uFillTx/>
                <a:latin typeface="+mn-lt"/>
                <a:ea typeface="+mn-ea"/>
                <a:cs typeface="+mn-cs"/>
                <a:sym typeface="Calibri"/>
              </a:rPr>
              <a:t>prediction</a:t>
            </a:r>
            <a:r>
              <a:rPr kumimoji="0" lang="zh-CN" altLang="en-US" sz="1800" b="0" i="0" u="none" strike="noStrike" cap="none" spc="0" normalizeH="0" baseline="0">
                <a:ln>
                  <a:noFill/>
                </a:ln>
                <a:solidFill>
                  <a:srgbClr val="000000"/>
                </a:solidFill>
                <a:effectLst/>
                <a:uFillTx/>
                <a:latin typeface="+mn-lt"/>
                <a:ea typeface="+mn-ea"/>
                <a:cs typeface="+mn-cs"/>
                <a:sym typeface="Calibri"/>
              </a:rPr>
              <a:t> </a:t>
            </a:r>
            <a:r>
              <a:rPr kumimoji="0" lang="en-US" altLang="zh-CN" sz="1800" b="0" i="0" u="none" strike="noStrike" cap="none" spc="0" normalizeH="0" baseline="0">
                <a:ln>
                  <a:noFill/>
                </a:ln>
                <a:solidFill>
                  <a:srgbClr val="000000"/>
                </a:solidFill>
                <a:effectLst/>
                <a:uFillTx/>
                <a:latin typeface="+mn-lt"/>
                <a:ea typeface="+mn-ea"/>
                <a:cs typeface="+mn-cs"/>
                <a:sym typeface="Calibri"/>
              </a:rPr>
              <a:t>with</a:t>
            </a:r>
            <a:r>
              <a:rPr lang="en-US" altLang="zh-CN"/>
              <a:t> </a:t>
            </a:r>
            <a:r>
              <a:rPr lang="en-US" altLang="zh-CN" err="1"/>
              <a:t>XGBoost</a:t>
            </a: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3" name="Picture 2">
            <a:extLst>
              <a:ext uri="{FF2B5EF4-FFF2-40B4-BE49-F238E27FC236}">
                <a16:creationId xmlns:a16="http://schemas.microsoft.com/office/drawing/2014/main" id="{AAB2667B-164B-DA4D-C55D-4AF88BC20CF9}"/>
              </a:ext>
            </a:extLst>
          </p:cNvPr>
          <p:cNvPicPr>
            <a:picLocks noChangeAspect="1"/>
          </p:cNvPicPr>
          <p:nvPr/>
        </p:nvPicPr>
        <p:blipFill>
          <a:blip r:embed="rId3"/>
          <a:stretch>
            <a:fillRect/>
          </a:stretch>
        </p:blipFill>
        <p:spPr>
          <a:xfrm>
            <a:off x="1040591" y="1825663"/>
            <a:ext cx="6476628" cy="4087193"/>
          </a:xfrm>
          <a:prstGeom prst="rect">
            <a:avLst/>
          </a:prstGeom>
        </p:spPr>
      </p:pic>
      <p:sp>
        <p:nvSpPr>
          <p:cNvPr id="8" name="TextBox 7">
            <a:extLst>
              <a:ext uri="{FF2B5EF4-FFF2-40B4-BE49-F238E27FC236}">
                <a16:creationId xmlns:a16="http://schemas.microsoft.com/office/drawing/2014/main" id="{BED36801-552B-6DA4-A3EC-811346864BF8}"/>
              </a:ext>
            </a:extLst>
          </p:cNvPr>
          <p:cNvSpPr txBox="1"/>
          <p:nvPr/>
        </p:nvSpPr>
        <p:spPr>
          <a:xfrm>
            <a:off x="541560" y="5877295"/>
            <a:ext cx="832557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0" lang="en-US" sz="1800" b="0" i="0" u="none" strike="noStrike" cap="none" spc="0" normalizeH="0" baseline="0">
                <a:ln>
                  <a:noFill/>
                </a:ln>
                <a:solidFill>
                  <a:srgbClr val="000000"/>
                </a:solidFill>
                <a:effectLst/>
                <a:uFillTx/>
                <a:latin typeface="+mn-lt"/>
                <a:ea typeface="+mn-ea"/>
                <a:cs typeface="+mn-cs"/>
                <a:sym typeface="Calibri"/>
              </a:rPr>
              <a:t>From these metrics, we can see that the overall performance of the model is quite good, with accuracy and recall exceeding 90%. </a:t>
            </a:r>
            <a:endParaRPr lang="en-US"/>
          </a:p>
        </p:txBody>
      </p:sp>
    </p:spTree>
    <p:extLst>
      <p:ext uri="{BB962C8B-B14F-4D97-AF65-F5344CB8AC3E}">
        <p14:creationId xmlns:p14="http://schemas.microsoft.com/office/powerpoint/2010/main" val="33165407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itle 1"/>
          <p:cNvSpPr txBox="1">
            <a:spLocks noGrp="1"/>
          </p:cNvSpPr>
          <p:nvPr>
            <p:ph type="title"/>
          </p:nvPr>
        </p:nvSpPr>
        <p:spPr>
          <a:xfrm>
            <a:off x="445168" y="1197871"/>
            <a:ext cx="8518357" cy="655640"/>
          </a:xfrm>
          <a:prstGeom prst="rect">
            <a:avLst/>
          </a:prstGeom>
          <a:solidFill>
            <a:srgbClr val="FFFFFF"/>
          </a:solidFill>
        </p:spPr>
        <p:txBody>
          <a:bodyPr>
            <a:normAutofit fontScale="90000"/>
          </a:bodyPr>
          <a:lstStyle>
            <a:lvl1pPr algn="ctr" defTabSz="667512">
              <a:defRPr sz="3212">
                <a:latin typeface="Lato"/>
                <a:ea typeface="Lato"/>
                <a:cs typeface="Lato"/>
                <a:sym typeface="Lato"/>
              </a:defRPr>
            </a:lvl1pPr>
          </a:lstStyle>
          <a:p>
            <a:r>
              <a:rPr lang="en-US" sz="2800"/>
              <a:t>Part3 :  Model Selection and Implementation</a:t>
            </a:r>
            <a:br>
              <a:rPr lang="en-US" sz="2800"/>
            </a:br>
            <a:br>
              <a:rPr lang="en-US" sz="2800">
                <a:latin typeface="+mn-ea"/>
                <a:cs typeface="Lato"/>
              </a:rPr>
            </a:br>
            <a:endParaRPr sz="2800">
              <a:sym typeface="Calibri"/>
            </a:endParaRPr>
          </a:p>
        </p:txBody>
      </p:sp>
      <p:sp>
        <p:nvSpPr>
          <p:cNvPr id="7" name="TextBox 6">
            <a:extLst>
              <a:ext uri="{FF2B5EF4-FFF2-40B4-BE49-F238E27FC236}">
                <a16:creationId xmlns:a16="http://schemas.microsoft.com/office/drawing/2014/main" id="{4CA0FB36-B976-E96F-3789-F9A013EF93CD}"/>
              </a:ext>
            </a:extLst>
          </p:cNvPr>
          <p:cNvSpPr txBox="1"/>
          <p:nvPr/>
        </p:nvSpPr>
        <p:spPr>
          <a:xfrm>
            <a:off x="-1113900" y="1341026"/>
            <a:ext cx="53540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3.</a:t>
            </a:r>
            <a:r>
              <a:rPr kumimoji="0" lang="en-US" altLang="zh-CN" sz="1800" b="0" i="0" u="none" strike="noStrike" cap="none" spc="0" normalizeH="0" baseline="0">
                <a:ln>
                  <a:noFill/>
                </a:ln>
                <a:solidFill>
                  <a:srgbClr val="000000"/>
                </a:solidFill>
                <a:effectLst/>
                <a:uFillTx/>
                <a:latin typeface="+mn-lt"/>
                <a:ea typeface="+mn-ea"/>
                <a:cs typeface="+mn-cs"/>
                <a:sym typeface="Calibri"/>
              </a:rPr>
              <a:t>2</a:t>
            </a:r>
            <a:r>
              <a:rPr kumimoji="0" lang="zh-CN" altLang="en-US" sz="1800" b="0" i="0" u="none" strike="noStrike" cap="none" spc="0" normalizeH="0" baseline="0">
                <a:ln>
                  <a:noFill/>
                </a:ln>
                <a:solidFill>
                  <a:srgbClr val="000000"/>
                </a:solidFill>
                <a:effectLst/>
                <a:uFillTx/>
                <a:latin typeface="+mn-lt"/>
                <a:ea typeface="+mn-ea"/>
                <a:cs typeface="+mn-cs"/>
                <a:sym typeface="Calibri"/>
              </a:rPr>
              <a:t> </a:t>
            </a:r>
            <a:r>
              <a:rPr kumimoji="0" lang="en-US" altLang="zh-CN" sz="1800" b="0" i="0" u="none" strike="noStrike" cap="none" spc="0" normalizeH="0" baseline="0">
                <a:ln>
                  <a:noFill/>
                </a:ln>
                <a:solidFill>
                  <a:srgbClr val="000000"/>
                </a:solidFill>
                <a:effectLst/>
                <a:uFillTx/>
                <a:latin typeface="+mn-lt"/>
                <a:ea typeface="+mn-ea"/>
                <a:cs typeface="+mn-cs"/>
                <a:sym typeface="Calibri"/>
              </a:rPr>
              <a:t>prediction</a:t>
            </a:r>
            <a:r>
              <a:rPr kumimoji="0" lang="zh-CN" altLang="en-US" sz="1800" b="0" i="0" u="none" strike="noStrike" cap="none" spc="0" normalizeH="0" baseline="0">
                <a:ln>
                  <a:noFill/>
                </a:ln>
                <a:solidFill>
                  <a:srgbClr val="000000"/>
                </a:solidFill>
                <a:effectLst/>
                <a:uFillTx/>
                <a:latin typeface="+mn-lt"/>
                <a:ea typeface="+mn-ea"/>
                <a:cs typeface="+mn-cs"/>
                <a:sym typeface="Calibri"/>
              </a:rPr>
              <a:t> </a:t>
            </a:r>
            <a:r>
              <a:rPr kumimoji="0" lang="en-US" altLang="zh-CN" sz="1800" b="0" i="0" u="none" strike="noStrike" cap="none" spc="0" normalizeH="0" baseline="0">
                <a:ln>
                  <a:noFill/>
                </a:ln>
                <a:solidFill>
                  <a:srgbClr val="000000"/>
                </a:solidFill>
                <a:effectLst/>
                <a:uFillTx/>
                <a:latin typeface="+mn-lt"/>
                <a:ea typeface="+mn-ea"/>
                <a:cs typeface="+mn-cs"/>
                <a:sym typeface="Calibri"/>
              </a:rPr>
              <a:t>with</a:t>
            </a:r>
            <a:r>
              <a:rPr lang="en-US" altLang="zh-CN"/>
              <a:t> </a:t>
            </a:r>
            <a:r>
              <a:rPr lang="en-US" altLang="zh-CN" err="1"/>
              <a:t>XGBoost</a:t>
            </a: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6" name="Picture 5">
            <a:extLst>
              <a:ext uri="{FF2B5EF4-FFF2-40B4-BE49-F238E27FC236}">
                <a16:creationId xmlns:a16="http://schemas.microsoft.com/office/drawing/2014/main" id="{ED611582-949F-FE9E-2F1B-91EEA0B8732A}"/>
              </a:ext>
            </a:extLst>
          </p:cNvPr>
          <p:cNvPicPr>
            <a:picLocks noChangeAspect="1"/>
          </p:cNvPicPr>
          <p:nvPr/>
        </p:nvPicPr>
        <p:blipFill>
          <a:blip r:embed="rId3"/>
          <a:stretch>
            <a:fillRect/>
          </a:stretch>
        </p:blipFill>
        <p:spPr>
          <a:xfrm>
            <a:off x="352532" y="1853511"/>
            <a:ext cx="5779935" cy="4728043"/>
          </a:xfrm>
          <a:prstGeom prst="rect">
            <a:avLst/>
          </a:prstGeom>
        </p:spPr>
      </p:pic>
      <p:sp>
        <p:nvSpPr>
          <p:cNvPr id="11" name="TextBox 10">
            <a:extLst>
              <a:ext uri="{FF2B5EF4-FFF2-40B4-BE49-F238E27FC236}">
                <a16:creationId xmlns:a16="http://schemas.microsoft.com/office/drawing/2014/main" id="{52898D1D-D697-EA4D-D6B8-1375A979D13C}"/>
              </a:ext>
            </a:extLst>
          </p:cNvPr>
          <p:cNvSpPr txBox="1"/>
          <p:nvPr/>
        </p:nvSpPr>
        <p:spPr>
          <a:xfrm>
            <a:off x="6132467" y="3329609"/>
            <a:ext cx="2780414"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Through </a:t>
            </a:r>
            <a:r>
              <a:rPr kumimoji="0" lang="en-US" sz="1800" b="0" i="0" u="none" strike="noStrike" cap="none" spc="0" normalizeH="0" baseline="0" err="1">
                <a:ln>
                  <a:noFill/>
                </a:ln>
                <a:solidFill>
                  <a:srgbClr val="000000"/>
                </a:solidFill>
                <a:effectLst/>
                <a:uFillTx/>
                <a:latin typeface="+mn-lt"/>
                <a:ea typeface="+mn-ea"/>
                <a:cs typeface="+mn-cs"/>
                <a:sym typeface="Calibri"/>
              </a:rPr>
              <a:t>GridSearchCV</a:t>
            </a:r>
            <a:r>
              <a:rPr kumimoji="0" lang="en-US" sz="1800" b="0" i="0" u="none" strike="noStrike" cap="none" spc="0" normalizeH="0" baseline="0">
                <a:ln>
                  <a:noFill/>
                </a:ln>
                <a:solidFill>
                  <a:srgbClr val="000000"/>
                </a:solidFill>
                <a:effectLst/>
                <a:uFillTx/>
                <a:latin typeface="+mn-lt"/>
                <a:ea typeface="+mn-ea"/>
                <a:cs typeface="+mn-cs"/>
                <a:sym typeface="Calibri"/>
              </a:rPr>
              <a:t>, we've obtained the best performance for our model. Overall, the model performs well on the training set and we can say that this model is highly reliable in predicting the risk of stroke.</a:t>
            </a:r>
          </a:p>
        </p:txBody>
      </p:sp>
    </p:spTree>
    <p:extLst>
      <p:ext uri="{BB962C8B-B14F-4D97-AF65-F5344CB8AC3E}">
        <p14:creationId xmlns:p14="http://schemas.microsoft.com/office/powerpoint/2010/main" val="319191760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itle 1"/>
          <p:cNvSpPr txBox="1">
            <a:spLocks noGrp="1"/>
          </p:cNvSpPr>
          <p:nvPr>
            <p:ph type="title"/>
          </p:nvPr>
        </p:nvSpPr>
        <p:spPr>
          <a:xfrm>
            <a:off x="445168" y="1197871"/>
            <a:ext cx="8518357" cy="655640"/>
          </a:xfrm>
          <a:prstGeom prst="rect">
            <a:avLst/>
          </a:prstGeom>
          <a:solidFill>
            <a:srgbClr val="FFFFFF"/>
          </a:solidFill>
        </p:spPr>
        <p:txBody>
          <a:bodyPr>
            <a:normAutofit fontScale="90000"/>
          </a:bodyPr>
          <a:lstStyle>
            <a:lvl1pPr algn="ctr" defTabSz="667512">
              <a:defRPr sz="3212">
                <a:latin typeface="Lato"/>
                <a:ea typeface="Lato"/>
                <a:cs typeface="Lato"/>
                <a:sym typeface="Lato"/>
              </a:defRPr>
            </a:lvl1pPr>
          </a:lstStyle>
          <a:p>
            <a:r>
              <a:rPr lang="en-US" sz="2800"/>
              <a:t>Part3 :  Model Selection and Implementation</a:t>
            </a:r>
            <a:br>
              <a:rPr lang="en-US" sz="2800"/>
            </a:br>
            <a:br>
              <a:rPr lang="en-US" sz="2800">
                <a:latin typeface="+mn-ea"/>
                <a:cs typeface="Lato"/>
              </a:rPr>
            </a:br>
            <a:endParaRPr sz="2800">
              <a:sym typeface="Calibri"/>
            </a:endParaRPr>
          </a:p>
        </p:txBody>
      </p:sp>
      <p:sp>
        <p:nvSpPr>
          <p:cNvPr id="7" name="TextBox 6">
            <a:extLst>
              <a:ext uri="{FF2B5EF4-FFF2-40B4-BE49-F238E27FC236}">
                <a16:creationId xmlns:a16="http://schemas.microsoft.com/office/drawing/2014/main" id="{4CA0FB36-B976-E96F-3789-F9A013EF93CD}"/>
              </a:ext>
            </a:extLst>
          </p:cNvPr>
          <p:cNvSpPr txBox="1"/>
          <p:nvPr/>
        </p:nvSpPr>
        <p:spPr>
          <a:xfrm>
            <a:off x="-1113900" y="1341026"/>
            <a:ext cx="53540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3.</a:t>
            </a:r>
            <a:r>
              <a:rPr kumimoji="0" lang="en-US" altLang="zh-CN" sz="1800" b="0" i="0" u="none" strike="noStrike" cap="none" spc="0" normalizeH="0" baseline="0">
                <a:ln>
                  <a:noFill/>
                </a:ln>
                <a:solidFill>
                  <a:srgbClr val="000000"/>
                </a:solidFill>
                <a:effectLst/>
                <a:uFillTx/>
                <a:latin typeface="+mn-lt"/>
                <a:ea typeface="+mn-ea"/>
                <a:cs typeface="+mn-cs"/>
                <a:sym typeface="Calibri"/>
              </a:rPr>
              <a:t>2</a:t>
            </a:r>
            <a:r>
              <a:rPr kumimoji="0" lang="zh-CN" altLang="en-US" sz="1800" b="0" i="0" u="none" strike="noStrike" cap="none" spc="0" normalizeH="0" baseline="0">
                <a:ln>
                  <a:noFill/>
                </a:ln>
                <a:solidFill>
                  <a:srgbClr val="000000"/>
                </a:solidFill>
                <a:effectLst/>
                <a:uFillTx/>
                <a:latin typeface="+mn-lt"/>
                <a:ea typeface="+mn-ea"/>
                <a:cs typeface="+mn-cs"/>
                <a:sym typeface="Calibri"/>
              </a:rPr>
              <a:t> </a:t>
            </a:r>
            <a:r>
              <a:rPr kumimoji="0" lang="en-US" altLang="zh-CN" sz="1800" b="0" i="0" u="none" strike="noStrike" cap="none" spc="0" normalizeH="0" baseline="0">
                <a:ln>
                  <a:noFill/>
                </a:ln>
                <a:solidFill>
                  <a:srgbClr val="000000"/>
                </a:solidFill>
                <a:effectLst/>
                <a:uFillTx/>
                <a:latin typeface="+mn-lt"/>
                <a:ea typeface="+mn-ea"/>
                <a:cs typeface="+mn-cs"/>
                <a:sym typeface="Calibri"/>
              </a:rPr>
              <a:t>prediction</a:t>
            </a:r>
            <a:r>
              <a:rPr kumimoji="0" lang="zh-CN" altLang="en-US" sz="1800" b="0" i="0" u="none" strike="noStrike" cap="none" spc="0" normalizeH="0" baseline="0">
                <a:ln>
                  <a:noFill/>
                </a:ln>
                <a:solidFill>
                  <a:srgbClr val="000000"/>
                </a:solidFill>
                <a:effectLst/>
                <a:uFillTx/>
                <a:latin typeface="+mn-lt"/>
                <a:ea typeface="+mn-ea"/>
                <a:cs typeface="+mn-cs"/>
                <a:sym typeface="Calibri"/>
              </a:rPr>
              <a:t> </a:t>
            </a:r>
            <a:r>
              <a:rPr kumimoji="0" lang="en-US" altLang="zh-CN" sz="1800" b="0" i="0" u="none" strike="noStrike" cap="none" spc="0" normalizeH="0" baseline="0">
                <a:ln>
                  <a:noFill/>
                </a:ln>
                <a:solidFill>
                  <a:srgbClr val="000000"/>
                </a:solidFill>
                <a:effectLst/>
                <a:uFillTx/>
                <a:latin typeface="+mn-lt"/>
                <a:ea typeface="+mn-ea"/>
                <a:cs typeface="+mn-cs"/>
                <a:sym typeface="Calibri"/>
              </a:rPr>
              <a:t>with</a:t>
            </a:r>
            <a:r>
              <a:rPr lang="en-US" altLang="zh-CN"/>
              <a:t> </a:t>
            </a:r>
            <a:r>
              <a:rPr lang="en-US" altLang="zh-CN" err="1"/>
              <a:t>XGBoost</a:t>
            </a: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3" name="Picture 2">
            <a:extLst>
              <a:ext uri="{FF2B5EF4-FFF2-40B4-BE49-F238E27FC236}">
                <a16:creationId xmlns:a16="http://schemas.microsoft.com/office/drawing/2014/main" id="{A1FA4165-A96A-B614-2D6C-6989080465BB}"/>
              </a:ext>
            </a:extLst>
          </p:cNvPr>
          <p:cNvPicPr>
            <a:picLocks noChangeAspect="1"/>
          </p:cNvPicPr>
          <p:nvPr/>
        </p:nvPicPr>
        <p:blipFill>
          <a:blip r:embed="rId3"/>
          <a:stretch>
            <a:fillRect/>
          </a:stretch>
        </p:blipFill>
        <p:spPr>
          <a:xfrm>
            <a:off x="1071378" y="2304908"/>
            <a:ext cx="7267854" cy="3212066"/>
          </a:xfrm>
          <a:prstGeom prst="rect">
            <a:avLst/>
          </a:prstGeom>
        </p:spPr>
      </p:pic>
      <p:sp>
        <p:nvSpPr>
          <p:cNvPr id="4" name="TextBox 3">
            <a:extLst>
              <a:ext uri="{FF2B5EF4-FFF2-40B4-BE49-F238E27FC236}">
                <a16:creationId xmlns:a16="http://schemas.microsoft.com/office/drawing/2014/main" id="{241BC074-24D8-FCC7-0A28-EF07022EF15B}"/>
              </a:ext>
            </a:extLst>
          </p:cNvPr>
          <p:cNvSpPr txBox="1"/>
          <p:nvPr/>
        </p:nvSpPr>
        <p:spPr>
          <a:xfrm>
            <a:off x="1359314" y="1812001"/>
            <a:ext cx="642537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Comparison of evaluation metrics before and after optimization</a:t>
            </a:r>
          </a:p>
        </p:txBody>
      </p:sp>
      <p:sp>
        <p:nvSpPr>
          <p:cNvPr id="5" name="TextBox 4">
            <a:extLst>
              <a:ext uri="{FF2B5EF4-FFF2-40B4-BE49-F238E27FC236}">
                <a16:creationId xmlns:a16="http://schemas.microsoft.com/office/drawing/2014/main" id="{F540647D-BA56-C98A-2DDF-BDF3A29C8FB8}"/>
              </a:ext>
            </a:extLst>
          </p:cNvPr>
          <p:cNvSpPr txBox="1"/>
          <p:nvPr/>
        </p:nvSpPr>
        <p:spPr>
          <a:xfrm>
            <a:off x="388087" y="5380675"/>
            <a:ext cx="8367824"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The tuned </a:t>
            </a:r>
            <a:r>
              <a:rPr kumimoji="0" lang="en-US" sz="1800" b="0" i="0" u="none" strike="noStrike" cap="none" spc="0" normalizeH="0" baseline="0" err="1">
                <a:ln>
                  <a:noFill/>
                </a:ln>
                <a:solidFill>
                  <a:srgbClr val="000000"/>
                </a:solidFill>
                <a:effectLst/>
                <a:uFillTx/>
                <a:latin typeface="+mn-lt"/>
                <a:ea typeface="+mn-ea"/>
                <a:cs typeface="+mn-cs"/>
                <a:sym typeface="Calibri"/>
              </a:rPr>
              <a:t>XGBoost</a:t>
            </a:r>
            <a:r>
              <a:rPr kumimoji="0" lang="en-US" sz="1800" b="0" i="0" u="none" strike="noStrike" cap="none" spc="0" normalizeH="0" baseline="0">
                <a:ln>
                  <a:noFill/>
                </a:ln>
                <a:solidFill>
                  <a:srgbClr val="000000"/>
                </a:solidFill>
                <a:effectLst/>
                <a:uFillTx/>
                <a:latin typeface="+mn-lt"/>
                <a:ea typeface="+mn-ea"/>
                <a:cs typeface="+mn-cs"/>
                <a:sym typeface="Calibri"/>
              </a:rPr>
              <a:t> model improved on accuracy, precision, and recall, which means it became better at predicting strokes, could identify more individuals who truly had strokes, and reduced false alarms. Therefore, the model, after being tuned, is more likely to provide better predictive results and corresponding treatment suggestions for patients in real-life scenarios.</a:t>
            </a:r>
          </a:p>
        </p:txBody>
      </p:sp>
    </p:spTree>
    <p:extLst>
      <p:ext uri="{BB962C8B-B14F-4D97-AF65-F5344CB8AC3E}">
        <p14:creationId xmlns:p14="http://schemas.microsoft.com/office/powerpoint/2010/main" val="195121977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9C265E5-30E3-4503-7514-872E9B45F46F}"/>
              </a:ext>
            </a:extLst>
          </p:cNvPr>
          <p:cNvSpPr>
            <a:spLocks noGrp="1"/>
          </p:cNvSpPr>
          <p:nvPr>
            <p:ph type="title"/>
          </p:nvPr>
        </p:nvSpPr>
        <p:spPr>
          <a:xfrm>
            <a:off x="788138" y="646945"/>
            <a:ext cx="8685471" cy="1325564"/>
          </a:xfrm>
        </p:spPr>
        <p:txBody>
          <a:bodyPr>
            <a:normAutofit/>
          </a:bodyPr>
          <a:lstStyle/>
          <a:p>
            <a:r>
              <a:rPr lang="en-US" sz="2800"/>
              <a:t>Part4 :  Model Evaluation and Interpretation</a:t>
            </a:r>
          </a:p>
        </p:txBody>
      </p:sp>
      <p:sp>
        <p:nvSpPr>
          <p:cNvPr id="8" name="TextBox 7">
            <a:extLst>
              <a:ext uri="{FF2B5EF4-FFF2-40B4-BE49-F238E27FC236}">
                <a16:creationId xmlns:a16="http://schemas.microsoft.com/office/drawing/2014/main" id="{C9C60FC4-2D36-1A47-17CE-F29CB46BB9D7}"/>
              </a:ext>
            </a:extLst>
          </p:cNvPr>
          <p:cNvSpPr txBox="1"/>
          <p:nvPr/>
        </p:nvSpPr>
        <p:spPr>
          <a:xfrm>
            <a:off x="788138" y="1767243"/>
            <a:ext cx="699489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 The results of the three models are compared visually with the bar chart</a:t>
            </a:r>
          </a:p>
        </p:txBody>
      </p:sp>
      <p:pic>
        <p:nvPicPr>
          <p:cNvPr id="9" name="Picture 8">
            <a:extLst>
              <a:ext uri="{FF2B5EF4-FFF2-40B4-BE49-F238E27FC236}">
                <a16:creationId xmlns:a16="http://schemas.microsoft.com/office/drawing/2014/main" id="{EC8E0D2A-B91A-7B34-F882-79D2614EDBC0}"/>
              </a:ext>
            </a:extLst>
          </p:cNvPr>
          <p:cNvPicPr>
            <a:picLocks noChangeAspect="1"/>
          </p:cNvPicPr>
          <p:nvPr/>
        </p:nvPicPr>
        <p:blipFill>
          <a:blip r:embed="rId3"/>
          <a:stretch>
            <a:fillRect/>
          </a:stretch>
        </p:blipFill>
        <p:spPr>
          <a:xfrm>
            <a:off x="1209891" y="2300637"/>
            <a:ext cx="6151388" cy="3910418"/>
          </a:xfrm>
          <a:prstGeom prst="rect">
            <a:avLst/>
          </a:prstGeom>
        </p:spPr>
      </p:pic>
    </p:spTree>
    <p:extLst>
      <p:ext uri="{BB962C8B-B14F-4D97-AF65-F5344CB8AC3E}">
        <p14:creationId xmlns:p14="http://schemas.microsoft.com/office/powerpoint/2010/main" val="352071060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9C265E5-30E3-4503-7514-872E9B45F46F}"/>
              </a:ext>
            </a:extLst>
          </p:cNvPr>
          <p:cNvSpPr>
            <a:spLocks noGrp="1"/>
          </p:cNvSpPr>
          <p:nvPr>
            <p:ph type="title"/>
          </p:nvPr>
        </p:nvSpPr>
        <p:spPr>
          <a:xfrm>
            <a:off x="788138" y="646945"/>
            <a:ext cx="8685471" cy="1325564"/>
          </a:xfrm>
        </p:spPr>
        <p:txBody>
          <a:bodyPr>
            <a:normAutofit/>
          </a:bodyPr>
          <a:lstStyle/>
          <a:p>
            <a:r>
              <a:rPr lang="en-US" sz="2800"/>
              <a:t>Part4 :  Model Evaluation and Interpretation</a:t>
            </a:r>
          </a:p>
        </p:txBody>
      </p:sp>
      <p:sp>
        <p:nvSpPr>
          <p:cNvPr id="8" name="TextBox 7">
            <a:extLst>
              <a:ext uri="{FF2B5EF4-FFF2-40B4-BE49-F238E27FC236}">
                <a16:creationId xmlns:a16="http://schemas.microsoft.com/office/drawing/2014/main" id="{C9C60FC4-2D36-1A47-17CE-F29CB46BB9D7}"/>
              </a:ext>
            </a:extLst>
          </p:cNvPr>
          <p:cNvSpPr txBox="1"/>
          <p:nvPr/>
        </p:nvSpPr>
        <p:spPr>
          <a:xfrm>
            <a:off x="788138" y="1738836"/>
            <a:ext cx="745209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 The results of the three models are compared visually with the ROC curves</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2" name="Picture 1">
            <a:extLst>
              <a:ext uri="{FF2B5EF4-FFF2-40B4-BE49-F238E27FC236}">
                <a16:creationId xmlns:a16="http://schemas.microsoft.com/office/drawing/2014/main" id="{58678E63-41CA-2555-BAB3-9962CF6071A4}"/>
              </a:ext>
            </a:extLst>
          </p:cNvPr>
          <p:cNvPicPr>
            <a:picLocks noChangeAspect="1"/>
          </p:cNvPicPr>
          <p:nvPr/>
        </p:nvPicPr>
        <p:blipFill>
          <a:blip r:embed="rId3"/>
          <a:stretch>
            <a:fillRect/>
          </a:stretch>
        </p:blipFill>
        <p:spPr>
          <a:xfrm>
            <a:off x="1407779" y="2385165"/>
            <a:ext cx="5609708" cy="3962536"/>
          </a:xfrm>
          <a:prstGeom prst="rect">
            <a:avLst/>
          </a:prstGeom>
        </p:spPr>
      </p:pic>
    </p:spTree>
    <p:extLst>
      <p:ext uri="{BB962C8B-B14F-4D97-AF65-F5344CB8AC3E}">
        <p14:creationId xmlns:p14="http://schemas.microsoft.com/office/powerpoint/2010/main" val="337129002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9C265E5-30E3-4503-7514-872E9B45F46F}"/>
              </a:ext>
            </a:extLst>
          </p:cNvPr>
          <p:cNvSpPr>
            <a:spLocks noGrp="1"/>
          </p:cNvSpPr>
          <p:nvPr>
            <p:ph type="title"/>
          </p:nvPr>
        </p:nvSpPr>
        <p:spPr>
          <a:xfrm>
            <a:off x="788138" y="646945"/>
            <a:ext cx="8685471" cy="1325564"/>
          </a:xfrm>
        </p:spPr>
        <p:txBody>
          <a:bodyPr>
            <a:normAutofit/>
          </a:bodyPr>
          <a:lstStyle/>
          <a:p>
            <a:r>
              <a:rPr lang="en-US" sz="2800"/>
              <a:t>Part4 :  Model Evaluation and Interpretation</a:t>
            </a:r>
          </a:p>
        </p:txBody>
      </p:sp>
      <p:sp>
        <p:nvSpPr>
          <p:cNvPr id="3" name="TextBox 2">
            <a:extLst>
              <a:ext uri="{FF2B5EF4-FFF2-40B4-BE49-F238E27FC236}">
                <a16:creationId xmlns:a16="http://schemas.microsoft.com/office/drawing/2014/main" id="{0999571F-E248-1BBC-4CAF-E9F14643731D}"/>
              </a:ext>
            </a:extLst>
          </p:cNvPr>
          <p:cNvSpPr txBox="1"/>
          <p:nvPr/>
        </p:nvSpPr>
        <p:spPr>
          <a:xfrm>
            <a:off x="320306" y="1637415"/>
            <a:ext cx="8685471" cy="5078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Summary: </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1.The AUC for the </a:t>
            </a:r>
            <a:r>
              <a:rPr kumimoji="0" lang="en-US" sz="1800" b="0" i="0" u="none" strike="noStrike" cap="none" spc="0" normalizeH="0" baseline="0" err="1">
                <a:ln>
                  <a:noFill/>
                </a:ln>
                <a:solidFill>
                  <a:srgbClr val="000000"/>
                </a:solidFill>
                <a:effectLst/>
                <a:uFillTx/>
                <a:latin typeface="+mn-lt"/>
                <a:ea typeface="+mn-ea"/>
                <a:cs typeface="+mn-cs"/>
                <a:sym typeface="Calibri"/>
              </a:rPr>
              <a:t>XGBoost</a:t>
            </a:r>
            <a:r>
              <a:rPr kumimoji="0" lang="en-US" sz="1800" b="0" i="0" u="none" strike="noStrike" cap="none" spc="0" normalizeH="0" baseline="0">
                <a:ln>
                  <a:noFill/>
                </a:ln>
                <a:solidFill>
                  <a:srgbClr val="000000"/>
                </a:solidFill>
                <a:effectLst/>
                <a:uFillTx/>
                <a:latin typeface="+mn-lt"/>
                <a:ea typeface="+mn-ea"/>
                <a:cs typeface="+mn-cs"/>
                <a:sym typeface="Calibri"/>
              </a:rPr>
              <a:t> model is 0.83. This means that the model has a high accuracy in predicting stroke risk, with an 83% chance of correctly distinguishing between stroke patients and non-stroke patients. This performance is much better than random guessing, so we can consider the </a:t>
            </a:r>
            <a:r>
              <a:rPr kumimoji="0" lang="en-US" sz="1800" b="0" i="0" u="none" strike="noStrike" cap="none" spc="0" normalizeH="0" baseline="0" err="1">
                <a:ln>
                  <a:noFill/>
                </a:ln>
                <a:solidFill>
                  <a:srgbClr val="000000"/>
                </a:solidFill>
                <a:effectLst/>
                <a:uFillTx/>
                <a:latin typeface="+mn-lt"/>
                <a:ea typeface="+mn-ea"/>
                <a:cs typeface="+mn-cs"/>
                <a:sym typeface="Calibri"/>
              </a:rPr>
              <a:t>XGBoost</a:t>
            </a:r>
            <a:r>
              <a:rPr kumimoji="0" lang="en-US" sz="1800" b="0" i="0" u="none" strike="noStrike" cap="none" spc="0" normalizeH="0" baseline="0">
                <a:ln>
                  <a:noFill/>
                </a:ln>
                <a:solidFill>
                  <a:srgbClr val="000000"/>
                </a:solidFill>
                <a:effectLst/>
                <a:uFillTx/>
                <a:latin typeface="+mn-lt"/>
                <a:ea typeface="+mn-ea"/>
                <a:cs typeface="+mn-cs"/>
                <a:sym typeface="Calibri"/>
              </a:rPr>
              <a:t> model to have the best performance among the three models in predicting stroke risk.</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2.The AUC for the Random Forest model is 0.76, meaning that its accuracy in predicting stroke risk is slightly lower than that of </a:t>
            </a:r>
            <a:r>
              <a:rPr kumimoji="0" lang="en-US" sz="1800" b="0" i="0" u="none" strike="noStrike" cap="none" spc="0" normalizeH="0" baseline="0" err="1">
                <a:ln>
                  <a:noFill/>
                </a:ln>
                <a:solidFill>
                  <a:srgbClr val="000000"/>
                </a:solidFill>
                <a:effectLst/>
                <a:uFillTx/>
                <a:latin typeface="+mn-lt"/>
                <a:ea typeface="+mn-ea"/>
                <a:cs typeface="+mn-cs"/>
                <a:sym typeface="Calibri"/>
              </a:rPr>
              <a:t>XGBoost</a:t>
            </a:r>
            <a:r>
              <a:rPr kumimoji="0" lang="en-US" sz="1800" b="0" i="0" u="none" strike="noStrike" cap="none" spc="0" normalizeH="0" baseline="0">
                <a:ln>
                  <a:noFill/>
                </a:ln>
                <a:solidFill>
                  <a:srgbClr val="000000"/>
                </a:solidFill>
                <a:effectLst/>
                <a:uFillTx/>
                <a:latin typeface="+mn-lt"/>
                <a:ea typeface="+mn-ea"/>
                <a:cs typeface="+mn-cs"/>
                <a:sym typeface="Calibri"/>
              </a:rPr>
              <a:t>, but still better than random guessing. It has a 76% chance of correctly distinguishing between stroke patients and non-stroke patients.</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3.The AUC for the KNN model is 0.64, which means that the model's performance in predicting stroke risk is relatively poor. Although it still performs better than random guessing, it has only a 64% chance of correctly distinguishing between stroke patients and non-stroke patients.</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 Overall, among these three models, the </a:t>
            </a:r>
            <a:r>
              <a:rPr kumimoji="0" lang="en-US" sz="1800" b="0" i="0" u="none" strike="noStrike" cap="none" spc="0" normalizeH="0" baseline="0" err="1">
                <a:ln>
                  <a:noFill/>
                </a:ln>
                <a:solidFill>
                  <a:srgbClr val="000000"/>
                </a:solidFill>
                <a:effectLst/>
                <a:uFillTx/>
                <a:latin typeface="+mn-lt"/>
                <a:ea typeface="+mn-ea"/>
                <a:cs typeface="+mn-cs"/>
                <a:sym typeface="Calibri"/>
              </a:rPr>
              <a:t>XGBoost</a:t>
            </a:r>
            <a:r>
              <a:rPr kumimoji="0" lang="en-US" sz="1800" b="0" i="0" u="none" strike="noStrike" cap="none" spc="0" normalizeH="0" baseline="0">
                <a:ln>
                  <a:noFill/>
                </a:ln>
                <a:solidFill>
                  <a:srgbClr val="000000"/>
                </a:solidFill>
                <a:effectLst/>
                <a:uFillTx/>
                <a:latin typeface="+mn-lt"/>
                <a:ea typeface="+mn-ea"/>
                <a:cs typeface="+mn-cs"/>
                <a:sym typeface="Calibri"/>
              </a:rPr>
              <a:t> model performs the </a:t>
            </a:r>
            <a:r>
              <a:rPr kumimoji="0" lang="en-US" sz="1800" b="0" i="0" u="none" strike="noStrike" cap="none" spc="0" normalizeH="0" baseline="0" err="1">
                <a:ln>
                  <a:noFill/>
                </a:ln>
                <a:solidFill>
                  <a:srgbClr val="000000"/>
                </a:solidFill>
                <a:effectLst/>
                <a:uFillTx/>
                <a:latin typeface="+mn-lt"/>
                <a:ea typeface="+mn-ea"/>
                <a:cs typeface="+mn-cs"/>
                <a:sym typeface="Calibri"/>
              </a:rPr>
              <a:t>best.Therefore</a:t>
            </a:r>
            <a:r>
              <a:rPr kumimoji="0" lang="en-US" sz="1800" b="0" i="0" u="none" strike="noStrike" cap="none" spc="0" normalizeH="0" baseline="0">
                <a:ln>
                  <a:noFill/>
                </a:ln>
                <a:solidFill>
                  <a:srgbClr val="000000"/>
                </a:solidFill>
                <a:effectLst/>
                <a:uFillTx/>
                <a:latin typeface="+mn-lt"/>
                <a:ea typeface="+mn-ea"/>
                <a:cs typeface="+mn-cs"/>
                <a:sym typeface="Calibri"/>
              </a:rPr>
              <a:t>, if we had to choose one of these three models to predict stroke risk, the </a:t>
            </a:r>
            <a:r>
              <a:rPr kumimoji="0" lang="en-US" sz="1800" b="0" i="0" u="none" strike="noStrike" cap="none" spc="0" normalizeH="0" baseline="0" err="1">
                <a:ln>
                  <a:noFill/>
                </a:ln>
                <a:solidFill>
                  <a:srgbClr val="000000"/>
                </a:solidFill>
                <a:effectLst/>
                <a:uFillTx/>
                <a:latin typeface="+mn-lt"/>
                <a:ea typeface="+mn-ea"/>
                <a:cs typeface="+mn-cs"/>
                <a:sym typeface="Calibri"/>
              </a:rPr>
              <a:t>XGBoost</a:t>
            </a:r>
            <a:r>
              <a:rPr kumimoji="0" lang="en-US" sz="1800" b="0" i="0" u="none" strike="noStrike" cap="none" spc="0" normalizeH="0" baseline="0">
                <a:ln>
                  <a:noFill/>
                </a:ln>
                <a:solidFill>
                  <a:srgbClr val="000000"/>
                </a:solidFill>
                <a:effectLst/>
                <a:uFillTx/>
                <a:latin typeface="+mn-lt"/>
                <a:ea typeface="+mn-ea"/>
                <a:cs typeface="+mn-cs"/>
                <a:sym typeface="Calibri"/>
              </a:rPr>
              <a:t> model should be chosen.</a:t>
            </a:r>
          </a:p>
        </p:txBody>
      </p:sp>
    </p:spTree>
    <p:extLst>
      <p:ext uri="{BB962C8B-B14F-4D97-AF65-F5344CB8AC3E}">
        <p14:creationId xmlns:p14="http://schemas.microsoft.com/office/powerpoint/2010/main" val="13057856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itle 1"/>
          <p:cNvSpPr txBox="1">
            <a:spLocks noGrp="1"/>
          </p:cNvSpPr>
          <p:nvPr>
            <p:ph type="title"/>
          </p:nvPr>
        </p:nvSpPr>
        <p:spPr>
          <a:xfrm>
            <a:off x="0" y="981302"/>
            <a:ext cx="9144000" cy="655640"/>
          </a:xfrm>
          <a:prstGeom prst="rect">
            <a:avLst/>
          </a:prstGeom>
          <a:solidFill>
            <a:srgbClr val="FFFFFF"/>
          </a:solidFill>
        </p:spPr>
        <p:txBody>
          <a:bodyPr>
            <a:normAutofit/>
          </a:bodyPr>
          <a:lstStyle>
            <a:lvl1pPr algn="ctr" defTabSz="667512">
              <a:defRPr sz="3212">
                <a:latin typeface="Lato"/>
                <a:ea typeface="Lato"/>
                <a:cs typeface="Lato"/>
                <a:sym typeface="Lato"/>
              </a:defRPr>
            </a:lvl1pPr>
          </a:lstStyle>
          <a:p>
            <a:r>
              <a:rPr lang="en-US" altLang="zh-CN" sz="2800">
                <a:latin typeface="+mn-ea"/>
                <a:cs typeface="Lato"/>
              </a:rPr>
              <a:t>OVERVIEW</a:t>
            </a:r>
            <a:endParaRPr sz="2800">
              <a:sym typeface="Calibri"/>
            </a:endParaRPr>
          </a:p>
        </p:txBody>
      </p:sp>
      <p:sp>
        <p:nvSpPr>
          <p:cNvPr id="379" name="Content Placeholder 2"/>
          <p:cNvSpPr txBox="1">
            <a:spLocks noGrp="1"/>
          </p:cNvSpPr>
          <p:nvPr>
            <p:ph type="body" idx="1"/>
          </p:nvPr>
        </p:nvSpPr>
        <p:spPr>
          <a:xfrm>
            <a:off x="594803" y="2024109"/>
            <a:ext cx="7981027" cy="3701189"/>
          </a:xfrm>
          <a:prstGeom prst="rect">
            <a:avLst/>
          </a:prstGeom>
        </p:spPr>
        <p:txBody>
          <a:bodyPr>
            <a:noAutofit/>
          </a:bodyPr>
          <a:lstStyle/>
          <a:p>
            <a:pPr algn="l">
              <a:lnSpc>
                <a:spcPct val="200000"/>
              </a:lnSpc>
              <a:buFont typeface="Arial" panose="020B0604020202020204" pitchFamily="34" charset="0"/>
              <a:buChar char="•"/>
            </a:pPr>
            <a:r>
              <a:rPr lang="en-US" sz="2400">
                <a:latin typeface="+mn-ea"/>
                <a:cs typeface="Lato"/>
              </a:rPr>
              <a:t>Part1 :   </a:t>
            </a:r>
            <a:r>
              <a:rPr lang="en-US" sz="2400">
                <a:latin typeface="+mn-ea"/>
                <a:cs typeface="Lato"/>
                <a:sym typeface="Lato"/>
              </a:rPr>
              <a:t>Exploratory Data Analysis</a:t>
            </a:r>
            <a:r>
              <a:rPr lang="en-US" sz="2400">
                <a:latin typeface="+mn-ea"/>
                <a:cs typeface="Lato"/>
              </a:rPr>
              <a:t>(EDA)</a:t>
            </a:r>
          </a:p>
          <a:p>
            <a:pPr>
              <a:lnSpc>
                <a:spcPct val="200000"/>
              </a:lnSpc>
              <a:spcBef>
                <a:spcPts val="0"/>
              </a:spcBef>
              <a:defRPr sz="2000">
                <a:latin typeface="Lato"/>
                <a:ea typeface="Lato"/>
                <a:cs typeface="Lato"/>
                <a:sym typeface="Lato"/>
              </a:defRPr>
            </a:pPr>
            <a:r>
              <a:rPr lang="en-US" sz="2400"/>
              <a:t>Part2 :  Data </a:t>
            </a:r>
            <a:r>
              <a:rPr lang="en-US" sz="2400" err="1"/>
              <a:t>Collection&amp;Pre-processing</a:t>
            </a:r>
            <a:r>
              <a:rPr lang="en-US" sz="2400"/>
              <a:t> </a:t>
            </a:r>
          </a:p>
          <a:p>
            <a:pPr>
              <a:lnSpc>
                <a:spcPct val="200000"/>
              </a:lnSpc>
              <a:spcBef>
                <a:spcPts val="0"/>
              </a:spcBef>
              <a:defRPr sz="2000">
                <a:latin typeface="Lato"/>
                <a:ea typeface="Lato"/>
                <a:cs typeface="Lato"/>
                <a:sym typeface="Lato"/>
              </a:defRPr>
            </a:pPr>
            <a:r>
              <a:rPr lang="en-US" sz="2400"/>
              <a:t>Part3 :  Model Selection and Implementation</a:t>
            </a:r>
          </a:p>
          <a:p>
            <a:pPr>
              <a:lnSpc>
                <a:spcPct val="200000"/>
              </a:lnSpc>
              <a:spcBef>
                <a:spcPts val="0"/>
              </a:spcBef>
              <a:defRPr sz="2000">
                <a:latin typeface="Lato"/>
                <a:ea typeface="Lato"/>
                <a:cs typeface="Lato"/>
                <a:sym typeface="Lato"/>
              </a:defRPr>
            </a:pPr>
            <a:r>
              <a:rPr lang="en-US" sz="2400"/>
              <a:t>Part4 :  Model Evaluation and Interpretation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9C265E5-30E3-4503-7514-872E9B45F46F}"/>
              </a:ext>
            </a:extLst>
          </p:cNvPr>
          <p:cNvSpPr>
            <a:spLocks noGrp="1"/>
          </p:cNvSpPr>
          <p:nvPr>
            <p:ph type="title"/>
          </p:nvPr>
        </p:nvSpPr>
        <p:spPr>
          <a:xfrm>
            <a:off x="788138" y="646945"/>
            <a:ext cx="8685471" cy="1325564"/>
          </a:xfrm>
        </p:spPr>
        <p:txBody>
          <a:bodyPr>
            <a:normAutofit/>
          </a:bodyPr>
          <a:lstStyle/>
          <a:p>
            <a:r>
              <a:rPr lang="en-US" sz="2800"/>
              <a:t>Part4 :  Model Evaluation and Interpretation</a:t>
            </a:r>
          </a:p>
        </p:txBody>
      </p:sp>
      <p:pic>
        <p:nvPicPr>
          <p:cNvPr id="2" name="Picture 1">
            <a:extLst>
              <a:ext uri="{FF2B5EF4-FFF2-40B4-BE49-F238E27FC236}">
                <a16:creationId xmlns:a16="http://schemas.microsoft.com/office/drawing/2014/main" id="{25AE7FA2-178F-6CE9-A70D-298AF2D0AE7F}"/>
              </a:ext>
            </a:extLst>
          </p:cNvPr>
          <p:cNvPicPr>
            <a:picLocks noChangeAspect="1"/>
          </p:cNvPicPr>
          <p:nvPr/>
        </p:nvPicPr>
        <p:blipFill>
          <a:blip r:embed="rId3"/>
          <a:stretch>
            <a:fillRect/>
          </a:stretch>
        </p:blipFill>
        <p:spPr>
          <a:xfrm>
            <a:off x="533399" y="2567614"/>
            <a:ext cx="7132675" cy="3513879"/>
          </a:xfrm>
          <a:prstGeom prst="rect">
            <a:avLst/>
          </a:prstGeom>
        </p:spPr>
      </p:pic>
      <p:sp>
        <p:nvSpPr>
          <p:cNvPr id="4" name="TextBox 3">
            <a:extLst>
              <a:ext uri="{FF2B5EF4-FFF2-40B4-BE49-F238E27FC236}">
                <a16:creationId xmlns:a16="http://schemas.microsoft.com/office/drawing/2014/main" id="{9D1B9609-4FFC-621D-073A-5609FA5DC849}"/>
              </a:ext>
            </a:extLst>
          </p:cNvPr>
          <p:cNvSpPr txBox="1"/>
          <p:nvPr/>
        </p:nvSpPr>
        <p:spPr>
          <a:xfrm>
            <a:off x="1701210" y="1972509"/>
            <a:ext cx="736836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 Implement LIME model interpretation of </a:t>
            </a:r>
            <a:r>
              <a:rPr kumimoji="0" lang="en-US" sz="1800" b="0" i="0" u="none" strike="noStrike" cap="none" spc="0" normalizeH="0" baseline="0" err="1">
                <a:ln>
                  <a:noFill/>
                </a:ln>
                <a:solidFill>
                  <a:srgbClr val="000000"/>
                </a:solidFill>
                <a:effectLst/>
                <a:uFillTx/>
                <a:latin typeface="+mn-lt"/>
                <a:ea typeface="+mn-ea"/>
                <a:cs typeface="+mn-cs"/>
                <a:sym typeface="Calibri"/>
              </a:rPr>
              <a:t>XGBoost</a:t>
            </a:r>
            <a:r>
              <a:rPr kumimoji="0" lang="en-US" sz="1800" b="0" i="0" u="none" strike="noStrike" cap="none" spc="0" normalizeH="0" baseline="0">
                <a:ln>
                  <a:noFill/>
                </a:ln>
                <a:solidFill>
                  <a:srgbClr val="000000"/>
                </a:solidFill>
                <a:effectLst/>
                <a:uFillTx/>
                <a:latin typeface="+mn-lt"/>
                <a:ea typeface="+mn-ea"/>
                <a:cs typeface="+mn-cs"/>
                <a:sym typeface="Calibri"/>
              </a:rPr>
              <a:t> model</a:t>
            </a:r>
          </a:p>
        </p:txBody>
      </p:sp>
    </p:spTree>
    <p:extLst>
      <p:ext uri="{BB962C8B-B14F-4D97-AF65-F5344CB8AC3E}">
        <p14:creationId xmlns:p14="http://schemas.microsoft.com/office/powerpoint/2010/main" val="217514204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9C265E5-30E3-4503-7514-872E9B45F46F}"/>
              </a:ext>
            </a:extLst>
          </p:cNvPr>
          <p:cNvSpPr>
            <a:spLocks noGrp="1"/>
          </p:cNvSpPr>
          <p:nvPr>
            <p:ph type="title"/>
          </p:nvPr>
        </p:nvSpPr>
        <p:spPr>
          <a:xfrm>
            <a:off x="-275118" y="646945"/>
            <a:ext cx="8685471" cy="1325564"/>
          </a:xfrm>
        </p:spPr>
        <p:txBody>
          <a:bodyPr>
            <a:normAutofit/>
          </a:bodyPr>
          <a:lstStyle/>
          <a:p>
            <a:pPr algn="ctr"/>
            <a:r>
              <a:rPr kumimoji="0" lang="en-US" sz="2800" b="0" i="0" u="none" strike="noStrike" cap="none" spc="0" normalizeH="0" baseline="0">
                <a:ln>
                  <a:noFill/>
                </a:ln>
                <a:solidFill>
                  <a:srgbClr val="000000"/>
                </a:solidFill>
                <a:effectLst/>
                <a:uFillTx/>
                <a:latin typeface="+mn-lt"/>
                <a:ea typeface="+mn-ea"/>
                <a:cs typeface="+mn-cs"/>
                <a:sym typeface="Calibri"/>
              </a:rPr>
              <a:t>Conclusion</a:t>
            </a:r>
            <a:endParaRPr lang="en-US" sz="2800"/>
          </a:p>
        </p:txBody>
      </p:sp>
      <p:sp>
        <p:nvSpPr>
          <p:cNvPr id="4" name="TextBox 3">
            <a:extLst>
              <a:ext uri="{FF2B5EF4-FFF2-40B4-BE49-F238E27FC236}">
                <a16:creationId xmlns:a16="http://schemas.microsoft.com/office/drawing/2014/main" id="{9D1B9609-4FFC-621D-073A-5609FA5DC849}"/>
              </a:ext>
            </a:extLst>
          </p:cNvPr>
          <p:cNvSpPr txBox="1"/>
          <p:nvPr/>
        </p:nvSpPr>
        <p:spPr>
          <a:xfrm>
            <a:off x="324293" y="1794687"/>
            <a:ext cx="8495414" cy="4801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000000"/>
                </a:solidFill>
                <a:effectLst/>
                <a:uFillTx/>
                <a:latin typeface="+mn-lt"/>
                <a:ea typeface="+mn-ea"/>
                <a:cs typeface="+mn-cs"/>
                <a:sym typeface="Calibri"/>
              </a:rPr>
              <a:t>After analyzing this dataset and applying different prediction models, we can arrive at the following conclusions:</a:t>
            </a:r>
          </a:p>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000000"/>
                </a:solidFill>
                <a:effectLst/>
                <a:uFillTx/>
                <a:latin typeface="+mn-lt"/>
                <a:ea typeface="+mn-ea"/>
                <a:cs typeface="+mn-cs"/>
                <a:sym typeface="Calibri"/>
              </a:rPr>
              <a:t>1.Data Feature Analysis: Age, average glucose level, and BMI are critical factors in predicting stroke risk. Typically, stroke patients tend to be older and have higher glucose levels. This is consistent with our earlier findings that these three indicators are strongly related to stroke risk.</a:t>
            </a:r>
          </a:p>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000000"/>
                </a:solidFill>
                <a:effectLst/>
                <a:uFillTx/>
                <a:latin typeface="+mn-lt"/>
                <a:ea typeface="+mn-ea"/>
                <a:cs typeface="+mn-cs"/>
                <a:sym typeface="Calibri"/>
              </a:rPr>
              <a:t>2.Model Selection: Among the three models we used, the </a:t>
            </a:r>
            <a:r>
              <a:rPr kumimoji="0" lang="en-US" sz="1600" b="0" i="0" u="none" strike="noStrike" cap="none" spc="0" normalizeH="0" baseline="0" err="1">
                <a:ln>
                  <a:noFill/>
                </a:ln>
                <a:solidFill>
                  <a:srgbClr val="000000"/>
                </a:solidFill>
                <a:effectLst/>
                <a:uFillTx/>
                <a:latin typeface="+mn-lt"/>
                <a:ea typeface="+mn-ea"/>
                <a:cs typeface="+mn-cs"/>
                <a:sym typeface="Calibri"/>
              </a:rPr>
              <a:t>XGBoost</a:t>
            </a:r>
            <a:r>
              <a:rPr kumimoji="0" lang="en-US" sz="1600" b="0" i="0" u="none" strike="noStrike" cap="none" spc="0" normalizeH="0" baseline="0">
                <a:ln>
                  <a:noFill/>
                </a:ln>
                <a:solidFill>
                  <a:srgbClr val="000000"/>
                </a:solidFill>
                <a:effectLst/>
                <a:uFillTx/>
                <a:latin typeface="+mn-lt"/>
                <a:ea typeface="+mn-ea"/>
                <a:cs typeface="+mn-cs"/>
                <a:sym typeface="Calibri"/>
              </a:rPr>
              <a:t> model performs the best. It has higher accuracy and recall rates, and while its precision is slightly lower, it's still acceptable. The </a:t>
            </a:r>
            <a:r>
              <a:rPr kumimoji="0" lang="en-US" sz="1600" b="0" i="0" u="none" strike="noStrike" cap="none" spc="0" normalizeH="0" baseline="0" err="1">
                <a:ln>
                  <a:noFill/>
                </a:ln>
                <a:solidFill>
                  <a:srgbClr val="000000"/>
                </a:solidFill>
                <a:effectLst/>
                <a:uFillTx/>
                <a:latin typeface="+mn-lt"/>
                <a:ea typeface="+mn-ea"/>
                <a:cs typeface="+mn-cs"/>
                <a:sym typeface="Calibri"/>
              </a:rPr>
              <a:t>XGBoost</a:t>
            </a:r>
            <a:r>
              <a:rPr kumimoji="0" lang="en-US" sz="1600" b="0" i="0" u="none" strike="noStrike" cap="none" spc="0" normalizeH="0" baseline="0">
                <a:ln>
                  <a:noFill/>
                </a:ln>
                <a:solidFill>
                  <a:srgbClr val="000000"/>
                </a:solidFill>
                <a:effectLst/>
                <a:uFillTx/>
                <a:latin typeface="+mn-lt"/>
                <a:ea typeface="+mn-ea"/>
                <a:cs typeface="+mn-cs"/>
                <a:sym typeface="Calibri"/>
              </a:rPr>
              <a:t> model has an AUC of 0.83, indicating that it has high accuracy in predicting stroke risk.</a:t>
            </a:r>
          </a:p>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000000"/>
                </a:solidFill>
                <a:effectLst/>
                <a:uFillTx/>
                <a:latin typeface="+mn-lt"/>
                <a:ea typeface="+mn-ea"/>
                <a:cs typeface="+mn-cs"/>
                <a:sym typeface="Calibri"/>
              </a:rPr>
              <a:t>3. Model Optimization: Through </a:t>
            </a:r>
            <a:r>
              <a:rPr kumimoji="0" lang="en-US" sz="1600" b="0" i="0" u="none" strike="noStrike" cap="none" spc="0" normalizeH="0" baseline="0" err="1">
                <a:ln>
                  <a:noFill/>
                </a:ln>
                <a:solidFill>
                  <a:srgbClr val="000000"/>
                </a:solidFill>
                <a:effectLst/>
                <a:uFillTx/>
                <a:latin typeface="+mn-lt"/>
                <a:ea typeface="+mn-ea"/>
                <a:cs typeface="+mn-cs"/>
                <a:sym typeface="Calibri"/>
              </a:rPr>
              <a:t>GridSearchCV</a:t>
            </a:r>
            <a:r>
              <a:rPr kumimoji="0" lang="en-US" sz="1600" b="0" i="0" u="none" strike="noStrike" cap="none" spc="0" normalizeH="0" baseline="0">
                <a:ln>
                  <a:noFill/>
                </a:ln>
                <a:solidFill>
                  <a:srgbClr val="000000"/>
                </a:solidFill>
                <a:effectLst/>
                <a:uFillTx/>
                <a:latin typeface="+mn-lt"/>
                <a:ea typeface="+mn-ea"/>
                <a:cs typeface="+mn-cs"/>
                <a:sym typeface="Calibri"/>
              </a:rPr>
              <a:t>, we found a set of optimal hyperparameters that further enhance the model's performance. The optimized model improved in terms of precision without sacrificing other metrics.</a:t>
            </a:r>
          </a:p>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000000"/>
                </a:solidFill>
                <a:effectLst/>
                <a:uFillTx/>
                <a:latin typeface="+mn-lt"/>
                <a:ea typeface="+mn-ea"/>
                <a:cs typeface="+mn-cs"/>
                <a:sym typeface="Calibri"/>
              </a:rPr>
              <a:t>4. Model Interpretability: The optimized </a:t>
            </a:r>
            <a:r>
              <a:rPr kumimoji="0" lang="en-US" sz="1600" b="0" i="0" u="none" strike="noStrike" cap="none" spc="0" normalizeH="0" baseline="0" err="1">
                <a:ln>
                  <a:noFill/>
                </a:ln>
                <a:solidFill>
                  <a:srgbClr val="000000"/>
                </a:solidFill>
                <a:effectLst/>
                <a:uFillTx/>
                <a:latin typeface="+mn-lt"/>
                <a:ea typeface="+mn-ea"/>
                <a:cs typeface="+mn-cs"/>
                <a:sym typeface="Calibri"/>
              </a:rPr>
              <a:t>XGBoost</a:t>
            </a:r>
            <a:r>
              <a:rPr kumimoji="0" lang="en-US" sz="1600" b="0" i="0" u="none" strike="noStrike" cap="none" spc="0" normalizeH="0" baseline="0">
                <a:ln>
                  <a:noFill/>
                </a:ln>
                <a:solidFill>
                  <a:srgbClr val="000000"/>
                </a:solidFill>
                <a:effectLst/>
                <a:uFillTx/>
                <a:latin typeface="+mn-lt"/>
                <a:ea typeface="+mn-ea"/>
                <a:cs typeface="+mn-cs"/>
                <a:sym typeface="Calibri"/>
              </a:rPr>
              <a:t> model not only improved prediction results but also allowed us to better interpret the model's prediction process. This is of great practical value in explaining prediction results and their potential health impacts to patients in real-world applications.</a:t>
            </a:r>
          </a:p>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000000"/>
                </a:solidFill>
                <a:effectLst/>
                <a:uFillTx/>
                <a:latin typeface="+mn-lt"/>
                <a:ea typeface="+mn-ea"/>
                <a:cs typeface="+mn-cs"/>
                <a:sym typeface="Calibri"/>
              </a:rPr>
              <a:t>In summary, this analysis underscores the importance of age, glucose levels, and BMI in predicting stroke risk and provides an effective model (i.e., the optimized </a:t>
            </a:r>
            <a:r>
              <a:rPr kumimoji="0" lang="en-US" sz="1600" b="0" i="0" u="none" strike="noStrike" cap="none" spc="0" normalizeH="0" baseline="0" err="1">
                <a:ln>
                  <a:noFill/>
                </a:ln>
                <a:solidFill>
                  <a:srgbClr val="000000"/>
                </a:solidFill>
                <a:effectLst/>
                <a:uFillTx/>
                <a:latin typeface="+mn-lt"/>
                <a:ea typeface="+mn-ea"/>
                <a:cs typeface="+mn-cs"/>
                <a:sym typeface="Calibri"/>
              </a:rPr>
              <a:t>XGBoost</a:t>
            </a:r>
            <a:r>
              <a:rPr kumimoji="0" lang="en-US" sz="1600" b="0" i="0" u="none" strike="noStrike" cap="none" spc="0" normalizeH="0" baseline="0">
                <a:ln>
                  <a:noFill/>
                </a:ln>
                <a:solidFill>
                  <a:srgbClr val="000000"/>
                </a:solidFill>
                <a:effectLst/>
                <a:uFillTx/>
                <a:latin typeface="+mn-lt"/>
                <a:ea typeface="+mn-ea"/>
                <a:cs typeface="+mn-cs"/>
                <a:sym typeface="Calibri"/>
              </a:rPr>
              <a:t> model) for predicting stroke risk. This model has high accuracy in prediction results and can provide useful references for practical medical applications.</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50961141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itle 1"/>
          <p:cNvSpPr txBox="1">
            <a:spLocks noGrp="1"/>
          </p:cNvSpPr>
          <p:nvPr>
            <p:ph type="title"/>
          </p:nvPr>
        </p:nvSpPr>
        <p:spPr>
          <a:xfrm>
            <a:off x="-156411" y="993334"/>
            <a:ext cx="9144000" cy="655640"/>
          </a:xfrm>
          <a:prstGeom prst="rect">
            <a:avLst/>
          </a:prstGeom>
          <a:solidFill>
            <a:srgbClr val="FFFFFF"/>
          </a:solidFill>
        </p:spPr>
        <p:txBody>
          <a:bodyPr>
            <a:normAutofit fontScale="90000"/>
          </a:bodyPr>
          <a:lstStyle>
            <a:lvl1pPr algn="ctr" defTabSz="667512">
              <a:defRPr sz="3212">
                <a:latin typeface="Lato"/>
                <a:ea typeface="Lato"/>
                <a:cs typeface="Lato"/>
                <a:sym typeface="Lato"/>
              </a:defRPr>
            </a:lvl1pPr>
          </a:lstStyle>
          <a:p>
            <a:r>
              <a:rPr lang="en-US" sz="2800"/>
              <a:t>Part1 : </a:t>
            </a:r>
            <a:r>
              <a:rPr lang="en-US" sz="2800">
                <a:latin typeface="+mn-ea"/>
                <a:cs typeface="Lato"/>
                <a:sym typeface="Lato"/>
              </a:rPr>
              <a:t>Exploratory Data Analysis</a:t>
            </a:r>
            <a:r>
              <a:rPr lang="en-US" sz="2800">
                <a:latin typeface="+mn-ea"/>
                <a:cs typeface="Lato"/>
              </a:rPr>
              <a:t>(EDA)</a:t>
            </a:r>
            <a:br>
              <a:rPr lang="en-US" sz="2800">
                <a:latin typeface="+mn-ea"/>
                <a:cs typeface="Lato"/>
              </a:rPr>
            </a:br>
            <a:endParaRPr sz="2800">
              <a:sym typeface="Calibri"/>
            </a:endParaRPr>
          </a:p>
        </p:txBody>
      </p:sp>
      <p:pic>
        <p:nvPicPr>
          <p:cNvPr id="6" name="Picture 5">
            <a:extLst>
              <a:ext uri="{FF2B5EF4-FFF2-40B4-BE49-F238E27FC236}">
                <a16:creationId xmlns:a16="http://schemas.microsoft.com/office/drawing/2014/main" id="{D85754ED-49BF-40A4-85C7-65E8478426E6}"/>
              </a:ext>
            </a:extLst>
          </p:cNvPr>
          <p:cNvPicPr>
            <a:picLocks noChangeAspect="1"/>
          </p:cNvPicPr>
          <p:nvPr/>
        </p:nvPicPr>
        <p:blipFill>
          <a:blip r:embed="rId3"/>
          <a:stretch>
            <a:fillRect/>
          </a:stretch>
        </p:blipFill>
        <p:spPr>
          <a:xfrm>
            <a:off x="96251" y="1876923"/>
            <a:ext cx="4261307" cy="3518509"/>
          </a:xfrm>
          <a:prstGeom prst="rect">
            <a:avLst/>
          </a:prstGeom>
        </p:spPr>
      </p:pic>
      <p:sp>
        <p:nvSpPr>
          <p:cNvPr id="7" name="TextBox 6">
            <a:extLst>
              <a:ext uri="{FF2B5EF4-FFF2-40B4-BE49-F238E27FC236}">
                <a16:creationId xmlns:a16="http://schemas.microsoft.com/office/drawing/2014/main" id="{DBD23B52-DAEB-FA25-1809-EFD42167387E}"/>
              </a:ext>
            </a:extLst>
          </p:cNvPr>
          <p:cNvSpPr txBox="1"/>
          <p:nvPr/>
        </p:nvSpPr>
        <p:spPr>
          <a:xfrm>
            <a:off x="96252" y="5513293"/>
            <a:ext cx="4115021"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a:ln>
                  <a:noFill/>
                </a:ln>
                <a:solidFill>
                  <a:srgbClr val="000000"/>
                </a:solidFill>
                <a:effectLst/>
                <a:uFillTx/>
                <a:latin typeface="+mn-lt"/>
                <a:ea typeface="+mn-ea"/>
                <a:cs typeface="+mn-cs"/>
                <a:sym typeface="Calibri"/>
              </a:rPr>
              <a:t>Target</a:t>
            </a:r>
            <a:r>
              <a:rPr kumimoji="0" lang="zh-CN" altLang="en-US" sz="1600" b="1" i="0" u="none" strike="noStrike" cap="none" spc="0" normalizeH="0" baseline="0">
                <a:ln>
                  <a:noFill/>
                </a:ln>
                <a:solidFill>
                  <a:srgbClr val="000000"/>
                </a:solidFill>
                <a:effectLst/>
                <a:uFillTx/>
                <a:latin typeface="+mn-lt"/>
                <a:ea typeface="+mn-ea"/>
                <a:cs typeface="+mn-cs"/>
                <a:sym typeface="Calibri"/>
              </a:rPr>
              <a:t> </a:t>
            </a:r>
            <a:r>
              <a:rPr kumimoji="0" lang="en-US" altLang="zh-CN" sz="1600" b="1" i="0" u="none" strike="noStrike" cap="none" spc="0" normalizeH="0" baseline="0">
                <a:ln>
                  <a:noFill/>
                </a:ln>
                <a:solidFill>
                  <a:srgbClr val="000000"/>
                </a:solidFill>
                <a:effectLst/>
                <a:uFillTx/>
                <a:latin typeface="+mn-lt"/>
                <a:ea typeface="+mn-ea"/>
                <a:cs typeface="+mn-cs"/>
                <a:sym typeface="Calibri"/>
              </a:rPr>
              <a:t>variable</a:t>
            </a:r>
            <a:r>
              <a:rPr lang="en-US" altLang="zh-CN" sz="1600" b="1"/>
              <a:t>: Stroke</a:t>
            </a:r>
            <a:endParaRPr lang="en-US" altLang="zh-CN" sz="1600"/>
          </a:p>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000000"/>
                </a:solidFill>
                <a:effectLst/>
                <a:uFillTx/>
                <a:latin typeface="+mn-lt"/>
                <a:ea typeface="+mn-ea"/>
                <a:cs typeface="+mn-cs"/>
                <a:sym typeface="Calibri"/>
              </a:rPr>
              <a:t>Important</a:t>
            </a:r>
            <a:r>
              <a:rPr kumimoji="0" lang="zh-CN" altLang="en-US" sz="1600" b="0" i="0" u="none" strike="noStrike" cap="none" spc="0" normalizeH="0" baseline="0">
                <a:ln>
                  <a:noFill/>
                </a:ln>
                <a:solidFill>
                  <a:srgbClr val="000000"/>
                </a:solidFill>
                <a:effectLst/>
                <a:uFillTx/>
                <a:latin typeface="+mn-lt"/>
                <a:ea typeface="+mn-ea"/>
                <a:cs typeface="+mn-cs"/>
                <a:sym typeface="Calibri"/>
              </a:rPr>
              <a:t> </a:t>
            </a:r>
            <a:r>
              <a:rPr kumimoji="0" lang="en-US" altLang="zh-CN" sz="1600" b="0" i="0" u="none" strike="noStrike" cap="none" spc="0" normalizeH="0" baseline="0">
                <a:ln>
                  <a:noFill/>
                </a:ln>
                <a:solidFill>
                  <a:srgbClr val="000000"/>
                </a:solidFill>
                <a:effectLst/>
                <a:uFillTx/>
                <a:latin typeface="+mn-lt"/>
                <a:ea typeface="+mn-ea"/>
                <a:cs typeface="+mn-cs"/>
                <a:sym typeface="Calibri"/>
              </a:rPr>
              <a:t>Feature: </a:t>
            </a:r>
            <a:r>
              <a:rPr lang="en-US" sz="1600" b="1" i="0">
                <a:effectLst/>
                <a:latin typeface="Inter"/>
              </a:rPr>
              <a:t>highly imbalanced </a:t>
            </a:r>
            <a:r>
              <a:rPr lang="en-US" sz="1600" b="0" i="0">
                <a:effectLst/>
                <a:latin typeface="Inter"/>
              </a:rPr>
              <a:t>with far more instances of class 0 (no stroke) than class 1 (stroke).</a:t>
            </a:r>
            <a:endParaRPr kumimoji="0" lang="en-US" sz="1600" b="0" i="0" u="none" strike="noStrike" cap="none" spc="0" normalizeH="0" baseline="0">
              <a:ln>
                <a:noFill/>
              </a:ln>
              <a:solidFill>
                <a:srgbClr val="000000"/>
              </a:solidFill>
              <a:effectLst/>
              <a:uFillTx/>
              <a:latin typeface="+mn-lt"/>
              <a:ea typeface="+mn-ea"/>
              <a:cs typeface="+mn-cs"/>
              <a:sym typeface="Calibri"/>
            </a:endParaRPr>
          </a:p>
        </p:txBody>
      </p:sp>
      <p:pic>
        <p:nvPicPr>
          <p:cNvPr id="8" name="Picture 7">
            <a:extLst>
              <a:ext uri="{FF2B5EF4-FFF2-40B4-BE49-F238E27FC236}">
                <a16:creationId xmlns:a16="http://schemas.microsoft.com/office/drawing/2014/main" id="{E559BCF2-F29A-618A-9B46-F23FD34B30F0}"/>
              </a:ext>
            </a:extLst>
          </p:cNvPr>
          <p:cNvPicPr>
            <a:picLocks noChangeAspect="1"/>
          </p:cNvPicPr>
          <p:nvPr/>
        </p:nvPicPr>
        <p:blipFill>
          <a:blip r:embed="rId4"/>
          <a:stretch>
            <a:fillRect/>
          </a:stretch>
        </p:blipFill>
        <p:spPr>
          <a:xfrm>
            <a:off x="4092741" y="1993899"/>
            <a:ext cx="4961713" cy="3167647"/>
          </a:xfrm>
          <a:prstGeom prst="rect">
            <a:avLst/>
          </a:prstGeom>
        </p:spPr>
      </p:pic>
      <p:sp>
        <p:nvSpPr>
          <p:cNvPr id="9" name="TextBox 8">
            <a:extLst>
              <a:ext uri="{FF2B5EF4-FFF2-40B4-BE49-F238E27FC236}">
                <a16:creationId xmlns:a16="http://schemas.microsoft.com/office/drawing/2014/main" id="{3B54F98D-D26A-3D2B-2142-16B5520E963C}"/>
              </a:ext>
            </a:extLst>
          </p:cNvPr>
          <p:cNvSpPr txBox="1"/>
          <p:nvPr/>
        </p:nvSpPr>
        <p:spPr>
          <a:xfrm>
            <a:off x="4357558" y="5343314"/>
            <a:ext cx="4786442" cy="1846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b="1"/>
              <a:t>CategoryVairables:  </a:t>
            </a:r>
            <a:r>
              <a:rPr lang="en-US" sz="1600"/>
              <a:t>gender</a:t>
            </a:r>
            <a:r>
              <a:rPr lang="en-US" sz="1600" b="0" i="0">
                <a:effectLst/>
                <a:latin typeface="Inter"/>
              </a:rPr>
              <a:t>, </a:t>
            </a:r>
            <a:r>
              <a:rPr lang="en-US" sz="1600"/>
              <a:t>hypertension</a:t>
            </a:r>
            <a:r>
              <a:rPr lang="en-US" sz="1600" b="0" i="0">
                <a:effectLst/>
                <a:latin typeface="Inter"/>
              </a:rPr>
              <a:t>, </a:t>
            </a:r>
            <a:r>
              <a:rPr lang="en-US" sz="1600"/>
              <a:t>heart_disease</a:t>
            </a:r>
            <a:r>
              <a:rPr lang="en-US" sz="1600" b="0" i="0">
                <a:effectLst/>
                <a:latin typeface="Inter"/>
              </a:rPr>
              <a:t>, </a:t>
            </a:r>
            <a:r>
              <a:rPr lang="en-US" sz="1600"/>
              <a:t>ever_married</a:t>
            </a:r>
            <a:r>
              <a:rPr lang="en-US" sz="1600" b="0" i="0">
                <a:effectLst/>
                <a:latin typeface="Inter"/>
              </a:rPr>
              <a:t>, </a:t>
            </a:r>
            <a:r>
              <a:rPr lang="en-US" sz="1600" err="1"/>
              <a:t>work_type.ect</a:t>
            </a:r>
            <a:r>
              <a:rPr lang="en-US" sz="1600"/>
              <a:t> </a:t>
            </a:r>
          </a:p>
          <a:p>
            <a:r>
              <a:rPr lang="en-US" sz="1600"/>
              <a:t>Important Features:1.</a:t>
            </a:r>
            <a:r>
              <a:rPr lang="en-US" sz="1600" b="0" i="0">
                <a:effectLst/>
                <a:latin typeface="Inter"/>
              </a:rPr>
              <a:t> various distributions;</a:t>
            </a:r>
          </a:p>
          <a:p>
            <a:r>
              <a:rPr lang="en-US" sz="1600" b="0" i="0">
                <a:effectLst/>
                <a:latin typeface="Inter"/>
              </a:rPr>
              <a:t>2. </a:t>
            </a:r>
            <a:r>
              <a:rPr lang="en-US" sz="1600" b="0" i="0" err="1">
                <a:effectLst/>
                <a:latin typeface="Inter"/>
              </a:rPr>
              <a:t>AGE,IBM,Avg_Glucose_Level</a:t>
            </a:r>
            <a:r>
              <a:rPr lang="en-US" sz="1600" b="0" i="0">
                <a:effectLst/>
                <a:latin typeface="Inter"/>
              </a:rPr>
              <a:t> have more noticeable impact </a:t>
            </a:r>
            <a:endParaRPr lang="en-US" sz="1600"/>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53905218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itle 1"/>
          <p:cNvSpPr txBox="1">
            <a:spLocks noGrp="1"/>
          </p:cNvSpPr>
          <p:nvPr>
            <p:ph type="title"/>
          </p:nvPr>
        </p:nvSpPr>
        <p:spPr>
          <a:xfrm>
            <a:off x="-156411" y="993334"/>
            <a:ext cx="9144000" cy="655640"/>
          </a:xfrm>
          <a:prstGeom prst="rect">
            <a:avLst/>
          </a:prstGeom>
          <a:solidFill>
            <a:srgbClr val="FFFFFF"/>
          </a:solidFill>
        </p:spPr>
        <p:txBody>
          <a:bodyPr>
            <a:normAutofit fontScale="90000"/>
          </a:bodyPr>
          <a:lstStyle>
            <a:lvl1pPr algn="ctr" defTabSz="667512">
              <a:defRPr sz="3212">
                <a:latin typeface="Lato"/>
                <a:ea typeface="Lato"/>
                <a:cs typeface="Lato"/>
                <a:sym typeface="Lato"/>
              </a:defRPr>
            </a:lvl1pPr>
          </a:lstStyle>
          <a:p>
            <a:r>
              <a:rPr lang="en-US" sz="2800"/>
              <a:t>Part1 : </a:t>
            </a:r>
            <a:r>
              <a:rPr lang="en-US" sz="2800">
                <a:latin typeface="+mn-ea"/>
                <a:cs typeface="Lato"/>
                <a:sym typeface="Lato"/>
              </a:rPr>
              <a:t>Exploratory Data Analysis</a:t>
            </a:r>
            <a:r>
              <a:rPr lang="en-US" sz="2800">
                <a:latin typeface="+mn-ea"/>
                <a:cs typeface="Lato"/>
              </a:rPr>
              <a:t>(EDA)</a:t>
            </a:r>
            <a:br>
              <a:rPr lang="en-US" sz="2800">
                <a:latin typeface="+mn-ea"/>
                <a:cs typeface="Lato"/>
              </a:rPr>
            </a:br>
            <a:endParaRPr sz="2800">
              <a:sym typeface="Calibri"/>
            </a:endParaRPr>
          </a:p>
        </p:txBody>
      </p:sp>
      <p:pic>
        <p:nvPicPr>
          <p:cNvPr id="2" name="Picture 1">
            <a:extLst>
              <a:ext uri="{FF2B5EF4-FFF2-40B4-BE49-F238E27FC236}">
                <a16:creationId xmlns:a16="http://schemas.microsoft.com/office/drawing/2014/main" id="{F0A65D11-3208-50B9-7EAB-F668014913F7}"/>
              </a:ext>
            </a:extLst>
          </p:cNvPr>
          <p:cNvPicPr>
            <a:picLocks noChangeAspect="1"/>
          </p:cNvPicPr>
          <p:nvPr/>
        </p:nvPicPr>
        <p:blipFill>
          <a:blip r:embed="rId3"/>
          <a:stretch>
            <a:fillRect/>
          </a:stretch>
        </p:blipFill>
        <p:spPr>
          <a:xfrm>
            <a:off x="938212" y="1519750"/>
            <a:ext cx="7267575" cy="3458479"/>
          </a:xfrm>
          <a:prstGeom prst="rect">
            <a:avLst/>
          </a:prstGeom>
        </p:spPr>
      </p:pic>
      <p:sp>
        <p:nvSpPr>
          <p:cNvPr id="3" name="TextBox 2">
            <a:extLst>
              <a:ext uri="{FF2B5EF4-FFF2-40B4-BE49-F238E27FC236}">
                <a16:creationId xmlns:a16="http://schemas.microsoft.com/office/drawing/2014/main" id="{7D9655B1-8825-EFBC-A645-A43C7E042874}"/>
              </a:ext>
            </a:extLst>
          </p:cNvPr>
          <p:cNvSpPr txBox="1"/>
          <p:nvPr/>
        </p:nvSpPr>
        <p:spPr>
          <a:xfrm>
            <a:off x="223085" y="4849004"/>
            <a:ext cx="8920915"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b="1"/>
              <a:t>continuous variable</a:t>
            </a:r>
            <a:r>
              <a:rPr lang="zh-CN" altLang="en-US" sz="1600" b="1"/>
              <a:t>：</a:t>
            </a:r>
            <a:endParaRPr lang="en-US" sz="1600" b="1"/>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1.age: The age of the patients varies from young to old, with the majority of patients being in the range of 40-80 years. </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2.avg_glucose_level: Most patients have an average glucose level in the range of 50-125, but there are also many patients with higher levels. The distribution is right-skewed. </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3.bmi: The majority of patients have a BMI in the range of 20-40, which is considered normal to overweight. There are some outliers with extremely high BMI values.</a:t>
            </a:r>
          </a:p>
        </p:txBody>
      </p:sp>
    </p:spTree>
    <p:extLst>
      <p:ext uri="{BB962C8B-B14F-4D97-AF65-F5344CB8AC3E}">
        <p14:creationId xmlns:p14="http://schemas.microsoft.com/office/powerpoint/2010/main" val="342083036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itle 1"/>
          <p:cNvSpPr txBox="1">
            <a:spLocks noGrp="1"/>
          </p:cNvSpPr>
          <p:nvPr>
            <p:ph type="title"/>
          </p:nvPr>
        </p:nvSpPr>
        <p:spPr>
          <a:xfrm>
            <a:off x="0" y="993334"/>
            <a:ext cx="9144000" cy="655640"/>
          </a:xfrm>
          <a:prstGeom prst="rect">
            <a:avLst/>
          </a:prstGeom>
          <a:solidFill>
            <a:srgbClr val="FFFFFF"/>
          </a:solidFill>
        </p:spPr>
        <p:txBody>
          <a:bodyPr>
            <a:normAutofit fontScale="90000"/>
          </a:bodyPr>
          <a:lstStyle>
            <a:lvl1pPr algn="ctr" defTabSz="667512">
              <a:defRPr sz="3212">
                <a:latin typeface="Lato"/>
                <a:ea typeface="Lato"/>
                <a:cs typeface="Lato"/>
                <a:sym typeface="Lato"/>
              </a:defRPr>
            </a:lvl1pPr>
          </a:lstStyle>
          <a:p>
            <a:r>
              <a:rPr lang="en-US" sz="2800"/>
              <a:t>Part1 : </a:t>
            </a:r>
            <a:r>
              <a:rPr lang="en-US" sz="2800">
                <a:latin typeface="+mn-ea"/>
                <a:cs typeface="Lato"/>
                <a:sym typeface="Lato"/>
              </a:rPr>
              <a:t>Exploratory Data Analysis</a:t>
            </a:r>
            <a:r>
              <a:rPr lang="en-US" sz="2800">
                <a:latin typeface="+mn-ea"/>
                <a:cs typeface="Lato"/>
              </a:rPr>
              <a:t>(EDA)</a:t>
            </a:r>
            <a:br>
              <a:rPr lang="en-US" sz="2800">
                <a:latin typeface="+mn-ea"/>
                <a:cs typeface="Lato"/>
              </a:rPr>
            </a:br>
            <a:endParaRPr sz="2800">
              <a:sym typeface="Calibri"/>
            </a:endParaRPr>
          </a:p>
        </p:txBody>
      </p:sp>
      <p:sp>
        <p:nvSpPr>
          <p:cNvPr id="6" name="TextBox 5">
            <a:extLst>
              <a:ext uri="{FF2B5EF4-FFF2-40B4-BE49-F238E27FC236}">
                <a16:creationId xmlns:a16="http://schemas.microsoft.com/office/drawing/2014/main" id="{3C75D2AD-3B11-1FAF-57CD-C093DB69A14D}"/>
              </a:ext>
            </a:extLst>
          </p:cNvPr>
          <p:cNvSpPr txBox="1"/>
          <p:nvPr/>
        </p:nvSpPr>
        <p:spPr>
          <a:xfrm>
            <a:off x="315975" y="1396545"/>
            <a:ext cx="8567966" cy="55707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b="1" i="0" u="none" strike="noStrike" cap="none" spc="0" normalizeH="0" baseline="0">
                <a:ln>
                  <a:noFill/>
                </a:ln>
                <a:solidFill>
                  <a:srgbClr val="000000"/>
                </a:solidFill>
                <a:effectLst/>
                <a:uFillTx/>
                <a:latin typeface="+mn-lt"/>
                <a:ea typeface="+mn-ea"/>
                <a:cs typeface="+mn-cs"/>
                <a:sym typeface="Calibri"/>
              </a:rPr>
              <a:t>Summary:</a:t>
            </a:r>
          </a:p>
          <a:p>
            <a:pPr algn="l">
              <a:buFont typeface="+mj-lt"/>
              <a:buAutoNum type="arabicPeriod"/>
            </a:pPr>
            <a:r>
              <a:rPr lang="en-US" sz="1600" b="1"/>
              <a:t>Imbalanced Target Distribution: </a:t>
            </a:r>
            <a:r>
              <a:rPr lang="en-US" sz="1600" b="0" i="0">
                <a:solidFill>
                  <a:srgbClr val="374151"/>
                </a:solidFill>
                <a:effectLst/>
              </a:rPr>
              <a:t>The prediction of strokes shows a significant imbalance. This points towards the necessity of adopting algorithms adept at handling imbalanced data. Random Forest emerges as a pertinent choice given its proficiency in adjusting class weights effectively to address such imbalances.</a:t>
            </a:r>
          </a:p>
          <a:p>
            <a:pPr algn="l">
              <a:buFont typeface="+mj-lt"/>
              <a:buAutoNum type="arabicPeriod"/>
            </a:pPr>
            <a:r>
              <a:rPr lang="en-US" sz="1600" b="1" i="0">
                <a:effectLst/>
              </a:rPr>
              <a:t>Complexity with Categorical Variables</a:t>
            </a:r>
            <a:r>
              <a:rPr lang="en-US" sz="1600" b="0" i="0">
                <a:solidFill>
                  <a:srgbClr val="374151"/>
                </a:solidFill>
                <a:effectLst/>
              </a:rPr>
              <a:t>: The dataset possesses multiple categorical variables. For such scenarios, tree-based algorithms like Random Forest and </a:t>
            </a:r>
            <a:r>
              <a:rPr lang="en-US" sz="1600" b="0" i="0" err="1">
                <a:solidFill>
                  <a:srgbClr val="374151"/>
                </a:solidFill>
                <a:effectLst/>
              </a:rPr>
              <a:t>XGBoost</a:t>
            </a:r>
            <a:r>
              <a:rPr lang="en-US" sz="1600" b="0" i="0">
                <a:solidFill>
                  <a:srgbClr val="374151"/>
                </a:solidFill>
                <a:effectLst/>
              </a:rPr>
              <a:t> exhibit a clear edge.</a:t>
            </a:r>
          </a:p>
          <a:p>
            <a:pPr algn="l">
              <a:buFont typeface="+mj-lt"/>
              <a:buAutoNum type="arabicPeriod"/>
            </a:pPr>
            <a:r>
              <a:rPr lang="en-US" sz="1600" b="1" i="0">
                <a:effectLst/>
              </a:rPr>
              <a:t>Non-linear Relationships</a:t>
            </a:r>
            <a:r>
              <a:rPr lang="en-US" sz="1600" b="0" i="0">
                <a:solidFill>
                  <a:srgbClr val="374151"/>
                </a:solidFill>
                <a:effectLst/>
              </a:rPr>
              <a:t>: Further exploration reveals that the relationship between the features and the incidence of strokes is non-linear. This underscores the need for non-linear models.</a:t>
            </a:r>
          </a:p>
          <a:p>
            <a:pPr algn="l">
              <a:buFont typeface="+mj-lt"/>
              <a:buAutoNum type="arabicPeriod"/>
            </a:pPr>
            <a:endParaRPr lang="en-US" sz="1600">
              <a:solidFill>
                <a:srgbClr val="374151"/>
              </a:solidFill>
            </a:endParaRPr>
          </a:p>
          <a:p>
            <a:r>
              <a:rPr kumimoji="0" lang="en-US" sz="1600" b="0" i="0" u="none" strike="noStrike" cap="none" spc="0" normalizeH="0" baseline="0">
                <a:ln>
                  <a:noFill/>
                </a:ln>
                <a:solidFill>
                  <a:srgbClr val="000000"/>
                </a:solidFill>
                <a:effectLst/>
                <a:uFillTx/>
                <a:latin typeface="+mn-lt"/>
                <a:ea typeface="+mn-ea"/>
                <a:cs typeface="+mn-cs"/>
                <a:sym typeface="Calibri"/>
              </a:rPr>
              <a:t>Through the analysis of the </a:t>
            </a:r>
            <a:r>
              <a:rPr kumimoji="0" lang="en-US" sz="1600" b="0" i="0" u="none" strike="noStrike" cap="none" spc="0" normalizeH="0" baseline="0" err="1">
                <a:ln>
                  <a:noFill/>
                </a:ln>
                <a:solidFill>
                  <a:srgbClr val="000000"/>
                </a:solidFill>
                <a:effectLst/>
                <a:uFillTx/>
                <a:latin typeface="+mn-lt"/>
                <a:ea typeface="+mn-ea"/>
                <a:cs typeface="+mn-cs"/>
                <a:sym typeface="Calibri"/>
              </a:rPr>
              <a:t>datset</a:t>
            </a:r>
            <a:r>
              <a:rPr kumimoji="0" lang="en-US" sz="1600" b="0" i="0" u="none" strike="noStrike" cap="none" spc="0" normalizeH="0" baseline="0">
                <a:ln>
                  <a:noFill/>
                </a:ln>
                <a:solidFill>
                  <a:srgbClr val="000000"/>
                </a:solidFill>
                <a:effectLst/>
                <a:uFillTx/>
                <a:latin typeface="+mn-lt"/>
                <a:ea typeface="+mn-ea"/>
                <a:cs typeface="+mn-cs"/>
                <a:sym typeface="Calibri"/>
              </a:rPr>
              <a:t>, we have identified the following characteristics: complex relationships, multidimensional features, nonlinear associations, binary classification. As a result, it is suitable to use models such as </a:t>
            </a:r>
            <a:r>
              <a:rPr kumimoji="0" lang="en-US" sz="1600" b="1" i="0" u="none" strike="noStrike" cap="none" spc="0" normalizeH="0" baseline="0">
                <a:ln>
                  <a:noFill/>
                </a:ln>
                <a:solidFill>
                  <a:srgbClr val="000000"/>
                </a:solidFill>
                <a:effectLst/>
                <a:uFillTx/>
                <a:latin typeface="+mn-lt"/>
                <a:ea typeface="+mn-ea"/>
                <a:cs typeface="+mn-cs"/>
                <a:sym typeface="Calibri"/>
              </a:rPr>
              <a:t>Random Forest, K-Nearest Neighbors (KNN), and </a:t>
            </a:r>
            <a:r>
              <a:rPr kumimoji="0" lang="en-US" sz="1600" b="1" i="0" u="none" strike="noStrike" cap="none" spc="0" normalizeH="0" baseline="0" err="1">
                <a:ln>
                  <a:noFill/>
                </a:ln>
                <a:solidFill>
                  <a:srgbClr val="000000"/>
                </a:solidFill>
                <a:effectLst/>
                <a:uFillTx/>
                <a:latin typeface="+mn-lt"/>
                <a:ea typeface="+mn-ea"/>
                <a:cs typeface="+mn-cs"/>
                <a:sym typeface="Calibri"/>
              </a:rPr>
              <a:t>XGBoost</a:t>
            </a:r>
            <a:r>
              <a:rPr kumimoji="0" lang="en-US" sz="1600" b="1" i="0" u="none" strike="noStrike" cap="none" spc="0" normalizeH="0" baseline="0">
                <a:ln>
                  <a:noFill/>
                </a:ln>
                <a:solidFill>
                  <a:srgbClr val="000000"/>
                </a:solidFill>
                <a:effectLst/>
                <a:uFillTx/>
                <a:latin typeface="+mn-lt"/>
                <a:ea typeface="+mn-ea"/>
                <a:cs typeface="+mn-cs"/>
                <a:sym typeface="Calibri"/>
              </a:rPr>
              <a:t> </a:t>
            </a:r>
            <a:r>
              <a:rPr kumimoji="0" lang="en-US" sz="1600" b="0" i="0" u="none" strike="noStrike" cap="none" spc="0" normalizeH="0" baseline="0">
                <a:ln>
                  <a:noFill/>
                </a:ln>
                <a:solidFill>
                  <a:srgbClr val="000000"/>
                </a:solidFill>
                <a:effectLst/>
                <a:uFillTx/>
                <a:latin typeface="+mn-lt"/>
                <a:ea typeface="+mn-ea"/>
                <a:cs typeface="+mn-cs"/>
                <a:sym typeface="Calibri"/>
              </a:rPr>
              <a:t>for stroke prediction modeling. These models can handle complex relationships, multi-feature inputs, nonlinear patterns, and are well-suited for binary classification tasks, contributing to accurate stroke prediction.</a:t>
            </a:r>
          </a:p>
          <a:p>
            <a:pPr algn="l"/>
            <a:endParaRPr lang="en-US" sz="1600">
              <a:solidFill>
                <a:srgbClr val="374151"/>
              </a:solidFill>
            </a:endParaRPr>
          </a:p>
          <a:p>
            <a:pPr algn="l"/>
            <a:r>
              <a:rPr lang="en-US" sz="1600"/>
              <a:t>Lastly, considering that this research pertains to the medical domain, the interpretability of the model becomes paramount. I propose to utilize the </a:t>
            </a:r>
            <a:r>
              <a:rPr lang="en-US" sz="1600" b="1"/>
              <a:t>LIME</a:t>
            </a:r>
            <a:r>
              <a:rPr lang="en-US" sz="1600"/>
              <a:t> tool to delve deep into and elucidate the predictions of the top-performing model, ensuring transparency and reliability in its forecasts.</a:t>
            </a:r>
          </a:p>
          <a:p>
            <a:pPr algn="l"/>
            <a:endParaRPr lang="en-US" sz="1600">
              <a:solidFill>
                <a:srgbClr val="374151"/>
              </a:solidFill>
              <a:latin typeface="Söhne"/>
            </a:endParaRPr>
          </a:p>
          <a:p>
            <a:pPr algn="l">
              <a:buFont typeface="+mj-lt"/>
              <a:buAutoNum type="arabicPeriod"/>
            </a:pPr>
            <a:endParaRPr lang="en-US" sz="1600" b="0" i="0">
              <a:solidFill>
                <a:srgbClr val="374151"/>
              </a:solidFill>
              <a:effectLst/>
              <a:latin typeface="Söhne"/>
            </a:endParaRPr>
          </a:p>
          <a:p>
            <a:pPr algn="l">
              <a:buFont typeface="+mj-lt"/>
              <a:buAutoNum type="arabicPeriod"/>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8187998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itle 1"/>
          <p:cNvSpPr txBox="1">
            <a:spLocks noGrp="1"/>
          </p:cNvSpPr>
          <p:nvPr>
            <p:ph type="title"/>
          </p:nvPr>
        </p:nvSpPr>
        <p:spPr>
          <a:xfrm>
            <a:off x="445168" y="1197871"/>
            <a:ext cx="8518357" cy="655640"/>
          </a:xfrm>
          <a:prstGeom prst="rect">
            <a:avLst/>
          </a:prstGeom>
          <a:solidFill>
            <a:srgbClr val="FFFFFF"/>
          </a:solidFill>
        </p:spPr>
        <p:txBody>
          <a:bodyPr>
            <a:normAutofit fontScale="90000"/>
          </a:bodyPr>
          <a:lstStyle>
            <a:lvl1pPr algn="ctr" defTabSz="667512">
              <a:defRPr sz="3212">
                <a:latin typeface="Lato"/>
                <a:ea typeface="Lato"/>
                <a:cs typeface="Lato"/>
                <a:sym typeface="Lato"/>
              </a:defRPr>
            </a:lvl1pPr>
          </a:lstStyle>
          <a:p>
            <a:r>
              <a:rPr lang="en-US" sz="2800" dirty="0"/>
              <a:t>Part2 :  Data </a:t>
            </a:r>
            <a:r>
              <a:rPr lang="en-US" sz="2800" dirty="0" err="1"/>
              <a:t>Collection&amp;Pre-processing</a:t>
            </a:r>
            <a:r>
              <a:rPr lang="en-US" sz="2800" dirty="0"/>
              <a:t> </a:t>
            </a:r>
            <a:br>
              <a:rPr lang="en-US" sz="2800" dirty="0"/>
            </a:br>
            <a:br>
              <a:rPr lang="en-US" sz="2800" dirty="0">
                <a:latin typeface="+mn-ea"/>
                <a:cs typeface="Lato"/>
              </a:rPr>
            </a:br>
            <a:endParaRPr sz="2800" dirty="0">
              <a:sym typeface="Calibri"/>
            </a:endParaRPr>
          </a:p>
        </p:txBody>
      </p:sp>
      <p:pic>
        <p:nvPicPr>
          <p:cNvPr id="2" name="Picture 1">
            <a:extLst>
              <a:ext uri="{FF2B5EF4-FFF2-40B4-BE49-F238E27FC236}">
                <a16:creationId xmlns:a16="http://schemas.microsoft.com/office/drawing/2014/main" id="{9E6BB89B-6F4B-DB2F-971A-A01834534308}"/>
              </a:ext>
            </a:extLst>
          </p:cNvPr>
          <p:cNvPicPr>
            <a:picLocks noChangeAspect="1"/>
          </p:cNvPicPr>
          <p:nvPr/>
        </p:nvPicPr>
        <p:blipFill>
          <a:blip r:embed="rId2"/>
          <a:stretch>
            <a:fillRect/>
          </a:stretch>
        </p:blipFill>
        <p:spPr>
          <a:xfrm>
            <a:off x="1515977" y="1478912"/>
            <a:ext cx="6605339" cy="4389123"/>
          </a:xfrm>
          <a:prstGeom prst="rect">
            <a:avLst/>
          </a:prstGeom>
        </p:spPr>
      </p:pic>
      <p:sp>
        <p:nvSpPr>
          <p:cNvPr id="6" name="TextBox 5">
            <a:extLst>
              <a:ext uri="{FF2B5EF4-FFF2-40B4-BE49-F238E27FC236}">
                <a16:creationId xmlns:a16="http://schemas.microsoft.com/office/drawing/2014/main" id="{71853610-0A9A-CE29-0D6C-3E6F7E405A48}"/>
              </a:ext>
            </a:extLst>
          </p:cNvPr>
          <p:cNvSpPr txBox="1"/>
          <p:nvPr/>
        </p:nvSpPr>
        <p:spPr>
          <a:xfrm>
            <a:off x="661735" y="5955632"/>
            <a:ext cx="808522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0" i="0">
                <a:solidFill>
                  <a:srgbClr val="374151"/>
                </a:solidFill>
                <a:effectLst/>
                <a:latin typeface="Söhne"/>
              </a:rPr>
              <a:t>The original data underwent a series of preprocessing steps, which are crucial for the training and evaluation of machine learning models.</a:t>
            </a: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34330087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itle 1"/>
          <p:cNvSpPr txBox="1">
            <a:spLocks noGrp="1"/>
          </p:cNvSpPr>
          <p:nvPr>
            <p:ph type="title"/>
          </p:nvPr>
        </p:nvSpPr>
        <p:spPr>
          <a:xfrm>
            <a:off x="445168" y="1197871"/>
            <a:ext cx="8518357" cy="655640"/>
          </a:xfrm>
          <a:prstGeom prst="rect">
            <a:avLst/>
          </a:prstGeom>
          <a:solidFill>
            <a:srgbClr val="FFFFFF"/>
          </a:solidFill>
        </p:spPr>
        <p:txBody>
          <a:bodyPr>
            <a:normAutofit fontScale="90000"/>
          </a:bodyPr>
          <a:lstStyle>
            <a:lvl1pPr algn="ctr" defTabSz="667512">
              <a:defRPr sz="3212">
                <a:latin typeface="Lato"/>
                <a:ea typeface="Lato"/>
                <a:cs typeface="Lato"/>
                <a:sym typeface="Lato"/>
              </a:defRPr>
            </a:lvl1pPr>
          </a:lstStyle>
          <a:p>
            <a:r>
              <a:rPr lang="en-US" sz="2800"/>
              <a:t>Part2 :  Data </a:t>
            </a:r>
            <a:r>
              <a:rPr lang="en-US" sz="2800" err="1"/>
              <a:t>Collection&amp;Pre-processing</a:t>
            </a:r>
            <a:r>
              <a:rPr lang="en-US" sz="2800"/>
              <a:t> </a:t>
            </a:r>
            <a:br>
              <a:rPr lang="en-US" sz="2800"/>
            </a:br>
            <a:br>
              <a:rPr lang="en-US" sz="2800">
                <a:latin typeface="+mn-ea"/>
                <a:cs typeface="Lato"/>
              </a:rPr>
            </a:br>
            <a:endParaRPr sz="2800">
              <a:sym typeface="Calibri"/>
            </a:endParaRPr>
          </a:p>
        </p:txBody>
      </p:sp>
      <p:sp>
        <p:nvSpPr>
          <p:cNvPr id="3" name="TextBox 2">
            <a:extLst>
              <a:ext uri="{FF2B5EF4-FFF2-40B4-BE49-F238E27FC236}">
                <a16:creationId xmlns:a16="http://schemas.microsoft.com/office/drawing/2014/main" id="{D7F189F3-CFDF-6A60-7D6C-28ED8033F574}"/>
              </a:ext>
            </a:extLst>
          </p:cNvPr>
          <p:cNvSpPr txBox="1"/>
          <p:nvPr/>
        </p:nvSpPr>
        <p:spPr>
          <a:xfrm>
            <a:off x="727910" y="5660129"/>
            <a:ext cx="768817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According to data analysis, the </a:t>
            </a:r>
            <a:r>
              <a:rPr kumimoji="0" lang="en-US" sz="1800" b="0" i="0" u="none" strike="noStrike" cap="none" spc="0" normalizeH="0" baseline="0" err="1">
                <a:ln>
                  <a:noFill/>
                </a:ln>
                <a:solidFill>
                  <a:srgbClr val="000000"/>
                </a:solidFill>
                <a:effectLst/>
                <a:uFillTx/>
                <a:latin typeface="+mn-lt"/>
                <a:ea typeface="+mn-ea"/>
                <a:cs typeface="+mn-cs"/>
                <a:sym typeface="Calibri"/>
              </a:rPr>
              <a:t>avg_glucose_level</a:t>
            </a:r>
            <a:r>
              <a:rPr kumimoji="0" lang="en-US" sz="1800" b="0" i="0" u="none" strike="noStrike" cap="none" spc="0" normalizeH="0" baseline="0">
                <a:ln>
                  <a:noFill/>
                </a:ln>
                <a:solidFill>
                  <a:srgbClr val="000000"/>
                </a:solidFill>
                <a:effectLst/>
                <a:uFillTx/>
                <a:latin typeface="+mn-lt"/>
                <a:ea typeface="+mn-ea"/>
                <a:cs typeface="+mn-cs"/>
                <a:sym typeface="Calibri"/>
              </a:rPr>
              <a:t> shows the strongest relationship with stroke, followed by age and BMI. These three indicators are the most important factors in predicting the risk of stroke.</a:t>
            </a:r>
          </a:p>
        </p:txBody>
      </p:sp>
      <p:pic>
        <p:nvPicPr>
          <p:cNvPr id="4" name="Picture 3">
            <a:extLst>
              <a:ext uri="{FF2B5EF4-FFF2-40B4-BE49-F238E27FC236}">
                <a16:creationId xmlns:a16="http://schemas.microsoft.com/office/drawing/2014/main" id="{EF501180-9897-103F-F25C-79623CED5DBB}"/>
              </a:ext>
            </a:extLst>
          </p:cNvPr>
          <p:cNvPicPr>
            <a:picLocks noChangeAspect="1"/>
          </p:cNvPicPr>
          <p:nvPr/>
        </p:nvPicPr>
        <p:blipFill>
          <a:blip r:embed="rId3"/>
          <a:stretch>
            <a:fillRect/>
          </a:stretch>
        </p:blipFill>
        <p:spPr>
          <a:xfrm>
            <a:off x="727910" y="1525691"/>
            <a:ext cx="7086600" cy="4149811"/>
          </a:xfrm>
          <a:prstGeom prst="rect">
            <a:avLst/>
          </a:prstGeom>
        </p:spPr>
      </p:pic>
    </p:spTree>
    <p:extLst>
      <p:ext uri="{BB962C8B-B14F-4D97-AF65-F5344CB8AC3E}">
        <p14:creationId xmlns:p14="http://schemas.microsoft.com/office/powerpoint/2010/main" val="327148077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itle 1"/>
          <p:cNvSpPr txBox="1">
            <a:spLocks noGrp="1"/>
          </p:cNvSpPr>
          <p:nvPr>
            <p:ph type="title"/>
          </p:nvPr>
        </p:nvSpPr>
        <p:spPr>
          <a:xfrm>
            <a:off x="445168" y="1197871"/>
            <a:ext cx="8518357" cy="655640"/>
          </a:xfrm>
          <a:prstGeom prst="rect">
            <a:avLst/>
          </a:prstGeom>
          <a:solidFill>
            <a:srgbClr val="FFFFFF"/>
          </a:solidFill>
        </p:spPr>
        <p:txBody>
          <a:bodyPr>
            <a:normAutofit fontScale="90000"/>
          </a:bodyPr>
          <a:lstStyle>
            <a:lvl1pPr algn="ctr" defTabSz="667512">
              <a:defRPr sz="3212">
                <a:latin typeface="Lato"/>
                <a:ea typeface="Lato"/>
                <a:cs typeface="Lato"/>
                <a:sym typeface="Lato"/>
              </a:defRPr>
            </a:lvl1pPr>
          </a:lstStyle>
          <a:p>
            <a:r>
              <a:rPr lang="en-US" sz="2800"/>
              <a:t>Part3 :  Model Selection and Implementation</a:t>
            </a:r>
            <a:br>
              <a:rPr lang="en-US" sz="2800"/>
            </a:br>
            <a:br>
              <a:rPr lang="en-US" sz="2800">
                <a:latin typeface="+mn-ea"/>
                <a:cs typeface="Lato"/>
              </a:rPr>
            </a:br>
            <a:endParaRPr sz="2800">
              <a:sym typeface="Calibri"/>
            </a:endParaRPr>
          </a:p>
        </p:txBody>
      </p:sp>
      <p:sp>
        <p:nvSpPr>
          <p:cNvPr id="2" name="TextBox 1">
            <a:extLst>
              <a:ext uri="{FF2B5EF4-FFF2-40B4-BE49-F238E27FC236}">
                <a16:creationId xmlns:a16="http://schemas.microsoft.com/office/drawing/2014/main" id="{F520061F-E04F-7943-64D9-8B4288A0F9F6}"/>
              </a:ext>
            </a:extLst>
          </p:cNvPr>
          <p:cNvSpPr txBox="1"/>
          <p:nvPr/>
        </p:nvSpPr>
        <p:spPr>
          <a:xfrm>
            <a:off x="-102986" y="1484181"/>
            <a:ext cx="53540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3.1 Prediction with Random Forest Model</a:t>
            </a:r>
          </a:p>
        </p:txBody>
      </p:sp>
      <p:pic>
        <p:nvPicPr>
          <p:cNvPr id="6" name="Picture 5" descr="A screenshot of a computer program&#10;&#10;Description automatically generated">
            <a:extLst>
              <a:ext uri="{FF2B5EF4-FFF2-40B4-BE49-F238E27FC236}">
                <a16:creationId xmlns:a16="http://schemas.microsoft.com/office/drawing/2014/main" id="{64FA6C01-6C92-8E3A-2DA6-9B51B825F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168" y="2034968"/>
            <a:ext cx="4699591" cy="4216975"/>
          </a:xfrm>
          <a:prstGeom prst="rect">
            <a:avLst/>
          </a:prstGeom>
        </p:spPr>
      </p:pic>
      <p:sp>
        <p:nvSpPr>
          <p:cNvPr id="12" name="TextBox 11">
            <a:extLst>
              <a:ext uri="{FF2B5EF4-FFF2-40B4-BE49-F238E27FC236}">
                <a16:creationId xmlns:a16="http://schemas.microsoft.com/office/drawing/2014/main" id="{4FDD5DE7-D832-7915-8E6D-9AFF239C652E}"/>
              </a:ext>
            </a:extLst>
          </p:cNvPr>
          <p:cNvSpPr txBox="1"/>
          <p:nvPr/>
        </p:nvSpPr>
        <p:spPr>
          <a:xfrm>
            <a:off x="5364686" y="3763398"/>
            <a:ext cx="3334146"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000000"/>
                </a:solidFill>
                <a:effectLst/>
                <a:uFillTx/>
                <a:ea typeface="+mn-ea"/>
                <a:cs typeface="+mn-cs"/>
                <a:sym typeface="Calibri"/>
              </a:rPr>
              <a:t>The model's overall performance is commendable, boasting high accuracy and recall. However, given that the precision is somewhat lower than the other metrics, further investigation might be required to determine if the model occasionally produces false positives (i.e., misclassifying negative samples as positive).</a:t>
            </a:r>
          </a:p>
        </p:txBody>
      </p:sp>
    </p:spTree>
    <p:extLst>
      <p:ext uri="{BB962C8B-B14F-4D97-AF65-F5344CB8AC3E}">
        <p14:creationId xmlns:p14="http://schemas.microsoft.com/office/powerpoint/2010/main" val="228650391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itle 1"/>
          <p:cNvSpPr txBox="1">
            <a:spLocks noGrp="1"/>
          </p:cNvSpPr>
          <p:nvPr>
            <p:ph type="title"/>
          </p:nvPr>
        </p:nvSpPr>
        <p:spPr>
          <a:xfrm>
            <a:off x="445168" y="1197871"/>
            <a:ext cx="8518357" cy="655640"/>
          </a:xfrm>
          <a:prstGeom prst="rect">
            <a:avLst/>
          </a:prstGeom>
          <a:solidFill>
            <a:srgbClr val="FFFFFF"/>
          </a:solidFill>
        </p:spPr>
        <p:txBody>
          <a:bodyPr>
            <a:normAutofit fontScale="90000"/>
          </a:bodyPr>
          <a:lstStyle>
            <a:lvl1pPr algn="ctr" defTabSz="667512">
              <a:defRPr sz="3212">
                <a:latin typeface="Lato"/>
                <a:ea typeface="Lato"/>
                <a:cs typeface="Lato"/>
                <a:sym typeface="Lato"/>
              </a:defRPr>
            </a:lvl1pPr>
          </a:lstStyle>
          <a:p>
            <a:r>
              <a:rPr lang="en-US" sz="2800"/>
              <a:t>Part3 :  Model Selection and Implementation</a:t>
            </a:r>
            <a:br>
              <a:rPr lang="en-US" sz="2800"/>
            </a:br>
            <a:br>
              <a:rPr lang="en-US" sz="2800">
                <a:latin typeface="+mn-ea"/>
                <a:cs typeface="Lato"/>
              </a:rPr>
            </a:br>
            <a:endParaRPr sz="2800">
              <a:sym typeface="Calibri"/>
            </a:endParaRPr>
          </a:p>
        </p:txBody>
      </p:sp>
      <p:pic>
        <p:nvPicPr>
          <p:cNvPr id="5" name="Picture 4">
            <a:extLst>
              <a:ext uri="{FF2B5EF4-FFF2-40B4-BE49-F238E27FC236}">
                <a16:creationId xmlns:a16="http://schemas.microsoft.com/office/drawing/2014/main" id="{8ECA5555-82F2-A1DF-3E1C-0458B34AF292}"/>
              </a:ext>
            </a:extLst>
          </p:cNvPr>
          <p:cNvPicPr>
            <a:picLocks noChangeAspect="1"/>
          </p:cNvPicPr>
          <p:nvPr/>
        </p:nvPicPr>
        <p:blipFill>
          <a:blip r:embed="rId3"/>
          <a:stretch>
            <a:fillRect/>
          </a:stretch>
        </p:blipFill>
        <p:spPr>
          <a:xfrm>
            <a:off x="180475" y="1853511"/>
            <a:ext cx="5354053" cy="4674719"/>
          </a:xfrm>
          <a:prstGeom prst="rect">
            <a:avLst/>
          </a:prstGeom>
        </p:spPr>
      </p:pic>
      <p:sp>
        <p:nvSpPr>
          <p:cNvPr id="7" name="TextBox 6">
            <a:extLst>
              <a:ext uri="{FF2B5EF4-FFF2-40B4-BE49-F238E27FC236}">
                <a16:creationId xmlns:a16="http://schemas.microsoft.com/office/drawing/2014/main" id="{4CA0FB36-B976-E96F-3789-F9A013EF93CD}"/>
              </a:ext>
            </a:extLst>
          </p:cNvPr>
          <p:cNvSpPr txBox="1"/>
          <p:nvPr/>
        </p:nvSpPr>
        <p:spPr>
          <a:xfrm>
            <a:off x="-385010" y="1484181"/>
            <a:ext cx="53540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3.1 Prediction with Random Forest Model</a:t>
            </a:r>
          </a:p>
        </p:txBody>
      </p:sp>
      <p:sp>
        <p:nvSpPr>
          <p:cNvPr id="9" name="TextBox 8">
            <a:extLst>
              <a:ext uri="{FF2B5EF4-FFF2-40B4-BE49-F238E27FC236}">
                <a16:creationId xmlns:a16="http://schemas.microsoft.com/office/drawing/2014/main" id="{0AB445FD-7EFE-F75C-5A92-078940D7FA98}"/>
              </a:ext>
            </a:extLst>
          </p:cNvPr>
          <p:cNvSpPr txBox="1"/>
          <p:nvPr/>
        </p:nvSpPr>
        <p:spPr>
          <a:xfrm>
            <a:off x="5640011" y="3820534"/>
            <a:ext cx="3323514" cy="2585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n-lt"/>
                <a:ea typeface="+mn-ea"/>
                <a:cs typeface="+mn-cs"/>
                <a:sym typeface="Calibri"/>
              </a:rPr>
              <a:t>Through </a:t>
            </a:r>
            <a:r>
              <a:rPr kumimoji="0" lang="en-US" sz="1800" b="0" i="0" u="none" strike="noStrike" cap="none" spc="0" normalizeH="0" baseline="0" err="1">
                <a:ln>
                  <a:noFill/>
                </a:ln>
                <a:solidFill>
                  <a:srgbClr val="000000"/>
                </a:solidFill>
                <a:effectLst/>
                <a:uFillTx/>
                <a:latin typeface="+mn-lt"/>
                <a:ea typeface="+mn-ea"/>
                <a:cs typeface="+mn-cs"/>
                <a:sym typeface="Calibri"/>
              </a:rPr>
              <a:t>GridSearchCV</a:t>
            </a:r>
            <a:r>
              <a:rPr kumimoji="0" lang="en-US" sz="1800" b="0" i="0" u="none" strike="noStrike" cap="none" spc="0" normalizeH="0" baseline="0">
                <a:ln>
                  <a:noFill/>
                </a:ln>
                <a:solidFill>
                  <a:srgbClr val="000000"/>
                </a:solidFill>
                <a:effectLst/>
                <a:uFillTx/>
                <a:latin typeface="+mn-lt"/>
                <a:ea typeface="+mn-ea"/>
                <a:cs typeface="+mn-cs"/>
                <a:sym typeface="Calibri"/>
              </a:rPr>
              <a:t>, we've obtained an optimized combination of hyperparameters that offer the best performance for our model. Overall, the model performs well on the training set and we can say that this model is highly reliable in predicting the risk of stroke.</a:t>
            </a:r>
          </a:p>
        </p:txBody>
      </p:sp>
    </p:spTree>
    <p:extLst>
      <p:ext uri="{BB962C8B-B14F-4D97-AF65-F5344CB8AC3E}">
        <p14:creationId xmlns:p14="http://schemas.microsoft.com/office/powerpoint/2010/main" val="3821955143"/>
      </p:ext>
    </p:extLst>
  </p:cSld>
  <p:clrMapOvr>
    <a:masterClrMapping/>
  </p:clrMapOvr>
  <p:transition spd="med"/>
</p:sld>
</file>

<file path=ppt/theme/theme1.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1349</TotalTime>
  <Words>1736</Words>
  <Application>Microsoft Macintosh PowerPoint</Application>
  <PresentationFormat>On-screen Show (4:3)</PresentationFormat>
  <Paragraphs>85</Paragraphs>
  <Slides>21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Inter</vt:lpstr>
      <vt:lpstr>Söhne</vt:lpstr>
      <vt:lpstr>Arial</vt:lpstr>
      <vt:lpstr>Calibri</vt:lpstr>
      <vt:lpstr>Calibri Light</vt:lpstr>
      <vt:lpstr>Lato</vt:lpstr>
      <vt:lpstr>Lato Light</vt:lpstr>
      <vt:lpstr>1_Office Theme</vt:lpstr>
      <vt:lpstr>Stroke Risk Prediction</vt:lpstr>
      <vt:lpstr>OVERVIEW</vt:lpstr>
      <vt:lpstr>Part1 : Exploratory Data Analysis(EDA) </vt:lpstr>
      <vt:lpstr>Part1 : Exploratory Data Analysis(EDA) </vt:lpstr>
      <vt:lpstr>Part1 : Exploratory Data Analysis(EDA) </vt:lpstr>
      <vt:lpstr>Part2 :  Data Collection&amp;Pre-processing   </vt:lpstr>
      <vt:lpstr>Part2 :  Data Collection&amp;Pre-processing   </vt:lpstr>
      <vt:lpstr>Part3 :  Model Selection and Implementation  </vt:lpstr>
      <vt:lpstr>Part3 :  Model Selection and Implementation  </vt:lpstr>
      <vt:lpstr>Part3 :  Model Selection and Implementation  </vt:lpstr>
      <vt:lpstr>Part3 :  Model Selection and Implementation  </vt:lpstr>
      <vt:lpstr>Part3 :  Model Selection and Implementation  </vt:lpstr>
      <vt:lpstr>Part3 :  Model Selection and Implementation  </vt:lpstr>
      <vt:lpstr>Part3 :  Model Selection and Implementation  </vt:lpstr>
      <vt:lpstr>Part3 :  Model Selection and Implementation  </vt:lpstr>
      <vt:lpstr>Part3 :  Model Selection and Implementation  </vt:lpstr>
      <vt:lpstr>Part4 :  Model Evaluation and Interpretation</vt:lpstr>
      <vt:lpstr>Part4 :  Model Evaluation and Interpretation</vt:lpstr>
      <vt:lpstr>Part4 :  Model Evaluation and Interpretation</vt:lpstr>
      <vt:lpstr>Part4 :  Model Evaluation and Interpretation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邵轶凡</dc:creator>
  <cp:lastModifiedBy>Yushi Xing</cp:lastModifiedBy>
  <cp:revision>4</cp:revision>
  <dcterms:modified xsi:type="dcterms:W3CDTF">2023-08-22T18:38:21Z</dcterms:modified>
</cp:coreProperties>
</file>