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index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Media Bias and Democratic Backsliding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Evidence from U.S. Media Bias and Presidential Interventions</a:t>
            </a:r>
            <a:br/>
            <a:br/>
            <a:r>
              <a:rPr/>
              <a:t>Xingyuan Zhao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2025-10-16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Crime Rate:</a:t>
            </a:r>
            <a:r>
              <a:rPr/>
              <a:t> FBI Crime Data Explorer</a:t>
            </a:r>
          </a:p>
          <a:p>
            <a:pPr lvl="0"/>
            <a:r>
              <a:rPr b="1"/>
              <a:t>Media Coverage:</a:t>
            </a:r>
            <a:r>
              <a:rPr/>
              <a:t> CNN and Fox News API</a:t>
            </a:r>
          </a:p>
          <a:p>
            <a:pPr lvl="0"/>
            <a:r>
              <a:rPr b="1"/>
              <a:t>Media Bias:</a:t>
            </a:r>
            <a:r>
              <a:rPr/>
              <a:t> Generated from HuggingFace and UnBIAS Classification Bert</a:t>
            </a:r>
          </a:p>
          <a:p>
            <a:pPr lvl="0"/>
            <a:r>
              <a:rPr b="1"/>
              <a:t>Democratic Backsliding:</a:t>
            </a:r>
            <a:r>
              <a:rPr/>
              <a:t> V-Dem indices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Save as PDF</a:t>
            </a:r>
          </a:p>
          <a:p>
            <a:pPr lvl="0" indent="-342900" marL="342900">
              <a:buAutoNum type="arabicPeriod"/>
            </a:pPr>
            <a:r>
              <a:rPr/>
              <a:t>Press </a:t>
            </a:r>
            <a:r>
              <a:rPr>
                <a:latin typeface="Courier"/>
              </a:rPr>
              <a:t>E</a:t>
            </a:r>
            <a:r>
              <a:rPr/>
              <a:t> or use menu (≡) → Export to PDF</a:t>
            </a:r>
          </a:p>
          <a:p>
            <a:pPr lvl="0" indent="-342900" marL="342900">
              <a:buAutoNum type="arabicPeriod"/>
            </a:pPr>
            <a:r>
              <a:rPr/>
              <a:t>Or add </a:t>
            </a:r>
            <a:r>
              <a:rPr>
                <a:latin typeface="Courier"/>
              </a:rPr>
              <a:t>?print-pdf</a:t>
            </a:r>
            <a:r>
              <a:rPr/>
              <a:t> to URL</a:t>
            </a:r>
          </a:p>
          <a:p>
            <a:pPr lvl="0" indent="-342900" marL="342900">
              <a:buAutoNum type="arabicPeriod"/>
            </a:pPr>
            <a:r>
              <a:rPr/>
              <a:t>Use browser’s Print → Save as PDF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Navigation Tips</a:t>
            </a:r>
          </a:p>
          <a:p>
            <a:pPr lvl="0"/>
            <a:r>
              <a:rPr/>
              <a:t>Arrow keys to navigate</a:t>
            </a:r>
          </a:p>
          <a:p>
            <a:pPr lvl="0"/>
            <a:r>
              <a:rPr>
                <a:latin typeface="Courier"/>
              </a:rPr>
              <a:t>F</a:t>
            </a:r>
            <a:r>
              <a:rPr/>
              <a:t> for fullscreen</a:t>
            </a:r>
          </a:p>
          <a:p>
            <a:pPr lvl="0"/>
            <a:r>
              <a:rPr>
                <a:latin typeface="Courier"/>
              </a:rPr>
              <a:t>ESC</a:t>
            </a:r>
            <a:r>
              <a:rPr/>
              <a:t> for overview</a:t>
            </a:r>
          </a:p>
          <a:p>
            <a:pPr lvl="0"/>
            <a:r>
              <a:rPr>
                <a:latin typeface="Courier"/>
              </a:rPr>
              <a:t>S</a:t>
            </a:r>
            <a:r>
              <a:rPr/>
              <a:t> for speaker notes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← Back to Home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President Trump calling out cities for high crime rates and deploying national guard to those cities to combat crime.</a:t>
            </a:r>
          </a:p>
          <a:p>
            <a:pPr lvl="0" indent="0" marL="0">
              <a:buNone/>
            </a:pPr>
            <a:r>
              <a:rPr/>
              <a:t> 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Discrepancy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However, the actual crime rate tells a different story.</a:t>
            </a:r>
          </a:p>
          <a:p>
            <a:pPr lvl="0" indent="0" marL="0">
              <a:buNone/>
            </a:pPr>
            <a:r>
              <a:rPr/>
              <a:t>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is already established that media bias exists:</a:t>
            </a:r>
          </a:p>
          <a:p>
            <a:pPr lvl="0"/>
            <a:r>
              <a:rPr/>
              <a:t>Strong consensus on bias in “hard news” and politicized issues</a:t>
            </a:r>
          </a:p>
          <a:p>
            <a:pPr lvl="0"/>
            <a:r>
              <a:rPr/>
              <a:t>Older research: less severe in “soft news” and objective topics</a:t>
            </a:r>
          </a:p>
          <a:p>
            <a:pPr lvl="0"/>
            <a:r>
              <a:rPr/>
              <a:t>Partisan consumption patterns persist across all news types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Literature Review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Question:</a:t>
            </a:r>
            <a:r>
              <a:rPr/>
              <a:t> But how exactly do political leaders generate biased narratives to enable democratic backsliding?</a:t>
            </a:r>
          </a:p>
          <a:p>
            <a:pPr lvl="0"/>
            <a:r>
              <a:rPr/>
              <a:t>Better socioeconomic performance indeed provides more stable regimes,</a:t>
            </a:r>
          </a:p>
          <a:p>
            <a:pPr lvl="0"/>
            <a:r>
              <a:rPr/>
              <a:t>But evidence that lack of such performance causes democratic backsliding remains limited.</a:t>
            </a:r>
          </a:p>
          <a:p>
            <a:pPr lvl="0"/>
            <a:r>
              <a:rPr/>
              <a:t>Backsliding leaders win elections when voters embrace the promise of disruptive changes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Political leaders social media posts -&gt; biased media coverage -&gt; perceived performance -&gt; support for drastic changes -&gt; democratic backsliding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1: Political leaders’ strategic communications increase the gap between actual and perceived performance.</a:t>
            </a:r>
          </a:p>
          <a:p>
            <a:pPr lvl="0" indent="0" marL="0">
              <a:buNone/>
            </a:pPr>
            <a:r>
              <a:rPr/>
              <a:t>Hypothesis 2: Media bias that distorts reality, creating more support for disruptive changes, enables democratic backsliding.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Unit of analysis:</a:t>
            </a:r>
            <a:r>
              <a:rPr/>
              <a:t> State-time</a:t>
            </a:r>
          </a:p>
          <a:p>
            <a:pPr lvl="0"/>
            <a:r>
              <a:rPr b="1"/>
              <a:t>Dependent variable:</a:t>
            </a:r>
            <a:r>
              <a:rPr/>
              <a:t> Media bias: the difference between the actual crime rate and media coverage of the same crime type in a period of time</a:t>
            </a:r>
          </a:p>
          <a:p>
            <a:pPr lvl="0"/>
            <a:r>
              <a:rPr b="1"/>
              <a:t>Intervention:</a:t>
            </a:r>
            <a:r>
              <a:rPr/>
              <a:t> Trump Truth Social posts</a:t>
            </a:r>
          </a:p>
          <a:p>
            <a:pPr lvl="0"/>
            <a:r>
              <a:rPr b="1"/>
              <a:t>Model:</a:t>
            </a:r>
            <a:r>
              <a:rPr/>
              <a:t> Difference-in-differences with first treatment group dummy, relative time from the intervention, and state and temporal fixed effects.</a:t>
            </a:r>
          </a:p>
          <a:p>
            <a:pPr lvl="0"/>
            <a:r>
              <a:rPr b="1"/>
              <a:t>Expected outcome:</a:t>
            </a:r>
            <a:r>
              <a:rPr/>
              <a:t> Political leaders incite biased media coverage to achieve their own goals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Unit of analysis:</a:t>
            </a:r>
            <a:r>
              <a:rPr/>
              <a:t> Country-time</a:t>
            </a:r>
          </a:p>
          <a:p>
            <a:pPr lvl="0"/>
            <a:r>
              <a:rPr b="1"/>
              <a:t>DV:</a:t>
            </a:r>
            <a:r>
              <a:rPr/>
              <a:t> Democratic Backsliding</a:t>
            </a:r>
          </a:p>
          <a:p>
            <a:pPr lvl="0"/>
            <a:r>
              <a:rPr b="1"/>
              <a:t>IV:</a:t>
            </a:r>
            <a:r>
              <a:rPr/>
              <a:t> Media Bias, from HuggingFace and UnBIAS Classification Bert</a:t>
            </a:r>
          </a:p>
          <a:p>
            <a:pPr lvl="0"/>
            <a:r>
              <a:rPr b="1"/>
              <a:t>Model:</a:t>
            </a:r>
            <a:r>
              <a:rPr/>
              <a:t> Linear regression model</a:t>
            </a:r>
          </a:p>
          <a:p>
            <a:pPr lvl="0"/>
            <a:r>
              <a:rPr b="1"/>
              <a:t>Expected outcome:</a:t>
            </a:r>
            <a:r>
              <a:rPr/>
              <a:t> Media bias distorting reality reduces support for democracy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Bias and Democratic Backsliding</dc:title>
  <dc:creator>Xingyuan Zhao</dc:creator>
  <cp:keywords/>
  <dcterms:created xsi:type="dcterms:W3CDTF">2025-10-16T20:07:47Z</dcterms:created>
  <dcterms:modified xsi:type="dcterms:W3CDTF">2025-10-16T20:07:47Z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2025-10-16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Evidence from U.S. Media Bias and Presidential Interventions</vt:lpwstr>
  </property>
  <property fmtid="{D5CDD505-2E9C-101B-9397-08002B2CF9AE}" pid="11" name="toc-title">
    <vt:lpwstr>Table of contents</vt:lpwstr>
  </property>
</Properties>
</file>