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73" r:id="rId10"/>
    <p:sldId id="269" r:id="rId11"/>
    <p:sldId id="264" r:id="rId12"/>
    <p:sldId id="270" r:id="rId13"/>
    <p:sldId id="266" r:id="rId14"/>
    <p:sldId id="267" r:id="rId15"/>
    <p:sldId id="274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8" autoAdjust="0"/>
  </p:normalViewPr>
  <p:slideViewPr>
    <p:cSldViewPr snapToGrid="0">
      <p:cViewPr varScale="1">
        <p:scale>
          <a:sx n="76" d="100"/>
          <a:sy n="76" d="100"/>
        </p:scale>
        <p:origin x="12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03a5f8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03a5f87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2ebe29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2ebe29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9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9ccc89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9ccc89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BFRs show negative association with age;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PFASs show little to no variation with age;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9ccc89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Google Shape;120;g10a9ccc89cc_0_34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≈30 </m:t>
                      </m:r>
                    </m:oMath>
                  </m:oMathPara>
                </a14:m>
                <a:endParaRPr lang="en-US" sz="11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endParaRPr lang="en-US" sz="1100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dirty="0"/>
                  <a:t>summarize the results of age from the quadratic regression model by presenting the association between </a:t>
                </a:r>
                <a:r>
                  <a:rPr lang="en-US" sz="1100" b="0" dirty="0" err="1"/>
                  <a:t>bage</a:t>
                </a:r>
                <a:r>
                  <a:rPr lang="en-US" sz="1100" b="0" dirty="0"/>
                  <a:t> and bage2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Left, and upper region tend to have a downward and convex curve, implying the highest biomarker levels for the youngest participants. </a:t>
                </a:r>
                <a:endParaRPr dirty="0"/>
              </a:p>
            </p:txBody>
          </p:sp>
        </mc:Choice>
        <mc:Fallback xmlns="">
          <p:sp>
            <p:nvSpPr>
              <p:cNvPr id="120" name="Google Shape;120;g10a9ccc89cc_0_34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US" sz="1100" b="0" i="0">
                    <a:latin typeface="Cambria Math" panose="02040503050406030204" pitchFamily="18" charset="0"/>
                  </a:rPr>
                  <a:t>−𝑏/2𝑎≈30 </a:t>
                </a:r>
                <a:endParaRPr lang="en-US" sz="1100" b="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45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9ccc89c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9ccc89c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Open Sans"/>
                <a:ea typeface="Open Sans"/>
                <a:cs typeface="Open Sans"/>
              </a:rPr>
              <a:t>Temporal trend of PFAS concentration across all age groups: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Open Sans"/>
                <a:ea typeface="Open Sans"/>
                <a:cs typeface="Open Sans"/>
              </a:rPr>
              <a:t>PFAS concentrations have been decreasing by a factor of 5 for PFOA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9ccc89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9ccc89c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atterns of PFAS concentration by age vary in Australia. 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9ccc89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9ccc89c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1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atterns of PFAS concentration by age vary in Australia.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46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2ebe29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2ebe29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9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5dc0100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5dc0100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7ff334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7ff334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b5aa93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cb5aa93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analyzing their trends together and contrasting their respective behavior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a9ccc89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a9ccc89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2ebe29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2ebe29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QAEHS: Queensland Alliance for Environmental Health Sciences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analysis starts with data collection, </a:t>
            </a:r>
            <a:endParaRPr dirty="0"/>
          </a:p>
        </p:txBody>
      </p:sp>
      <p:sp>
        <p:nvSpPr>
          <p:cNvPr id="122" name="Google Shape;122;p4:notes"/>
          <p:cNvSpPr txBox="1"/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F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1" i="0" u="none">
                <a:solidFill>
                  <a:srgbClr val="F0AF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a9ccc89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a9ccc89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 use centered age to reduce the collinearity between linear and quadratic age predictors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 this model to evaluate the influence of age, sample year, and sex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9ccc89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a9ccc89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2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-M Cube 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4375" y="-83375"/>
            <a:ext cx="9437350" cy="530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225" y="-83375"/>
            <a:ext cx="9437350" cy="53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0158" y="1786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"/>
              <a:buNone/>
              <a:defRPr sz="5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0150" y="3839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t="159" b="169"/>
          <a:stretch/>
        </p:blipFill>
        <p:spPr>
          <a:xfrm>
            <a:off x="3760607" y="515982"/>
            <a:ext cx="1474576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6"/>
          <p:cNvSpPr txBox="1">
            <a:spLocks noGrp="1"/>
          </p:cNvSpPr>
          <p:nvPr>
            <p:ph type="title"/>
          </p:nvPr>
        </p:nvSpPr>
        <p:spPr>
          <a:xfrm>
            <a:off x="1" y="195263"/>
            <a:ext cx="9140825" cy="507206"/>
          </a:xfrm>
          <a:prstGeom prst="rect">
            <a:avLst/>
          </a:prstGeom>
          <a:solidFill>
            <a:srgbClr val="0103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spcBef>
                <a:spcPts val="420"/>
              </a:spcBef>
              <a:spcAft>
                <a:spcPts val="0"/>
              </a:spcAft>
              <a:buSzPts val="2800"/>
              <a:buFont typeface="Arial"/>
              <a:buChar char="•"/>
              <a:defRPr sz="2100" b="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–"/>
              <a:defRPr sz="1800" b="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•"/>
              <a:defRPr sz="1500" b="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 b="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»"/>
              <a:defRPr sz="1200" b="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sldNum" idx="12"/>
          </p:nvPr>
        </p:nvSpPr>
        <p:spPr>
          <a:xfrm>
            <a:off x="7596188" y="4839891"/>
            <a:ext cx="1417637" cy="30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Google Shape;36;p56"/>
          <p:cNvSpPr txBox="1">
            <a:spLocks noGrp="1"/>
          </p:cNvSpPr>
          <p:nvPr>
            <p:ph type="ftr" idx="11"/>
          </p:nvPr>
        </p:nvSpPr>
        <p:spPr>
          <a:xfrm>
            <a:off x="1692275" y="4839890"/>
            <a:ext cx="5757862" cy="30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>
                <a:solidFill>
                  <a:srgbClr val="010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8225" y="-16674"/>
            <a:ext cx="9292225" cy="522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225" y="-83375"/>
            <a:ext cx="9437350" cy="53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310158" y="2167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"/>
              <a:buNone/>
              <a:defRPr sz="5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10150" y="4220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t="159" b="169"/>
          <a:stretch/>
        </p:blipFill>
        <p:spPr>
          <a:xfrm>
            <a:off x="3760607" y="896982"/>
            <a:ext cx="1474576" cy="1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0158" y="2167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Systematic age, sex and temporal trends analysis of human exposure to multiple chemicals</a:t>
            </a:r>
            <a:endParaRPr sz="32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47474" y="442570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Xingyue(Sherry) Zhang</a:t>
            </a:r>
            <a:endParaRPr lang="en-US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1/10/22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11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and data characterization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2155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9F8527A-5698-49E4-AE75-15FF90F3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6" y="1215535"/>
            <a:ext cx="3735453" cy="307086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A95BA30-ACE7-41F1-8B8A-936B9F4BE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07" y="1153622"/>
            <a:ext cx="4607560" cy="3194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84E65B-0025-4890-8948-15B47A3CB8DE}"/>
                  </a:ext>
                </a:extLst>
              </p:cNvPr>
              <p:cNvSpPr txBox="1"/>
              <p:nvPr/>
            </p:nvSpPr>
            <p:spPr>
              <a:xfrm>
                <a:off x="4465172" y="4259825"/>
                <a:ext cx="4572000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84E65B-0025-4890-8948-15B47A3C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72" y="4259825"/>
                <a:ext cx="4572000" cy="325282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31CE39-AC02-478E-86D6-2913669FCAEF}"/>
              </a:ext>
            </a:extLst>
          </p:cNvPr>
          <p:cNvSpPr txBox="1"/>
          <p:nvPr/>
        </p:nvSpPr>
        <p:spPr>
          <a:xfrm>
            <a:off x="4572000" y="962431"/>
            <a:ext cx="2796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Decreasing with 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8E813-D6B8-4AE1-8ECB-4DDB71121B55}"/>
              </a:ext>
            </a:extLst>
          </p:cNvPr>
          <p:cNvSpPr txBox="1"/>
          <p:nvPr/>
        </p:nvSpPr>
        <p:spPr>
          <a:xfrm>
            <a:off x="6747587" y="1570665"/>
            <a:ext cx="198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↑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ncreasing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age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99EF1-CA12-4A8C-A33D-FBF8DB534719}"/>
              </a:ext>
            </a:extLst>
          </p:cNvPr>
          <p:cNvSpPr txBox="1"/>
          <p:nvPr/>
        </p:nvSpPr>
        <p:spPr>
          <a:xfrm>
            <a:off x="1449355" y="4268578"/>
            <a:ext cx="2796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75 chemicals in total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3DF63-A9E6-4FC9-B236-EF6346477DA8}"/>
              </a:ext>
            </a:extLst>
          </p:cNvPr>
          <p:cNvCxnSpPr>
            <a:cxnSpLocks/>
          </p:cNvCxnSpPr>
          <p:nvPr/>
        </p:nvCxnSpPr>
        <p:spPr>
          <a:xfrm flipV="1">
            <a:off x="6747587" y="1180000"/>
            <a:ext cx="0" cy="29326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699" y="98405"/>
            <a:ext cx="88323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Age, time, and sex trends of BFRs, DOX, OCPs, PCBs, PFAS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93544338-231A-48EA-A074-BC00227DC5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402" y="823769"/>
            <a:ext cx="4481195" cy="3845560"/>
          </a:xfrm>
          <a:prstGeom prst="rect">
            <a:avLst/>
          </a:prstGeom>
          <a:ln/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245F5DC-1AFD-44D3-B78E-99EFC90A3BFC}"/>
              </a:ext>
            </a:extLst>
          </p:cNvPr>
          <p:cNvSpPr/>
          <p:nvPr/>
        </p:nvSpPr>
        <p:spPr>
          <a:xfrm rot="430372">
            <a:off x="7939320" y="4052622"/>
            <a:ext cx="373241" cy="379410"/>
          </a:xfrm>
          <a:prstGeom prst="arc">
            <a:avLst>
              <a:gd name="adj1" fmla="val 9885205"/>
              <a:gd name="adj2" fmla="val 180988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9E50A5-6F4A-45CF-A3FF-C5F4BADB8F14}"/>
              </a:ext>
            </a:extLst>
          </p:cNvPr>
          <p:cNvSpPr/>
          <p:nvPr/>
        </p:nvSpPr>
        <p:spPr>
          <a:xfrm rot="2057427">
            <a:off x="5078409" y="4005572"/>
            <a:ext cx="528320" cy="258445"/>
          </a:xfrm>
          <a:prstGeom prst="arc">
            <a:avLst>
              <a:gd name="adj1" fmla="val 12465299"/>
              <a:gd name="adj2" fmla="val 210717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8BF8CF-B2D7-429D-85B5-BA6EDBE78A87}"/>
              </a:ext>
            </a:extLst>
          </p:cNvPr>
          <p:cNvCxnSpPr/>
          <p:nvPr/>
        </p:nvCxnSpPr>
        <p:spPr>
          <a:xfrm flipV="1">
            <a:off x="7882668" y="3408857"/>
            <a:ext cx="452120" cy="289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8A6D9-A3FF-47FC-9870-BE7F302E8F15}"/>
              </a:ext>
            </a:extLst>
          </p:cNvPr>
          <p:cNvCxnSpPr/>
          <p:nvPr/>
        </p:nvCxnSpPr>
        <p:spPr>
          <a:xfrm>
            <a:off x="5164866" y="3408857"/>
            <a:ext cx="426720" cy="361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31DFC9C2-D42B-4FC3-BEF8-5A43FB4B354B}"/>
              </a:ext>
            </a:extLst>
          </p:cNvPr>
          <p:cNvSpPr/>
          <p:nvPr/>
        </p:nvSpPr>
        <p:spPr>
          <a:xfrm rot="11179769">
            <a:off x="5161356" y="1028219"/>
            <a:ext cx="433740" cy="379410"/>
          </a:xfrm>
          <a:prstGeom prst="arc">
            <a:avLst>
              <a:gd name="adj1" fmla="val 14104319"/>
              <a:gd name="adj2" fmla="val 5893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C6BBFF1-41AE-4C33-ADC5-CEFE028D77D0}"/>
              </a:ext>
            </a:extLst>
          </p:cNvPr>
          <p:cNvSpPr/>
          <p:nvPr/>
        </p:nvSpPr>
        <p:spPr>
          <a:xfrm rot="7471415">
            <a:off x="7699819" y="1117053"/>
            <a:ext cx="528320" cy="258445"/>
          </a:xfrm>
          <a:prstGeom prst="arc">
            <a:avLst>
              <a:gd name="adj1" fmla="val 13591296"/>
              <a:gd name="adj2" fmla="val 210717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FD7608-AA86-4CAC-B09F-4936D28B85DE}"/>
              </a:ext>
            </a:extLst>
          </p:cNvPr>
          <p:cNvSpPr/>
          <p:nvPr/>
        </p:nvSpPr>
        <p:spPr>
          <a:xfrm>
            <a:off x="541174" y="1057209"/>
            <a:ext cx="3646049" cy="3272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DAABC4-F11E-4F35-90A6-1E1CF7B752F6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541174" y="2693639"/>
            <a:ext cx="36460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687405-8836-4CB3-B8CA-70930DB7E582}"/>
              </a:ext>
            </a:extLst>
          </p:cNvPr>
          <p:cNvCxnSpPr>
            <a:cxnSpLocks/>
            <a:stCxn id="17" idx="2"/>
            <a:endCxn id="17" idx="0"/>
          </p:cNvCxnSpPr>
          <p:nvPr/>
        </p:nvCxnSpPr>
        <p:spPr>
          <a:xfrm flipV="1">
            <a:off x="2364199" y="1057209"/>
            <a:ext cx="0" cy="32728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5AF9A8-FEC1-41E4-838F-4EC55FAB14F4}"/>
                  </a:ext>
                </a:extLst>
              </p:cNvPr>
              <p:cNvSpPr txBox="1"/>
              <p:nvPr/>
            </p:nvSpPr>
            <p:spPr>
              <a:xfrm>
                <a:off x="3239311" y="4374054"/>
                <a:ext cx="1418253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5AF9A8-FEC1-41E4-838F-4EC55FAB1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11" y="4374054"/>
                <a:ext cx="1418253" cy="325282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C0ED9E-D4FE-44E6-A5DF-4E614A957BB7}"/>
                  </a:ext>
                </a:extLst>
              </p:cNvPr>
              <p:cNvSpPr txBox="1"/>
              <p:nvPr/>
            </p:nvSpPr>
            <p:spPr>
              <a:xfrm rot="16200000">
                <a:off x="-450236" y="1282193"/>
                <a:ext cx="1418253" cy="3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C0ED9E-D4FE-44E6-A5DF-4E614A957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50236" y="1282193"/>
                <a:ext cx="1418253" cy="335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69CFA7-E453-4D7F-9A76-E950F40DC3DC}"/>
                  </a:ext>
                </a:extLst>
              </p:cNvPr>
              <p:cNvSpPr txBox="1"/>
              <p:nvPr/>
            </p:nvSpPr>
            <p:spPr>
              <a:xfrm>
                <a:off x="1658779" y="4382807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69CFA7-E453-4D7F-9A76-E950F40D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779" y="4382807"/>
                <a:ext cx="141825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7D974E-4F3E-4D0B-A4C5-C378F9C6F34A}"/>
                  </a:ext>
                </a:extLst>
              </p:cNvPr>
              <p:cNvSpPr txBox="1"/>
              <p:nvPr/>
            </p:nvSpPr>
            <p:spPr>
              <a:xfrm>
                <a:off x="-368174" y="2550936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7D974E-4F3E-4D0B-A4C5-C378F9C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174" y="2550936"/>
                <a:ext cx="141825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CA09F035-3272-4171-8377-12121D9ABF1D}"/>
              </a:ext>
            </a:extLst>
          </p:cNvPr>
          <p:cNvSpPr/>
          <p:nvPr/>
        </p:nvSpPr>
        <p:spPr>
          <a:xfrm rot="10528509">
            <a:off x="2635884" y="1501716"/>
            <a:ext cx="499591" cy="559899"/>
          </a:xfrm>
          <a:prstGeom prst="arc">
            <a:avLst>
              <a:gd name="adj1" fmla="val 11797249"/>
              <a:gd name="adj2" fmla="val 2099686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496315-B920-4672-A508-C9621819F812}"/>
              </a:ext>
            </a:extLst>
          </p:cNvPr>
          <p:cNvCxnSpPr>
            <a:cxnSpLocks/>
          </p:cNvCxnSpPr>
          <p:nvPr/>
        </p:nvCxnSpPr>
        <p:spPr>
          <a:xfrm flipV="1">
            <a:off x="2482620" y="2209129"/>
            <a:ext cx="1008887" cy="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1C201-89F6-4D84-AA25-2684D54D756C}"/>
              </a:ext>
            </a:extLst>
          </p:cNvPr>
          <p:cNvCxnSpPr>
            <a:cxnSpLocks/>
          </p:cNvCxnSpPr>
          <p:nvPr/>
        </p:nvCxnSpPr>
        <p:spPr>
          <a:xfrm flipV="1">
            <a:off x="2987063" y="1680011"/>
            <a:ext cx="0" cy="8214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AC88CA-0595-4192-92F8-EFA954224C4F}"/>
                  </a:ext>
                </a:extLst>
              </p:cNvPr>
              <p:cNvSpPr txBox="1"/>
              <p:nvPr/>
            </p:nvSpPr>
            <p:spPr>
              <a:xfrm>
                <a:off x="3011952" y="2198031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AC88CA-0595-4192-92F8-EFA954224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52" y="2198031"/>
                <a:ext cx="1418253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9E617D-FF31-42E2-A3EF-4851EDF63951}"/>
                  </a:ext>
                </a:extLst>
              </p:cNvPr>
              <p:cNvSpPr txBox="1"/>
              <p:nvPr/>
            </p:nvSpPr>
            <p:spPr>
              <a:xfrm>
                <a:off x="2339847" y="1347781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𝑐𝑜𝑛𝑐𝑒𝑛𝑡𝑟𝑎𝑡𝑖𝑜𝑛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9E617D-FF31-42E2-A3EF-4851EDF63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847" y="1347781"/>
                <a:ext cx="1418253" cy="307777"/>
              </a:xfrm>
              <a:prstGeom prst="rect">
                <a:avLst/>
              </a:prstGeom>
              <a:blipFill>
                <a:blip r:embed="rId9"/>
                <a:stretch>
                  <a:fillRect r="-1853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F25B01C7-0E5E-4665-A420-B792A6AE4834}"/>
              </a:ext>
            </a:extLst>
          </p:cNvPr>
          <p:cNvSpPr/>
          <p:nvPr/>
        </p:nvSpPr>
        <p:spPr>
          <a:xfrm rot="10528509">
            <a:off x="1121409" y="1477074"/>
            <a:ext cx="499591" cy="559899"/>
          </a:xfrm>
          <a:prstGeom prst="arc">
            <a:avLst>
              <a:gd name="adj1" fmla="val 11797249"/>
              <a:gd name="adj2" fmla="val 2152278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25E01-4AF5-4E50-8A56-27F542A1E462}"/>
              </a:ext>
            </a:extLst>
          </p:cNvPr>
          <p:cNvCxnSpPr>
            <a:cxnSpLocks/>
          </p:cNvCxnSpPr>
          <p:nvPr/>
        </p:nvCxnSpPr>
        <p:spPr>
          <a:xfrm flipV="1">
            <a:off x="774690" y="2214386"/>
            <a:ext cx="1008887" cy="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268229-F46F-4FA0-919F-4716B5E58105}"/>
              </a:ext>
            </a:extLst>
          </p:cNvPr>
          <p:cNvCxnSpPr>
            <a:cxnSpLocks/>
          </p:cNvCxnSpPr>
          <p:nvPr/>
        </p:nvCxnSpPr>
        <p:spPr>
          <a:xfrm flipV="1">
            <a:off x="1279133" y="1685268"/>
            <a:ext cx="0" cy="8214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3F48B4AE-6428-45DC-A830-E384AB4FDC27}"/>
              </a:ext>
            </a:extLst>
          </p:cNvPr>
          <p:cNvSpPr/>
          <p:nvPr/>
        </p:nvSpPr>
        <p:spPr>
          <a:xfrm>
            <a:off x="2839121" y="3310196"/>
            <a:ext cx="499591" cy="559899"/>
          </a:xfrm>
          <a:prstGeom prst="arc">
            <a:avLst>
              <a:gd name="adj1" fmla="val 11797249"/>
              <a:gd name="adj2" fmla="val 2099686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356F3C-14F8-43B9-B1D9-05DD0CC5BBAE}"/>
              </a:ext>
            </a:extLst>
          </p:cNvPr>
          <p:cNvCxnSpPr>
            <a:cxnSpLocks/>
          </p:cNvCxnSpPr>
          <p:nvPr/>
        </p:nvCxnSpPr>
        <p:spPr>
          <a:xfrm flipV="1">
            <a:off x="2465141" y="3702303"/>
            <a:ext cx="1008887" cy="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17A22F-02C9-4102-B4F4-1227E4BDD2D6}"/>
              </a:ext>
            </a:extLst>
          </p:cNvPr>
          <p:cNvCxnSpPr>
            <a:cxnSpLocks/>
          </p:cNvCxnSpPr>
          <p:nvPr/>
        </p:nvCxnSpPr>
        <p:spPr>
          <a:xfrm flipV="1">
            <a:off x="2969584" y="3173185"/>
            <a:ext cx="0" cy="8214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2BA154B-E446-47F8-A6D0-9BF72EFB98BE}"/>
              </a:ext>
            </a:extLst>
          </p:cNvPr>
          <p:cNvSpPr/>
          <p:nvPr/>
        </p:nvSpPr>
        <p:spPr>
          <a:xfrm>
            <a:off x="963031" y="3294434"/>
            <a:ext cx="499591" cy="559899"/>
          </a:xfrm>
          <a:prstGeom prst="arc">
            <a:avLst>
              <a:gd name="adj1" fmla="val 11797249"/>
              <a:gd name="adj2" fmla="val 2099686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39A98-B986-42B6-B415-8C233BA9410E}"/>
              </a:ext>
            </a:extLst>
          </p:cNvPr>
          <p:cNvCxnSpPr>
            <a:cxnSpLocks/>
          </p:cNvCxnSpPr>
          <p:nvPr/>
        </p:nvCxnSpPr>
        <p:spPr>
          <a:xfrm flipV="1">
            <a:off x="809767" y="3686541"/>
            <a:ext cx="1008887" cy="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509D7-58F1-4565-BBF7-0FDA5CD860A0}"/>
              </a:ext>
            </a:extLst>
          </p:cNvPr>
          <p:cNvCxnSpPr>
            <a:cxnSpLocks/>
          </p:cNvCxnSpPr>
          <p:nvPr/>
        </p:nvCxnSpPr>
        <p:spPr>
          <a:xfrm flipV="1">
            <a:off x="1314210" y="3157423"/>
            <a:ext cx="0" cy="8214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DE989-1ADA-4C71-A1A8-E73B7EF4B37E}"/>
                  </a:ext>
                </a:extLst>
              </p:cNvPr>
              <p:cNvSpPr txBox="1"/>
              <p:nvPr/>
            </p:nvSpPr>
            <p:spPr>
              <a:xfrm>
                <a:off x="6430141" y="577786"/>
                <a:ext cx="2113527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sub>
                          </m:sSub>
                        </m:den>
                      </m:f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𝑎𝑔𝑒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sub>
                          </m:sSub>
                        </m:den>
                      </m:f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28−5</m:t>
                          </m:r>
                        </m:den>
                      </m:f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</m:oMath>
                  </m:oMathPara>
                </a14:m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DE989-1ADA-4C71-A1A8-E73B7EF4B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141" y="577786"/>
                <a:ext cx="2113527" cy="368947"/>
              </a:xfrm>
              <a:prstGeom prst="rect">
                <a:avLst/>
              </a:prstGeom>
              <a:blipFill>
                <a:blip r:embed="rId10"/>
                <a:stretch>
                  <a:fillRect l="-1729" t="-6667" r="-86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98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In depth analysis of PFAS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862" y="238858"/>
            <a:ext cx="4130566" cy="42952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5CA03-00A1-4360-BA0F-34FD167BF64F}"/>
              </a:ext>
            </a:extLst>
          </p:cNvPr>
          <p:cNvSpPr txBox="1"/>
          <p:nvPr/>
        </p:nvSpPr>
        <p:spPr>
          <a:xfrm>
            <a:off x="522024" y="1152475"/>
            <a:ext cx="3961926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-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Over the last 15 years, PFOA and PFOS </a:t>
            </a:r>
            <a:r>
              <a:rPr lang="zh-CN" alt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↓ </a:t>
            </a:r>
            <a:r>
              <a:rPr lang="en-US" altLang="zh-CN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5x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,  </a:t>
            </a:r>
            <a:r>
              <a:rPr lang="en-US" sz="1600" dirty="0" err="1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PFHxS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zh-CN" alt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↓</a:t>
            </a:r>
            <a:r>
              <a:rPr lang="en-US" altLang="zh-CN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2x</a:t>
            </a:r>
          </a:p>
          <a:p>
            <a:pPr marL="285750" indent="-285750">
              <a:lnSpc>
                <a:spcPct val="150000"/>
              </a:lnSpc>
              <a:buFont typeface="Arial"/>
              <a:buChar char="-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PFNA concentrations peaked in 2009 before decreasing in the last decade</a:t>
            </a:r>
          </a:p>
          <a:p>
            <a:pPr marL="285750" indent="-285750">
              <a:lnSpc>
                <a:spcPct val="150000"/>
              </a:lnSpc>
              <a:buFont typeface="Arial"/>
              <a:buChar char="-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The decreasing trends are not consistent across all age groups: PFOA decreases more slowly in children, whereas PFNA, </a:t>
            </a:r>
            <a:r>
              <a:rPr lang="en-US" sz="1600" dirty="0" err="1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PFHxS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declines more slowly in the elderly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6B1302-4D65-4609-B81F-C1E08FD5B60D}"/>
              </a:ext>
            </a:extLst>
          </p:cNvPr>
          <p:cNvSpPr/>
          <p:nvPr/>
        </p:nvSpPr>
        <p:spPr>
          <a:xfrm>
            <a:off x="6658984" y="1387736"/>
            <a:ext cx="215153" cy="27969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E25F4-7E44-411A-99BB-253C0E6B86B1}"/>
              </a:ext>
            </a:extLst>
          </p:cNvPr>
          <p:cNvSpPr/>
          <p:nvPr/>
        </p:nvSpPr>
        <p:spPr>
          <a:xfrm>
            <a:off x="7112598" y="1452282"/>
            <a:ext cx="215153" cy="27969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785DF9-7FE3-4A61-80AB-B1A89C460784}"/>
              </a:ext>
            </a:extLst>
          </p:cNvPr>
          <p:cNvSpPr/>
          <p:nvPr/>
        </p:nvSpPr>
        <p:spPr>
          <a:xfrm>
            <a:off x="6210750" y="1324979"/>
            <a:ext cx="215153" cy="27969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D52BA4-7BE4-4D8C-B67F-A8DEC1AA9DFA}"/>
              </a:ext>
            </a:extLst>
          </p:cNvPr>
          <p:cNvCxnSpPr>
            <a:cxnSpLocks/>
          </p:cNvCxnSpPr>
          <p:nvPr/>
        </p:nvCxnSpPr>
        <p:spPr>
          <a:xfrm flipV="1">
            <a:off x="4092001" y="1604678"/>
            <a:ext cx="1880288" cy="719422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24AF6-D816-462F-AB97-C5373A26FDC6}"/>
              </a:ext>
            </a:extLst>
          </p:cNvPr>
          <p:cNvCxnSpPr>
            <a:cxnSpLocks/>
          </p:cNvCxnSpPr>
          <p:nvPr/>
        </p:nvCxnSpPr>
        <p:spPr>
          <a:xfrm flipV="1">
            <a:off x="4110244" y="764646"/>
            <a:ext cx="1099616" cy="543789"/>
          </a:xfrm>
          <a:prstGeom prst="straightConnector1">
            <a:avLst/>
          </a:prstGeom>
          <a:ln w="25400"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EFB998-C3D5-4B75-9F9B-2EEDD65A1D2E}"/>
              </a:ext>
            </a:extLst>
          </p:cNvPr>
          <p:cNvCxnSpPr>
            <a:cxnSpLocks/>
          </p:cNvCxnSpPr>
          <p:nvPr/>
        </p:nvCxnSpPr>
        <p:spPr>
          <a:xfrm>
            <a:off x="4092001" y="1500971"/>
            <a:ext cx="960509" cy="2276309"/>
          </a:xfrm>
          <a:prstGeom prst="straightConnector1">
            <a:avLst/>
          </a:prstGeom>
          <a:ln w="25400"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BB5FD7-E3E5-43CB-A5E3-1A6B87D61735}"/>
              </a:ext>
            </a:extLst>
          </p:cNvPr>
          <p:cNvCxnSpPr>
            <a:cxnSpLocks/>
          </p:cNvCxnSpPr>
          <p:nvPr/>
        </p:nvCxnSpPr>
        <p:spPr>
          <a:xfrm>
            <a:off x="1757205" y="1844369"/>
            <a:ext cx="3246195" cy="877316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910275-F2F8-4DEF-80DA-EA60784A160C}"/>
              </a:ext>
            </a:extLst>
          </p:cNvPr>
          <p:cNvSpPr/>
          <p:nvPr/>
        </p:nvSpPr>
        <p:spPr>
          <a:xfrm>
            <a:off x="5209860" y="513460"/>
            <a:ext cx="476921" cy="79497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CFD90D-B670-4B92-B710-8C4A8E9447C0}"/>
              </a:ext>
            </a:extLst>
          </p:cNvPr>
          <p:cNvSpPr/>
          <p:nvPr/>
        </p:nvSpPr>
        <p:spPr>
          <a:xfrm>
            <a:off x="7465294" y="1606466"/>
            <a:ext cx="476921" cy="52354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07092D-7B39-4493-9327-6EC54D877D1E}"/>
              </a:ext>
            </a:extLst>
          </p:cNvPr>
          <p:cNvSpPr/>
          <p:nvPr/>
        </p:nvSpPr>
        <p:spPr>
          <a:xfrm>
            <a:off x="7465294" y="2598901"/>
            <a:ext cx="476921" cy="52354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depth analysis of PFAS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34751"/>
            <a:ext cx="477666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Open Sans"/>
              <a:buChar char="-"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PFOA concentrations decrease before 30 y/o but then rise</a:t>
            </a:r>
          </a:p>
          <a:p>
            <a:pPr>
              <a:buFont typeface="Open Sans"/>
              <a:buChar char="-"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The PFNA exhibits similar trends, except for 2006 and 2009 when the trends are reversed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Females and males exhibit distinct trends in </a:t>
            </a:r>
            <a:r>
              <a:rPr lang="en-US" sz="16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PFHxS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Males' concentrations peak around the age of 30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while females' concentrations are lowest for 30 -year-old women (menstrual blood losses)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buFont typeface="Open Sans"/>
              <a:buChar char="-"/>
            </a:pP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PFOS concentrations appear to increase from birth across all years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67" y="55763"/>
            <a:ext cx="4055633" cy="46124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4126458-60CD-433B-89B2-2F9797AF8AA2}"/>
              </a:ext>
            </a:extLst>
          </p:cNvPr>
          <p:cNvSpPr/>
          <p:nvPr/>
        </p:nvSpPr>
        <p:spPr>
          <a:xfrm>
            <a:off x="7820810" y="3248809"/>
            <a:ext cx="129091" cy="1075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97811-6292-4291-A8E3-996667FB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9160E7-73D5-4B83-9958-3EF8B222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148" y="1095073"/>
            <a:ext cx="645731" cy="57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Jan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B3D2C2-C240-492A-ABEE-A9C45B3FBD7C}"/>
              </a:ext>
            </a:extLst>
          </p:cNvPr>
          <p:cNvCxnSpPr/>
          <p:nvPr/>
        </p:nvCxnSpPr>
        <p:spPr>
          <a:xfrm>
            <a:off x="1194099" y="1882589"/>
            <a:ext cx="6637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EEC6D-5FB4-444A-94DD-828AEE01B926}"/>
              </a:ext>
            </a:extLst>
          </p:cNvPr>
          <p:cNvCxnSpPr>
            <a:cxnSpLocks/>
          </p:cNvCxnSpPr>
          <p:nvPr/>
        </p:nvCxnSpPr>
        <p:spPr>
          <a:xfrm>
            <a:off x="2130014" y="1657724"/>
            <a:ext cx="0" cy="42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00BD19B-B919-4949-83D3-B6A1D72F2CFB}"/>
              </a:ext>
            </a:extLst>
          </p:cNvPr>
          <p:cNvSpPr txBox="1">
            <a:spLocks/>
          </p:cNvSpPr>
          <p:nvPr/>
        </p:nvSpPr>
        <p:spPr>
          <a:xfrm>
            <a:off x="3218195" y="1095073"/>
            <a:ext cx="837438" cy="6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dirty="0"/>
              <a:t>F</a:t>
            </a:r>
            <a:r>
              <a:rPr lang="en-US" altLang="zh-CN" dirty="0"/>
              <a:t>eb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71EADB-55DE-4BFB-B2EC-3539D6FC0FCA}"/>
              </a:ext>
            </a:extLst>
          </p:cNvPr>
          <p:cNvCxnSpPr>
            <a:cxnSpLocks/>
          </p:cNvCxnSpPr>
          <p:nvPr/>
        </p:nvCxnSpPr>
        <p:spPr>
          <a:xfrm>
            <a:off x="3551819" y="1636243"/>
            <a:ext cx="0" cy="47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444D18A-4FCA-400A-9CB5-3BA9D0602150}"/>
              </a:ext>
            </a:extLst>
          </p:cNvPr>
          <p:cNvSpPr txBox="1">
            <a:spLocks/>
          </p:cNvSpPr>
          <p:nvPr/>
        </p:nvSpPr>
        <p:spPr>
          <a:xfrm>
            <a:off x="4572067" y="1095073"/>
            <a:ext cx="8374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dirty="0"/>
              <a:t>Mar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CC923A-B8BD-4372-A7DB-4C543BA5F765}"/>
              </a:ext>
            </a:extLst>
          </p:cNvPr>
          <p:cNvCxnSpPr>
            <a:cxnSpLocks/>
          </p:cNvCxnSpPr>
          <p:nvPr/>
        </p:nvCxnSpPr>
        <p:spPr>
          <a:xfrm>
            <a:off x="4905691" y="1657724"/>
            <a:ext cx="0" cy="42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07BB5E-634F-4B42-BB93-B2A196892815}"/>
              </a:ext>
            </a:extLst>
          </p:cNvPr>
          <p:cNvSpPr txBox="1">
            <a:spLocks/>
          </p:cNvSpPr>
          <p:nvPr/>
        </p:nvSpPr>
        <p:spPr>
          <a:xfrm>
            <a:off x="5936697" y="1095073"/>
            <a:ext cx="7873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dirty="0"/>
              <a:t>Apr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FCC307-AD7A-4E4B-BD7B-3089B8832EFB}"/>
              </a:ext>
            </a:extLst>
          </p:cNvPr>
          <p:cNvCxnSpPr>
            <a:cxnSpLocks/>
          </p:cNvCxnSpPr>
          <p:nvPr/>
        </p:nvCxnSpPr>
        <p:spPr>
          <a:xfrm>
            <a:off x="6259563" y="1657724"/>
            <a:ext cx="0" cy="42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F97E9E5-763E-4E58-BF71-345B2AB5E90C}"/>
              </a:ext>
            </a:extLst>
          </p:cNvPr>
          <p:cNvSpPr txBox="1">
            <a:spLocks/>
          </p:cNvSpPr>
          <p:nvPr/>
        </p:nvSpPr>
        <p:spPr>
          <a:xfrm>
            <a:off x="1390225" y="2108840"/>
            <a:ext cx="22160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9C167265-D193-4626-A1EE-F4649DFFD7A5}"/>
              </a:ext>
            </a:extLst>
          </p:cNvPr>
          <p:cNvSpPr txBox="1">
            <a:spLocks/>
          </p:cNvSpPr>
          <p:nvPr/>
        </p:nvSpPr>
        <p:spPr>
          <a:xfrm>
            <a:off x="1274779" y="2160224"/>
            <a:ext cx="17104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Proposal pre</a:t>
            </a:r>
            <a:r>
              <a:rPr lang="en-US" altLang="zh-CN" sz="1200" dirty="0"/>
              <a:t>sentation</a:t>
            </a:r>
            <a:endParaRPr lang="en-US" sz="1200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803E7EA-F2A3-466A-9FF5-B0DED5C4A4C1}"/>
              </a:ext>
            </a:extLst>
          </p:cNvPr>
          <p:cNvSpPr txBox="1">
            <a:spLocks/>
          </p:cNvSpPr>
          <p:nvPr/>
        </p:nvSpPr>
        <p:spPr>
          <a:xfrm>
            <a:off x="5837322" y="2160224"/>
            <a:ext cx="19164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Final Presentation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F5F0B99-8591-4686-9CF4-C5CF9D8F6FB6}"/>
              </a:ext>
            </a:extLst>
          </p:cNvPr>
          <p:cNvSpPr txBox="1">
            <a:spLocks/>
          </p:cNvSpPr>
          <p:nvPr/>
        </p:nvSpPr>
        <p:spPr>
          <a:xfrm>
            <a:off x="1274779" y="2798289"/>
            <a:ext cx="17104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Comparison with NHANES results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2DF6C7E-DB3E-495A-AA8B-CBFBF2B0B932}"/>
              </a:ext>
            </a:extLst>
          </p:cNvPr>
          <p:cNvSpPr txBox="1">
            <a:spLocks/>
          </p:cNvSpPr>
          <p:nvPr/>
        </p:nvSpPr>
        <p:spPr>
          <a:xfrm>
            <a:off x="2792438" y="2160224"/>
            <a:ext cx="17104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Thesis writing: more details about methods and results part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F7354DDE-A80A-4066-B2FA-1DD249925078}"/>
              </a:ext>
            </a:extLst>
          </p:cNvPr>
          <p:cNvSpPr txBox="1">
            <a:spLocks/>
          </p:cNvSpPr>
          <p:nvPr/>
        </p:nvSpPr>
        <p:spPr>
          <a:xfrm>
            <a:off x="4337206" y="2160224"/>
            <a:ext cx="19164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Finish thesis writing</a:t>
            </a:r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A697932C-3166-402A-A5FD-A69EA6A9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43" y="1130303"/>
            <a:ext cx="411526" cy="4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4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&amp;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59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Methods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Results and Discussion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4828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Why do we need trend analysis?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To characterize an individual's exposures to chemicals over life, we need to understand how chemical biomarker concentrations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change over time, by age, sex and other factors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To identify chemicals which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vulnerable population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are particularly exposed to, e.g. children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What have been done in previous studies? (Potential gap)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Substantial research has been done on age and temporal trends of human exposure to BFRs, DOX, OCPs, PCBs and PFASs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Most of those existing studies focus on</a:t>
            </a:r>
            <a:r>
              <a:rPr lang="en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individual class of compounds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Data coverage for children (&lt; 5 y/o) is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due to ethical considerations and the limited amount of blood that can be collected at a young age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-"/>
            </a:pP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78C022B-A7A3-4DB1-9131-0581EAF3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11" y="1017725"/>
            <a:ext cx="572701" cy="57270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75BC2EC-7F7E-4C36-8547-19FB5ACD2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921" y="2515594"/>
            <a:ext cx="481775" cy="481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48358" y="899520"/>
            <a:ext cx="873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Main objective: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Use pooled samples to provide a systematic analysis of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age, sex, and time trends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across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multiple chemical classes </a:t>
            </a:r>
            <a:r>
              <a:rPr lang="en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BFRs, DOX, OCPs, PCBs and PFASs)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, and identify chemicals with higher concentrations in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children</a:t>
            </a:r>
            <a:endParaRPr b="1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More specifically, this study aims to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Set up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 unified database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of chemicals measured in pooled blood and serum samples from four labs in Australia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Examine the temporal and age trends of all chemicals, identify chemicals with high concentrations in children, particularly in children under the age of five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Detailed analysis of </a:t>
            </a: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PFAS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trends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Compare results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with NHANES research (Nguyen et al., 2019)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4282456" y="537828"/>
            <a:ext cx="2700000" cy="34170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282456" y="4231957"/>
            <a:ext cx="2700000" cy="34051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143001" y="0"/>
            <a:ext cx="1154906" cy="198834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454003" y="0"/>
            <a:ext cx="4546997" cy="195263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401553" y="543186"/>
            <a:ext cx="2430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2200"/>
            </a:pPr>
            <a:r>
              <a:rPr lang="en-US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6893228" y="1786175"/>
            <a:ext cx="211256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 low detection rate over time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400226" y="1884279"/>
            <a:ext cx="2183202" cy="2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Harmonize Codenames 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4401553" y="4231078"/>
            <a:ext cx="2430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2200"/>
            </a:pPr>
            <a:r>
              <a:rPr lang="en-US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2469133" y="3346136"/>
            <a:ext cx="15663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Regression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279314" y="3443012"/>
            <a:ext cx="1329928" cy="2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5965761" y="3335112"/>
            <a:ext cx="130849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 analysis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Google Shape;139;p4"/>
          <p:cNvCxnSpPr>
            <a:cxnSpLocks/>
          </p:cNvCxnSpPr>
          <p:nvPr/>
        </p:nvCxnSpPr>
        <p:spPr>
          <a:xfrm>
            <a:off x="5693381" y="900091"/>
            <a:ext cx="2381" cy="283369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0" name="Google Shape;140;p4"/>
          <p:cNvCxnSpPr/>
          <p:nvPr/>
        </p:nvCxnSpPr>
        <p:spPr>
          <a:xfrm>
            <a:off x="3243967" y="2460936"/>
            <a:ext cx="4908947" cy="4763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1" name="Google Shape;141;p4"/>
          <p:cNvCxnSpPr>
            <a:cxnSpLocks/>
          </p:cNvCxnSpPr>
          <p:nvPr/>
        </p:nvCxnSpPr>
        <p:spPr>
          <a:xfrm>
            <a:off x="5694571" y="2479987"/>
            <a:ext cx="0" cy="258365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2" name="Google Shape;142;p4"/>
          <p:cNvCxnSpPr>
            <a:cxnSpLocks/>
          </p:cNvCxnSpPr>
          <p:nvPr/>
        </p:nvCxnSpPr>
        <p:spPr>
          <a:xfrm>
            <a:off x="5696845" y="1571846"/>
            <a:ext cx="0" cy="221456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4" name="Google Shape;144;p4"/>
          <p:cNvCxnSpPr>
            <a:cxnSpLocks/>
          </p:cNvCxnSpPr>
          <p:nvPr/>
        </p:nvCxnSpPr>
        <p:spPr>
          <a:xfrm>
            <a:off x="3243967" y="1367724"/>
            <a:ext cx="0" cy="4428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5" name="Google Shape;145;p4"/>
          <p:cNvCxnSpPr>
            <a:cxnSpLocks/>
          </p:cNvCxnSpPr>
          <p:nvPr/>
        </p:nvCxnSpPr>
        <p:spPr>
          <a:xfrm>
            <a:off x="8139020" y="1358700"/>
            <a:ext cx="0" cy="443508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" name="Google Shape;146;p4"/>
          <p:cNvCxnSpPr/>
          <p:nvPr/>
        </p:nvCxnSpPr>
        <p:spPr>
          <a:xfrm>
            <a:off x="3252302" y="1373583"/>
            <a:ext cx="1339453" cy="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7" name="Google Shape;147;p4"/>
          <p:cNvCxnSpPr>
            <a:cxnSpLocks/>
          </p:cNvCxnSpPr>
          <p:nvPr/>
        </p:nvCxnSpPr>
        <p:spPr>
          <a:xfrm>
            <a:off x="6799675" y="1364059"/>
            <a:ext cx="1344215" cy="3572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" name="Google Shape;148;p4"/>
          <p:cNvCxnSpPr>
            <a:cxnSpLocks/>
          </p:cNvCxnSpPr>
          <p:nvPr/>
        </p:nvCxnSpPr>
        <p:spPr>
          <a:xfrm>
            <a:off x="6560778" y="3137712"/>
            <a:ext cx="0" cy="2214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9" name="Google Shape;149;p4"/>
          <p:cNvCxnSpPr>
            <a:cxnSpLocks/>
          </p:cNvCxnSpPr>
          <p:nvPr/>
        </p:nvCxnSpPr>
        <p:spPr>
          <a:xfrm>
            <a:off x="4947664" y="3143665"/>
            <a:ext cx="0" cy="2214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0" name="Google Shape;150;p4"/>
          <p:cNvCxnSpPr>
            <a:cxnSpLocks/>
          </p:cNvCxnSpPr>
          <p:nvPr/>
        </p:nvCxnSpPr>
        <p:spPr>
          <a:xfrm>
            <a:off x="3224322" y="2943451"/>
            <a:ext cx="0" cy="4428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1" name="Google Shape;151;p4"/>
          <p:cNvCxnSpPr>
            <a:cxnSpLocks/>
          </p:cNvCxnSpPr>
          <p:nvPr/>
        </p:nvCxnSpPr>
        <p:spPr>
          <a:xfrm>
            <a:off x="8139020" y="2930856"/>
            <a:ext cx="0" cy="44280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2" name="Google Shape;152;p4"/>
          <p:cNvCxnSpPr/>
          <p:nvPr/>
        </p:nvCxnSpPr>
        <p:spPr>
          <a:xfrm>
            <a:off x="3230275" y="2954355"/>
            <a:ext cx="1339453" cy="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" name="Google Shape;153;p4"/>
          <p:cNvCxnSpPr/>
          <p:nvPr/>
        </p:nvCxnSpPr>
        <p:spPr>
          <a:xfrm>
            <a:off x="6795195" y="2946021"/>
            <a:ext cx="1339453" cy="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4"/>
          <p:cNvCxnSpPr/>
          <p:nvPr/>
        </p:nvCxnSpPr>
        <p:spPr>
          <a:xfrm>
            <a:off x="8075524" y="2660336"/>
            <a:ext cx="685800" cy="6858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5" name="Google Shape;155;p4"/>
          <p:cNvCxnSpPr/>
          <p:nvPr/>
        </p:nvCxnSpPr>
        <p:spPr>
          <a:xfrm>
            <a:off x="8214231" y="2728890"/>
            <a:ext cx="685800" cy="6858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6" name="Google Shape;156;p4"/>
          <p:cNvCxnSpPr/>
          <p:nvPr/>
        </p:nvCxnSpPr>
        <p:spPr>
          <a:xfrm>
            <a:off x="8304124" y="2888936"/>
            <a:ext cx="685800" cy="6858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7" name="Google Shape;157;p4"/>
          <p:cNvCxnSpPr/>
          <p:nvPr/>
        </p:nvCxnSpPr>
        <p:spPr>
          <a:xfrm>
            <a:off x="8418424" y="3003236"/>
            <a:ext cx="685800" cy="6858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8" name="Google Shape;158;p4"/>
          <p:cNvCxnSpPr/>
          <p:nvPr/>
        </p:nvCxnSpPr>
        <p:spPr>
          <a:xfrm>
            <a:off x="3223131" y="4008119"/>
            <a:ext cx="4907756" cy="5953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9" name="Google Shape;159;p4"/>
          <p:cNvCxnSpPr>
            <a:cxnSpLocks/>
          </p:cNvCxnSpPr>
          <p:nvPr/>
        </p:nvCxnSpPr>
        <p:spPr>
          <a:xfrm>
            <a:off x="5693976" y="4014072"/>
            <a:ext cx="1190" cy="209550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3259446" y="2237099"/>
            <a:ext cx="0" cy="223838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2" name="Google Shape;162;p4"/>
          <p:cNvCxnSpPr>
            <a:cxnSpLocks/>
          </p:cNvCxnSpPr>
          <p:nvPr/>
        </p:nvCxnSpPr>
        <p:spPr>
          <a:xfrm>
            <a:off x="5696845" y="2237717"/>
            <a:ext cx="0" cy="223838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" name="Google Shape;163;p4"/>
          <p:cNvCxnSpPr>
            <a:cxnSpLocks/>
          </p:cNvCxnSpPr>
          <p:nvPr/>
        </p:nvCxnSpPr>
        <p:spPr>
          <a:xfrm>
            <a:off x="8139020" y="2259720"/>
            <a:ext cx="0" cy="223838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4" name="Google Shape;164;p4"/>
          <p:cNvCxnSpPr/>
          <p:nvPr/>
        </p:nvCxnSpPr>
        <p:spPr>
          <a:xfrm flipH="1">
            <a:off x="3231466" y="3815238"/>
            <a:ext cx="1190" cy="201215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5" name="Google Shape;165;p4"/>
          <p:cNvCxnSpPr>
            <a:cxnSpLocks/>
          </p:cNvCxnSpPr>
          <p:nvPr/>
        </p:nvCxnSpPr>
        <p:spPr>
          <a:xfrm flipH="1">
            <a:off x="4947069" y="3835478"/>
            <a:ext cx="1190" cy="157163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6" name="Google Shape;166;p4"/>
          <p:cNvCxnSpPr>
            <a:cxnSpLocks/>
          </p:cNvCxnSpPr>
          <p:nvPr/>
        </p:nvCxnSpPr>
        <p:spPr>
          <a:xfrm flipH="1">
            <a:off x="6559588" y="3811665"/>
            <a:ext cx="2381" cy="200025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" name="Google Shape;167;p4"/>
          <p:cNvCxnSpPr>
            <a:cxnSpLocks/>
          </p:cNvCxnSpPr>
          <p:nvPr/>
        </p:nvCxnSpPr>
        <p:spPr>
          <a:xfrm>
            <a:off x="8138426" y="3840241"/>
            <a:ext cx="1190" cy="188119"/>
          </a:xfrm>
          <a:prstGeom prst="straightConnector1">
            <a:avLst/>
          </a:prstGeom>
          <a:noFill/>
          <a:ln w="38100" cap="flat" cmpd="sng">
            <a:solidFill>
              <a:srgbClr val="2F2F98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p4"/>
          <p:cNvSpPr txBox="1"/>
          <p:nvPr/>
        </p:nvSpPr>
        <p:spPr>
          <a:xfrm>
            <a:off x="4944278" y="1787457"/>
            <a:ext cx="137635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outliers and null values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2662287" y="689949"/>
            <a:ext cx="1561504" cy="2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FFC000"/>
              </a:buClr>
              <a:buSzPts val="2000"/>
            </a:pP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244 biomarkers</a:t>
            </a:r>
            <a:endParaRPr sz="1275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4282456" y="1202133"/>
            <a:ext cx="2700000" cy="34170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4401553" y="1197371"/>
            <a:ext cx="24300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2200"/>
            </a:pPr>
            <a:r>
              <a:rPr lang="en-US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4282456" y="2754330"/>
            <a:ext cx="2700000" cy="34170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5400" cap="flat" cmpd="sng">
            <a:solidFill>
              <a:srgbClr val="2D2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2400" b="1">
              <a:solidFill>
                <a:srgbClr val="F0A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4401552" y="2761474"/>
            <a:ext cx="2625998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2200"/>
            </a:pPr>
            <a:r>
              <a:rPr lang="en-US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</a:t>
            </a:r>
            <a:r>
              <a:rPr lang="en-US" altLang="zh-CN" sz="1650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tatistical Analysis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2614205" y="471312"/>
            <a:ext cx="1561505" cy="2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330 p</a:t>
            </a:r>
            <a:r>
              <a:rPr lang="en-US" altLang="zh-CN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ooled samples</a:t>
            </a:r>
            <a:endParaRPr sz="1275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Google Shape;138;p4">
            <a:extLst>
              <a:ext uri="{FF2B5EF4-FFF2-40B4-BE49-F238E27FC236}">
                <a16:creationId xmlns:a16="http://schemas.microsoft.com/office/drawing/2014/main" id="{64488FD3-FDE0-4A88-AE04-1FC5CED29828}"/>
              </a:ext>
            </a:extLst>
          </p:cNvPr>
          <p:cNvSpPr txBox="1"/>
          <p:nvPr/>
        </p:nvSpPr>
        <p:spPr>
          <a:xfrm>
            <a:off x="7484772" y="3335112"/>
            <a:ext cx="130849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0AF00"/>
              </a:buClr>
              <a:buSzPts val="1700"/>
            </a:pPr>
            <a:r>
              <a:rPr lang="en-US" sz="1275" b="1" dirty="0">
                <a:solidFill>
                  <a:srgbClr val="F0A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with NHANES</a:t>
            </a:r>
            <a:endParaRPr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195134-4F84-42E9-8DB8-632F3CE3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918" y="565830"/>
            <a:ext cx="293463" cy="293463"/>
          </a:xfrm>
          <a:prstGeom prst="rect">
            <a:avLst/>
          </a:prstGeom>
        </p:spPr>
      </p:pic>
      <p:pic>
        <p:nvPicPr>
          <p:cNvPr id="14" name="Picture 1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D00444F-8354-4CDC-87BB-8C614B9B9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35" y="1163975"/>
            <a:ext cx="384630" cy="38463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DC86DDA-789F-45AC-9223-2C351409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083" y="2759093"/>
            <a:ext cx="323135" cy="32313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BB2C5DF-8CFE-45DC-96E4-AD0B8394E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235" y="4190278"/>
            <a:ext cx="436831" cy="436831"/>
          </a:xfrm>
          <a:prstGeom prst="rect">
            <a:avLst/>
          </a:prstGeom>
        </p:spPr>
      </p:pic>
      <p:sp>
        <p:nvSpPr>
          <p:cNvPr id="84" name="Google Shape;169;p4">
            <a:extLst>
              <a:ext uri="{FF2B5EF4-FFF2-40B4-BE49-F238E27FC236}">
                <a16:creationId xmlns:a16="http://schemas.microsoft.com/office/drawing/2014/main" id="{09AB3F16-A35C-4D03-BC32-6A2D7AA12968}"/>
              </a:ext>
            </a:extLst>
          </p:cNvPr>
          <p:cNvSpPr txBox="1"/>
          <p:nvPr/>
        </p:nvSpPr>
        <p:spPr>
          <a:xfrm>
            <a:off x="7049766" y="469223"/>
            <a:ext cx="195603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FFC000"/>
              </a:buClr>
              <a:buSzPts val="2000"/>
            </a:pP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CN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athered from </a:t>
            </a:r>
            <a:r>
              <a:rPr lang="en-US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2002-2017 in Australia </a:t>
            </a:r>
            <a:r>
              <a:rPr lang="en-US" altLang="zh-CN" sz="1275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QAEHS</a:t>
            </a:r>
            <a:endParaRPr lang="en-US" sz="1275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Google Shape;99;p20">
            <a:extLst>
              <a:ext uri="{FF2B5EF4-FFF2-40B4-BE49-F238E27FC236}">
                <a16:creationId xmlns:a16="http://schemas.microsoft.com/office/drawing/2014/main" id="{2DE9D515-6472-4B2F-96C4-041CA4293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828" y="399827"/>
            <a:ext cx="1074121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F189E-7DBF-4A84-99BF-8C0002D96BB6}"/>
              </a:ext>
            </a:extLst>
          </p:cNvPr>
          <p:cNvSpPr/>
          <p:nvPr/>
        </p:nvSpPr>
        <p:spPr>
          <a:xfrm>
            <a:off x="190401" y="1165100"/>
            <a:ext cx="1995433" cy="189534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101;p20">
            <a:extLst>
              <a:ext uri="{FF2B5EF4-FFF2-40B4-BE49-F238E27FC236}">
                <a16:creationId xmlns:a16="http://schemas.microsoft.com/office/drawing/2014/main" id="{A577547F-CCE9-4EED-9986-3D0B02FB8C98}"/>
              </a:ext>
            </a:extLst>
          </p:cNvPr>
          <p:cNvSpPr txBox="1"/>
          <p:nvPr/>
        </p:nvSpPr>
        <p:spPr>
          <a:xfrm>
            <a:off x="218392" y="1792675"/>
            <a:ext cx="1998000" cy="137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S: Serum</a:t>
            </a:r>
            <a:endParaRPr lang="en-US" sz="1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W: Wet weight adjustment</a:t>
            </a: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V: Value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PFOA: Chemical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2" name="Google Shape;102;p20">
            <a:extLst>
              <a:ext uri="{FF2B5EF4-FFF2-40B4-BE49-F238E27FC236}">
                <a16:creationId xmlns:a16="http://schemas.microsoft.com/office/drawing/2014/main" id="{C623F364-D07C-479B-8B76-548F0EAD349C}"/>
              </a:ext>
            </a:extLst>
          </p:cNvPr>
          <p:cNvSpPr/>
          <p:nvPr/>
        </p:nvSpPr>
        <p:spPr>
          <a:xfrm rot="-5400000" flipH="1">
            <a:off x="1976293" y="1952086"/>
            <a:ext cx="831651" cy="244432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3" name="Google Shape;103;p20">
            <a:extLst>
              <a:ext uri="{FF2B5EF4-FFF2-40B4-BE49-F238E27FC236}">
                <a16:creationId xmlns:a16="http://schemas.microsoft.com/office/drawing/2014/main" id="{A7786240-8108-41CD-B1C6-1566907E1D13}"/>
              </a:ext>
            </a:extLst>
          </p:cNvPr>
          <p:cNvSpPr txBox="1">
            <a:spLocks/>
          </p:cNvSpPr>
          <p:nvPr/>
        </p:nvSpPr>
        <p:spPr>
          <a:xfrm>
            <a:off x="218392" y="1165100"/>
            <a:ext cx="22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6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</a:t>
            </a:r>
            <a:r>
              <a:rPr lang="en-US" sz="2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6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</a:t>
            </a:r>
            <a:r>
              <a:rPr lang="en-US" sz="2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6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</a:t>
            </a:r>
            <a:r>
              <a:rPr lang="en-US" sz="2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6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PFOA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</a:t>
            </a:r>
            <a:endParaRPr dirty="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833"/>
            <a:ext cx="8130476" cy="17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493775" y="2836982"/>
            <a:ext cx="8435400" cy="174426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21"/>
              <p:cNvSpPr txBox="1"/>
              <p:nvPr/>
            </p:nvSpPr>
            <p:spPr>
              <a:xfrm>
                <a:off x="617199" y="2836982"/>
                <a:ext cx="8215101" cy="2223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𝑎𝑔𝑒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 : Age centered : 28 y/o;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𝑎𝑔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: The change in the slope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𝑐𝑜𝑛𝑐𝑒𝑛𝑡𝑟𝑎𝑡𝑖𝑜𝑛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/>
                        <a:cs typeface="Open Sans"/>
                        <a:sym typeface="Open Sans"/>
                      </a:rPr>
                      <m:t>𝑎𝑔𝑒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𝑠𝑡𝑎𝑟𝑡𝑖𝑛𝑔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𝑦𝑒𝑎𝑟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 : The first sampling year – 2002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𝑠𝑒𝑥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Open Sans"/>
                    <a:cs typeface="Calibri" panose="020F0502020204030204" pitchFamily="34" charset="0"/>
                    <a:sym typeface="Open Sans"/>
                  </a:rPr>
                  <a:t>: Female: 1; Male: 0</a:t>
                </a:r>
              </a:p>
              <a:p>
                <a:pPr lvl="0">
                  <a:lnSpc>
                    <a:spcPct val="150000"/>
                  </a:lnSpc>
                </a:pPr>
                <a:endParaRPr lang="en-US" dirty="0"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endParaRPr>
              </a:p>
              <a:p>
                <a:pPr lvl="0">
                  <a:lnSpc>
                    <a:spcPct val="150000"/>
                  </a:lnSpc>
                </a:pPr>
                <a:endParaRPr lang="en-US" dirty="0"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endParaRPr>
              </a:p>
            </p:txBody>
          </p:sp>
        </mc:Choice>
        <mc:Fallback>
          <p:sp>
            <p:nvSpPr>
              <p:cNvPr id="111" name="Google Shape;111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9" y="2836982"/>
                <a:ext cx="8215101" cy="2223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B769FE-5B96-4A7D-AF61-8A6C0F2D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6BCF9-C386-4E9D-A839-01916EDAAD5B}"/>
              </a:ext>
            </a:extLst>
          </p:cNvPr>
          <p:cNvSpPr/>
          <p:nvPr/>
        </p:nvSpPr>
        <p:spPr>
          <a:xfrm>
            <a:off x="541174" y="1057209"/>
            <a:ext cx="3646049" cy="3272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347EEC-2C61-4B52-B953-538512D5047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541174" y="2693639"/>
            <a:ext cx="36460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D70697-374F-48D6-B0ED-175A6C4C3B0D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flipV="1">
            <a:off x="2364199" y="1057209"/>
            <a:ext cx="0" cy="32728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35CB7-93D8-4A33-8A49-EF8BF3F2EF6C}"/>
                  </a:ext>
                </a:extLst>
              </p:cNvPr>
              <p:cNvSpPr txBox="1"/>
              <p:nvPr/>
            </p:nvSpPr>
            <p:spPr>
              <a:xfrm>
                <a:off x="3239311" y="4368170"/>
                <a:ext cx="1418253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35CB7-93D8-4A33-8A49-EF8BF3F2E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11" y="4368170"/>
                <a:ext cx="1418253" cy="325282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886B4B-6895-4438-A2D9-2DEBD28E0C75}"/>
                  </a:ext>
                </a:extLst>
              </p:cNvPr>
              <p:cNvSpPr txBox="1"/>
              <p:nvPr/>
            </p:nvSpPr>
            <p:spPr>
              <a:xfrm rot="16200000">
                <a:off x="-450236" y="1282193"/>
                <a:ext cx="1418253" cy="3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886B4B-6895-4438-A2D9-2DEBD28E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50236" y="1282193"/>
                <a:ext cx="1418253" cy="335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1479F-3D9F-42A9-B65C-FD66CC49746A}"/>
                  </a:ext>
                </a:extLst>
              </p:cNvPr>
              <p:cNvSpPr txBox="1"/>
              <p:nvPr/>
            </p:nvSpPr>
            <p:spPr>
              <a:xfrm>
                <a:off x="1661998" y="4397444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1479F-3D9F-42A9-B65C-FD66CC49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98" y="4397444"/>
                <a:ext cx="141825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8579D1-E01D-4FD0-BC72-C2523A9FB953}"/>
                  </a:ext>
                </a:extLst>
              </p:cNvPr>
              <p:cNvSpPr txBox="1"/>
              <p:nvPr/>
            </p:nvSpPr>
            <p:spPr>
              <a:xfrm>
                <a:off x="-368174" y="2548952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8579D1-E01D-4FD0-BC72-C2523A9FB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174" y="2548952"/>
                <a:ext cx="141825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0893C9D4-22FA-46A5-9F1C-64D91E1F6BA5}"/>
              </a:ext>
            </a:extLst>
          </p:cNvPr>
          <p:cNvSpPr/>
          <p:nvPr/>
        </p:nvSpPr>
        <p:spPr>
          <a:xfrm rot="10528509">
            <a:off x="2635884" y="1501716"/>
            <a:ext cx="499591" cy="559899"/>
          </a:xfrm>
          <a:prstGeom prst="arc">
            <a:avLst>
              <a:gd name="adj1" fmla="val 11797249"/>
              <a:gd name="adj2" fmla="val 2099686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AC36CC-F2FD-4F1C-B386-5A16076B0BB1}"/>
              </a:ext>
            </a:extLst>
          </p:cNvPr>
          <p:cNvCxnSpPr>
            <a:cxnSpLocks/>
          </p:cNvCxnSpPr>
          <p:nvPr/>
        </p:nvCxnSpPr>
        <p:spPr>
          <a:xfrm flipV="1">
            <a:off x="2482620" y="2209129"/>
            <a:ext cx="1008887" cy="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9F294F-FACD-4BDF-AC01-A60CBC261D4A}"/>
              </a:ext>
            </a:extLst>
          </p:cNvPr>
          <p:cNvCxnSpPr>
            <a:cxnSpLocks/>
          </p:cNvCxnSpPr>
          <p:nvPr/>
        </p:nvCxnSpPr>
        <p:spPr>
          <a:xfrm flipV="1">
            <a:off x="2987063" y="1680011"/>
            <a:ext cx="0" cy="8214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09D18D-19F1-4D8F-AB82-175E14FDC98C}"/>
                  </a:ext>
                </a:extLst>
              </p:cNvPr>
              <p:cNvSpPr txBox="1"/>
              <p:nvPr/>
            </p:nvSpPr>
            <p:spPr>
              <a:xfrm>
                <a:off x="3011952" y="2198031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09D18D-19F1-4D8F-AB82-175E14FDC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52" y="2198031"/>
                <a:ext cx="1418253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D00680-E30A-4862-A128-7F260DCC98DA}"/>
                  </a:ext>
                </a:extLst>
              </p:cNvPr>
              <p:cNvSpPr txBox="1"/>
              <p:nvPr/>
            </p:nvSpPr>
            <p:spPr>
              <a:xfrm>
                <a:off x="2339847" y="1347781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𝑐𝑜𝑛𝑐𝑒𝑛𝑡𝑟𝑎𝑡𝑖𝑜𝑛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D00680-E30A-4862-A128-7F260DCC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847" y="1347781"/>
                <a:ext cx="1418253" cy="307777"/>
              </a:xfrm>
              <a:prstGeom prst="rect">
                <a:avLst/>
              </a:prstGeom>
              <a:blipFill>
                <a:blip r:embed="rId7"/>
                <a:stretch>
                  <a:fillRect r="-1853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7B41275-58E9-4006-9338-41E6F973DBA8}"/>
              </a:ext>
            </a:extLst>
          </p:cNvPr>
          <p:cNvSpPr/>
          <p:nvPr/>
        </p:nvSpPr>
        <p:spPr>
          <a:xfrm rot="10528509">
            <a:off x="1121409" y="1477074"/>
            <a:ext cx="499591" cy="559899"/>
          </a:xfrm>
          <a:prstGeom prst="arc">
            <a:avLst>
              <a:gd name="adj1" fmla="val 11797249"/>
              <a:gd name="adj2" fmla="val 2152278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D79ED0-2297-4F17-87E5-4F162E3DB3A3}"/>
              </a:ext>
            </a:extLst>
          </p:cNvPr>
          <p:cNvCxnSpPr>
            <a:cxnSpLocks/>
          </p:cNvCxnSpPr>
          <p:nvPr/>
        </p:nvCxnSpPr>
        <p:spPr>
          <a:xfrm flipV="1">
            <a:off x="774690" y="2214386"/>
            <a:ext cx="1008887" cy="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99497C-CB6B-45C4-ADA8-A8B62CB1A2B3}"/>
              </a:ext>
            </a:extLst>
          </p:cNvPr>
          <p:cNvCxnSpPr>
            <a:cxnSpLocks/>
          </p:cNvCxnSpPr>
          <p:nvPr/>
        </p:nvCxnSpPr>
        <p:spPr>
          <a:xfrm flipV="1">
            <a:off x="1279133" y="1685268"/>
            <a:ext cx="0" cy="8214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05ECF184-6CCE-4911-AA64-A8A57BF2F4C8}"/>
              </a:ext>
            </a:extLst>
          </p:cNvPr>
          <p:cNvSpPr/>
          <p:nvPr/>
        </p:nvSpPr>
        <p:spPr>
          <a:xfrm>
            <a:off x="2839121" y="3310196"/>
            <a:ext cx="499591" cy="559899"/>
          </a:xfrm>
          <a:prstGeom prst="arc">
            <a:avLst>
              <a:gd name="adj1" fmla="val 11797249"/>
              <a:gd name="adj2" fmla="val 2099686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C76A5C-B8BD-4592-982F-0C726B040FDB}"/>
              </a:ext>
            </a:extLst>
          </p:cNvPr>
          <p:cNvCxnSpPr>
            <a:cxnSpLocks/>
          </p:cNvCxnSpPr>
          <p:nvPr/>
        </p:nvCxnSpPr>
        <p:spPr>
          <a:xfrm flipV="1">
            <a:off x="2465141" y="3702303"/>
            <a:ext cx="1008887" cy="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998B6D-716C-4732-B3D7-23F07528DE1A}"/>
              </a:ext>
            </a:extLst>
          </p:cNvPr>
          <p:cNvCxnSpPr>
            <a:cxnSpLocks/>
          </p:cNvCxnSpPr>
          <p:nvPr/>
        </p:nvCxnSpPr>
        <p:spPr>
          <a:xfrm flipV="1">
            <a:off x="2969584" y="3173185"/>
            <a:ext cx="0" cy="8214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6085A13F-83ED-4271-B4EB-039C3A0B36F5}"/>
              </a:ext>
            </a:extLst>
          </p:cNvPr>
          <p:cNvSpPr/>
          <p:nvPr/>
        </p:nvSpPr>
        <p:spPr>
          <a:xfrm>
            <a:off x="963031" y="3294434"/>
            <a:ext cx="499591" cy="559899"/>
          </a:xfrm>
          <a:prstGeom prst="arc">
            <a:avLst>
              <a:gd name="adj1" fmla="val 11797249"/>
              <a:gd name="adj2" fmla="val 2099686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608DEC-8DF0-44DB-AA0C-E55C9075B962}"/>
              </a:ext>
            </a:extLst>
          </p:cNvPr>
          <p:cNvCxnSpPr>
            <a:cxnSpLocks/>
          </p:cNvCxnSpPr>
          <p:nvPr/>
        </p:nvCxnSpPr>
        <p:spPr>
          <a:xfrm flipV="1">
            <a:off x="809767" y="3686541"/>
            <a:ext cx="1008887" cy="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533DB7-3653-4BBF-AC1E-B06161E141DB}"/>
              </a:ext>
            </a:extLst>
          </p:cNvPr>
          <p:cNvCxnSpPr>
            <a:cxnSpLocks/>
          </p:cNvCxnSpPr>
          <p:nvPr/>
        </p:nvCxnSpPr>
        <p:spPr>
          <a:xfrm flipV="1">
            <a:off x="1314210" y="3157423"/>
            <a:ext cx="0" cy="8214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7" name="Google Shape;109;p21">
            <a:extLst>
              <a:ext uri="{FF2B5EF4-FFF2-40B4-BE49-F238E27FC236}">
                <a16:creationId xmlns:a16="http://schemas.microsoft.com/office/drawing/2014/main" id="{9896C8DE-1BE4-4623-9E3D-DB11F7D2D77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5902" y="2015184"/>
            <a:ext cx="4851701" cy="1152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750518"/>
      </p:ext>
    </p:extLst>
  </p:cSld>
  <p:clrMapOvr>
    <a:masterClrMapping/>
  </p:clrMapOvr>
</p:sld>
</file>

<file path=ppt/theme/theme1.xml><?xml version="1.0" encoding="utf-8"?>
<a:theme xmlns:a="http://schemas.openxmlformats.org/drawingml/2006/main" name="U-M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767</Words>
  <Application>Microsoft Office PowerPoint</Application>
  <PresentationFormat>On-screen Show (16:9)</PresentationFormat>
  <Paragraphs>114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Wingdings</vt:lpstr>
      <vt:lpstr>Cambria Math</vt:lpstr>
      <vt:lpstr>Arial</vt:lpstr>
      <vt:lpstr>Times New Roman</vt:lpstr>
      <vt:lpstr>Open Sans</vt:lpstr>
      <vt:lpstr>Calibri</vt:lpstr>
      <vt:lpstr>U-M Light</vt:lpstr>
      <vt:lpstr>Systematic age, sex and temporal trends analysis of human exposure to multiple chemicals</vt:lpstr>
      <vt:lpstr>Outline</vt:lpstr>
      <vt:lpstr>Introduction</vt:lpstr>
      <vt:lpstr>Introduction</vt:lpstr>
      <vt:lpstr>Objectives</vt:lpstr>
      <vt:lpstr>Methods</vt:lpstr>
      <vt:lpstr>Steps</vt:lpstr>
      <vt:lpstr>Regression</vt:lpstr>
      <vt:lpstr>Regression  </vt:lpstr>
      <vt:lpstr>Results</vt:lpstr>
      <vt:lpstr>Database and data characterization</vt:lpstr>
      <vt:lpstr>Age, time, and sex trends of BFRs, DOX, OCPs, PCBs, PFAS</vt:lpstr>
      <vt:lpstr>In depth analysis of PFAS</vt:lpstr>
      <vt:lpstr>In depth analysis of PFAS</vt:lpstr>
      <vt:lpstr>Timeline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Subtititle</dc:title>
  <cp:lastModifiedBy>Zhang, Xingyue</cp:lastModifiedBy>
  <cp:revision>15</cp:revision>
  <dcterms:modified xsi:type="dcterms:W3CDTF">2022-01-10T15:42:10Z</dcterms:modified>
</cp:coreProperties>
</file>