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3" r:id="rId9"/>
    <p:sldId id="269" r:id="rId10"/>
    <p:sldId id="264" r:id="rId11"/>
    <p:sldId id="276" r:id="rId12"/>
    <p:sldId id="267" r:id="rId13"/>
    <p:sldId id="277" r:id="rId14"/>
    <p:sldId id="275" r:id="rId15"/>
    <p:sldId id="278" r:id="rId16"/>
    <p:sldId id="279" r:id="rId17"/>
    <p:sldId id="280" r:id="rId18"/>
    <p:sldId id="271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2199" autoAdjust="0"/>
  </p:normalViewPr>
  <p:slideViewPr>
    <p:cSldViewPr snapToGrid="0">
      <p:cViewPr varScale="1">
        <p:scale>
          <a:sx n="150" d="100"/>
          <a:sy n="150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903a5f87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903a5f87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to characterize trends to human exposure to … </a:t>
            </a:r>
            <a:r>
              <a:rPr lang="en-US"/>
              <a:t>in Australia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a9ccc89c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a9ccc89c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BFRs show negative association with age;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PFASs show little to no variation with age; 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a9ccc89c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Google Shape;120;g10a9ccc89cc_0_34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≈30 </m:t>
                      </m:r>
                    </m:oMath>
                  </m:oMathPara>
                </a14:m>
                <a:endParaRPr lang="en-US" sz="1100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en-US" sz="1100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-US" sz="1100" b="0" dirty="0"/>
                  <a:t>summarize the results of age from the quadratic regression model by presenting the association between </a:t>
                </a:r>
                <a:r>
                  <a:rPr lang="en-US" sz="1100" b="0" dirty="0" err="1"/>
                  <a:t>bage</a:t>
                </a:r>
                <a:r>
                  <a:rPr lang="en-US" sz="1100" b="0" dirty="0"/>
                  <a:t> and bage2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Left, and upper region tend to have a downward and convex curve, implying the highest biomarker levels for the youngest participants. </a:t>
                </a:r>
                <a:endParaRPr dirty="0"/>
              </a:p>
            </p:txBody>
          </p:sp>
        </mc:Choice>
        <mc:Fallback xmlns="">
          <p:sp>
            <p:nvSpPr>
              <p:cNvPr id="120" name="Google Shape;120;g10a9ccc89cc_0_34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-US" sz="1100" b="0" i="0">
                    <a:latin typeface="Cambria Math" panose="02040503050406030204" pitchFamily="18" charset="0"/>
                  </a:rPr>
                  <a:t>−𝑏/2𝑎≈30 </a:t>
                </a:r>
                <a:endParaRPr lang="en-US" sz="1100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en-US" sz="1100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-US" sz="1100" b="0" dirty="0"/>
                  <a:t>summarize the results of age from the quadratic regression model by presenting the association between </a:t>
                </a:r>
                <a:r>
                  <a:rPr lang="en-US" sz="1100" b="0" dirty="0" err="1"/>
                  <a:t>bage</a:t>
                </a:r>
                <a:r>
                  <a:rPr lang="en-US" sz="1100" b="0" dirty="0"/>
                  <a:t> and bage2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Left, and upper region tend to have a downward and convex curve, implying the highest biomarker levels for the youngest participants. </a:t>
                </a:r>
                <a:endParaRPr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68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a9ccc89c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a9ccc89c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1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atterns of PFAS concentration by age vary in Australia. 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a9ccc89c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a9ccc89c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latin typeface="Open Sans"/>
                <a:ea typeface="Open Sans"/>
                <a:cs typeface="Open Sans"/>
              </a:rPr>
              <a:t>Temporal trend of PFAS concentration across all age groups: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latin typeface="Open Sans"/>
                <a:ea typeface="Open Sans"/>
                <a:cs typeface="Open Sans"/>
              </a:rPr>
              <a:t>PFAS concentrations have been decreasing by a factor of 5 for PFOA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3995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a9ccc89c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a9ccc89c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1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atterns of PFAS concentration by age vary in Australia.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165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a9ccc89c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a9ccc89c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1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atterns of PFAS concentration by age vary in Australia.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56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c2ebe295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c2ebe295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74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a9ccc89c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a9ccc89c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>
                <a:latin typeface="Open Sans"/>
                <a:ea typeface="Open Sans"/>
                <a:cs typeface="Open Sans"/>
              </a:rPr>
              <a:t>PFHxS</a:t>
            </a:r>
            <a:r>
              <a:rPr lang="en-US" dirty="0">
                <a:latin typeface="Open Sans"/>
                <a:ea typeface="Open Sans"/>
                <a:cs typeface="Open Sans"/>
              </a:rPr>
              <a:t>: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Females and males exhibit more distinct trends in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PFHxS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Males' concentrations peak around the age of 40, while concentrations are the lowest for women at the same age. </a:t>
            </a:r>
            <a:r>
              <a:rPr lang="en-US" dirty="0">
                <a:effectLst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>
              <a:effectLst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>
              <a:latin typeface="Open Sans"/>
              <a:ea typeface="Open Sans"/>
              <a:cs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639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c2ebe295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c2ebe295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09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5dc0100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5dc0100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7ff334c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7ff334c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cb5aa93d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cb5aa93d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Rather than analyzing their trends together and contrasting their respective behavior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a9ccc89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a9ccc89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c2ebe295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c2ebe295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QAEHS: Queensland Alliance for Environmental Health Sciences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Data analysis starts with data collection, </a:t>
            </a:r>
            <a:endParaRPr dirty="0"/>
          </a:p>
        </p:txBody>
      </p:sp>
      <p:sp>
        <p:nvSpPr>
          <p:cNvPr id="122" name="Google Shape;122;p4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F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1" i="0" u="none">
                <a:solidFill>
                  <a:srgbClr val="F0AF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a9ccc89c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a9ccc89c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we use centered age to reduce the collinearity between linear and quadratic age predictors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use this model to evaluate the influence of age, sample year, and sex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c2ebe295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c2ebe295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9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-M Cube 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4375" y="-83375"/>
            <a:ext cx="9437350" cy="5308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8225" y="-83375"/>
            <a:ext cx="9437350" cy="53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0158" y="1786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"/>
              <a:buNone/>
              <a:defRPr sz="5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0150" y="38394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 t="159" b="169"/>
          <a:stretch/>
        </p:blipFill>
        <p:spPr>
          <a:xfrm>
            <a:off x="3760607" y="515982"/>
            <a:ext cx="1474576" cy="15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6"/>
          <p:cNvSpPr txBox="1">
            <a:spLocks noGrp="1"/>
          </p:cNvSpPr>
          <p:nvPr>
            <p:ph type="title"/>
          </p:nvPr>
        </p:nvSpPr>
        <p:spPr>
          <a:xfrm>
            <a:off x="1" y="195263"/>
            <a:ext cx="9140825" cy="507206"/>
          </a:xfrm>
          <a:prstGeom prst="rect">
            <a:avLst/>
          </a:prstGeom>
          <a:solidFill>
            <a:srgbClr val="0103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  <a:defRPr sz="2700"/>
            </a:lvl1pPr>
            <a:lvl2pPr lvl="1" algn="ctr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04800" algn="l">
              <a:spcBef>
                <a:spcPts val="420"/>
              </a:spcBef>
              <a:spcAft>
                <a:spcPts val="0"/>
              </a:spcAft>
              <a:buSzPts val="2800"/>
              <a:buFont typeface="Arial"/>
              <a:buChar char="•"/>
              <a:defRPr sz="2100" b="0"/>
            </a:lvl1pPr>
            <a:lvl2pPr marL="685800" lvl="1" indent="-285750" algn="l">
              <a:spcBef>
                <a:spcPts val="360"/>
              </a:spcBef>
              <a:spcAft>
                <a:spcPts val="0"/>
              </a:spcAft>
              <a:buSzPts val="2400"/>
              <a:buFont typeface="Arial"/>
              <a:buChar char="–"/>
              <a:defRPr sz="1800" b="0"/>
            </a:lvl2pPr>
            <a:lvl3pPr marL="1028700" lvl="2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•"/>
              <a:defRPr sz="1500" b="0"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 b="0"/>
            </a:lvl4pPr>
            <a:lvl5pPr marL="1714500" lvl="4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»"/>
              <a:defRPr sz="1200" b="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5" name="Google Shape;35;p56"/>
          <p:cNvSpPr txBox="1">
            <a:spLocks noGrp="1"/>
          </p:cNvSpPr>
          <p:nvPr>
            <p:ph type="sldNum" idx="12"/>
          </p:nvPr>
        </p:nvSpPr>
        <p:spPr>
          <a:xfrm>
            <a:off x="7596188" y="4839891"/>
            <a:ext cx="1417637" cy="301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Google Shape;36;p56"/>
          <p:cNvSpPr txBox="1">
            <a:spLocks noGrp="1"/>
          </p:cNvSpPr>
          <p:nvPr>
            <p:ph type="ftr" idx="11"/>
          </p:nvPr>
        </p:nvSpPr>
        <p:spPr>
          <a:xfrm>
            <a:off x="1692275" y="4839890"/>
            <a:ext cx="5757862" cy="30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>
                <a:solidFill>
                  <a:srgbClr val="010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94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Title">
  <p:cSld name="TITLE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8225" y="-16674"/>
            <a:ext cx="9292225" cy="522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8225" y="-83375"/>
            <a:ext cx="9437350" cy="53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310158" y="2167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"/>
              <a:buNone/>
              <a:defRPr sz="5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310150" y="42204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4">
            <a:alphaModFix/>
          </a:blip>
          <a:srcRect t="159" b="169"/>
          <a:stretch/>
        </p:blipFill>
        <p:spPr>
          <a:xfrm>
            <a:off x="3760607" y="896982"/>
            <a:ext cx="1474576" cy="15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310158" y="2167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Systematic age, sex and temporal trends analysis of human exposure to multiple chemicals in Australia</a:t>
            </a:r>
            <a:endParaRPr sz="3200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347474" y="442570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Xingyue(Sherry) Zhang</a:t>
            </a:r>
            <a:endParaRPr lang="en-US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latin typeface="Open Sans" panose="020B0606030504020204" pitchFamily="34" charset="0"/>
              </a:rPr>
              <a:t>4</a:t>
            </a:r>
            <a:r>
              <a:rPr lang="en-US" sz="1800" b="0" i="1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/20/22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and data characterization</a:t>
            </a:r>
            <a:endParaRPr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21553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9F8527A-5698-49E4-AE75-15FF90F3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76" y="1215535"/>
            <a:ext cx="3735453" cy="3070860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A95BA30-ACE7-41F1-8B8A-936B9F4BE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607" y="1153622"/>
            <a:ext cx="4607560" cy="3194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84E65B-0025-4890-8948-15B47A3CB8DE}"/>
                  </a:ext>
                </a:extLst>
              </p:cNvPr>
              <p:cNvSpPr txBox="1"/>
              <p:nvPr/>
            </p:nvSpPr>
            <p:spPr>
              <a:xfrm>
                <a:off x="4465172" y="4259825"/>
                <a:ext cx="4572000" cy="325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𝑎𝑔𝑒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84E65B-0025-4890-8948-15B47A3CB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72" y="4259825"/>
                <a:ext cx="4572000" cy="325282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431CE39-AC02-478E-86D6-2913669FCAEF}"/>
              </a:ext>
            </a:extLst>
          </p:cNvPr>
          <p:cNvSpPr txBox="1"/>
          <p:nvPr/>
        </p:nvSpPr>
        <p:spPr>
          <a:xfrm>
            <a:off x="4572000" y="962431"/>
            <a:ext cx="27960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Decreasing with age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E8E813-D6B8-4AE1-8ECB-4DDB71121B55}"/>
              </a:ext>
            </a:extLst>
          </p:cNvPr>
          <p:cNvSpPr txBox="1"/>
          <p:nvPr/>
        </p:nvSpPr>
        <p:spPr>
          <a:xfrm>
            <a:off x="6747587" y="1570665"/>
            <a:ext cx="19896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ncreasing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age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99EF1-CA12-4A8C-A33D-FBF8DB534719}"/>
              </a:ext>
            </a:extLst>
          </p:cNvPr>
          <p:cNvSpPr txBox="1"/>
          <p:nvPr/>
        </p:nvSpPr>
        <p:spPr>
          <a:xfrm>
            <a:off x="1449355" y="4268578"/>
            <a:ext cx="27960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75 chemicals in total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23DF63-A9E6-4FC9-B236-EF6346477DA8}"/>
              </a:ext>
            </a:extLst>
          </p:cNvPr>
          <p:cNvCxnSpPr>
            <a:cxnSpLocks/>
          </p:cNvCxnSpPr>
          <p:nvPr/>
        </p:nvCxnSpPr>
        <p:spPr>
          <a:xfrm flipV="1">
            <a:off x="6747587" y="1180000"/>
            <a:ext cx="0" cy="29326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Chart, scatter chart&#10;&#10;Description automatically generated">
            <a:extLst>
              <a:ext uri="{FF2B5EF4-FFF2-40B4-BE49-F238E27FC236}">
                <a16:creationId xmlns:a16="http://schemas.microsoft.com/office/drawing/2014/main" id="{0460D39E-4C50-99D7-E814-45BC91924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9" y="1130367"/>
            <a:ext cx="4413250" cy="2733675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6F6AD9E6-C711-4795-2859-4D30CA136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02" y="1071634"/>
            <a:ext cx="4545965" cy="2816225"/>
          </a:xfrm>
          <a:prstGeom prst="rect">
            <a:avLst/>
          </a:prstGeom>
        </p:spPr>
      </p:pic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699" y="98405"/>
            <a:ext cx="88323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Age, time, and sex trends of BFRs, DOX, OCPs, PCBs, PFAS</a:t>
            </a: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278102" y="113036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0245F5DC-1AFD-44D3-B78E-99EFC90A3BFC}"/>
              </a:ext>
            </a:extLst>
          </p:cNvPr>
          <p:cNvSpPr/>
          <p:nvPr/>
        </p:nvSpPr>
        <p:spPr>
          <a:xfrm rot="430372">
            <a:off x="3612915" y="3107928"/>
            <a:ext cx="451557" cy="515208"/>
          </a:xfrm>
          <a:prstGeom prst="arc">
            <a:avLst>
              <a:gd name="adj1" fmla="val 9885205"/>
              <a:gd name="adj2" fmla="val 173897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9E50A5-6F4A-45CF-A3FF-C5F4BADB8F14}"/>
              </a:ext>
            </a:extLst>
          </p:cNvPr>
          <p:cNvSpPr/>
          <p:nvPr/>
        </p:nvSpPr>
        <p:spPr>
          <a:xfrm rot="2057427">
            <a:off x="554949" y="3196384"/>
            <a:ext cx="528320" cy="258445"/>
          </a:xfrm>
          <a:prstGeom prst="arc">
            <a:avLst>
              <a:gd name="adj1" fmla="val 12465299"/>
              <a:gd name="adj2" fmla="val 210717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8BF8CF-B2D7-429D-85B5-BA6EDBE78A87}"/>
              </a:ext>
            </a:extLst>
          </p:cNvPr>
          <p:cNvCxnSpPr/>
          <p:nvPr/>
        </p:nvCxnSpPr>
        <p:spPr>
          <a:xfrm flipV="1">
            <a:off x="3422279" y="2287268"/>
            <a:ext cx="452120" cy="289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58A6D9-A3FF-47FC-9870-BE7F302E8F15}"/>
              </a:ext>
            </a:extLst>
          </p:cNvPr>
          <p:cNvCxnSpPr/>
          <p:nvPr/>
        </p:nvCxnSpPr>
        <p:spPr>
          <a:xfrm>
            <a:off x="605749" y="2272164"/>
            <a:ext cx="426720" cy="361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31DFC9C2-D42B-4FC3-BEF8-5A43FB4B354B}"/>
              </a:ext>
            </a:extLst>
          </p:cNvPr>
          <p:cNvSpPr/>
          <p:nvPr/>
        </p:nvSpPr>
        <p:spPr>
          <a:xfrm rot="11179769">
            <a:off x="815599" y="1061402"/>
            <a:ext cx="433740" cy="379410"/>
          </a:xfrm>
          <a:prstGeom prst="arc">
            <a:avLst>
              <a:gd name="adj1" fmla="val 14104319"/>
              <a:gd name="adj2" fmla="val 2125671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7C6BBFF1-41AE-4C33-ADC5-CEFE028D77D0}"/>
              </a:ext>
            </a:extLst>
          </p:cNvPr>
          <p:cNvSpPr/>
          <p:nvPr/>
        </p:nvSpPr>
        <p:spPr>
          <a:xfrm rot="7471415">
            <a:off x="3354062" y="1150236"/>
            <a:ext cx="528320" cy="258445"/>
          </a:xfrm>
          <a:prstGeom prst="arc">
            <a:avLst>
              <a:gd name="adj1" fmla="val 13591296"/>
              <a:gd name="adj2" fmla="val 210717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C0ED9E-D4FE-44E6-A5DF-4E614A957BB7}"/>
                  </a:ext>
                </a:extLst>
              </p:cNvPr>
              <p:cNvSpPr txBox="1"/>
              <p:nvPr/>
            </p:nvSpPr>
            <p:spPr>
              <a:xfrm rot="16200000">
                <a:off x="-577124" y="1921986"/>
                <a:ext cx="1418253" cy="3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C0ED9E-D4FE-44E6-A5DF-4E614A957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77124" y="1921986"/>
                <a:ext cx="1418253" cy="335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DE989-1ADA-4C71-A1A8-E73B7EF4B37E}"/>
                  </a:ext>
                </a:extLst>
              </p:cNvPr>
              <p:cNvSpPr txBox="1"/>
              <p:nvPr/>
            </p:nvSpPr>
            <p:spPr>
              <a:xfrm>
                <a:off x="2040908" y="693432"/>
                <a:ext cx="3072572" cy="368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  <m:sSup>
                                <m:sSupPr>
                                  <m:ctrlPr>
                                    <a:rPr lang="en-US" sz="105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05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𝑎𝑔𝑒</m:t>
                              </m:r>
                            </m:sub>
                          </m:sSub>
                        </m:den>
                      </m:f>
                      <m:r>
                        <a:rPr lang="en-US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𝑎𝑔𝑒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𝑎𝑔𝑒</m:t>
                              </m:r>
                            </m:sub>
                          </m:sSub>
                        </m:den>
                      </m:f>
                      <m:r>
                        <a:rPr lang="en-US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28−5</m:t>
                          </m:r>
                        </m:den>
                      </m:f>
                      <m:r>
                        <a:rPr lang="en-US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den>
                      </m:f>
                    </m:oMath>
                  </m:oMathPara>
                </a14:m>
                <a:endParaRPr lang="en-US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DE989-1ADA-4C71-A1A8-E73B7EF4B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908" y="693432"/>
                <a:ext cx="3072572" cy="368947"/>
              </a:xfrm>
              <a:prstGeom prst="rect">
                <a:avLst/>
              </a:prstGeom>
              <a:blipFill>
                <a:blip r:embed="rId6"/>
                <a:stretch>
                  <a:fillRect l="-823" r="-41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E7D5B23-3A6A-BAEF-A4C6-5FC87CA35108}"/>
              </a:ext>
            </a:extLst>
          </p:cNvPr>
          <p:cNvSpPr txBox="1"/>
          <p:nvPr/>
        </p:nvSpPr>
        <p:spPr>
          <a:xfrm>
            <a:off x="416428" y="4131305"/>
            <a:ext cx="307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With children below 5 years old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EE5DF9-C830-F3B4-086B-5775F2EC1142}"/>
              </a:ext>
            </a:extLst>
          </p:cNvPr>
          <p:cNvSpPr txBox="1"/>
          <p:nvPr/>
        </p:nvSpPr>
        <p:spPr>
          <a:xfrm>
            <a:off x="4841308" y="4095437"/>
            <a:ext cx="3707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Without children below 5 years old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4D17443C-DD49-9A95-9B3A-B936B774EB40}"/>
              </a:ext>
            </a:extLst>
          </p:cNvPr>
          <p:cNvSpPr/>
          <p:nvPr/>
        </p:nvSpPr>
        <p:spPr>
          <a:xfrm rot="8112330">
            <a:off x="5479609" y="1398476"/>
            <a:ext cx="198914" cy="358201"/>
          </a:xfrm>
          <a:prstGeom prst="downArrow">
            <a:avLst>
              <a:gd name="adj1" fmla="val 50000"/>
              <a:gd name="adj2" fmla="val 52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27FE98-6C80-1A31-B2DF-07EB0760F124}"/>
                  </a:ext>
                </a:extLst>
              </p:cNvPr>
              <p:cNvSpPr txBox="1"/>
              <p:nvPr/>
            </p:nvSpPr>
            <p:spPr>
              <a:xfrm>
                <a:off x="1646777" y="3755229"/>
                <a:ext cx="1418253" cy="3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27FE98-6C80-1A31-B2DF-07EB0760F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77" y="3755229"/>
                <a:ext cx="1418253" cy="3350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59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8EA77FF-0929-7F0D-A5FB-076BEE44E5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67" y="311085"/>
            <a:ext cx="4150594" cy="4150594"/>
          </a:xfrm>
          <a:prstGeom prst="rect">
            <a:avLst/>
          </a:prstGeom>
        </p:spPr>
      </p:pic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 trend of PFAS</a:t>
            </a:r>
            <a:endParaRPr dirty="0"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34751"/>
            <a:ext cx="477666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Open Sans"/>
              <a:buChar char="-"/>
            </a:pP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PFOA 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concentrations decrease before 30 y/o but then rise</a:t>
            </a:r>
          </a:p>
          <a:p>
            <a:pPr>
              <a:buFont typeface="Open Sans"/>
              <a:buChar char="-"/>
            </a:pP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The PFNA exhibits similar trends, except for 2006 and 2009 when the trends are reversed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Females and males exhibit distinct trends in </a:t>
            </a:r>
            <a:r>
              <a:rPr lang="en-US" sz="160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PFHxS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: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Males' concentrations peak around the age of 30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while females' concentrations are lowest for 30 -year-old (menstrual blood loss)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buFont typeface="Open Sans"/>
              <a:buChar char="-"/>
            </a:pP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PFOS concentrations appear to increase from birth across all years</a:t>
            </a:r>
            <a:endParaRPr sz="1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4126458-60CD-433B-89B2-2F9797AF8AA2}"/>
              </a:ext>
            </a:extLst>
          </p:cNvPr>
          <p:cNvSpPr/>
          <p:nvPr/>
        </p:nvSpPr>
        <p:spPr>
          <a:xfrm>
            <a:off x="7453164" y="3126261"/>
            <a:ext cx="129091" cy="10757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Time trend of PFAS</a:t>
            </a:r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-1861616" y="615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5CA03-00A1-4360-BA0F-34FD167BF64F}"/>
              </a:ext>
            </a:extLst>
          </p:cNvPr>
          <p:cNvSpPr txBox="1"/>
          <p:nvPr/>
        </p:nvSpPr>
        <p:spPr>
          <a:xfrm>
            <a:off x="522024" y="1152475"/>
            <a:ext cx="3961926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-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Over the last 15 years, PFOA and PFOS </a:t>
            </a:r>
            <a:r>
              <a:rPr lang="zh-CN" altLang="en-US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↓ </a:t>
            </a:r>
            <a:r>
              <a:rPr lang="en-US" altLang="zh-CN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5x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,  </a:t>
            </a:r>
            <a:r>
              <a:rPr lang="en-US" sz="1600" dirty="0" err="1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PFHxS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</a:t>
            </a:r>
            <a:r>
              <a:rPr lang="zh-CN" altLang="en-US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↓</a:t>
            </a:r>
            <a:r>
              <a:rPr lang="en-US" altLang="zh-CN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2x</a:t>
            </a:r>
          </a:p>
          <a:p>
            <a:pPr marL="285750" indent="-285750">
              <a:lnSpc>
                <a:spcPct val="150000"/>
              </a:lnSpc>
              <a:buFont typeface="Arial"/>
              <a:buChar char="-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PFNA concentrations peaked in 2009 before decreasing in the last decade</a:t>
            </a:r>
          </a:p>
          <a:p>
            <a:pPr marL="285750" indent="-285750">
              <a:lnSpc>
                <a:spcPct val="150000"/>
              </a:lnSpc>
              <a:buFont typeface="Arial"/>
              <a:buChar char="-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The decreasing trends are not consistent across all age groups: PFOA decreases more slowly in children, whereas </a:t>
            </a:r>
            <a:r>
              <a:rPr lang="en-US" sz="1600" dirty="0" err="1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PFHxS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declines more slowly in the elderly</a:t>
            </a:r>
          </a:p>
        </p:txBody>
      </p:sp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77BF7478-E4F5-2D8A-DB4F-E0DBB4F99D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80" y="317256"/>
            <a:ext cx="4210344" cy="42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7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699" y="33129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with NHANES</a:t>
            </a:r>
            <a:endParaRPr dirty="0"/>
          </a:p>
        </p:txBody>
      </p:sp>
      <p:pic>
        <p:nvPicPr>
          <p:cNvPr id="6" name="Picture 5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9DF247F3-E53F-18E3-23A1-FEE44629C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82" y="1296443"/>
            <a:ext cx="3646406" cy="3646406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72A78798-C94B-4121-D086-534772A4F9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14" y="1242552"/>
            <a:ext cx="3754187" cy="3754187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EE7D5B23-3A6A-BAEF-A4C6-5FC87CA35108}"/>
              </a:ext>
            </a:extLst>
          </p:cNvPr>
          <p:cNvSpPr txBox="1"/>
          <p:nvPr/>
        </p:nvSpPr>
        <p:spPr>
          <a:xfrm>
            <a:off x="603316" y="957889"/>
            <a:ext cx="307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NHANES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2CA294EC-FD69-F66A-5204-6C38ABD2C971}"/>
              </a:ext>
            </a:extLst>
          </p:cNvPr>
          <p:cNvSpPr txBox="1"/>
          <p:nvPr/>
        </p:nvSpPr>
        <p:spPr>
          <a:xfrm>
            <a:off x="5296088" y="903998"/>
            <a:ext cx="307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Australia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37163-0DFB-279D-4A97-11259233A4D2}"/>
              </a:ext>
            </a:extLst>
          </p:cNvPr>
          <p:cNvSpPr/>
          <p:nvPr/>
        </p:nvSpPr>
        <p:spPr>
          <a:xfrm>
            <a:off x="6971084" y="404378"/>
            <a:ext cx="2092751" cy="49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trends are very similar</a:t>
            </a:r>
          </a:p>
        </p:txBody>
      </p:sp>
    </p:spTree>
    <p:extLst>
      <p:ext uri="{BB962C8B-B14F-4D97-AF65-F5344CB8AC3E}">
        <p14:creationId xmlns:p14="http://schemas.microsoft.com/office/powerpoint/2010/main" val="322421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699" y="33129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with NHANES</a:t>
            </a:r>
            <a:endParaRPr dirty="0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EE7D5B23-3A6A-BAEF-A4C6-5FC87CA35108}"/>
              </a:ext>
            </a:extLst>
          </p:cNvPr>
          <p:cNvSpPr txBox="1"/>
          <p:nvPr/>
        </p:nvSpPr>
        <p:spPr>
          <a:xfrm>
            <a:off x="603316" y="957889"/>
            <a:ext cx="307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NHANES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2CA294EC-FD69-F66A-5204-6C38ABD2C971}"/>
              </a:ext>
            </a:extLst>
          </p:cNvPr>
          <p:cNvSpPr txBox="1"/>
          <p:nvPr/>
        </p:nvSpPr>
        <p:spPr>
          <a:xfrm>
            <a:off x="5296088" y="903998"/>
            <a:ext cx="307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Australia</a:t>
            </a:r>
          </a:p>
        </p:txBody>
      </p:sp>
      <p:pic>
        <p:nvPicPr>
          <p:cNvPr id="3" name="Picture 2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3BC40A49-7B30-067F-E507-41219A20A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01" y="1350333"/>
            <a:ext cx="3579885" cy="3579885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7DFF28B-D804-28A9-D2F8-9D0ABF6851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780" y="1242552"/>
            <a:ext cx="3665261" cy="36652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F37163-0DFB-279D-4A97-11259233A4D2}"/>
              </a:ext>
            </a:extLst>
          </p:cNvPr>
          <p:cNvSpPr/>
          <p:nvPr/>
        </p:nvSpPr>
        <p:spPr>
          <a:xfrm>
            <a:off x="7019416" y="364193"/>
            <a:ext cx="2092751" cy="49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Age trends are a bit different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545690-7277-53AE-3205-D754C8A442D1}"/>
              </a:ext>
            </a:extLst>
          </p:cNvPr>
          <p:cNvSpPr/>
          <p:nvPr/>
        </p:nvSpPr>
        <p:spPr>
          <a:xfrm>
            <a:off x="1376508" y="1527143"/>
            <a:ext cx="1046181" cy="763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3568B-3496-45C6-F46C-70CC89F9BB73}"/>
              </a:ext>
            </a:extLst>
          </p:cNvPr>
          <p:cNvSpPr/>
          <p:nvPr/>
        </p:nvSpPr>
        <p:spPr>
          <a:xfrm>
            <a:off x="5613760" y="1433466"/>
            <a:ext cx="702200" cy="772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97940E-DC68-DF27-2A25-1DFAF1FE0725}"/>
              </a:ext>
            </a:extLst>
          </p:cNvPr>
          <p:cNvSpPr/>
          <p:nvPr/>
        </p:nvSpPr>
        <p:spPr>
          <a:xfrm>
            <a:off x="1376508" y="2302777"/>
            <a:ext cx="358024" cy="76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516F47-39C7-5C4C-503C-D86F3374E0C9}"/>
              </a:ext>
            </a:extLst>
          </p:cNvPr>
          <p:cNvSpPr/>
          <p:nvPr/>
        </p:nvSpPr>
        <p:spPr>
          <a:xfrm>
            <a:off x="5613760" y="2231852"/>
            <a:ext cx="358024" cy="76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383539-3C19-EC8C-1605-0D174F2E0191}"/>
              </a:ext>
            </a:extLst>
          </p:cNvPr>
          <p:cNvSpPr/>
          <p:nvPr/>
        </p:nvSpPr>
        <p:spPr>
          <a:xfrm>
            <a:off x="2064665" y="3128547"/>
            <a:ext cx="358024" cy="76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294A6C-E029-D2BE-941C-F63846B97E2B}"/>
              </a:ext>
            </a:extLst>
          </p:cNvPr>
          <p:cNvSpPr/>
          <p:nvPr/>
        </p:nvSpPr>
        <p:spPr>
          <a:xfrm>
            <a:off x="5957936" y="3075182"/>
            <a:ext cx="358024" cy="76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53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662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4C1D2-F78D-9C22-FC5D-D155764DA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/>
              <a:t>Generally, BFRs are </a:t>
            </a:r>
            <a:r>
              <a:rPr lang="en-US" sz="1600" b="1" dirty="0">
                <a:solidFill>
                  <a:schemeClr val="accent5"/>
                </a:solidFill>
              </a:rPr>
              <a:t>negatively</a:t>
            </a:r>
            <a:r>
              <a:rPr lang="en-US" sz="1600" dirty="0"/>
              <a:t> associated with age, indicating that children are more susceptible to BFRs exposures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/>
              <a:t>In contrast, most DOX and PCBs </a:t>
            </a:r>
            <a:r>
              <a:rPr lang="en-US" sz="1600" b="1" dirty="0">
                <a:solidFill>
                  <a:srgbClr val="FF0000"/>
                </a:solidFill>
              </a:rPr>
              <a:t>increase</a:t>
            </a:r>
            <a:r>
              <a:rPr lang="en-US" sz="1600" dirty="0"/>
              <a:t> with age, suggesting an accumulative effect in older adults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/>
              <a:t>Age trends of PFAS </a:t>
            </a:r>
            <a:r>
              <a:rPr lang="en-US" sz="1600" b="1" dirty="0">
                <a:solidFill>
                  <a:schemeClr val="accent5"/>
                </a:solidFill>
              </a:rPr>
              <a:t>vary a lot by sex</a:t>
            </a:r>
            <a:r>
              <a:rPr lang="en-US" sz="1600" dirty="0"/>
              <a:t>, especially for </a:t>
            </a:r>
            <a:r>
              <a:rPr lang="en-US" sz="1600" dirty="0" err="1"/>
              <a:t>PFHxS</a:t>
            </a:r>
            <a:r>
              <a:rPr lang="en-US" sz="1600" dirty="0"/>
              <a:t>;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Age patterns are different from NHANES especially for men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/>
              <a:t>Time trends of PFAS are relatively </a:t>
            </a:r>
            <a:r>
              <a:rPr lang="en-US" sz="1600" b="1" dirty="0">
                <a:solidFill>
                  <a:schemeClr val="accent5"/>
                </a:solidFill>
              </a:rPr>
              <a:t>consistent across sex</a:t>
            </a:r>
            <a:r>
              <a:rPr lang="en-US" sz="1600" dirty="0"/>
              <a:t>;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Time patterns show a certain similarity with results derived from the NHANES data</a:t>
            </a:r>
          </a:p>
        </p:txBody>
      </p:sp>
    </p:spTree>
    <p:extLst>
      <p:ext uri="{BB962C8B-B14F-4D97-AF65-F5344CB8AC3E}">
        <p14:creationId xmlns:p14="http://schemas.microsoft.com/office/powerpoint/2010/main" val="173836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 for your listening!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559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Introduction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Methods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Results and Discussion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04828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Why do we need trend analysis?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To characterize an individual's exposures to chemicals over life, we need to understand how chemical biomarker concentrations </a:t>
            </a:r>
            <a:r>
              <a:rPr lang="en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change over time, by age, sex and other factors</a:t>
            </a:r>
            <a:endParaRPr b="1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To identify chemicals which </a:t>
            </a:r>
            <a:r>
              <a:rPr lang="en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vulnerable population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are particularly exposed to, e.g. children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What have been done in previous studies? (Potential gap)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Substantial research has been done on age and temporal trends of human exposure to BFRs, DOX, OCPs, PCBs and PFASs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Most of those existing studies focus on</a:t>
            </a:r>
            <a:r>
              <a:rPr lang="en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individual class of compounds</a:t>
            </a:r>
            <a:endParaRPr b="1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Data coverage for children (&lt; 5 y/o) is </a:t>
            </a:r>
            <a:r>
              <a:rPr lang="en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due to ethical considerations and the limited amount of blood that can be collected at a young age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-"/>
            </a:pPr>
            <a:endParaRPr b="1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78C022B-A7A3-4DB1-9131-0581EAF35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011" y="1017725"/>
            <a:ext cx="572701" cy="572701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75BC2EC-7F7E-4C36-8547-19FB5ACD2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921" y="2515594"/>
            <a:ext cx="481775" cy="481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248358" y="899520"/>
            <a:ext cx="873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Main objective: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Use pooled samples to provide a systematic analysis of </a:t>
            </a:r>
            <a:r>
              <a:rPr lang="en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age, sex, and time trends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across </a:t>
            </a:r>
            <a:r>
              <a:rPr lang="en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multiple chemical classes </a:t>
            </a:r>
            <a:r>
              <a:rPr lang="en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BFRs, DOX, OCPs, PCBs and PFASs)</a:t>
            </a:r>
            <a:endParaRPr b="1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More specifically, this study aims to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Set up </a:t>
            </a:r>
            <a:r>
              <a:rPr lang="en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 unified database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of chemicals measured in pooled blood and serum samples from four labs in Australia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Examine the temporal and age trends of all chemicals, identify chemicals with high concentrations in children, particularly in children under 5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Detailed analysis of </a:t>
            </a:r>
            <a:r>
              <a:rPr lang="en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PFASs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trends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Compare results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with NHANES research (Nguyen et al., 2019)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>
            <a:off x="4282456" y="537828"/>
            <a:ext cx="2700000" cy="341709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400" b="1">
              <a:solidFill>
                <a:srgbClr val="F0A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4282456" y="4231957"/>
            <a:ext cx="2700000" cy="340519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400" b="1">
              <a:solidFill>
                <a:srgbClr val="F0A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1143001" y="0"/>
            <a:ext cx="1154906" cy="198834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400" b="1">
              <a:solidFill>
                <a:srgbClr val="F0AF00"/>
              </a:solidFill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3454003" y="0"/>
            <a:ext cx="4546997" cy="195263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400" b="1">
              <a:solidFill>
                <a:srgbClr val="F0AF00"/>
              </a:solidFill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4401553" y="543186"/>
            <a:ext cx="24300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2200"/>
            </a:pPr>
            <a:r>
              <a:rPr lang="en-US" sz="1650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 data</a:t>
            </a:r>
            <a:endParaRPr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6893228" y="1786175"/>
            <a:ext cx="211256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1700"/>
            </a:pPr>
            <a:r>
              <a:rPr lang="en-US" sz="1275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Detect low detection rate over time</a:t>
            </a:r>
            <a:endParaRPr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2400226" y="1884279"/>
            <a:ext cx="2183202" cy="2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1700"/>
            </a:pPr>
            <a:r>
              <a:rPr lang="en-US" sz="1275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Harmonize Codenames </a:t>
            </a:r>
            <a:endParaRPr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4401553" y="4231078"/>
            <a:ext cx="24300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2200"/>
            </a:pPr>
            <a:r>
              <a:rPr lang="en-US" sz="1650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2469133" y="3346136"/>
            <a:ext cx="156633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1700"/>
            </a:pPr>
            <a:r>
              <a:rPr lang="en-US" sz="1275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Multivariate Regression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279314" y="3443012"/>
            <a:ext cx="1329928" cy="2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1700"/>
            </a:pPr>
            <a:r>
              <a:rPr lang="en-US" sz="1275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Distributions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5965761" y="3335112"/>
            <a:ext cx="130849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1700"/>
            </a:pPr>
            <a:r>
              <a:rPr lang="en-US" sz="1275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Coefficient analysis</a:t>
            </a:r>
            <a:endParaRPr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9" name="Google Shape;139;p4"/>
          <p:cNvCxnSpPr>
            <a:cxnSpLocks/>
          </p:cNvCxnSpPr>
          <p:nvPr/>
        </p:nvCxnSpPr>
        <p:spPr>
          <a:xfrm>
            <a:off x="5693381" y="900091"/>
            <a:ext cx="2381" cy="283369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0" name="Google Shape;140;p4"/>
          <p:cNvCxnSpPr/>
          <p:nvPr/>
        </p:nvCxnSpPr>
        <p:spPr>
          <a:xfrm>
            <a:off x="3243967" y="2460936"/>
            <a:ext cx="4908947" cy="4763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1" name="Google Shape;141;p4"/>
          <p:cNvCxnSpPr>
            <a:cxnSpLocks/>
          </p:cNvCxnSpPr>
          <p:nvPr/>
        </p:nvCxnSpPr>
        <p:spPr>
          <a:xfrm>
            <a:off x="5694571" y="2479987"/>
            <a:ext cx="0" cy="258365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2" name="Google Shape;142;p4"/>
          <p:cNvCxnSpPr>
            <a:cxnSpLocks/>
          </p:cNvCxnSpPr>
          <p:nvPr/>
        </p:nvCxnSpPr>
        <p:spPr>
          <a:xfrm>
            <a:off x="5696845" y="1571846"/>
            <a:ext cx="0" cy="221456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4" name="Google Shape;144;p4"/>
          <p:cNvCxnSpPr>
            <a:cxnSpLocks/>
          </p:cNvCxnSpPr>
          <p:nvPr/>
        </p:nvCxnSpPr>
        <p:spPr>
          <a:xfrm>
            <a:off x="3243967" y="1367724"/>
            <a:ext cx="0" cy="442800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5" name="Google Shape;145;p4"/>
          <p:cNvCxnSpPr>
            <a:cxnSpLocks/>
          </p:cNvCxnSpPr>
          <p:nvPr/>
        </p:nvCxnSpPr>
        <p:spPr>
          <a:xfrm>
            <a:off x="8139020" y="1358700"/>
            <a:ext cx="0" cy="443508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6" name="Google Shape;146;p4"/>
          <p:cNvCxnSpPr/>
          <p:nvPr/>
        </p:nvCxnSpPr>
        <p:spPr>
          <a:xfrm>
            <a:off x="3252302" y="1373583"/>
            <a:ext cx="1339453" cy="0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7" name="Google Shape;147;p4"/>
          <p:cNvCxnSpPr>
            <a:cxnSpLocks/>
          </p:cNvCxnSpPr>
          <p:nvPr/>
        </p:nvCxnSpPr>
        <p:spPr>
          <a:xfrm>
            <a:off x="6799675" y="1364059"/>
            <a:ext cx="1344215" cy="3572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8" name="Google Shape;148;p4"/>
          <p:cNvCxnSpPr>
            <a:cxnSpLocks/>
          </p:cNvCxnSpPr>
          <p:nvPr/>
        </p:nvCxnSpPr>
        <p:spPr>
          <a:xfrm>
            <a:off x="6560778" y="3137712"/>
            <a:ext cx="0" cy="221400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9" name="Google Shape;149;p4"/>
          <p:cNvCxnSpPr>
            <a:cxnSpLocks/>
          </p:cNvCxnSpPr>
          <p:nvPr/>
        </p:nvCxnSpPr>
        <p:spPr>
          <a:xfrm>
            <a:off x="4947664" y="3143665"/>
            <a:ext cx="0" cy="221400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50" name="Google Shape;150;p4"/>
          <p:cNvCxnSpPr>
            <a:cxnSpLocks/>
          </p:cNvCxnSpPr>
          <p:nvPr/>
        </p:nvCxnSpPr>
        <p:spPr>
          <a:xfrm>
            <a:off x="3224322" y="2943451"/>
            <a:ext cx="0" cy="442800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51" name="Google Shape;151;p4"/>
          <p:cNvCxnSpPr>
            <a:cxnSpLocks/>
          </p:cNvCxnSpPr>
          <p:nvPr/>
        </p:nvCxnSpPr>
        <p:spPr>
          <a:xfrm>
            <a:off x="8139020" y="2930856"/>
            <a:ext cx="0" cy="442800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52" name="Google Shape;152;p4"/>
          <p:cNvCxnSpPr/>
          <p:nvPr/>
        </p:nvCxnSpPr>
        <p:spPr>
          <a:xfrm>
            <a:off x="3230275" y="2954355"/>
            <a:ext cx="1339453" cy="0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3" name="Google Shape;153;p4"/>
          <p:cNvCxnSpPr/>
          <p:nvPr/>
        </p:nvCxnSpPr>
        <p:spPr>
          <a:xfrm>
            <a:off x="6795195" y="2946021"/>
            <a:ext cx="1339453" cy="0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4" name="Google Shape;154;p4"/>
          <p:cNvCxnSpPr/>
          <p:nvPr/>
        </p:nvCxnSpPr>
        <p:spPr>
          <a:xfrm>
            <a:off x="8075524" y="2660336"/>
            <a:ext cx="685800" cy="6858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5" name="Google Shape;155;p4"/>
          <p:cNvCxnSpPr/>
          <p:nvPr/>
        </p:nvCxnSpPr>
        <p:spPr>
          <a:xfrm>
            <a:off x="8214231" y="2728890"/>
            <a:ext cx="685800" cy="6858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6" name="Google Shape;156;p4"/>
          <p:cNvCxnSpPr/>
          <p:nvPr/>
        </p:nvCxnSpPr>
        <p:spPr>
          <a:xfrm>
            <a:off x="8304124" y="2888936"/>
            <a:ext cx="685800" cy="6858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7" name="Google Shape;157;p4"/>
          <p:cNvCxnSpPr/>
          <p:nvPr/>
        </p:nvCxnSpPr>
        <p:spPr>
          <a:xfrm>
            <a:off x="8418424" y="3003236"/>
            <a:ext cx="685800" cy="6858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8" name="Google Shape;158;p4"/>
          <p:cNvCxnSpPr/>
          <p:nvPr/>
        </p:nvCxnSpPr>
        <p:spPr>
          <a:xfrm>
            <a:off x="3223131" y="4008119"/>
            <a:ext cx="4907756" cy="5953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9" name="Google Shape;159;p4"/>
          <p:cNvCxnSpPr>
            <a:cxnSpLocks/>
          </p:cNvCxnSpPr>
          <p:nvPr/>
        </p:nvCxnSpPr>
        <p:spPr>
          <a:xfrm>
            <a:off x="5693976" y="4014072"/>
            <a:ext cx="1190" cy="209550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60" name="Google Shape;160;p4"/>
          <p:cNvCxnSpPr/>
          <p:nvPr/>
        </p:nvCxnSpPr>
        <p:spPr>
          <a:xfrm>
            <a:off x="3259446" y="2237099"/>
            <a:ext cx="0" cy="223838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2" name="Google Shape;162;p4"/>
          <p:cNvCxnSpPr>
            <a:cxnSpLocks/>
          </p:cNvCxnSpPr>
          <p:nvPr/>
        </p:nvCxnSpPr>
        <p:spPr>
          <a:xfrm>
            <a:off x="5696845" y="2237717"/>
            <a:ext cx="0" cy="223838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3" name="Google Shape;163;p4"/>
          <p:cNvCxnSpPr>
            <a:cxnSpLocks/>
          </p:cNvCxnSpPr>
          <p:nvPr/>
        </p:nvCxnSpPr>
        <p:spPr>
          <a:xfrm>
            <a:off x="8139020" y="2259720"/>
            <a:ext cx="0" cy="223838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4" name="Google Shape;164;p4"/>
          <p:cNvCxnSpPr/>
          <p:nvPr/>
        </p:nvCxnSpPr>
        <p:spPr>
          <a:xfrm flipH="1">
            <a:off x="3231466" y="3815238"/>
            <a:ext cx="1190" cy="201215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5" name="Google Shape;165;p4"/>
          <p:cNvCxnSpPr>
            <a:cxnSpLocks/>
          </p:cNvCxnSpPr>
          <p:nvPr/>
        </p:nvCxnSpPr>
        <p:spPr>
          <a:xfrm flipH="1">
            <a:off x="4947069" y="3835478"/>
            <a:ext cx="1190" cy="157163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6" name="Google Shape;166;p4"/>
          <p:cNvCxnSpPr>
            <a:cxnSpLocks/>
          </p:cNvCxnSpPr>
          <p:nvPr/>
        </p:nvCxnSpPr>
        <p:spPr>
          <a:xfrm flipH="1">
            <a:off x="6559588" y="3811665"/>
            <a:ext cx="2381" cy="200025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7" name="Google Shape;167;p4"/>
          <p:cNvCxnSpPr>
            <a:cxnSpLocks/>
          </p:cNvCxnSpPr>
          <p:nvPr/>
        </p:nvCxnSpPr>
        <p:spPr>
          <a:xfrm>
            <a:off x="8138426" y="3840241"/>
            <a:ext cx="1190" cy="188119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8" name="Google Shape;168;p4"/>
          <p:cNvSpPr txBox="1"/>
          <p:nvPr/>
        </p:nvSpPr>
        <p:spPr>
          <a:xfrm>
            <a:off x="4944278" y="1787457"/>
            <a:ext cx="137635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1700"/>
            </a:pPr>
            <a:r>
              <a:rPr lang="en-US" sz="1275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outliers and null values</a:t>
            </a:r>
            <a:endParaRPr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2662287" y="689949"/>
            <a:ext cx="1561504" cy="2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Clr>
                <a:srgbClr val="FFC000"/>
              </a:buClr>
              <a:buSzPts val="2000"/>
            </a:pPr>
            <a:r>
              <a:rPr lang="en-US" sz="1275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244 biomarkers</a:t>
            </a:r>
            <a:endParaRPr sz="1275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4282456" y="1202133"/>
            <a:ext cx="2700000" cy="341709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400" b="1">
              <a:solidFill>
                <a:srgbClr val="F0A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4401553" y="1197371"/>
            <a:ext cx="24300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2200"/>
            </a:pPr>
            <a:r>
              <a:rPr lang="en-US" sz="1650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Cleaning</a:t>
            </a:r>
            <a:endParaRPr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4282456" y="2754330"/>
            <a:ext cx="2700000" cy="341709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400" b="1">
              <a:solidFill>
                <a:srgbClr val="F0A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4401552" y="2761474"/>
            <a:ext cx="2625998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2200"/>
            </a:pPr>
            <a:r>
              <a:rPr lang="en-US" sz="1650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S</a:t>
            </a:r>
            <a:r>
              <a:rPr lang="en-US" altLang="zh-CN" sz="1650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tatistical Analysis</a:t>
            </a:r>
            <a:endParaRPr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2614205" y="471312"/>
            <a:ext cx="1561505" cy="2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1700"/>
            </a:pPr>
            <a:r>
              <a:rPr lang="en-US" sz="1275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330 p</a:t>
            </a:r>
            <a:r>
              <a:rPr lang="en-US" altLang="zh-CN" sz="1275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ooled samples</a:t>
            </a:r>
            <a:endParaRPr sz="1275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Google Shape;138;p4">
            <a:extLst>
              <a:ext uri="{FF2B5EF4-FFF2-40B4-BE49-F238E27FC236}">
                <a16:creationId xmlns:a16="http://schemas.microsoft.com/office/drawing/2014/main" id="{64488FD3-FDE0-4A88-AE04-1FC5CED29828}"/>
              </a:ext>
            </a:extLst>
          </p:cNvPr>
          <p:cNvSpPr txBox="1"/>
          <p:nvPr/>
        </p:nvSpPr>
        <p:spPr>
          <a:xfrm>
            <a:off x="7484772" y="3335112"/>
            <a:ext cx="130849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1700"/>
            </a:pPr>
            <a:r>
              <a:rPr lang="en-US" sz="1275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with NHANES</a:t>
            </a:r>
            <a:endParaRPr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D195134-4F84-42E9-8DB8-632F3CE3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918" y="565830"/>
            <a:ext cx="293463" cy="293463"/>
          </a:xfrm>
          <a:prstGeom prst="rect">
            <a:avLst/>
          </a:prstGeom>
        </p:spPr>
      </p:pic>
      <p:pic>
        <p:nvPicPr>
          <p:cNvPr id="14" name="Picture 13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ED00444F-8354-4CDC-87BB-8C614B9B9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335" y="1163975"/>
            <a:ext cx="384630" cy="38463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BDC86DDA-789F-45AC-9223-2C351409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083" y="2759093"/>
            <a:ext cx="323135" cy="323135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BB2C5DF-8CFE-45DC-96E4-AD0B8394E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1235" y="4190278"/>
            <a:ext cx="436831" cy="436831"/>
          </a:xfrm>
          <a:prstGeom prst="rect">
            <a:avLst/>
          </a:prstGeom>
        </p:spPr>
      </p:pic>
      <p:sp>
        <p:nvSpPr>
          <p:cNvPr id="84" name="Google Shape;169;p4">
            <a:extLst>
              <a:ext uri="{FF2B5EF4-FFF2-40B4-BE49-F238E27FC236}">
                <a16:creationId xmlns:a16="http://schemas.microsoft.com/office/drawing/2014/main" id="{09AB3F16-A35C-4D03-BC32-6A2D7AA12968}"/>
              </a:ext>
            </a:extLst>
          </p:cNvPr>
          <p:cNvSpPr txBox="1"/>
          <p:nvPr/>
        </p:nvSpPr>
        <p:spPr>
          <a:xfrm>
            <a:off x="7041121" y="375832"/>
            <a:ext cx="1956030" cy="657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Clr>
                <a:srgbClr val="FFC000"/>
              </a:buClr>
              <a:buSzPts val="2000"/>
            </a:pPr>
            <a:r>
              <a:rPr lang="en-US" sz="1275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zh-CN" sz="1275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athered from </a:t>
            </a:r>
            <a:r>
              <a:rPr lang="en-US" sz="1275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2002-2017 in Australia </a:t>
            </a:r>
            <a:r>
              <a:rPr lang="en-US" altLang="zh-CN" sz="1275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QAEHS;</a:t>
            </a:r>
          </a:p>
          <a:p>
            <a:pPr>
              <a:buClr>
                <a:srgbClr val="FFC000"/>
              </a:buClr>
              <a:buSzPts val="2000"/>
            </a:pPr>
            <a:r>
              <a:rPr lang="en-US" sz="1275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Analyzed by 4 labs</a:t>
            </a:r>
          </a:p>
        </p:txBody>
      </p:sp>
      <p:sp>
        <p:nvSpPr>
          <p:cNvPr id="59" name="Google Shape;99;p20">
            <a:extLst>
              <a:ext uri="{FF2B5EF4-FFF2-40B4-BE49-F238E27FC236}">
                <a16:creationId xmlns:a16="http://schemas.microsoft.com/office/drawing/2014/main" id="{2DE9D515-6472-4B2F-96C4-041CA42933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828" y="399827"/>
            <a:ext cx="1074121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</a:t>
            </a:r>
            <a:endParaRPr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AF189E-7DBF-4A84-99BF-8C0002D96BB6}"/>
              </a:ext>
            </a:extLst>
          </p:cNvPr>
          <p:cNvSpPr/>
          <p:nvPr/>
        </p:nvSpPr>
        <p:spPr>
          <a:xfrm>
            <a:off x="190401" y="1165100"/>
            <a:ext cx="1995433" cy="189534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101;p20">
            <a:extLst>
              <a:ext uri="{FF2B5EF4-FFF2-40B4-BE49-F238E27FC236}">
                <a16:creationId xmlns:a16="http://schemas.microsoft.com/office/drawing/2014/main" id="{A577547F-CCE9-4EED-9986-3D0B02FB8C98}"/>
              </a:ext>
            </a:extLst>
          </p:cNvPr>
          <p:cNvSpPr txBox="1"/>
          <p:nvPr/>
        </p:nvSpPr>
        <p:spPr>
          <a:xfrm>
            <a:off x="218392" y="1792675"/>
            <a:ext cx="1998000" cy="137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S: Serum</a:t>
            </a:r>
            <a:endParaRPr lang="en-US" sz="12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W: Wet weight adjustment</a:t>
            </a: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V: Value</a:t>
            </a:r>
            <a:endParaRPr sz="12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PFOA: Chemical</a:t>
            </a:r>
            <a:endParaRPr sz="12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62" name="Google Shape;102;p20">
            <a:extLst>
              <a:ext uri="{FF2B5EF4-FFF2-40B4-BE49-F238E27FC236}">
                <a16:creationId xmlns:a16="http://schemas.microsoft.com/office/drawing/2014/main" id="{C623F364-D07C-479B-8B76-548F0EAD349C}"/>
              </a:ext>
            </a:extLst>
          </p:cNvPr>
          <p:cNvSpPr/>
          <p:nvPr/>
        </p:nvSpPr>
        <p:spPr>
          <a:xfrm rot="-5400000" flipH="1">
            <a:off x="2038202" y="1894776"/>
            <a:ext cx="831651" cy="244432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63" name="Google Shape;103;p20">
            <a:extLst>
              <a:ext uri="{FF2B5EF4-FFF2-40B4-BE49-F238E27FC236}">
                <a16:creationId xmlns:a16="http://schemas.microsoft.com/office/drawing/2014/main" id="{A7786240-8108-41CD-B1C6-1566907E1D13}"/>
              </a:ext>
            </a:extLst>
          </p:cNvPr>
          <p:cNvSpPr txBox="1">
            <a:spLocks/>
          </p:cNvSpPr>
          <p:nvPr/>
        </p:nvSpPr>
        <p:spPr>
          <a:xfrm>
            <a:off x="218392" y="1165100"/>
            <a:ext cx="22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600" u="sng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</a:t>
            </a:r>
            <a:r>
              <a:rPr lang="en-US" sz="2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600" u="sng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</a:t>
            </a:r>
            <a:r>
              <a:rPr lang="en-US" sz="2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600" u="sng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</a:t>
            </a:r>
            <a:r>
              <a:rPr lang="en-US" sz="2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600" u="sng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PFOA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2" grpId="0" animBg="1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</a:t>
            </a:r>
            <a:endParaRPr dirty="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5833"/>
            <a:ext cx="8130476" cy="17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493775" y="2836982"/>
            <a:ext cx="8435400" cy="1744268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Google Shape;111;p21"/>
              <p:cNvSpPr txBox="1"/>
              <p:nvPr/>
            </p:nvSpPr>
            <p:spPr>
              <a:xfrm>
                <a:off x="617199" y="2836982"/>
                <a:ext cx="8215101" cy="22231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𝑎𝑔𝑒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Calibri" panose="020F0502020204030204" pitchFamily="34" charset="0"/>
                    <a:ea typeface="Open Sans"/>
                    <a:cs typeface="Calibri" panose="020F0502020204030204" pitchFamily="34" charset="0"/>
                    <a:sym typeface="Open Sans"/>
                  </a:rPr>
                  <a:t> : Age centered : 28 y/o;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𝑎𝑔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ea typeface="Open Sans"/>
                    <a:cs typeface="Calibri" panose="020F0502020204030204" pitchFamily="34" charset="0"/>
                    <a:sym typeface="Open Sans"/>
                  </a:rPr>
                  <a:t>: The change in the slope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𝑐𝑜𝑛𝑐𝑒𝑛𝑡𝑟𝑎𝑡𝑖𝑜𝑛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Open Sans"/>
                    <a:cs typeface="Calibri" panose="020F0502020204030204" pitchFamily="34" charset="0"/>
                    <a:sym typeface="Open Sans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𝑎𝑔𝑒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Open Sans"/>
                  <a:cs typeface="Calibri" panose="020F0502020204030204" pitchFamily="34" charset="0"/>
                  <a:sym typeface="Open Sans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𝑠𝑡𝑎𝑟𝑡𝑖𝑛𝑔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𝑦𝑒𝑎𝑟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ea typeface="Open Sans"/>
                    <a:cs typeface="Calibri" panose="020F0502020204030204" pitchFamily="34" charset="0"/>
                    <a:sym typeface="Open Sans"/>
                  </a:rPr>
                  <a:t> : The first sampling year – 2002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𝑠𝑒𝑥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ea typeface="Open Sans"/>
                    <a:cs typeface="Calibri" panose="020F0502020204030204" pitchFamily="34" charset="0"/>
                    <a:sym typeface="Open Sans"/>
                  </a:rPr>
                  <a:t>: Female: 1; Male: 0</a:t>
                </a:r>
              </a:p>
              <a:p>
                <a:pPr lvl="0">
                  <a:lnSpc>
                    <a:spcPct val="150000"/>
                  </a:lnSpc>
                </a:pPr>
                <a:endParaRPr lang="en-US" dirty="0">
                  <a:latin typeface="Calibri" panose="020F0502020204030204" pitchFamily="34" charset="0"/>
                  <a:ea typeface="Open Sans"/>
                  <a:cs typeface="Calibri" panose="020F0502020204030204" pitchFamily="34" charset="0"/>
                  <a:sym typeface="Open Sans"/>
                </a:endParaRPr>
              </a:p>
              <a:p>
                <a:pPr lvl="0">
                  <a:lnSpc>
                    <a:spcPct val="150000"/>
                  </a:lnSpc>
                </a:pPr>
                <a:endParaRPr lang="en-US" dirty="0">
                  <a:latin typeface="Calibri" panose="020F0502020204030204" pitchFamily="34" charset="0"/>
                  <a:ea typeface="Open Sans"/>
                  <a:cs typeface="Calibri" panose="020F0502020204030204" pitchFamily="34" charset="0"/>
                  <a:sym typeface="Open Sans"/>
                </a:endParaRPr>
              </a:p>
            </p:txBody>
          </p:sp>
        </mc:Choice>
        <mc:Fallback xmlns="">
          <p:sp>
            <p:nvSpPr>
              <p:cNvPr id="111" name="Google Shape;111;p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99" y="2836982"/>
                <a:ext cx="8215101" cy="2223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D35A5A1-5784-7A89-E794-000707A013AC}"/>
              </a:ext>
            </a:extLst>
          </p:cNvPr>
          <p:cNvSpPr txBox="1"/>
          <p:nvPr/>
        </p:nvSpPr>
        <p:spPr>
          <a:xfrm>
            <a:off x="6713534" y="304571"/>
            <a:ext cx="3073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5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Only include chemicals with detection rate &gt;= 50%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7117232"/>
      </p:ext>
    </p:extLst>
  </p:cSld>
  <p:clrMapOvr>
    <a:masterClrMapping/>
  </p:clrMapOvr>
</p:sld>
</file>

<file path=ppt/theme/theme1.xml><?xml version="1.0" encoding="utf-8"?>
<a:theme xmlns:a="http://schemas.openxmlformats.org/drawingml/2006/main" name="U-M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3963</TotalTime>
  <Words>895</Words>
  <Application>Microsoft Macintosh PowerPoint</Application>
  <PresentationFormat>On-screen Show (16:9)</PresentationFormat>
  <Paragraphs>117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Open Sans</vt:lpstr>
      <vt:lpstr>Times New Roman</vt:lpstr>
      <vt:lpstr>Calibri</vt:lpstr>
      <vt:lpstr>Cambria Math</vt:lpstr>
      <vt:lpstr>Arial</vt:lpstr>
      <vt:lpstr>Wingdings</vt:lpstr>
      <vt:lpstr>U-M Light</vt:lpstr>
      <vt:lpstr>Systematic age, sex and temporal trends analysis of human exposure to multiple chemicals in Australia</vt:lpstr>
      <vt:lpstr>Outline</vt:lpstr>
      <vt:lpstr>Introduction</vt:lpstr>
      <vt:lpstr>Introduction</vt:lpstr>
      <vt:lpstr>Objectives</vt:lpstr>
      <vt:lpstr>Methods</vt:lpstr>
      <vt:lpstr>Steps</vt:lpstr>
      <vt:lpstr>Regression</vt:lpstr>
      <vt:lpstr>Results</vt:lpstr>
      <vt:lpstr>Database and data characterization</vt:lpstr>
      <vt:lpstr>Age, time, and sex trends of BFRs, DOX, OCPs, PCBs, PFAS</vt:lpstr>
      <vt:lpstr>Age trend of PFAS</vt:lpstr>
      <vt:lpstr>Time trend of PFAS</vt:lpstr>
      <vt:lpstr>Comparison with NHANES</vt:lpstr>
      <vt:lpstr>Comparison with NHANES</vt:lpstr>
      <vt:lpstr>Conclusions</vt:lpstr>
      <vt:lpstr>Conclusions</vt:lpstr>
      <vt:lpstr>Thanks for your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Subtititle</dc:title>
  <cp:lastModifiedBy>Zhang, Xingyue</cp:lastModifiedBy>
  <cp:revision>18</cp:revision>
  <dcterms:modified xsi:type="dcterms:W3CDTF">2022-04-26T19:25:47Z</dcterms:modified>
</cp:coreProperties>
</file>