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843815-E590-4C88-B5B3-C6CC170EA71B}">
  <a:tblStyle styleId="{B0843815-E590-4C88-B5B3-C6CC170EA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8f164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8f164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this talk, why your blockchain needs an MEV solution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d315b027c424f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d315b027c424f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d315b027c424f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d315b027c424f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d315b027c424f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d315b027c424f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d8f16425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d8f16425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92b42952d12d7b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92b42952d12d7b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8f16425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d8f16425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https://image.shutterstock.com/image-vector/ostrich-burying-head-sand-banner-260nw-1021873879.jpg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fdaa779e1f7f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fdaa779e1f7f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fdaa779e1f7f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fdaa779e1f7f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Competitive market for searching → most revenue accrues to the block producer instead, can be returned to users, spent on incentives or reinvested in public goods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8f1642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8f1642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is a blockchain?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fdaa779e1f7f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fdaa779e1f7f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f16425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f16425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d8f16425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d8f16425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now a substantial part of miner income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8f16425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d8f16425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8f16425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8f16425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b3cd275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b3cd275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d315b027c424f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d315b027c424f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Why your blockchain needs an MEV solution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3138925"/>
            <a:ext cx="1333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2"/>
          <p:cNvGraphicFramePr/>
          <p:nvPr/>
        </p:nvGraphicFramePr>
        <p:xfrm>
          <a:off x="403550" y="2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{B0843815-E590-4C88-B5B3-C6CC170EA71B}</a:tableStyleId>
              </a:tblPr>
              <a:tblGrid>
                <a:gridCol w="2011375"/>
                <a:gridCol w="2311650"/>
                <a:gridCol w="4197575"/>
              </a:tblGrid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Market mechanism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Dominant MEV strategy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Negative externalities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Transparent batch auction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Latency + mempool view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No frontrunning protection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Wasted blockspace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Sealed bid batch auction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Best price + gas efficiency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Builder Centralization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Transparent batch auction with low fees and low latency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Vertical integration, colocation, spam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No frontrunning protection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Wasted blockspace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3"/>
          <p:cNvGraphicFramePr/>
          <p:nvPr/>
        </p:nvGraphicFramePr>
        <p:xfrm>
          <a:off x="403550" y="2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{B0843815-E590-4C88-B5B3-C6CC170EA71B}</a:tableStyleId>
              </a:tblPr>
              <a:tblGrid>
                <a:gridCol w="2011375"/>
                <a:gridCol w="2311650"/>
                <a:gridCol w="4197575"/>
              </a:tblGrid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Market mechanism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Dominant MEV strategy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Negative externalities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Transparent batch auction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Latency + mempool view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No frontrunning protection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Wasted blockspace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Sealed bid batch auction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Best price + gas efficiency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Builder Centralization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Transparent batch auction with low fees and low latency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Vertical integration, colocation, spam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No frontrunning protection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Wasted blockspace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FCFS/ fair ordering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Latency, </a:t>
                      </a:r>
                      <a:r>
                        <a:rPr b="1" lang="de">
                          <a:solidFill>
                            <a:schemeClr val="dk1"/>
                          </a:solidFill>
                        </a:rPr>
                        <a:t>colocation, spam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Wasted blockspace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4"/>
          <p:cNvGraphicFramePr/>
          <p:nvPr/>
        </p:nvGraphicFramePr>
        <p:xfrm>
          <a:off x="403550" y="2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{B0843815-E590-4C88-B5B3-C6CC170EA71B}</a:tableStyleId>
              </a:tblPr>
              <a:tblGrid>
                <a:gridCol w="2011375"/>
                <a:gridCol w="2311650"/>
                <a:gridCol w="4197575"/>
              </a:tblGrid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Market mechanism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Dominant MEV strategy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Negative externalities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Transparent batch auction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Latency + mempool view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No frontrunning protection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Wasted blockspace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Sealed bid batch auction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Best price + gas efficiency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Builder Centralization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Transparent batch auction with low fees and low latency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Vertical integration, colocation, spam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No frontrunning protection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Wasted blockspace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FCFS/ fair ordering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Latency, 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colocation, spam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Wasted blockspace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Randomized Batch Auction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Censorship, spam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No frontrunning protection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Wasted blockspace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666750"/>
            <a:ext cx="80962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Airline-extractable value (AEV)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51" y="990597"/>
            <a:ext cx="55721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Takeaways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259397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MEV exists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Your blockspace market mechanism shapes the dominant extraction strategy for searchers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These </a:t>
            </a:r>
            <a:r>
              <a:rPr lang="de"/>
              <a:t>extraction strategies create</a:t>
            </a:r>
            <a:r>
              <a:rPr lang="de"/>
              <a:t> different negative externalities that hurt your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311700" y="3083269"/>
            <a:ext cx="2082600" cy="8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2394300" y="2941428"/>
            <a:ext cx="30822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Dear Blockchain architect</a:t>
            </a:r>
            <a:r>
              <a:rPr lang="de"/>
              <a:t>: Choices have long-run consequences. Build mechanisms that acknowledge MEV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73" y="2571750"/>
            <a:ext cx="2819770" cy="30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 rot="-128578">
            <a:off x="6153838" y="2704429"/>
            <a:ext cx="1163314" cy="615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MEV? Wats dat?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Takeaways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Every blockchain needs fees to prevent spam and allocate scarce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Every blockchain needs a way to express complex preferences to accommodate for MEV extraction that </a:t>
            </a:r>
            <a:r>
              <a:rPr lang="de"/>
              <a:t>doesn't</a:t>
            </a:r>
            <a:r>
              <a:rPr lang="de"/>
              <a:t> completely wreck your 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Competition on price is the least harmful and most efficient form of MEV extraction known so far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✨Bonus benefits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If you run a market mechanism that makes competing price the dominant searcher strategy, you will </a:t>
            </a:r>
            <a:r>
              <a:rPr b="1" lang="de"/>
              <a:t>maximize revenue for your </a:t>
            </a:r>
            <a:r>
              <a:rPr b="1" lang="de"/>
              <a:t>block producer(s)</a:t>
            </a:r>
            <a:r>
              <a:rPr lang="de"/>
              <a:t> (or sequencer, if you‘re an L2!)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By making the searcher market more efficient, you also </a:t>
            </a:r>
            <a:r>
              <a:rPr b="1" lang="de"/>
              <a:t>improve the liquidity and plumbing of your Defi ecosystem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Blockchains from first principles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Every blockchain has three components: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Virtual Machine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Consensus Mechanism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sequencing: ordering transactions into the next block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" sz="1800"/>
              <a:t>attestation: attest to the fork containing that block at the tip, giving it economic weight in the fork choice rule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 Block Space Market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Why blockspace markets?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Why not infinite blockspace?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Every txn must be replayed and stored by all nodes forever*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To maximize number of participants in a decentralized system, we</a:t>
            </a:r>
            <a:r>
              <a:rPr lang="de" sz="1800"/>
              <a:t> want to minimize </a:t>
            </a:r>
            <a:r>
              <a:rPr lang="de" sz="1800"/>
              <a:t>resource consumption to a point where people with consumer-grade hardware and bandwidth can participate (e.g., gas limit)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How to allocate finite blockspace efficiently?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Different market mechanisms: FCFS, batched auctions,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Blockspace market —&gt; sequencing —&gt; attestation —&gt; VM state updated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Blockspace market used to be easy…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Original problem: gas price estimation (under/overbidding)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Solution: Introduced EIP-1559, turning market from fixed supply and floating market price to floating supply and fixed market 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This is way better UX!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059" y="2245499"/>
            <a:ext cx="3747624" cy="25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761" y="2969265"/>
            <a:ext cx="1347966" cy="128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*MEV enters the room*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3540" l="0" r="0" t="-3540"/>
          <a:stretch/>
        </p:blipFill>
        <p:spPr>
          <a:xfrm>
            <a:off x="4757971" y="1150024"/>
            <a:ext cx="4074324" cy="26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-2649" l="-5640" r="5640" t="2649"/>
          <a:stretch/>
        </p:blipFill>
        <p:spPr>
          <a:xfrm>
            <a:off x="311700" y="1176292"/>
            <a:ext cx="4267200" cy="25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69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MEV transactions have complex </a:t>
            </a:r>
            <a:r>
              <a:rPr lang="de"/>
              <a:t>preferences for placement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MEV = incentive to insert txns at specific points in the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Unexpressive market + complex preferences + large incentive = negative externalities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13104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{B0843815-E590-4C88-B5B3-C6CC170EA71B}</a:tableStyleId>
              </a:tblPr>
              <a:tblGrid>
                <a:gridCol w="3261575"/>
                <a:gridCol w="3261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T</a:t>
                      </a:r>
                      <a:r>
                        <a:rPr b="1" lang="de"/>
                        <a:t>ype of MEV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T</a:t>
                      </a:r>
                      <a:r>
                        <a:rPr b="1" lang="de"/>
                        <a:t>arget Position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inter-block arbitrage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first in the block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intra-block arbitrage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after target txn (dex trade)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liquidation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after target txn (oracle update)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sandwich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before and after target txn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Choose a market design that minimizes negative externalities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65450" y="1501350"/>
            <a:ext cx="1917900" cy="10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Market Mechanism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489888" y="1501350"/>
            <a:ext cx="1917900" cy="10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Dominant MEV extraction </a:t>
            </a:r>
            <a:r>
              <a:rPr lang="de"/>
              <a:t>strategy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6514350" y="1501350"/>
            <a:ext cx="1917900" cy="10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Negative Externalities</a:t>
            </a:r>
            <a:endParaRPr/>
          </a:p>
        </p:txBody>
      </p:sp>
      <p:cxnSp>
        <p:nvCxnSpPr>
          <p:cNvPr id="98" name="Google Shape;98;p19"/>
          <p:cNvCxnSpPr>
            <a:stCxn id="96" idx="1"/>
            <a:endCxn id="95" idx="3"/>
          </p:cNvCxnSpPr>
          <p:nvPr/>
        </p:nvCxnSpPr>
        <p:spPr>
          <a:xfrm rot="10800000">
            <a:off x="2383488" y="2036550"/>
            <a:ext cx="1106400" cy="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9" name="Google Shape;99;p19"/>
          <p:cNvCxnSpPr>
            <a:stCxn id="97" idx="1"/>
            <a:endCxn id="96" idx="3"/>
          </p:cNvCxnSpPr>
          <p:nvPr/>
        </p:nvCxnSpPr>
        <p:spPr>
          <a:xfrm rot="10800000">
            <a:off x="5407650" y="2036550"/>
            <a:ext cx="1106700" cy="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68825" y="2722750"/>
            <a:ext cx="27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transparent batched auction (PGA)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sealed bid batched auction (flashbots relay)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fcfs / fair ordering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randomized batched auction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550" y="3055375"/>
            <a:ext cx="2191723" cy="14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489899" y="2829540"/>
            <a:ext cx="3117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20"/>
          <p:cNvGraphicFramePr/>
          <p:nvPr/>
        </p:nvGraphicFramePr>
        <p:xfrm>
          <a:off x="403550" y="2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{B0843815-E590-4C88-B5B3-C6CC170EA71B}</a:tableStyleId>
              </a:tblPr>
              <a:tblGrid>
                <a:gridCol w="2011375"/>
                <a:gridCol w="2311650"/>
                <a:gridCol w="4197575"/>
              </a:tblGrid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Market mechanism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Dominant MEV strategy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Negative externalities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Transparent batch auction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Latency + mempool view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de"/>
                        <a:t>No frontrunning protection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de"/>
                        <a:t>Wasted blockspace</a:t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1"/>
          <p:cNvGraphicFramePr/>
          <p:nvPr/>
        </p:nvGraphicFramePr>
        <p:xfrm>
          <a:off x="403550" y="2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{B0843815-E590-4C88-B5B3-C6CC170EA71B}</a:tableStyleId>
              </a:tblPr>
              <a:tblGrid>
                <a:gridCol w="2011375"/>
                <a:gridCol w="2311650"/>
                <a:gridCol w="4197575"/>
              </a:tblGrid>
              <a:tr h="5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Market mechanism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Dominant MEV strategy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Negative externalities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Transparent batch auction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Latency + mempool view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No frontrunning protection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Wasted blockspace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Block Producer Centralization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Sealed bid batch auction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Best price + gas efficiency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b="1" lang="de"/>
                        <a:t>Builder Centralization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