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78" r:id="rId3"/>
    <p:sldId id="304" r:id="rId4"/>
    <p:sldId id="293" r:id="rId5"/>
    <p:sldId id="301" r:id="rId6"/>
    <p:sldId id="294" r:id="rId7"/>
    <p:sldId id="302" r:id="rId8"/>
    <p:sldId id="305" r:id="rId9"/>
    <p:sldId id="306" r:id="rId10"/>
    <p:sldId id="303" r:id="rId11"/>
    <p:sldId id="308" r:id="rId12"/>
    <p:sldId id="309" r:id="rId13"/>
    <p:sldId id="277" r:id="rId14"/>
    <p:sldId id="279" r:id="rId15"/>
    <p:sldId id="307" r:id="rId16"/>
    <p:sldId id="299" r:id="rId17"/>
    <p:sldId id="297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66995" initials="T" lastIdx="1" clrIdx="0">
    <p:extLst>
      <p:ext uri="{19B8F6BF-5375-455C-9EA6-DF929625EA0E}">
        <p15:presenceInfo xmlns:p15="http://schemas.microsoft.com/office/powerpoint/2012/main" userId="S::t166995@it.tencent.com::ce47ecba-0c1f-4499-9824-7265d10b7eb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30B8"/>
    <a:srgbClr val="FF0161"/>
    <a:srgbClr val="07C1D6"/>
    <a:srgbClr val="999999"/>
    <a:srgbClr val="67C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44"/>
    <p:restoredTop sz="90000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E10C5-BBFA-2146-AF92-B485ECB9B6D2}" type="datetimeFigureOut">
              <a:rPr kumimoji="1" lang="zh-CN" altLang="en-US" smtClean="0"/>
              <a:t>2023/3/14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C983E-84A0-F04B-B939-CA5B69B37C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27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C983E-84A0-F04B-B939-CA5B69B37C4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3361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讲完流程后，引入问题：为什么要设计这么多线程？为什么不把逻辑揉到一个线程内，开多个同样的线程？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C983E-84A0-F04B-B939-CA5B69B37C4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87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C983E-84A0-F04B-B939-CA5B69B37C4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164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C983E-84A0-F04B-B939-CA5B69B37C4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4952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NetThread</a:t>
            </a:r>
            <a:r>
              <a:rPr kumimoji="1" lang="zh-CN" altLang="en-US" dirty="0"/>
              <a:t>一秒丢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个包进</a:t>
            </a:r>
            <a:r>
              <a:rPr kumimoji="1" lang="en-US" altLang="zh-CN" dirty="0" err="1"/>
              <a:t>RecvQueue</a:t>
            </a:r>
            <a:r>
              <a:rPr kumimoji="1" lang="zh-CN" altLang="en-US" dirty="0"/>
              <a:t>。</a:t>
            </a:r>
            <a:r>
              <a:rPr kumimoji="1" lang="en-US" altLang="zh-CN" dirty="0" err="1"/>
              <a:t>WorkerThread</a:t>
            </a:r>
            <a:r>
              <a:rPr kumimoji="1" lang="zh-CN" altLang="en-US" dirty="0"/>
              <a:t>一秒才消耗一个包，得雇佣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</a:t>
            </a:r>
            <a:r>
              <a:rPr kumimoji="1" lang="en-US" altLang="zh-CN" dirty="0"/>
              <a:t>worker</a:t>
            </a:r>
            <a:r>
              <a:rPr kumimoji="1" lang="zh-CN" altLang="en-US" dirty="0"/>
              <a:t>才能匹配。</a:t>
            </a:r>
            <a:endParaRPr kumimoji="1" lang="en-US" altLang="zh-CN" dirty="0"/>
          </a:p>
          <a:p>
            <a:r>
              <a:rPr kumimoji="1" lang="en-US" altLang="zh-CN" dirty="0"/>
              <a:t>Worker</a:t>
            </a:r>
            <a:r>
              <a:rPr kumimoji="1" lang="zh-CN" altLang="en-US" dirty="0"/>
              <a:t>耗时过大后，不能增加其数量来增加速度了（</a:t>
            </a:r>
            <a:r>
              <a:rPr kumimoji="1" lang="en-US" altLang="zh-CN" dirty="0"/>
              <a:t>that’s a lot of context switch</a:t>
            </a:r>
            <a:r>
              <a:rPr kumimoji="1" lang="zh-CN" altLang="en-US" dirty="0"/>
              <a:t>），此时就需要检测队列大小来做过载保护了。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C983E-84A0-F04B-B939-CA5B69B37C4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71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C983E-84A0-F04B-B939-CA5B69B37C4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642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9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9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9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9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9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9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9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9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9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svg"/><Relationship Id="rId7" Type="http://schemas.openxmlformats.org/officeDocument/2006/relationships/image" Target="../media/image27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svg"/><Relationship Id="rId7" Type="http://schemas.openxmlformats.org/officeDocument/2006/relationships/image" Target="../media/image33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2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35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ngyuuchen/object-identify-android" TargetMode="External"/><Relationship Id="rId2" Type="http://schemas.openxmlformats.org/officeDocument/2006/relationships/hyperlink" Target="https://github.com/xingyuuchen/unixta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2668" y="1966000"/>
            <a:ext cx="10126663" cy="2128215"/>
          </a:xfrm>
        </p:spPr>
        <p:txBody>
          <a:bodyPr/>
          <a:lstStyle/>
          <a:p>
            <a:r>
              <a:rPr lang="en-US" altLang="zh-CN" dirty="0" err="1"/>
              <a:t>Unixtar</a:t>
            </a:r>
            <a:br>
              <a:rPr lang="en-US" altLang="zh-CN" dirty="0"/>
            </a:br>
            <a:r>
              <a:rPr lang="zh-CN" altLang="en-US" dirty="0"/>
              <a:t>通用网络服务器框架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51011" y="4470829"/>
            <a:ext cx="8689976" cy="670719"/>
          </a:xfrm>
        </p:spPr>
        <p:txBody>
          <a:bodyPr/>
          <a:lstStyle/>
          <a:p>
            <a:endParaRPr kumimoji="1" lang="en-US" altLang="zh-CN" dirty="0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298265" y="281071"/>
            <a:ext cx="9735899" cy="651877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3600" dirty="0"/>
              <a:t>模型设计思路</a:t>
            </a:r>
            <a:r>
              <a:rPr kumimoji="1" lang="en-US" altLang="zh-CN" sz="3600" dirty="0"/>
              <a:t>——</a:t>
            </a:r>
            <a:r>
              <a:rPr kumimoji="1" lang="zh-CN" altLang="en-US" sz="3600" dirty="0"/>
              <a:t>不信任上层，但迁就上层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42C128D9-A3FB-6347-A4D1-6318257BCEA3}"/>
              </a:ext>
            </a:extLst>
          </p:cNvPr>
          <p:cNvSpPr/>
          <p:nvPr/>
        </p:nvSpPr>
        <p:spPr>
          <a:xfrm>
            <a:off x="2874779" y="3976151"/>
            <a:ext cx="1287780" cy="426720"/>
          </a:xfrm>
          <a:prstGeom prst="roundRect">
            <a:avLst/>
          </a:prstGeom>
          <a:solidFill>
            <a:schemeClr val="bg2">
              <a:alpha val="79000"/>
            </a:schemeClr>
          </a:solidFill>
          <a:ln w="285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chemeClr val="tx1"/>
                </a:solidFill>
              </a:rPr>
              <a:t>NetThread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CD10BE5E-8736-9B4A-8B5F-70732D72EBFD}"/>
              </a:ext>
            </a:extLst>
          </p:cNvPr>
          <p:cNvSpPr/>
          <p:nvPr/>
        </p:nvSpPr>
        <p:spPr>
          <a:xfrm>
            <a:off x="654487" y="3938046"/>
            <a:ext cx="1287780" cy="507380"/>
          </a:xfrm>
          <a:prstGeom prst="roundRect">
            <a:avLst/>
          </a:prstGeom>
          <a:solidFill>
            <a:schemeClr val="bg2">
              <a:alpha val="79000"/>
            </a:schemeClr>
          </a:solidFill>
          <a:ln w="285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Main Thread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AB3B224-B06B-8040-89BD-F471E36FE88A}"/>
              </a:ext>
            </a:extLst>
          </p:cNvPr>
          <p:cNvSpPr txBox="1"/>
          <p:nvPr/>
        </p:nvSpPr>
        <p:spPr>
          <a:xfrm>
            <a:off x="4697429" y="2229157"/>
            <a:ext cx="1053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/>
              <a:t>Recv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Queue</a:t>
            </a:r>
            <a:endParaRPr kumimoji="1" lang="zh-CN" altLang="en-US" sz="1400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466FC563-B2F4-184E-B5E1-1C6D80C6CC14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 flipV="1">
            <a:off x="1942267" y="4189511"/>
            <a:ext cx="932512" cy="222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E55435E6-EC0F-8A43-992D-EB1297618E2F}"/>
              </a:ext>
            </a:extLst>
          </p:cNvPr>
          <p:cNvSpPr/>
          <p:nvPr/>
        </p:nvSpPr>
        <p:spPr>
          <a:xfrm>
            <a:off x="6129181" y="3976151"/>
            <a:ext cx="1606991" cy="426720"/>
          </a:xfrm>
          <a:prstGeom prst="roundRect">
            <a:avLst/>
          </a:prstGeom>
          <a:solidFill>
            <a:schemeClr val="bg2">
              <a:alpha val="79000"/>
            </a:schemeClr>
          </a:solidFill>
          <a:ln w="285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chemeClr val="tx1"/>
                </a:solidFill>
              </a:rPr>
              <a:t>WorkerThread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0CF06B1-3622-134C-AA46-ADBD772AC756}"/>
              </a:ext>
            </a:extLst>
          </p:cNvPr>
          <p:cNvSpPr txBox="1"/>
          <p:nvPr/>
        </p:nvSpPr>
        <p:spPr>
          <a:xfrm>
            <a:off x="4679910" y="5850488"/>
            <a:ext cx="1088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Send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Queue</a:t>
            </a:r>
            <a:endParaRPr kumimoji="1" lang="zh-CN" altLang="en-US" sz="1400" dirty="0"/>
          </a:p>
        </p:txBody>
      </p:sp>
      <p:pic>
        <p:nvPicPr>
          <p:cNvPr id="89" name="图形 88" descr="圆柱 纯色填充">
            <a:extLst>
              <a:ext uri="{FF2B5EF4-FFF2-40B4-BE49-F238E27FC236}">
                <a16:creationId xmlns:a16="http://schemas.microsoft.com/office/drawing/2014/main" id="{3FC6528C-44E1-DD4A-9DBA-2C5D763C3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978561" y="2065319"/>
            <a:ext cx="490746" cy="1360079"/>
          </a:xfrm>
          <a:prstGeom prst="rect">
            <a:avLst/>
          </a:prstGeom>
        </p:spPr>
      </p:pic>
      <p:pic>
        <p:nvPicPr>
          <p:cNvPr id="92" name="图形 91" descr="圆柱 纯色填充">
            <a:extLst>
              <a:ext uri="{FF2B5EF4-FFF2-40B4-BE49-F238E27FC236}">
                <a16:creationId xmlns:a16="http://schemas.microsoft.com/office/drawing/2014/main" id="{5D92EAAA-3306-5641-84D8-AC940F468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78561" y="5022283"/>
            <a:ext cx="490746" cy="1360079"/>
          </a:xfrm>
          <a:prstGeom prst="rect">
            <a:avLst/>
          </a:prstGeom>
        </p:spPr>
      </p:pic>
      <p:sp>
        <p:nvSpPr>
          <p:cNvPr id="93" name="下弧形箭头 92">
            <a:extLst>
              <a:ext uri="{FF2B5EF4-FFF2-40B4-BE49-F238E27FC236}">
                <a16:creationId xmlns:a16="http://schemas.microsoft.com/office/drawing/2014/main" id="{E9749B40-BD86-FE4C-A060-E89E924CE033}"/>
              </a:ext>
            </a:extLst>
          </p:cNvPr>
          <p:cNvSpPr/>
          <p:nvPr/>
        </p:nvSpPr>
        <p:spPr>
          <a:xfrm rot="2878350" flipH="1" flipV="1">
            <a:off x="2951110" y="4996975"/>
            <a:ext cx="1918694" cy="3605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5C128271-B1EA-D247-9442-E3D096DC9572}"/>
              </a:ext>
            </a:extLst>
          </p:cNvPr>
          <p:cNvSpPr/>
          <p:nvPr/>
        </p:nvSpPr>
        <p:spPr>
          <a:xfrm>
            <a:off x="893721" y="3479238"/>
            <a:ext cx="848163" cy="287342"/>
          </a:xfrm>
          <a:prstGeom prst="roundRect">
            <a:avLst/>
          </a:prstGeom>
          <a:solidFill>
            <a:schemeClr val="bg1">
              <a:alpha val="79000"/>
            </a:schemeClr>
          </a:solidFill>
          <a:ln w="28575" cap="rnd" cmpd="dbl">
            <a:solidFill>
              <a:srgbClr val="FF00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24877"/>
                      <a:gd name="connsiteY0" fmla="*/ 55025 h 330142"/>
                      <a:gd name="connsiteX1" fmla="*/ 55025 w 824877"/>
                      <a:gd name="connsiteY1" fmla="*/ 0 h 330142"/>
                      <a:gd name="connsiteX2" fmla="*/ 412439 w 824877"/>
                      <a:gd name="connsiteY2" fmla="*/ 0 h 330142"/>
                      <a:gd name="connsiteX3" fmla="*/ 769852 w 824877"/>
                      <a:gd name="connsiteY3" fmla="*/ 0 h 330142"/>
                      <a:gd name="connsiteX4" fmla="*/ 824877 w 824877"/>
                      <a:gd name="connsiteY4" fmla="*/ 55025 h 330142"/>
                      <a:gd name="connsiteX5" fmla="*/ 824877 w 824877"/>
                      <a:gd name="connsiteY5" fmla="*/ 275117 h 330142"/>
                      <a:gd name="connsiteX6" fmla="*/ 769852 w 824877"/>
                      <a:gd name="connsiteY6" fmla="*/ 330142 h 330142"/>
                      <a:gd name="connsiteX7" fmla="*/ 405290 w 824877"/>
                      <a:gd name="connsiteY7" fmla="*/ 330142 h 330142"/>
                      <a:gd name="connsiteX8" fmla="*/ 55025 w 824877"/>
                      <a:gd name="connsiteY8" fmla="*/ 330142 h 330142"/>
                      <a:gd name="connsiteX9" fmla="*/ 0 w 824877"/>
                      <a:gd name="connsiteY9" fmla="*/ 275117 h 330142"/>
                      <a:gd name="connsiteX10" fmla="*/ 0 w 824877"/>
                      <a:gd name="connsiteY10" fmla="*/ 55025 h 3301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4877" h="330142" fill="none" extrusionOk="0">
                        <a:moveTo>
                          <a:pt x="0" y="55025"/>
                        </a:moveTo>
                        <a:cubicBezTo>
                          <a:pt x="1380" y="26326"/>
                          <a:pt x="28689" y="-3549"/>
                          <a:pt x="55025" y="0"/>
                        </a:cubicBezTo>
                        <a:cubicBezTo>
                          <a:pt x="143972" y="-9014"/>
                          <a:pt x="242268" y="2400"/>
                          <a:pt x="412439" y="0"/>
                        </a:cubicBezTo>
                        <a:cubicBezTo>
                          <a:pt x="582610" y="-2400"/>
                          <a:pt x="649336" y="-14200"/>
                          <a:pt x="769852" y="0"/>
                        </a:cubicBezTo>
                        <a:cubicBezTo>
                          <a:pt x="798292" y="-3972"/>
                          <a:pt x="824949" y="23657"/>
                          <a:pt x="824877" y="55025"/>
                        </a:cubicBezTo>
                        <a:cubicBezTo>
                          <a:pt x="826829" y="163770"/>
                          <a:pt x="816886" y="184661"/>
                          <a:pt x="824877" y="275117"/>
                        </a:cubicBezTo>
                        <a:cubicBezTo>
                          <a:pt x="820360" y="305692"/>
                          <a:pt x="802137" y="326725"/>
                          <a:pt x="769852" y="330142"/>
                        </a:cubicBezTo>
                        <a:cubicBezTo>
                          <a:pt x="658012" y="343778"/>
                          <a:pt x="481448" y="313553"/>
                          <a:pt x="405290" y="330142"/>
                        </a:cubicBezTo>
                        <a:cubicBezTo>
                          <a:pt x="329132" y="346731"/>
                          <a:pt x="172507" y="323909"/>
                          <a:pt x="55025" y="330142"/>
                        </a:cubicBezTo>
                        <a:cubicBezTo>
                          <a:pt x="24476" y="325834"/>
                          <a:pt x="6816" y="306927"/>
                          <a:pt x="0" y="275117"/>
                        </a:cubicBezTo>
                        <a:cubicBezTo>
                          <a:pt x="-9367" y="196404"/>
                          <a:pt x="3686" y="159234"/>
                          <a:pt x="0" y="55025"/>
                        </a:cubicBezTo>
                        <a:close/>
                      </a:path>
                      <a:path w="824877" h="330142" stroke="0" extrusionOk="0">
                        <a:moveTo>
                          <a:pt x="0" y="55025"/>
                        </a:moveTo>
                        <a:cubicBezTo>
                          <a:pt x="-3358" y="22565"/>
                          <a:pt x="22234" y="902"/>
                          <a:pt x="55025" y="0"/>
                        </a:cubicBezTo>
                        <a:cubicBezTo>
                          <a:pt x="174065" y="12977"/>
                          <a:pt x="251089" y="-14090"/>
                          <a:pt x="426735" y="0"/>
                        </a:cubicBezTo>
                        <a:cubicBezTo>
                          <a:pt x="602381" y="14090"/>
                          <a:pt x="623200" y="10897"/>
                          <a:pt x="769852" y="0"/>
                        </a:cubicBezTo>
                        <a:cubicBezTo>
                          <a:pt x="796934" y="-1809"/>
                          <a:pt x="829731" y="26955"/>
                          <a:pt x="824877" y="55025"/>
                        </a:cubicBezTo>
                        <a:cubicBezTo>
                          <a:pt x="817740" y="116522"/>
                          <a:pt x="814546" y="210224"/>
                          <a:pt x="824877" y="275117"/>
                        </a:cubicBezTo>
                        <a:cubicBezTo>
                          <a:pt x="825428" y="304609"/>
                          <a:pt x="798508" y="331665"/>
                          <a:pt x="769852" y="330142"/>
                        </a:cubicBezTo>
                        <a:cubicBezTo>
                          <a:pt x="612131" y="332497"/>
                          <a:pt x="545715" y="330312"/>
                          <a:pt x="412439" y="330142"/>
                        </a:cubicBezTo>
                        <a:cubicBezTo>
                          <a:pt x="279163" y="329972"/>
                          <a:pt x="135250" y="327081"/>
                          <a:pt x="55025" y="330142"/>
                        </a:cubicBezTo>
                        <a:cubicBezTo>
                          <a:pt x="19737" y="329862"/>
                          <a:pt x="353" y="304538"/>
                          <a:pt x="0" y="275117"/>
                        </a:cubicBezTo>
                        <a:cubicBezTo>
                          <a:pt x="8863" y="168050"/>
                          <a:pt x="-7986" y="154056"/>
                          <a:pt x="0" y="550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新连接</a:t>
            </a:r>
            <a:r>
              <a:rPr kumimoji="1" lang="en-US" altLang="zh-CN" sz="1100" dirty="0">
                <a:solidFill>
                  <a:schemeClr val="tx1"/>
                </a:solidFill>
              </a:rPr>
              <a:t>FD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下弧形箭头 37">
            <a:extLst>
              <a:ext uri="{FF2B5EF4-FFF2-40B4-BE49-F238E27FC236}">
                <a16:creationId xmlns:a16="http://schemas.microsoft.com/office/drawing/2014/main" id="{A1FCDF57-6FE7-AF45-A84E-4B174EF66358}"/>
              </a:ext>
            </a:extLst>
          </p:cNvPr>
          <p:cNvSpPr/>
          <p:nvPr/>
        </p:nvSpPr>
        <p:spPr>
          <a:xfrm rot="19234828" flipH="1" flipV="1">
            <a:off x="5630893" y="5023729"/>
            <a:ext cx="1951945" cy="3605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下弧形箭头 41">
            <a:extLst>
              <a:ext uri="{FF2B5EF4-FFF2-40B4-BE49-F238E27FC236}">
                <a16:creationId xmlns:a16="http://schemas.microsoft.com/office/drawing/2014/main" id="{A7A9622D-E158-B14A-8D6A-D5CC4FA99F94}"/>
              </a:ext>
            </a:extLst>
          </p:cNvPr>
          <p:cNvSpPr/>
          <p:nvPr/>
        </p:nvSpPr>
        <p:spPr>
          <a:xfrm rot="13136996" flipH="1" flipV="1">
            <a:off x="5616590" y="3088131"/>
            <a:ext cx="1918694" cy="3605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6" name="图形 5" descr="刷新 轮廓">
            <a:extLst>
              <a:ext uri="{FF2B5EF4-FFF2-40B4-BE49-F238E27FC236}">
                <a16:creationId xmlns:a16="http://schemas.microsoft.com/office/drawing/2014/main" id="{53019901-FFE8-9A41-9FA6-60DE4F98EF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825359" flipV="1">
            <a:off x="3995846" y="3497734"/>
            <a:ext cx="1360080" cy="1364271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59A588F0-2DAD-8448-A978-75A1A01BE53E}"/>
              </a:ext>
            </a:extLst>
          </p:cNvPr>
          <p:cNvSpPr txBox="1"/>
          <p:nvPr/>
        </p:nvSpPr>
        <p:spPr>
          <a:xfrm>
            <a:off x="4279744" y="4013866"/>
            <a:ext cx="7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EPOLL</a:t>
            </a:r>
            <a:endParaRPr kumimoji="1"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6E9137C-DAB7-CF41-9930-31DD49CF67EB}"/>
              </a:ext>
            </a:extLst>
          </p:cNvPr>
          <p:cNvSpPr txBox="1"/>
          <p:nvPr/>
        </p:nvSpPr>
        <p:spPr>
          <a:xfrm rot="2465013">
            <a:off x="5995655" y="3228299"/>
            <a:ext cx="861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/>
              <a:t>👀</a:t>
            </a:r>
            <a:endParaRPr kumimoji="1" lang="zh-CN" altLang="en-US" sz="40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BA1CBD-EDDC-5A4E-8BFB-C944D92722DF}"/>
              </a:ext>
            </a:extLst>
          </p:cNvPr>
          <p:cNvGrpSpPr/>
          <p:nvPr/>
        </p:nvGrpSpPr>
        <p:grpSpPr>
          <a:xfrm>
            <a:off x="3055155" y="2808105"/>
            <a:ext cx="1796708" cy="591633"/>
            <a:chOff x="3078906" y="2299059"/>
            <a:chExt cx="1796708" cy="591633"/>
          </a:xfrm>
        </p:grpSpPr>
        <p:sp>
          <p:nvSpPr>
            <p:cNvPr id="39" name="下弧形箭头 38">
              <a:extLst>
                <a:ext uri="{FF2B5EF4-FFF2-40B4-BE49-F238E27FC236}">
                  <a16:creationId xmlns:a16="http://schemas.microsoft.com/office/drawing/2014/main" id="{3CBBA3A0-E9FB-AF40-AF41-C4F2D7C497BF}"/>
                </a:ext>
              </a:extLst>
            </p:cNvPr>
            <p:cNvSpPr/>
            <p:nvPr/>
          </p:nvSpPr>
          <p:spPr>
            <a:xfrm rot="8367973" flipH="1" flipV="1">
              <a:off x="3078906" y="2530187"/>
              <a:ext cx="1796708" cy="36050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圆角矩形 48">
              <a:extLst>
                <a:ext uri="{FF2B5EF4-FFF2-40B4-BE49-F238E27FC236}">
                  <a16:creationId xmlns:a16="http://schemas.microsoft.com/office/drawing/2014/main" id="{D8930DFF-A0C7-2E4F-9A79-B3B13CF152E7}"/>
                </a:ext>
              </a:extLst>
            </p:cNvPr>
            <p:cNvSpPr/>
            <p:nvPr/>
          </p:nvSpPr>
          <p:spPr>
            <a:xfrm rot="19364263">
              <a:off x="3133703" y="2299059"/>
              <a:ext cx="932512" cy="234000"/>
            </a:xfrm>
            <a:prstGeom prst="roundRect">
              <a:avLst/>
            </a:prstGeom>
            <a:solidFill>
              <a:schemeClr val="bg1">
                <a:alpha val="79000"/>
              </a:schemeClr>
            </a:solidFill>
            <a:ln w="28575" cap="rnd" cmpd="dbl">
              <a:solidFill>
                <a:srgbClr val="FF0000"/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24877"/>
                        <a:gd name="connsiteY0" fmla="*/ 55025 h 330142"/>
                        <a:gd name="connsiteX1" fmla="*/ 55025 w 824877"/>
                        <a:gd name="connsiteY1" fmla="*/ 0 h 330142"/>
                        <a:gd name="connsiteX2" fmla="*/ 412439 w 824877"/>
                        <a:gd name="connsiteY2" fmla="*/ 0 h 330142"/>
                        <a:gd name="connsiteX3" fmla="*/ 769852 w 824877"/>
                        <a:gd name="connsiteY3" fmla="*/ 0 h 330142"/>
                        <a:gd name="connsiteX4" fmla="*/ 824877 w 824877"/>
                        <a:gd name="connsiteY4" fmla="*/ 55025 h 330142"/>
                        <a:gd name="connsiteX5" fmla="*/ 824877 w 824877"/>
                        <a:gd name="connsiteY5" fmla="*/ 275117 h 330142"/>
                        <a:gd name="connsiteX6" fmla="*/ 769852 w 824877"/>
                        <a:gd name="connsiteY6" fmla="*/ 330142 h 330142"/>
                        <a:gd name="connsiteX7" fmla="*/ 405290 w 824877"/>
                        <a:gd name="connsiteY7" fmla="*/ 330142 h 330142"/>
                        <a:gd name="connsiteX8" fmla="*/ 55025 w 824877"/>
                        <a:gd name="connsiteY8" fmla="*/ 330142 h 330142"/>
                        <a:gd name="connsiteX9" fmla="*/ 0 w 824877"/>
                        <a:gd name="connsiteY9" fmla="*/ 275117 h 330142"/>
                        <a:gd name="connsiteX10" fmla="*/ 0 w 824877"/>
                        <a:gd name="connsiteY10" fmla="*/ 55025 h 3301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824877" h="330142" fill="none" extrusionOk="0">
                          <a:moveTo>
                            <a:pt x="0" y="55025"/>
                          </a:moveTo>
                          <a:cubicBezTo>
                            <a:pt x="1380" y="26326"/>
                            <a:pt x="28689" y="-3549"/>
                            <a:pt x="55025" y="0"/>
                          </a:cubicBezTo>
                          <a:cubicBezTo>
                            <a:pt x="143972" y="-9014"/>
                            <a:pt x="242268" y="2400"/>
                            <a:pt x="412439" y="0"/>
                          </a:cubicBezTo>
                          <a:cubicBezTo>
                            <a:pt x="582610" y="-2400"/>
                            <a:pt x="649336" y="-14200"/>
                            <a:pt x="769852" y="0"/>
                          </a:cubicBezTo>
                          <a:cubicBezTo>
                            <a:pt x="798292" y="-3972"/>
                            <a:pt x="824949" y="23657"/>
                            <a:pt x="824877" y="55025"/>
                          </a:cubicBezTo>
                          <a:cubicBezTo>
                            <a:pt x="826829" y="163770"/>
                            <a:pt x="816886" y="184661"/>
                            <a:pt x="824877" y="275117"/>
                          </a:cubicBezTo>
                          <a:cubicBezTo>
                            <a:pt x="820360" y="305692"/>
                            <a:pt x="802137" y="326725"/>
                            <a:pt x="769852" y="330142"/>
                          </a:cubicBezTo>
                          <a:cubicBezTo>
                            <a:pt x="658012" y="343778"/>
                            <a:pt x="481448" y="313553"/>
                            <a:pt x="405290" y="330142"/>
                          </a:cubicBezTo>
                          <a:cubicBezTo>
                            <a:pt x="329132" y="346731"/>
                            <a:pt x="172507" y="323909"/>
                            <a:pt x="55025" y="330142"/>
                          </a:cubicBezTo>
                          <a:cubicBezTo>
                            <a:pt x="24476" y="325834"/>
                            <a:pt x="6816" y="306927"/>
                            <a:pt x="0" y="275117"/>
                          </a:cubicBezTo>
                          <a:cubicBezTo>
                            <a:pt x="-9367" y="196404"/>
                            <a:pt x="3686" y="159234"/>
                            <a:pt x="0" y="55025"/>
                          </a:cubicBezTo>
                          <a:close/>
                        </a:path>
                        <a:path w="824877" h="330142" stroke="0" extrusionOk="0">
                          <a:moveTo>
                            <a:pt x="0" y="55025"/>
                          </a:moveTo>
                          <a:cubicBezTo>
                            <a:pt x="-3358" y="22565"/>
                            <a:pt x="22234" y="902"/>
                            <a:pt x="55025" y="0"/>
                          </a:cubicBezTo>
                          <a:cubicBezTo>
                            <a:pt x="174065" y="12977"/>
                            <a:pt x="251089" y="-14090"/>
                            <a:pt x="426735" y="0"/>
                          </a:cubicBezTo>
                          <a:cubicBezTo>
                            <a:pt x="602381" y="14090"/>
                            <a:pt x="623200" y="10897"/>
                            <a:pt x="769852" y="0"/>
                          </a:cubicBezTo>
                          <a:cubicBezTo>
                            <a:pt x="796934" y="-1809"/>
                            <a:pt x="829731" y="26955"/>
                            <a:pt x="824877" y="55025"/>
                          </a:cubicBezTo>
                          <a:cubicBezTo>
                            <a:pt x="817740" y="116522"/>
                            <a:pt x="814546" y="210224"/>
                            <a:pt x="824877" y="275117"/>
                          </a:cubicBezTo>
                          <a:cubicBezTo>
                            <a:pt x="825428" y="304609"/>
                            <a:pt x="798508" y="331665"/>
                            <a:pt x="769852" y="330142"/>
                          </a:cubicBezTo>
                          <a:cubicBezTo>
                            <a:pt x="612131" y="332497"/>
                            <a:pt x="545715" y="330312"/>
                            <a:pt x="412439" y="330142"/>
                          </a:cubicBezTo>
                          <a:cubicBezTo>
                            <a:pt x="279163" y="329972"/>
                            <a:pt x="135250" y="327081"/>
                            <a:pt x="55025" y="330142"/>
                          </a:cubicBezTo>
                          <a:cubicBezTo>
                            <a:pt x="19737" y="329862"/>
                            <a:pt x="353" y="304538"/>
                            <a:pt x="0" y="275117"/>
                          </a:cubicBezTo>
                          <a:cubicBezTo>
                            <a:pt x="8863" y="168050"/>
                            <a:pt x="-7986" y="154056"/>
                            <a:pt x="0" y="5502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chemeClr val="tx1"/>
                  </a:solidFill>
                </a:rPr>
                <a:t>Parse</a:t>
              </a:r>
              <a:r>
                <a:rPr kumimoji="1" lang="zh-CN" altLang="en-US" sz="11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HTTP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6726B697-6780-3849-8475-37C21196281D}"/>
              </a:ext>
            </a:extLst>
          </p:cNvPr>
          <p:cNvSpPr/>
          <p:nvPr/>
        </p:nvSpPr>
        <p:spPr>
          <a:xfrm rot="2164396">
            <a:off x="6410618" y="2858050"/>
            <a:ext cx="1040852" cy="234000"/>
          </a:xfrm>
          <a:prstGeom prst="roundRect">
            <a:avLst/>
          </a:prstGeom>
          <a:solidFill>
            <a:schemeClr val="bg1">
              <a:alpha val="79000"/>
            </a:schemeClr>
          </a:solidFill>
          <a:ln w="28575" cap="rnd" cmpd="dbl">
            <a:solidFill>
              <a:srgbClr val="FF00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24877"/>
                      <a:gd name="connsiteY0" fmla="*/ 55025 h 330142"/>
                      <a:gd name="connsiteX1" fmla="*/ 55025 w 824877"/>
                      <a:gd name="connsiteY1" fmla="*/ 0 h 330142"/>
                      <a:gd name="connsiteX2" fmla="*/ 412439 w 824877"/>
                      <a:gd name="connsiteY2" fmla="*/ 0 h 330142"/>
                      <a:gd name="connsiteX3" fmla="*/ 769852 w 824877"/>
                      <a:gd name="connsiteY3" fmla="*/ 0 h 330142"/>
                      <a:gd name="connsiteX4" fmla="*/ 824877 w 824877"/>
                      <a:gd name="connsiteY4" fmla="*/ 55025 h 330142"/>
                      <a:gd name="connsiteX5" fmla="*/ 824877 w 824877"/>
                      <a:gd name="connsiteY5" fmla="*/ 275117 h 330142"/>
                      <a:gd name="connsiteX6" fmla="*/ 769852 w 824877"/>
                      <a:gd name="connsiteY6" fmla="*/ 330142 h 330142"/>
                      <a:gd name="connsiteX7" fmla="*/ 405290 w 824877"/>
                      <a:gd name="connsiteY7" fmla="*/ 330142 h 330142"/>
                      <a:gd name="connsiteX8" fmla="*/ 55025 w 824877"/>
                      <a:gd name="connsiteY8" fmla="*/ 330142 h 330142"/>
                      <a:gd name="connsiteX9" fmla="*/ 0 w 824877"/>
                      <a:gd name="connsiteY9" fmla="*/ 275117 h 330142"/>
                      <a:gd name="connsiteX10" fmla="*/ 0 w 824877"/>
                      <a:gd name="connsiteY10" fmla="*/ 55025 h 3301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4877" h="330142" fill="none" extrusionOk="0">
                        <a:moveTo>
                          <a:pt x="0" y="55025"/>
                        </a:moveTo>
                        <a:cubicBezTo>
                          <a:pt x="1380" y="26326"/>
                          <a:pt x="28689" y="-3549"/>
                          <a:pt x="55025" y="0"/>
                        </a:cubicBezTo>
                        <a:cubicBezTo>
                          <a:pt x="143972" y="-9014"/>
                          <a:pt x="242268" y="2400"/>
                          <a:pt x="412439" y="0"/>
                        </a:cubicBezTo>
                        <a:cubicBezTo>
                          <a:pt x="582610" y="-2400"/>
                          <a:pt x="649336" y="-14200"/>
                          <a:pt x="769852" y="0"/>
                        </a:cubicBezTo>
                        <a:cubicBezTo>
                          <a:pt x="798292" y="-3972"/>
                          <a:pt x="824949" y="23657"/>
                          <a:pt x="824877" y="55025"/>
                        </a:cubicBezTo>
                        <a:cubicBezTo>
                          <a:pt x="826829" y="163770"/>
                          <a:pt x="816886" y="184661"/>
                          <a:pt x="824877" y="275117"/>
                        </a:cubicBezTo>
                        <a:cubicBezTo>
                          <a:pt x="820360" y="305692"/>
                          <a:pt x="802137" y="326725"/>
                          <a:pt x="769852" y="330142"/>
                        </a:cubicBezTo>
                        <a:cubicBezTo>
                          <a:pt x="658012" y="343778"/>
                          <a:pt x="481448" y="313553"/>
                          <a:pt x="405290" y="330142"/>
                        </a:cubicBezTo>
                        <a:cubicBezTo>
                          <a:pt x="329132" y="346731"/>
                          <a:pt x="172507" y="323909"/>
                          <a:pt x="55025" y="330142"/>
                        </a:cubicBezTo>
                        <a:cubicBezTo>
                          <a:pt x="24476" y="325834"/>
                          <a:pt x="6816" y="306927"/>
                          <a:pt x="0" y="275117"/>
                        </a:cubicBezTo>
                        <a:cubicBezTo>
                          <a:pt x="-9367" y="196404"/>
                          <a:pt x="3686" y="159234"/>
                          <a:pt x="0" y="55025"/>
                        </a:cubicBezTo>
                        <a:close/>
                      </a:path>
                      <a:path w="824877" h="330142" stroke="0" extrusionOk="0">
                        <a:moveTo>
                          <a:pt x="0" y="55025"/>
                        </a:moveTo>
                        <a:cubicBezTo>
                          <a:pt x="-3358" y="22565"/>
                          <a:pt x="22234" y="902"/>
                          <a:pt x="55025" y="0"/>
                        </a:cubicBezTo>
                        <a:cubicBezTo>
                          <a:pt x="174065" y="12977"/>
                          <a:pt x="251089" y="-14090"/>
                          <a:pt x="426735" y="0"/>
                        </a:cubicBezTo>
                        <a:cubicBezTo>
                          <a:pt x="602381" y="14090"/>
                          <a:pt x="623200" y="10897"/>
                          <a:pt x="769852" y="0"/>
                        </a:cubicBezTo>
                        <a:cubicBezTo>
                          <a:pt x="796934" y="-1809"/>
                          <a:pt x="829731" y="26955"/>
                          <a:pt x="824877" y="55025"/>
                        </a:cubicBezTo>
                        <a:cubicBezTo>
                          <a:pt x="817740" y="116522"/>
                          <a:pt x="814546" y="210224"/>
                          <a:pt x="824877" y="275117"/>
                        </a:cubicBezTo>
                        <a:cubicBezTo>
                          <a:pt x="825428" y="304609"/>
                          <a:pt x="798508" y="331665"/>
                          <a:pt x="769852" y="330142"/>
                        </a:cubicBezTo>
                        <a:cubicBezTo>
                          <a:pt x="612131" y="332497"/>
                          <a:pt x="545715" y="330312"/>
                          <a:pt x="412439" y="330142"/>
                        </a:cubicBezTo>
                        <a:cubicBezTo>
                          <a:pt x="279163" y="329972"/>
                          <a:pt x="135250" y="327081"/>
                          <a:pt x="55025" y="330142"/>
                        </a:cubicBezTo>
                        <a:cubicBezTo>
                          <a:pt x="19737" y="329862"/>
                          <a:pt x="353" y="304538"/>
                          <a:pt x="0" y="275117"/>
                        </a:cubicBezTo>
                        <a:cubicBezTo>
                          <a:pt x="8863" y="168050"/>
                          <a:pt x="-7986" y="154056"/>
                          <a:pt x="0" y="550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</a:rPr>
              <a:t>Request</a:t>
            </a:r>
            <a:r>
              <a:rPr kumimoji="1" lang="zh-CN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zh-CN" sz="1100" dirty="0">
                <a:solidFill>
                  <a:schemeClr val="tx1"/>
                </a:solidFill>
              </a:rPr>
              <a:t>Body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180CA35F-5CD3-AB40-9F92-44F94276EF03}"/>
              </a:ext>
            </a:extLst>
          </p:cNvPr>
          <p:cNvSpPr/>
          <p:nvPr/>
        </p:nvSpPr>
        <p:spPr>
          <a:xfrm rot="19234330">
            <a:off x="6380810" y="5351261"/>
            <a:ext cx="1114984" cy="234000"/>
          </a:xfrm>
          <a:prstGeom prst="roundRect">
            <a:avLst/>
          </a:prstGeom>
          <a:solidFill>
            <a:schemeClr val="bg1">
              <a:alpha val="79000"/>
            </a:schemeClr>
          </a:solidFill>
          <a:ln w="28575" cap="rnd" cmpd="dbl">
            <a:solidFill>
              <a:srgbClr val="FF00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24877"/>
                      <a:gd name="connsiteY0" fmla="*/ 55025 h 330142"/>
                      <a:gd name="connsiteX1" fmla="*/ 55025 w 824877"/>
                      <a:gd name="connsiteY1" fmla="*/ 0 h 330142"/>
                      <a:gd name="connsiteX2" fmla="*/ 412439 w 824877"/>
                      <a:gd name="connsiteY2" fmla="*/ 0 h 330142"/>
                      <a:gd name="connsiteX3" fmla="*/ 769852 w 824877"/>
                      <a:gd name="connsiteY3" fmla="*/ 0 h 330142"/>
                      <a:gd name="connsiteX4" fmla="*/ 824877 w 824877"/>
                      <a:gd name="connsiteY4" fmla="*/ 55025 h 330142"/>
                      <a:gd name="connsiteX5" fmla="*/ 824877 w 824877"/>
                      <a:gd name="connsiteY5" fmla="*/ 275117 h 330142"/>
                      <a:gd name="connsiteX6" fmla="*/ 769852 w 824877"/>
                      <a:gd name="connsiteY6" fmla="*/ 330142 h 330142"/>
                      <a:gd name="connsiteX7" fmla="*/ 405290 w 824877"/>
                      <a:gd name="connsiteY7" fmla="*/ 330142 h 330142"/>
                      <a:gd name="connsiteX8" fmla="*/ 55025 w 824877"/>
                      <a:gd name="connsiteY8" fmla="*/ 330142 h 330142"/>
                      <a:gd name="connsiteX9" fmla="*/ 0 w 824877"/>
                      <a:gd name="connsiteY9" fmla="*/ 275117 h 330142"/>
                      <a:gd name="connsiteX10" fmla="*/ 0 w 824877"/>
                      <a:gd name="connsiteY10" fmla="*/ 55025 h 3301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4877" h="330142" fill="none" extrusionOk="0">
                        <a:moveTo>
                          <a:pt x="0" y="55025"/>
                        </a:moveTo>
                        <a:cubicBezTo>
                          <a:pt x="1380" y="26326"/>
                          <a:pt x="28689" y="-3549"/>
                          <a:pt x="55025" y="0"/>
                        </a:cubicBezTo>
                        <a:cubicBezTo>
                          <a:pt x="143972" y="-9014"/>
                          <a:pt x="242268" y="2400"/>
                          <a:pt x="412439" y="0"/>
                        </a:cubicBezTo>
                        <a:cubicBezTo>
                          <a:pt x="582610" y="-2400"/>
                          <a:pt x="649336" y="-14200"/>
                          <a:pt x="769852" y="0"/>
                        </a:cubicBezTo>
                        <a:cubicBezTo>
                          <a:pt x="798292" y="-3972"/>
                          <a:pt x="824949" y="23657"/>
                          <a:pt x="824877" y="55025"/>
                        </a:cubicBezTo>
                        <a:cubicBezTo>
                          <a:pt x="826829" y="163770"/>
                          <a:pt x="816886" y="184661"/>
                          <a:pt x="824877" y="275117"/>
                        </a:cubicBezTo>
                        <a:cubicBezTo>
                          <a:pt x="820360" y="305692"/>
                          <a:pt x="802137" y="326725"/>
                          <a:pt x="769852" y="330142"/>
                        </a:cubicBezTo>
                        <a:cubicBezTo>
                          <a:pt x="658012" y="343778"/>
                          <a:pt x="481448" y="313553"/>
                          <a:pt x="405290" y="330142"/>
                        </a:cubicBezTo>
                        <a:cubicBezTo>
                          <a:pt x="329132" y="346731"/>
                          <a:pt x="172507" y="323909"/>
                          <a:pt x="55025" y="330142"/>
                        </a:cubicBezTo>
                        <a:cubicBezTo>
                          <a:pt x="24476" y="325834"/>
                          <a:pt x="6816" y="306927"/>
                          <a:pt x="0" y="275117"/>
                        </a:cubicBezTo>
                        <a:cubicBezTo>
                          <a:pt x="-9367" y="196404"/>
                          <a:pt x="3686" y="159234"/>
                          <a:pt x="0" y="55025"/>
                        </a:cubicBezTo>
                        <a:close/>
                      </a:path>
                      <a:path w="824877" h="330142" stroke="0" extrusionOk="0">
                        <a:moveTo>
                          <a:pt x="0" y="55025"/>
                        </a:moveTo>
                        <a:cubicBezTo>
                          <a:pt x="-3358" y="22565"/>
                          <a:pt x="22234" y="902"/>
                          <a:pt x="55025" y="0"/>
                        </a:cubicBezTo>
                        <a:cubicBezTo>
                          <a:pt x="174065" y="12977"/>
                          <a:pt x="251089" y="-14090"/>
                          <a:pt x="426735" y="0"/>
                        </a:cubicBezTo>
                        <a:cubicBezTo>
                          <a:pt x="602381" y="14090"/>
                          <a:pt x="623200" y="10897"/>
                          <a:pt x="769852" y="0"/>
                        </a:cubicBezTo>
                        <a:cubicBezTo>
                          <a:pt x="796934" y="-1809"/>
                          <a:pt x="829731" y="26955"/>
                          <a:pt x="824877" y="55025"/>
                        </a:cubicBezTo>
                        <a:cubicBezTo>
                          <a:pt x="817740" y="116522"/>
                          <a:pt x="814546" y="210224"/>
                          <a:pt x="824877" y="275117"/>
                        </a:cubicBezTo>
                        <a:cubicBezTo>
                          <a:pt x="825428" y="304609"/>
                          <a:pt x="798508" y="331665"/>
                          <a:pt x="769852" y="330142"/>
                        </a:cubicBezTo>
                        <a:cubicBezTo>
                          <a:pt x="612131" y="332497"/>
                          <a:pt x="545715" y="330312"/>
                          <a:pt x="412439" y="330142"/>
                        </a:cubicBezTo>
                        <a:cubicBezTo>
                          <a:pt x="279163" y="329972"/>
                          <a:pt x="135250" y="327081"/>
                          <a:pt x="55025" y="330142"/>
                        </a:cubicBezTo>
                        <a:cubicBezTo>
                          <a:pt x="19737" y="329862"/>
                          <a:pt x="353" y="304538"/>
                          <a:pt x="0" y="275117"/>
                        </a:cubicBezTo>
                        <a:cubicBezTo>
                          <a:pt x="8863" y="168050"/>
                          <a:pt x="-7986" y="154056"/>
                          <a:pt x="0" y="550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</a:rPr>
              <a:t>Response Body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8388F3B7-FC2B-854D-9F4A-56256CF0E281}"/>
              </a:ext>
            </a:extLst>
          </p:cNvPr>
          <p:cNvSpPr/>
          <p:nvPr/>
        </p:nvSpPr>
        <p:spPr>
          <a:xfrm rot="2715561">
            <a:off x="3008104" y="5240246"/>
            <a:ext cx="956218" cy="234000"/>
          </a:xfrm>
          <a:prstGeom prst="roundRect">
            <a:avLst/>
          </a:prstGeom>
          <a:solidFill>
            <a:schemeClr val="bg1">
              <a:alpha val="79000"/>
            </a:schemeClr>
          </a:solidFill>
          <a:ln w="28575" cap="rnd" cmpd="dbl">
            <a:solidFill>
              <a:srgbClr val="FF00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24877"/>
                      <a:gd name="connsiteY0" fmla="*/ 55025 h 330142"/>
                      <a:gd name="connsiteX1" fmla="*/ 55025 w 824877"/>
                      <a:gd name="connsiteY1" fmla="*/ 0 h 330142"/>
                      <a:gd name="connsiteX2" fmla="*/ 412439 w 824877"/>
                      <a:gd name="connsiteY2" fmla="*/ 0 h 330142"/>
                      <a:gd name="connsiteX3" fmla="*/ 769852 w 824877"/>
                      <a:gd name="connsiteY3" fmla="*/ 0 h 330142"/>
                      <a:gd name="connsiteX4" fmla="*/ 824877 w 824877"/>
                      <a:gd name="connsiteY4" fmla="*/ 55025 h 330142"/>
                      <a:gd name="connsiteX5" fmla="*/ 824877 w 824877"/>
                      <a:gd name="connsiteY5" fmla="*/ 275117 h 330142"/>
                      <a:gd name="connsiteX6" fmla="*/ 769852 w 824877"/>
                      <a:gd name="connsiteY6" fmla="*/ 330142 h 330142"/>
                      <a:gd name="connsiteX7" fmla="*/ 405290 w 824877"/>
                      <a:gd name="connsiteY7" fmla="*/ 330142 h 330142"/>
                      <a:gd name="connsiteX8" fmla="*/ 55025 w 824877"/>
                      <a:gd name="connsiteY8" fmla="*/ 330142 h 330142"/>
                      <a:gd name="connsiteX9" fmla="*/ 0 w 824877"/>
                      <a:gd name="connsiteY9" fmla="*/ 275117 h 330142"/>
                      <a:gd name="connsiteX10" fmla="*/ 0 w 824877"/>
                      <a:gd name="connsiteY10" fmla="*/ 55025 h 3301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4877" h="330142" fill="none" extrusionOk="0">
                        <a:moveTo>
                          <a:pt x="0" y="55025"/>
                        </a:moveTo>
                        <a:cubicBezTo>
                          <a:pt x="1380" y="26326"/>
                          <a:pt x="28689" y="-3549"/>
                          <a:pt x="55025" y="0"/>
                        </a:cubicBezTo>
                        <a:cubicBezTo>
                          <a:pt x="143972" y="-9014"/>
                          <a:pt x="242268" y="2400"/>
                          <a:pt x="412439" y="0"/>
                        </a:cubicBezTo>
                        <a:cubicBezTo>
                          <a:pt x="582610" y="-2400"/>
                          <a:pt x="649336" y="-14200"/>
                          <a:pt x="769852" y="0"/>
                        </a:cubicBezTo>
                        <a:cubicBezTo>
                          <a:pt x="798292" y="-3972"/>
                          <a:pt x="824949" y="23657"/>
                          <a:pt x="824877" y="55025"/>
                        </a:cubicBezTo>
                        <a:cubicBezTo>
                          <a:pt x="826829" y="163770"/>
                          <a:pt x="816886" y="184661"/>
                          <a:pt x="824877" y="275117"/>
                        </a:cubicBezTo>
                        <a:cubicBezTo>
                          <a:pt x="820360" y="305692"/>
                          <a:pt x="802137" y="326725"/>
                          <a:pt x="769852" y="330142"/>
                        </a:cubicBezTo>
                        <a:cubicBezTo>
                          <a:pt x="658012" y="343778"/>
                          <a:pt x="481448" y="313553"/>
                          <a:pt x="405290" y="330142"/>
                        </a:cubicBezTo>
                        <a:cubicBezTo>
                          <a:pt x="329132" y="346731"/>
                          <a:pt x="172507" y="323909"/>
                          <a:pt x="55025" y="330142"/>
                        </a:cubicBezTo>
                        <a:cubicBezTo>
                          <a:pt x="24476" y="325834"/>
                          <a:pt x="6816" y="306927"/>
                          <a:pt x="0" y="275117"/>
                        </a:cubicBezTo>
                        <a:cubicBezTo>
                          <a:pt x="-9367" y="196404"/>
                          <a:pt x="3686" y="159234"/>
                          <a:pt x="0" y="55025"/>
                        </a:cubicBezTo>
                        <a:close/>
                      </a:path>
                      <a:path w="824877" h="330142" stroke="0" extrusionOk="0">
                        <a:moveTo>
                          <a:pt x="0" y="55025"/>
                        </a:moveTo>
                        <a:cubicBezTo>
                          <a:pt x="-3358" y="22565"/>
                          <a:pt x="22234" y="902"/>
                          <a:pt x="55025" y="0"/>
                        </a:cubicBezTo>
                        <a:cubicBezTo>
                          <a:pt x="174065" y="12977"/>
                          <a:pt x="251089" y="-14090"/>
                          <a:pt x="426735" y="0"/>
                        </a:cubicBezTo>
                        <a:cubicBezTo>
                          <a:pt x="602381" y="14090"/>
                          <a:pt x="623200" y="10897"/>
                          <a:pt x="769852" y="0"/>
                        </a:cubicBezTo>
                        <a:cubicBezTo>
                          <a:pt x="796934" y="-1809"/>
                          <a:pt x="829731" y="26955"/>
                          <a:pt x="824877" y="55025"/>
                        </a:cubicBezTo>
                        <a:cubicBezTo>
                          <a:pt x="817740" y="116522"/>
                          <a:pt x="814546" y="210224"/>
                          <a:pt x="824877" y="275117"/>
                        </a:cubicBezTo>
                        <a:cubicBezTo>
                          <a:pt x="825428" y="304609"/>
                          <a:pt x="798508" y="331665"/>
                          <a:pt x="769852" y="330142"/>
                        </a:cubicBezTo>
                        <a:cubicBezTo>
                          <a:pt x="612131" y="332497"/>
                          <a:pt x="545715" y="330312"/>
                          <a:pt x="412439" y="330142"/>
                        </a:cubicBezTo>
                        <a:cubicBezTo>
                          <a:pt x="279163" y="329972"/>
                          <a:pt x="135250" y="327081"/>
                          <a:pt x="55025" y="330142"/>
                        </a:cubicBezTo>
                        <a:cubicBezTo>
                          <a:pt x="19737" y="329862"/>
                          <a:pt x="353" y="304538"/>
                          <a:pt x="0" y="275117"/>
                        </a:cubicBezTo>
                        <a:cubicBezTo>
                          <a:pt x="8863" y="168050"/>
                          <a:pt x="-7986" y="154056"/>
                          <a:pt x="0" y="550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</a:rPr>
              <a:t>Pack HTTP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34852DA-9D64-8348-AB56-175C08282135}"/>
              </a:ext>
            </a:extLst>
          </p:cNvPr>
          <p:cNvGrpSpPr/>
          <p:nvPr/>
        </p:nvGrpSpPr>
        <p:grpSpPr>
          <a:xfrm>
            <a:off x="5658475" y="2782538"/>
            <a:ext cx="5982700" cy="2743174"/>
            <a:chOff x="5682226" y="2273492"/>
            <a:chExt cx="5982700" cy="2743174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2E9AB283-69C5-1948-A385-0E6C9354AB20}"/>
                </a:ext>
              </a:extLst>
            </p:cNvPr>
            <p:cNvSpPr/>
            <p:nvPr/>
          </p:nvSpPr>
          <p:spPr>
            <a:xfrm>
              <a:off x="8110375" y="3467105"/>
              <a:ext cx="1606991" cy="426720"/>
            </a:xfrm>
            <a:prstGeom prst="roundRect">
              <a:avLst/>
            </a:prstGeom>
            <a:solidFill>
              <a:schemeClr val="bg2">
                <a:alpha val="79000"/>
              </a:schemeClr>
            </a:solidFill>
            <a:ln w="28575">
              <a:solidFill>
                <a:schemeClr val="accent1">
                  <a:alpha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chemeClr val="tx1"/>
                  </a:solidFill>
                </a:rPr>
                <a:t>WorkerThread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圆角矩形 29">
              <a:extLst>
                <a:ext uri="{FF2B5EF4-FFF2-40B4-BE49-F238E27FC236}">
                  <a16:creationId xmlns:a16="http://schemas.microsoft.com/office/drawing/2014/main" id="{E5CC8634-58C5-A441-9FB3-DD687358F117}"/>
                </a:ext>
              </a:extLst>
            </p:cNvPr>
            <p:cNvSpPr/>
            <p:nvPr/>
          </p:nvSpPr>
          <p:spPr>
            <a:xfrm>
              <a:off x="10057935" y="3467105"/>
              <a:ext cx="1606991" cy="426720"/>
            </a:xfrm>
            <a:prstGeom prst="roundRect">
              <a:avLst/>
            </a:prstGeom>
            <a:solidFill>
              <a:schemeClr val="bg2">
                <a:alpha val="79000"/>
              </a:schemeClr>
            </a:solidFill>
            <a:ln w="28575">
              <a:solidFill>
                <a:schemeClr val="accent1">
                  <a:alpha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chemeClr val="tx1"/>
                  </a:solidFill>
                </a:rPr>
                <a:t>WorkerThread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下弧形箭头 30">
              <a:extLst>
                <a:ext uri="{FF2B5EF4-FFF2-40B4-BE49-F238E27FC236}">
                  <a16:creationId xmlns:a16="http://schemas.microsoft.com/office/drawing/2014/main" id="{D1423FFF-489A-0A40-BBFD-2F7405FACE02}"/>
                </a:ext>
              </a:extLst>
            </p:cNvPr>
            <p:cNvSpPr/>
            <p:nvPr/>
          </p:nvSpPr>
          <p:spPr>
            <a:xfrm rot="11563437" flipH="1" flipV="1">
              <a:off x="5749287" y="2273492"/>
              <a:ext cx="5377597" cy="62372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下弧形箭头 31">
              <a:extLst>
                <a:ext uri="{FF2B5EF4-FFF2-40B4-BE49-F238E27FC236}">
                  <a16:creationId xmlns:a16="http://schemas.microsoft.com/office/drawing/2014/main" id="{954E87FF-6490-9846-8723-C7E081BCB5A3}"/>
                </a:ext>
              </a:extLst>
            </p:cNvPr>
            <p:cNvSpPr/>
            <p:nvPr/>
          </p:nvSpPr>
          <p:spPr>
            <a:xfrm rot="12032307" flipH="1" flipV="1">
              <a:off x="5708780" y="2402800"/>
              <a:ext cx="3418650" cy="51075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下弧形箭头 34">
              <a:extLst>
                <a:ext uri="{FF2B5EF4-FFF2-40B4-BE49-F238E27FC236}">
                  <a16:creationId xmlns:a16="http://schemas.microsoft.com/office/drawing/2014/main" id="{F92CDE4C-8F88-1048-8122-69F7268D6801}"/>
                </a:ext>
              </a:extLst>
            </p:cNvPr>
            <p:cNvSpPr/>
            <p:nvPr/>
          </p:nvSpPr>
          <p:spPr>
            <a:xfrm rot="20340731" flipH="1" flipV="1">
              <a:off x="5698165" y="4534033"/>
              <a:ext cx="3407210" cy="36050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下弧形箭头 35">
              <a:extLst>
                <a:ext uri="{FF2B5EF4-FFF2-40B4-BE49-F238E27FC236}">
                  <a16:creationId xmlns:a16="http://schemas.microsoft.com/office/drawing/2014/main" id="{307189B3-2B45-2B4E-BA67-6E7AAAF10BA7}"/>
                </a:ext>
              </a:extLst>
            </p:cNvPr>
            <p:cNvSpPr/>
            <p:nvPr/>
          </p:nvSpPr>
          <p:spPr>
            <a:xfrm rot="20810683" flipH="1" flipV="1">
              <a:off x="5682226" y="4525001"/>
              <a:ext cx="5330555" cy="49166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9E7A470F-567D-9442-9F63-7467A9EFEEF0}"/>
              </a:ext>
            </a:extLst>
          </p:cNvPr>
          <p:cNvCxnSpPr>
            <a:cxnSpLocks/>
          </p:cNvCxnSpPr>
          <p:nvPr/>
        </p:nvCxnSpPr>
        <p:spPr>
          <a:xfrm>
            <a:off x="2731325" y="1140031"/>
            <a:ext cx="0" cy="5177421"/>
          </a:xfrm>
          <a:prstGeom prst="line">
            <a:avLst/>
          </a:prstGeom>
          <a:ln w="38100">
            <a:solidFill>
              <a:srgbClr val="FFFF00"/>
            </a:solidFill>
          </a:ln>
          <a:effectLst>
            <a:glow rad="63500">
              <a:schemeClr val="tx1">
                <a:lumMod val="75000"/>
                <a:lumOff val="2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87E4721-1592-5B4C-9C6E-88C763E7CD24}"/>
              </a:ext>
            </a:extLst>
          </p:cNvPr>
          <p:cNvCxnSpPr>
            <a:cxnSpLocks/>
          </p:cNvCxnSpPr>
          <p:nvPr/>
        </p:nvCxnSpPr>
        <p:spPr>
          <a:xfrm>
            <a:off x="8070372" y="1140030"/>
            <a:ext cx="0" cy="5177421"/>
          </a:xfrm>
          <a:prstGeom prst="line">
            <a:avLst/>
          </a:prstGeom>
          <a:ln w="38100">
            <a:solidFill>
              <a:srgbClr val="FFFF00"/>
            </a:solidFill>
          </a:ln>
          <a:effectLst>
            <a:glow rad="63500">
              <a:schemeClr val="tx1">
                <a:lumMod val="75000"/>
                <a:lumOff val="2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DD85A3C7-D9FF-974E-B573-9F05661A18E0}"/>
              </a:ext>
            </a:extLst>
          </p:cNvPr>
          <p:cNvCxnSpPr>
            <a:cxnSpLocks/>
          </p:cNvCxnSpPr>
          <p:nvPr/>
        </p:nvCxnSpPr>
        <p:spPr>
          <a:xfrm>
            <a:off x="5209310" y="1140031"/>
            <a:ext cx="0" cy="5177421"/>
          </a:xfrm>
          <a:prstGeom prst="line">
            <a:avLst/>
          </a:prstGeom>
          <a:ln w="38100">
            <a:solidFill>
              <a:srgbClr val="FFFF00"/>
            </a:solidFill>
          </a:ln>
          <a:effectLst>
            <a:glow rad="63500">
              <a:schemeClr val="tx1">
                <a:lumMod val="75000"/>
                <a:lumOff val="2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9811C1A-2974-994B-B6C3-2BA988D87152}"/>
              </a:ext>
            </a:extLst>
          </p:cNvPr>
          <p:cNvSpPr txBox="1"/>
          <p:nvPr/>
        </p:nvSpPr>
        <p:spPr>
          <a:xfrm>
            <a:off x="975336" y="3068277"/>
            <a:ext cx="68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Accept</a:t>
            </a:r>
            <a:endParaRPr kumimoji="1" lang="zh-CN" altLang="en-US" sz="1400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7E9ABBA-B93A-124A-8C84-2C2027EF1ACF}"/>
              </a:ext>
            </a:extLst>
          </p:cNvPr>
          <p:cNvGrpSpPr/>
          <p:nvPr/>
        </p:nvGrpSpPr>
        <p:grpSpPr>
          <a:xfrm rot="2129640">
            <a:off x="1658421" y="3101909"/>
            <a:ext cx="1211310" cy="441002"/>
            <a:chOff x="1214823" y="2714683"/>
            <a:chExt cx="1211310" cy="441002"/>
          </a:xfrm>
        </p:grpSpPr>
        <p:sp>
          <p:nvSpPr>
            <p:cNvPr id="13" name="燕尾形箭头 12">
              <a:extLst>
                <a:ext uri="{FF2B5EF4-FFF2-40B4-BE49-F238E27FC236}">
                  <a16:creationId xmlns:a16="http://schemas.microsoft.com/office/drawing/2014/main" id="{5AD30B3A-87BF-3B46-9D9C-A08B2608786A}"/>
                </a:ext>
              </a:extLst>
            </p:cNvPr>
            <p:cNvSpPr/>
            <p:nvPr/>
          </p:nvSpPr>
          <p:spPr>
            <a:xfrm>
              <a:off x="1214823" y="3019137"/>
              <a:ext cx="1211310" cy="136548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4F67206-443E-AF40-8B7C-AFB13BA16C3F}"/>
                </a:ext>
              </a:extLst>
            </p:cNvPr>
            <p:cNvSpPr txBox="1"/>
            <p:nvPr/>
          </p:nvSpPr>
          <p:spPr>
            <a:xfrm>
              <a:off x="1422382" y="2714683"/>
              <a:ext cx="565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Insert</a:t>
              </a:r>
              <a:endParaRPr kumimoji="1" lang="zh-CN" altLang="en-US" sz="1400" dirty="0"/>
            </a:p>
          </p:txBody>
        </p:sp>
      </p:grpSp>
      <p:pic>
        <p:nvPicPr>
          <p:cNvPr id="52" name="图形 51" descr="用户 纯色填充">
            <a:extLst>
              <a:ext uri="{FF2B5EF4-FFF2-40B4-BE49-F238E27FC236}">
                <a16:creationId xmlns:a16="http://schemas.microsoft.com/office/drawing/2014/main" id="{532C0B0A-0CEC-D24B-9116-C1E7E15032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4522" y="2458658"/>
            <a:ext cx="547830" cy="547830"/>
          </a:xfrm>
          <a:prstGeom prst="rect">
            <a:avLst/>
          </a:prstGeom>
        </p:spPr>
      </p:pic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BA3D2005-567A-F24E-97E7-0E7D634FE874}"/>
              </a:ext>
            </a:extLst>
          </p:cNvPr>
          <p:cNvCxnSpPr>
            <a:cxnSpLocks/>
          </p:cNvCxnSpPr>
          <p:nvPr/>
        </p:nvCxnSpPr>
        <p:spPr>
          <a:xfrm>
            <a:off x="484909" y="1172442"/>
            <a:ext cx="0" cy="5177421"/>
          </a:xfrm>
          <a:prstGeom prst="line">
            <a:avLst/>
          </a:prstGeom>
          <a:ln w="38100">
            <a:solidFill>
              <a:srgbClr val="FFFF00"/>
            </a:solidFill>
          </a:ln>
          <a:effectLst>
            <a:glow rad="63500">
              <a:schemeClr val="tx1">
                <a:lumMod val="75000"/>
                <a:lumOff val="2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4A96039-93CA-F547-A4E6-E0C61990CCDC}"/>
              </a:ext>
            </a:extLst>
          </p:cNvPr>
          <p:cNvGrpSpPr/>
          <p:nvPr/>
        </p:nvGrpSpPr>
        <p:grpSpPr>
          <a:xfrm>
            <a:off x="581140" y="1080537"/>
            <a:ext cx="2053955" cy="409135"/>
            <a:chOff x="581140" y="1080537"/>
            <a:chExt cx="2053955" cy="409135"/>
          </a:xfrm>
        </p:grpSpPr>
        <p:sp>
          <p:nvSpPr>
            <p:cNvPr id="17" name="燕尾形箭头 16">
              <a:extLst>
                <a:ext uri="{FF2B5EF4-FFF2-40B4-BE49-F238E27FC236}">
                  <a16:creationId xmlns:a16="http://schemas.microsoft.com/office/drawing/2014/main" id="{A237453F-DAF4-C143-AF69-E958F6E05424}"/>
                </a:ext>
              </a:extLst>
            </p:cNvPr>
            <p:cNvSpPr/>
            <p:nvPr/>
          </p:nvSpPr>
          <p:spPr>
            <a:xfrm>
              <a:off x="581140" y="1399672"/>
              <a:ext cx="2053955" cy="90000"/>
            </a:xfrm>
            <a:prstGeom prst="notched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11EE1E4-5A2B-884D-B8EF-811B1155F1E3}"/>
                </a:ext>
              </a:extLst>
            </p:cNvPr>
            <p:cNvSpPr txBox="1"/>
            <p:nvPr/>
          </p:nvSpPr>
          <p:spPr>
            <a:xfrm>
              <a:off x="1206423" y="1080537"/>
              <a:ext cx="8751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/>
                <a:t>≈ 0.1ms</a:t>
              </a:r>
              <a:endParaRPr kumimoji="1" lang="zh-CN" altLang="en-US" sz="1600" dirty="0"/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FDD8FB1E-4A58-D148-8784-36C2D3774A39}"/>
              </a:ext>
            </a:extLst>
          </p:cNvPr>
          <p:cNvSpPr txBox="1"/>
          <p:nvPr/>
        </p:nvSpPr>
        <p:spPr>
          <a:xfrm>
            <a:off x="3616593" y="1080324"/>
            <a:ext cx="751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250ms</a:t>
            </a:r>
            <a:endParaRPr kumimoji="1" lang="zh-CN" altLang="en-US" sz="1600" dirty="0"/>
          </a:p>
        </p:txBody>
      </p:sp>
      <p:sp>
        <p:nvSpPr>
          <p:cNvPr id="71" name="左右箭头 70">
            <a:extLst>
              <a:ext uri="{FF2B5EF4-FFF2-40B4-BE49-F238E27FC236}">
                <a16:creationId xmlns:a16="http://schemas.microsoft.com/office/drawing/2014/main" id="{D62326FA-1F5E-8343-A304-4739D823448A}"/>
              </a:ext>
            </a:extLst>
          </p:cNvPr>
          <p:cNvSpPr/>
          <p:nvPr/>
        </p:nvSpPr>
        <p:spPr>
          <a:xfrm>
            <a:off x="2941191" y="1409299"/>
            <a:ext cx="2053955" cy="9000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DE44F81-1AB6-A94D-B682-6DD4D8B7645E}"/>
              </a:ext>
            </a:extLst>
          </p:cNvPr>
          <p:cNvSpPr txBox="1"/>
          <p:nvPr/>
        </p:nvSpPr>
        <p:spPr>
          <a:xfrm>
            <a:off x="6274045" y="1080324"/>
            <a:ext cx="751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750ms</a:t>
            </a:r>
            <a:endParaRPr kumimoji="1" lang="zh-CN" altLang="en-US" sz="1600" dirty="0"/>
          </a:p>
        </p:txBody>
      </p:sp>
      <p:sp>
        <p:nvSpPr>
          <p:cNvPr id="72" name="左右箭头 71">
            <a:extLst>
              <a:ext uri="{FF2B5EF4-FFF2-40B4-BE49-F238E27FC236}">
                <a16:creationId xmlns:a16="http://schemas.microsoft.com/office/drawing/2014/main" id="{D874DF4D-9FDB-E24D-85A4-C57A5D9F4429}"/>
              </a:ext>
            </a:extLst>
          </p:cNvPr>
          <p:cNvSpPr/>
          <p:nvPr/>
        </p:nvSpPr>
        <p:spPr>
          <a:xfrm>
            <a:off x="5388483" y="1413552"/>
            <a:ext cx="2364369" cy="9000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左右箭头 73">
            <a:extLst>
              <a:ext uri="{FF2B5EF4-FFF2-40B4-BE49-F238E27FC236}">
                <a16:creationId xmlns:a16="http://schemas.microsoft.com/office/drawing/2014/main" id="{D1480FEC-2118-4B4C-9875-5C6286D47946}"/>
              </a:ext>
            </a:extLst>
          </p:cNvPr>
          <p:cNvSpPr/>
          <p:nvPr/>
        </p:nvSpPr>
        <p:spPr>
          <a:xfrm>
            <a:off x="5388488" y="1411403"/>
            <a:ext cx="6318603" cy="9000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3630069-754D-E748-8058-C4BD9CB12D48}"/>
              </a:ext>
            </a:extLst>
          </p:cNvPr>
          <p:cNvSpPr txBox="1"/>
          <p:nvPr/>
        </p:nvSpPr>
        <p:spPr>
          <a:xfrm>
            <a:off x="8591577" y="1091219"/>
            <a:ext cx="1508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</a:rPr>
              <a:t>/3 = 250ms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785764"/>
      </p:ext>
    </p:extLst>
  </p:cSld>
  <p:clrMapOvr>
    <a:masterClrMapping/>
  </p:clrMapOvr>
  <p:transition spd="slow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2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1.48148E-6 L 0.31784 -0.00046 " pathEditMode="relative" rAng="0" ptsTypes="AA" p14:bounceEnd="50000">
                                          <p:cBhvr>
                                            <p:cTn id="25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85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2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7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4.07407E-6 L 0.14271 0.00208 " pathEditMode="relative" rAng="0" ptsTypes="AA">
                                          <p:cBhvr>
                                            <p:cTn id="30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135" y="9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1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47" grpId="0"/>
          <p:bldP spid="68" grpId="0"/>
          <p:bldP spid="72" grpId="0" animBg="1"/>
          <p:bldP spid="74" grpId="0" animBg="1"/>
          <p:bldP spid="7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2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1.48148E-6 L 0.31784 -0.00046 " pathEditMode="relative" rAng="0" ptsTypes="AA">
                                          <p:cBhvr>
                                            <p:cTn id="25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85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2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7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4.07407E-6 L 0.14271 0.00208 " pathEditMode="relative" rAng="0" ptsTypes="AA">
                                          <p:cBhvr>
                                            <p:cTn id="30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135" y="9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1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47" grpId="0"/>
          <p:bldP spid="68" grpId="0"/>
          <p:bldP spid="72" grpId="0" animBg="1"/>
          <p:bldP spid="74" grpId="0" animBg="1"/>
          <p:bldP spid="75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用户 纯色填充">
            <a:extLst>
              <a:ext uri="{FF2B5EF4-FFF2-40B4-BE49-F238E27FC236}">
                <a16:creationId xmlns:a16="http://schemas.microsoft.com/office/drawing/2014/main" id="{A75A8F3F-259A-C94B-B4A4-E9E3A1FF7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035" y="1689224"/>
            <a:ext cx="547830" cy="547830"/>
          </a:xfrm>
          <a:prstGeom prst="rect">
            <a:avLst/>
          </a:prstGeom>
        </p:spPr>
      </p:pic>
      <p:pic>
        <p:nvPicPr>
          <p:cNvPr id="5" name="图形 4" descr="用户 纯色填充">
            <a:extLst>
              <a:ext uri="{FF2B5EF4-FFF2-40B4-BE49-F238E27FC236}">
                <a16:creationId xmlns:a16="http://schemas.microsoft.com/office/drawing/2014/main" id="{6492B910-E8D7-AD49-BC5C-ADA7E554A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035" y="4894861"/>
            <a:ext cx="547830" cy="547830"/>
          </a:xfrm>
          <a:prstGeom prst="rect">
            <a:avLst/>
          </a:prstGeom>
        </p:spPr>
      </p:pic>
      <p:pic>
        <p:nvPicPr>
          <p:cNvPr id="6" name="图形 5" descr="用户 纯色填充">
            <a:extLst>
              <a:ext uri="{FF2B5EF4-FFF2-40B4-BE49-F238E27FC236}">
                <a16:creationId xmlns:a16="http://schemas.microsoft.com/office/drawing/2014/main" id="{84E7639D-AC87-584B-85C5-B97F7754B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035" y="3859698"/>
            <a:ext cx="547830" cy="547830"/>
          </a:xfrm>
          <a:prstGeom prst="rect">
            <a:avLst/>
          </a:prstGeom>
        </p:spPr>
      </p:pic>
      <p:pic>
        <p:nvPicPr>
          <p:cNvPr id="7" name="图形 6" descr="用户 纯色填充">
            <a:extLst>
              <a:ext uri="{FF2B5EF4-FFF2-40B4-BE49-F238E27FC236}">
                <a16:creationId xmlns:a16="http://schemas.microsoft.com/office/drawing/2014/main" id="{0E0959B0-4C5E-9741-A0B2-2D1EA338D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035" y="2774461"/>
            <a:ext cx="547830" cy="547830"/>
          </a:xfrm>
          <a:prstGeom prst="rect">
            <a:avLst/>
          </a:prstGeom>
        </p:spPr>
      </p:pic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73F7185-0C28-574F-AB42-5510AE22EF31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1433865" y="3556685"/>
            <a:ext cx="1796742" cy="57692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1A1C963-1C4C-B54A-9C11-753456709D2B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1433865" y="3048376"/>
            <a:ext cx="1796742" cy="50830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C87BA4F-4901-994B-890C-2C9D1848B1F0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1433865" y="1963139"/>
            <a:ext cx="1796742" cy="15935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0E97732-9400-FF4B-ACC3-358ABA5F7566}"/>
              </a:ext>
            </a:extLst>
          </p:cNvPr>
          <p:cNvGrpSpPr/>
          <p:nvPr/>
        </p:nvGrpSpPr>
        <p:grpSpPr>
          <a:xfrm>
            <a:off x="3230607" y="2652583"/>
            <a:ext cx="1696013" cy="1808203"/>
            <a:chOff x="3230607" y="2652583"/>
            <a:chExt cx="1696013" cy="1808203"/>
          </a:xfrm>
        </p:grpSpPr>
        <p:pic>
          <p:nvPicPr>
            <p:cNvPr id="11" name="图形 10" descr="云 纯色填充">
              <a:extLst>
                <a:ext uri="{FF2B5EF4-FFF2-40B4-BE49-F238E27FC236}">
                  <a16:creationId xmlns:a16="http://schemas.microsoft.com/office/drawing/2014/main" id="{ED17BF1D-CDB9-D443-B49F-167F51841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30607" y="2652583"/>
              <a:ext cx="1696013" cy="1808203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E1CE345-3F45-674D-8649-878281F58D05}"/>
                </a:ext>
              </a:extLst>
            </p:cNvPr>
            <p:cNvSpPr txBox="1"/>
            <p:nvPr/>
          </p:nvSpPr>
          <p:spPr>
            <a:xfrm>
              <a:off x="3488827" y="3453493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Internet</a:t>
              </a:r>
              <a:endParaRPr kumimoji="1" lang="zh-CN" altLang="en-US" sz="2400" dirty="0"/>
            </a:p>
          </p:txBody>
        </p: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6336DFA-CBC4-194C-8D73-3CDE9464B8ED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1433865" y="3556685"/>
            <a:ext cx="1796742" cy="16120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AFEEC88-F358-8248-8F8E-138BFCE89990}"/>
              </a:ext>
            </a:extLst>
          </p:cNvPr>
          <p:cNvCxnSpPr>
            <a:cxnSpLocks/>
          </p:cNvCxnSpPr>
          <p:nvPr/>
        </p:nvCxnSpPr>
        <p:spPr>
          <a:xfrm>
            <a:off x="4812320" y="3556685"/>
            <a:ext cx="1064965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2359B21F-BE99-B547-B678-26222C5E19AB}"/>
              </a:ext>
            </a:extLst>
          </p:cNvPr>
          <p:cNvGrpSpPr/>
          <p:nvPr/>
        </p:nvGrpSpPr>
        <p:grpSpPr>
          <a:xfrm>
            <a:off x="5184840" y="1104901"/>
            <a:ext cx="6227805" cy="4775200"/>
            <a:chOff x="5184840" y="1104901"/>
            <a:chExt cx="6227805" cy="477520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04A8572-9F57-1649-BCD4-0AEA190C7DE4}"/>
                </a:ext>
              </a:extLst>
            </p:cNvPr>
            <p:cNvSpPr txBox="1"/>
            <p:nvPr/>
          </p:nvSpPr>
          <p:spPr>
            <a:xfrm>
              <a:off x="5519758" y="5216396"/>
              <a:ext cx="1581130" cy="5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Intranet</a:t>
              </a:r>
              <a:endParaRPr kumimoji="1" lang="zh-CN" altLang="en-US" sz="2800" dirty="0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618DC53B-0612-D943-B094-27B638B26344}"/>
                </a:ext>
              </a:extLst>
            </p:cNvPr>
            <p:cNvGrpSpPr/>
            <p:nvPr/>
          </p:nvGrpSpPr>
          <p:grpSpPr>
            <a:xfrm>
              <a:off x="5184840" y="1104901"/>
              <a:ext cx="6227805" cy="4775200"/>
              <a:chOff x="5184840" y="1104901"/>
              <a:chExt cx="6227805" cy="477520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DAFCEEF-4A54-DF4A-B25F-A392C253D5D1}"/>
                  </a:ext>
                </a:extLst>
              </p:cNvPr>
              <p:cNvSpPr/>
              <p:nvPr/>
            </p:nvSpPr>
            <p:spPr>
              <a:xfrm>
                <a:off x="5184840" y="1104901"/>
                <a:ext cx="6227805" cy="4775200"/>
              </a:xfrm>
              <a:prstGeom prst="rect">
                <a:avLst/>
              </a:prstGeom>
              <a:noFill/>
              <a:ln w="2222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5E718B7B-A453-8A41-8C72-0EDB571CF47F}"/>
                  </a:ext>
                </a:extLst>
              </p:cNvPr>
              <p:cNvGrpSpPr/>
              <p:nvPr/>
            </p:nvGrpSpPr>
            <p:grpSpPr>
              <a:xfrm>
                <a:off x="5787155" y="1281661"/>
                <a:ext cx="4749561" cy="4370781"/>
                <a:chOff x="5787155" y="1281661"/>
                <a:chExt cx="4749561" cy="4370781"/>
              </a:xfrm>
            </p:grpSpPr>
            <p:pic>
              <p:nvPicPr>
                <p:cNvPr id="17" name="图形 16" descr="服务器 轮廓">
                  <a:extLst>
                    <a:ext uri="{FF2B5EF4-FFF2-40B4-BE49-F238E27FC236}">
                      <a16:creationId xmlns:a16="http://schemas.microsoft.com/office/drawing/2014/main" id="{86FFBE84-8A94-444F-9A22-32F3D4721D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7155" y="3053701"/>
                  <a:ext cx="1182774" cy="1182774"/>
                </a:xfrm>
                <a:prstGeom prst="rect">
                  <a:avLst/>
                </a:prstGeom>
              </p:spPr>
            </p:pic>
            <p:pic>
              <p:nvPicPr>
                <p:cNvPr id="18" name="图形 17" descr="数据库 纯色填充">
                  <a:extLst>
                    <a:ext uri="{FF2B5EF4-FFF2-40B4-BE49-F238E27FC236}">
                      <a16:creationId xmlns:a16="http://schemas.microsoft.com/office/drawing/2014/main" id="{14B896F9-9827-D04C-9C32-B5ED338234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03907" y="1281661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9" name="图形 18" descr="数据库 纯色填充">
                  <a:extLst>
                    <a:ext uri="{FF2B5EF4-FFF2-40B4-BE49-F238E27FC236}">
                      <a16:creationId xmlns:a16="http://schemas.microsoft.com/office/drawing/2014/main" id="{7AEC5CF5-E9B3-8C47-8EA5-3F86023406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03907" y="300887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图形 19" descr="数据库 纯色填充">
                  <a:extLst>
                    <a:ext uri="{FF2B5EF4-FFF2-40B4-BE49-F238E27FC236}">
                      <a16:creationId xmlns:a16="http://schemas.microsoft.com/office/drawing/2014/main" id="{C47CA037-D5DA-884A-853F-6057385B95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22316" y="4738042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1" name="下弧形箭头 20">
                  <a:extLst>
                    <a:ext uri="{FF2B5EF4-FFF2-40B4-BE49-F238E27FC236}">
                      <a16:creationId xmlns:a16="http://schemas.microsoft.com/office/drawing/2014/main" id="{95D71E13-2D14-9745-B329-23E2F73608B1}"/>
                    </a:ext>
                  </a:extLst>
                </p:cNvPr>
                <p:cNvSpPr/>
                <p:nvPr/>
              </p:nvSpPr>
              <p:spPr>
                <a:xfrm rot="19999354" flipH="1" flipV="1">
                  <a:off x="6761984" y="2449520"/>
                  <a:ext cx="3131551" cy="302988"/>
                </a:xfrm>
                <a:prstGeom prst="curved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下弧形箭头 21">
                  <a:extLst>
                    <a:ext uri="{FF2B5EF4-FFF2-40B4-BE49-F238E27FC236}">
                      <a16:creationId xmlns:a16="http://schemas.microsoft.com/office/drawing/2014/main" id="{525E1C15-8A1E-8F4C-9342-EFC5713EEA2A}"/>
                    </a:ext>
                  </a:extLst>
                </p:cNvPr>
                <p:cNvSpPr/>
                <p:nvPr/>
              </p:nvSpPr>
              <p:spPr>
                <a:xfrm rot="19988891">
                  <a:off x="6640714" y="2002332"/>
                  <a:ext cx="3167450" cy="352127"/>
                </a:xfrm>
                <a:prstGeom prst="curved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下弧形箭头 22">
                  <a:extLst>
                    <a:ext uri="{FF2B5EF4-FFF2-40B4-BE49-F238E27FC236}">
                      <a16:creationId xmlns:a16="http://schemas.microsoft.com/office/drawing/2014/main" id="{2B830F0E-6BDF-9F4A-AD40-9CBCBF74CD94}"/>
                    </a:ext>
                  </a:extLst>
                </p:cNvPr>
                <p:cNvSpPr/>
                <p:nvPr/>
              </p:nvSpPr>
              <p:spPr>
                <a:xfrm flipH="1" flipV="1">
                  <a:off x="7232805" y="3658926"/>
                  <a:ext cx="2471514" cy="296880"/>
                </a:xfrm>
                <a:prstGeom prst="curved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下弧形箭头 23">
                  <a:extLst>
                    <a:ext uri="{FF2B5EF4-FFF2-40B4-BE49-F238E27FC236}">
                      <a16:creationId xmlns:a16="http://schemas.microsoft.com/office/drawing/2014/main" id="{B795479B-593D-7141-B5D7-EE8577802ADB}"/>
                    </a:ext>
                  </a:extLst>
                </p:cNvPr>
                <p:cNvSpPr/>
                <p:nvPr/>
              </p:nvSpPr>
              <p:spPr>
                <a:xfrm>
                  <a:off x="7289158" y="3208875"/>
                  <a:ext cx="2471513" cy="352127"/>
                </a:xfrm>
                <a:prstGeom prst="curved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下弧形箭头 24">
                  <a:extLst>
                    <a:ext uri="{FF2B5EF4-FFF2-40B4-BE49-F238E27FC236}">
                      <a16:creationId xmlns:a16="http://schemas.microsoft.com/office/drawing/2014/main" id="{36CD0CE9-8CAE-CE49-9D8A-7479537FE7C0}"/>
                    </a:ext>
                  </a:extLst>
                </p:cNvPr>
                <p:cNvSpPr/>
                <p:nvPr/>
              </p:nvSpPr>
              <p:spPr>
                <a:xfrm rot="1386622" flipH="1" flipV="1">
                  <a:off x="6709070" y="4772772"/>
                  <a:ext cx="2999871" cy="302988"/>
                </a:xfrm>
                <a:prstGeom prst="curved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下弧形箭头 25">
                  <a:extLst>
                    <a:ext uri="{FF2B5EF4-FFF2-40B4-BE49-F238E27FC236}">
                      <a16:creationId xmlns:a16="http://schemas.microsoft.com/office/drawing/2014/main" id="{2856A879-0297-7645-BD14-385909879671}"/>
                    </a:ext>
                  </a:extLst>
                </p:cNvPr>
                <p:cNvSpPr/>
                <p:nvPr/>
              </p:nvSpPr>
              <p:spPr>
                <a:xfrm rot="1371123">
                  <a:off x="6864130" y="4350356"/>
                  <a:ext cx="3040396" cy="352127"/>
                </a:xfrm>
                <a:prstGeom prst="curved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7" name="标题 1">
            <a:extLst>
              <a:ext uri="{FF2B5EF4-FFF2-40B4-BE49-F238E27FC236}">
                <a16:creationId xmlns:a16="http://schemas.microsoft.com/office/drawing/2014/main" id="{C3E64E03-6280-3347-BA00-3FF90C5C4230}"/>
              </a:ext>
            </a:extLst>
          </p:cNvPr>
          <p:cNvSpPr txBox="1"/>
          <p:nvPr/>
        </p:nvSpPr>
        <p:spPr>
          <a:xfrm>
            <a:off x="298265" y="281071"/>
            <a:ext cx="9735899" cy="651877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3600" dirty="0"/>
              <a:t>反向代理</a:t>
            </a:r>
            <a:r>
              <a:rPr kumimoji="1" lang="en-US" altLang="zh-CN" sz="3600" dirty="0"/>
              <a:t>——</a:t>
            </a:r>
            <a:r>
              <a:rPr kumimoji="1" lang="zh-CN" altLang="en-US" sz="3600" dirty="0"/>
              <a:t>概览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7C8912A-FCBC-694E-AECB-8794E00E81C5}"/>
              </a:ext>
            </a:extLst>
          </p:cNvPr>
          <p:cNvGrpSpPr/>
          <p:nvPr/>
        </p:nvGrpSpPr>
        <p:grpSpPr>
          <a:xfrm>
            <a:off x="5813030" y="2315993"/>
            <a:ext cx="2495951" cy="2368380"/>
            <a:chOff x="3230607" y="2652583"/>
            <a:chExt cx="1696013" cy="1808203"/>
          </a:xfrm>
        </p:grpSpPr>
        <p:pic>
          <p:nvPicPr>
            <p:cNvPr id="32" name="图形 31" descr="云 纯色填充">
              <a:extLst>
                <a:ext uri="{FF2B5EF4-FFF2-40B4-BE49-F238E27FC236}">
                  <a16:creationId xmlns:a16="http://schemas.microsoft.com/office/drawing/2014/main" id="{CC173AD3-F714-A946-9D79-5175F4CC3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30607" y="2652583"/>
              <a:ext cx="1696013" cy="1808203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8C55247-C997-004D-8F18-BD3F2328884B}"/>
                </a:ext>
              </a:extLst>
            </p:cNvPr>
            <p:cNvSpPr txBox="1"/>
            <p:nvPr/>
          </p:nvSpPr>
          <p:spPr>
            <a:xfrm>
              <a:off x="3640286" y="3438658"/>
              <a:ext cx="1066956" cy="399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Intranet</a:t>
              </a:r>
              <a:endParaRPr kumimoji="1"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47698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5E718B7B-A453-8A41-8C72-0EDB571CF47F}"/>
              </a:ext>
            </a:extLst>
          </p:cNvPr>
          <p:cNvGrpSpPr/>
          <p:nvPr/>
        </p:nvGrpSpPr>
        <p:grpSpPr>
          <a:xfrm>
            <a:off x="215602" y="998509"/>
            <a:ext cx="4025688" cy="4311034"/>
            <a:chOff x="6002757" y="1382932"/>
            <a:chExt cx="4025688" cy="4311034"/>
          </a:xfrm>
        </p:grpSpPr>
        <p:pic>
          <p:nvPicPr>
            <p:cNvPr id="17" name="图形 16" descr="服务器 轮廓">
              <a:extLst>
                <a:ext uri="{FF2B5EF4-FFF2-40B4-BE49-F238E27FC236}">
                  <a16:creationId xmlns:a16="http://schemas.microsoft.com/office/drawing/2014/main" id="{86FFBE84-8A94-444F-9A22-32F3D4721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02757" y="3203898"/>
              <a:ext cx="938977" cy="938977"/>
            </a:xfrm>
            <a:prstGeom prst="rect">
              <a:avLst/>
            </a:prstGeom>
          </p:spPr>
        </p:pic>
        <p:pic>
          <p:nvPicPr>
            <p:cNvPr id="18" name="图形 17" descr="数据库 纯色填充">
              <a:extLst>
                <a:ext uri="{FF2B5EF4-FFF2-40B4-BE49-F238E27FC236}">
                  <a16:creationId xmlns:a16="http://schemas.microsoft.com/office/drawing/2014/main" id="{14B896F9-9827-D04C-9C32-B5ED33823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14045" y="1382932"/>
              <a:ext cx="914400" cy="914400"/>
            </a:xfrm>
            <a:prstGeom prst="rect">
              <a:avLst/>
            </a:prstGeom>
          </p:spPr>
        </p:pic>
        <p:pic>
          <p:nvPicPr>
            <p:cNvPr id="19" name="图形 18" descr="数据库 纯色填充">
              <a:extLst>
                <a:ext uri="{FF2B5EF4-FFF2-40B4-BE49-F238E27FC236}">
                  <a16:creationId xmlns:a16="http://schemas.microsoft.com/office/drawing/2014/main" id="{7AEC5CF5-E9B3-8C47-8EA5-3F8602340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09528" y="3189208"/>
              <a:ext cx="914400" cy="914400"/>
            </a:xfrm>
            <a:prstGeom prst="rect">
              <a:avLst/>
            </a:prstGeom>
          </p:spPr>
        </p:pic>
        <p:pic>
          <p:nvPicPr>
            <p:cNvPr id="20" name="图形 19" descr="数据库 纯色填充">
              <a:extLst>
                <a:ext uri="{FF2B5EF4-FFF2-40B4-BE49-F238E27FC236}">
                  <a16:creationId xmlns:a16="http://schemas.microsoft.com/office/drawing/2014/main" id="{C47CA037-D5DA-884A-853F-6057385B9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99694" y="4779566"/>
              <a:ext cx="914400" cy="914400"/>
            </a:xfrm>
            <a:prstGeom prst="rect">
              <a:avLst/>
            </a:prstGeom>
          </p:spPr>
        </p:pic>
        <p:sp>
          <p:nvSpPr>
            <p:cNvPr id="21" name="下弧形箭头 20">
              <a:extLst>
                <a:ext uri="{FF2B5EF4-FFF2-40B4-BE49-F238E27FC236}">
                  <a16:creationId xmlns:a16="http://schemas.microsoft.com/office/drawing/2014/main" id="{95D71E13-2D14-9745-B329-23E2F73608B1}"/>
                </a:ext>
              </a:extLst>
            </p:cNvPr>
            <p:cNvSpPr/>
            <p:nvPr/>
          </p:nvSpPr>
          <p:spPr>
            <a:xfrm rot="19627269" flipH="1" flipV="1">
              <a:off x="6707897" y="2430300"/>
              <a:ext cx="2713498" cy="34888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下弧形箭头 21">
              <a:extLst>
                <a:ext uri="{FF2B5EF4-FFF2-40B4-BE49-F238E27FC236}">
                  <a16:creationId xmlns:a16="http://schemas.microsoft.com/office/drawing/2014/main" id="{525E1C15-8A1E-8F4C-9342-EFC5713EEA2A}"/>
                </a:ext>
              </a:extLst>
            </p:cNvPr>
            <p:cNvSpPr/>
            <p:nvPr/>
          </p:nvSpPr>
          <p:spPr>
            <a:xfrm rot="19610777">
              <a:off x="6487023" y="1992116"/>
              <a:ext cx="2774439" cy="370689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下弧形箭头 22">
              <a:extLst>
                <a:ext uri="{FF2B5EF4-FFF2-40B4-BE49-F238E27FC236}">
                  <a16:creationId xmlns:a16="http://schemas.microsoft.com/office/drawing/2014/main" id="{2B830F0E-6BDF-9F4A-AD40-9CBCBF74CD94}"/>
                </a:ext>
              </a:extLst>
            </p:cNvPr>
            <p:cNvSpPr/>
            <p:nvPr/>
          </p:nvSpPr>
          <p:spPr>
            <a:xfrm flipH="1" flipV="1">
              <a:off x="7232804" y="3658925"/>
              <a:ext cx="1919283" cy="333753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下弧形箭头 23">
              <a:extLst>
                <a:ext uri="{FF2B5EF4-FFF2-40B4-BE49-F238E27FC236}">
                  <a16:creationId xmlns:a16="http://schemas.microsoft.com/office/drawing/2014/main" id="{B795479B-593D-7141-B5D7-EE8577802ADB}"/>
                </a:ext>
              </a:extLst>
            </p:cNvPr>
            <p:cNvSpPr/>
            <p:nvPr/>
          </p:nvSpPr>
          <p:spPr>
            <a:xfrm>
              <a:off x="7289159" y="3208875"/>
              <a:ext cx="1919284" cy="35212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下弧形箭头 24">
              <a:extLst>
                <a:ext uri="{FF2B5EF4-FFF2-40B4-BE49-F238E27FC236}">
                  <a16:creationId xmlns:a16="http://schemas.microsoft.com/office/drawing/2014/main" id="{36CD0CE9-8CAE-CE49-9D8A-7479537FE7C0}"/>
                </a:ext>
              </a:extLst>
            </p:cNvPr>
            <p:cNvSpPr/>
            <p:nvPr/>
          </p:nvSpPr>
          <p:spPr>
            <a:xfrm rot="1743623" flipH="1" flipV="1">
              <a:off x="6528189" y="4846184"/>
              <a:ext cx="2719307" cy="36028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下弧形箭头 25">
              <a:extLst>
                <a:ext uri="{FF2B5EF4-FFF2-40B4-BE49-F238E27FC236}">
                  <a16:creationId xmlns:a16="http://schemas.microsoft.com/office/drawing/2014/main" id="{2856A879-0297-7645-BD14-385909879671}"/>
                </a:ext>
              </a:extLst>
            </p:cNvPr>
            <p:cNvSpPr/>
            <p:nvPr/>
          </p:nvSpPr>
          <p:spPr>
            <a:xfrm rot="1775106">
              <a:off x="6757934" y="4460073"/>
              <a:ext cx="2733518" cy="35212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标题 1">
            <a:extLst>
              <a:ext uri="{FF2B5EF4-FFF2-40B4-BE49-F238E27FC236}">
                <a16:creationId xmlns:a16="http://schemas.microsoft.com/office/drawing/2014/main" id="{C3E64E03-6280-3347-BA00-3FF90C5C4230}"/>
              </a:ext>
            </a:extLst>
          </p:cNvPr>
          <p:cNvSpPr txBox="1"/>
          <p:nvPr/>
        </p:nvSpPr>
        <p:spPr>
          <a:xfrm>
            <a:off x="298265" y="281071"/>
            <a:ext cx="9735899" cy="651877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3600" dirty="0"/>
              <a:t>反向代理</a:t>
            </a:r>
            <a:r>
              <a:rPr kumimoji="1" lang="en-US" altLang="zh-CN" sz="3600" dirty="0"/>
              <a:t>——</a:t>
            </a:r>
            <a:r>
              <a:rPr kumimoji="1" lang="zh-CN" altLang="en-US" sz="3600" dirty="0"/>
              <a:t>职责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88D11481-B8BF-F84F-961F-A6BF872168C6}"/>
              </a:ext>
            </a:extLst>
          </p:cNvPr>
          <p:cNvGrpSpPr/>
          <p:nvPr/>
        </p:nvGrpSpPr>
        <p:grpSpPr>
          <a:xfrm>
            <a:off x="4903392" y="804974"/>
            <a:ext cx="6417776" cy="1714414"/>
            <a:chOff x="4903392" y="804974"/>
            <a:chExt cx="6417776" cy="1714414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2B117878-B98F-0943-B3AF-25E54DF08CB3}"/>
                </a:ext>
              </a:extLst>
            </p:cNvPr>
            <p:cNvGrpSpPr/>
            <p:nvPr/>
          </p:nvGrpSpPr>
          <p:grpSpPr>
            <a:xfrm rot="5400000">
              <a:off x="10191916" y="1390137"/>
              <a:ext cx="1714413" cy="544090"/>
              <a:chOff x="860496" y="2485570"/>
              <a:chExt cx="2177306" cy="350981"/>
            </a:xfrm>
          </p:grpSpPr>
          <p:sp>
            <p:nvSpPr>
              <p:cNvPr id="44" name="同侧圆角矩形 43">
                <a:extLst>
                  <a:ext uri="{FF2B5EF4-FFF2-40B4-BE49-F238E27FC236}">
                    <a16:creationId xmlns:a16="http://schemas.microsoft.com/office/drawing/2014/main" id="{26DF1644-AE49-874F-9F50-2B977E1CA097}"/>
                  </a:ext>
                </a:extLst>
              </p:cNvPr>
              <p:cNvSpPr/>
              <p:nvPr/>
            </p:nvSpPr>
            <p:spPr>
              <a:xfrm rot="16200000">
                <a:off x="1774977" y="1571089"/>
                <a:ext cx="348343" cy="2177306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07C1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A385E8E-85C2-914E-B68E-B96D65029A8F}"/>
                  </a:ext>
                </a:extLst>
              </p:cNvPr>
              <p:cNvSpPr txBox="1"/>
              <p:nvPr/>
            </p:nvSpPr>
            <p:spPr>
              <a:xfrm rot="16200000">
                <a:off x="1788514" y="1901875"/>
                <a:ext cx="344932" cy="1524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/>
                  <a:t>转发请求</a:t>
                </a:r>
              </a:p>
            </p:txBody>
          </p: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7E0B7D6-2179-A74E-ADCF-E7F7C26F9528}"/>
                </a:ext>
              </a:extLst>
            </p:cNvPr>
            <p:cNvGrpSpPr/>
            <p:nvPr/>
          </p:nvGrpSpPr>
          <p:grpSpPr>
            <a:xfrm>
              <a:off x="4964462" y="959377"/>
              <a:ext cx="5846618" cy="1421452"/>
              <a:chOff x="4969184" y="1513558"/>
              <a:chExt cx="5846618" cy="1421452"/>
            </a:xfrm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8FCD05A-16FE-ED44-8957-58ABE9893C25}"/>
                  </a:ext>
                </a:extLst>
              </p:cNvPr>
              <p:cNvSpPr txBox="1"/>
              <p:nvPr/>
            </p:nvSpPr>
            <p:spPr>
              <a:xfrm>
                <a:off x="4969184" y="1513558"/>
                <a:ext cx="58466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cap="all" dirty="0"/>
                  <a:t>1. </a:t>
                </a:r>
                <a:r>
                  <a:rPr lang="zh-CN" altLang="en-US" sz="2000" cap="all" dirty="0"/>
                  <a:t>防火墙</a:t>
                </a:r>
                <a:r>
                  <a:rPr kumimoji="1" lang="zh-CN" altLang="en-US" sz="2000" dirty="0"/>
                  <a:t>：过滤非法请求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0EA6984-5C2B-0F46-8222-AD292DD6DD87}"/>
                  </a:ext>
                </a:extLst>
              </p:cNvPr>
              <p:cNvSpPr txBox="1"/>
              <p:nvPr/>
            </p:nvSpPr>
            <p:spPr>
              <a:xfrm>
                <a:off x="4969184" y="2534900"/>
                <a:ext cx="58466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/>
                  <a:t>3. </a:t>
                </a:r>
                <a:r>
                  <a:rPr kumimoji="1" lang="zh-CN" altLang="en-US" sz="2000" dirty="0"/>
                  <a:t>并发：维护</a:t>
                </a:r>
                <a:r>
                  <a:rPr kumimoji="1" lang="en-US" altLang="zh-CN" sz="2000" dirty="0"/>
                  <a:t>Map&lt;</a:t>
                </a:r>
                <a:r>
                  <a:rPr kumimoji="1" lang="zh-CN" altLang="en-US" sz="2000" dirty="0"/>
                  <a:t>客户连接</a:t>
                </a:r>
                <a:r>
                  <a:rPr kumimoji="1" lang="en-US" altLang="zh-CN" sz="2000" dirty="0"/>
                  <a:t>id, </a:t>
                </a:r>
                <a:r>
                  <a:rPr kumimoji="1" lang="zh-CN" altLang="en-US" sz="2000" dirty="0"/>
                  <a:t>应用节点连接</a:t>
                </a:r>
                <a:r>
                  <a:rPr kumimoji="1" lang="en-US" altLang="zh-CN" sz="2000" dirty="0"/>
                  <a:t>id&gt;</a:t>
                </a: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3B75D91-94E2-6240-BB45-79181B014B68}"/>
                  </a:ext>
                </a:extLst>
              </p:cNvPr>
              <p:cNvSpPr txBox="1"/>
              <p:nvPr/>
            </p:nvSpPr>
            <p:spPr>
              <a:xfrm>
                <a:off x="4969184" y="2020782"/>
                <a:ext cx="58466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/>
                  <a:t>2. </a:t>
                </a:r>
                <a:r>
                  <a:rPr kumimoji="1" lang="zh-CN" altLang="en-US" sz="2000" dirty="0"/>
                  <a:t>流量转发：复用通用网络组件的逻辑</a:t>
                </a:r>
              </a:p>
            </p:txBody>
          </p:sp>
        </p:grp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033B414-F953-0441-8B34-17253D14634B}"/>
                </a:ext>
              </a:extLst>
            </p:cNvPr>
            <p:cNvSpPr/>
            <p:nvPr/>
          </p:nvSpPr>
          <p:spPr>
            <a:xfrm>
              <a:off x="4903392" y="804974"/>
              <a:ext cx="5907688" cy="1702800"/>
            </a:xfrm>
            <a:prstGeom prst="rect">
              <a:avLst/>
            </a:prstGeom>
            <a:noFill/>
            <a:ln w="22225">
              <a:solidFill>
                <a:srgbClr val="07C1D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1DC1E709-B796-C548-A9F1-9688A71C43E2}"/>
              </a:ext>
            </a:extLst>
          </p:cNvPr>
          <p:cNvGrpSpPr/>
          <p:nvPr/>
        </p:nvGrpSpPr>
        <p:grpSpPr>
          <a:xfrm>
            <a:off x="4891332" y="2723915"/>
            <a:ext cx="6429841" cy="1643401"/>
            <a:chOff x="4891332" y="2723915"/>
            <a:chExt cx="6429841" cy="1643401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38E1D6B4-0639-E24C-A2D2-64E878066966}"/>
                </a:ext>
              </a:extLst>
            </p:cNvPr>
            <p:cNvGrpSpPr/>
            <p:nvPr/>
          </p:nvGrpSpPr>
          <p:grpSpPr>
            <a:xfrm rot="5400000">
              <a:off x="10229469" y="3275613"/>
              <a:ext cx="1643401" cy="540006"/>
              <a:chOff x="4651828" y="2485569"/>
              <a:chExt cx="1444171" cy="348348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AB2FF35-B751-2246-866C-1605AD3E68D5}"/>
                  </a:ext>
                </a:extLst>
              </p:cNvPr>
              <p:cNvSpPr/>
              <p:nvPr/>
            </p:nvSpPr>
            <p:spPr>
              <a:xfrm>
                <a:off x="4651828" y="2485569"/>
                <a:ext cx="1444171" cy="348344"/>
              </a:xfrm>
              <a:prstGeom prst="rect">
                <a:avLst/>
              </a:prstGeom>
              <a:solidFill>
                <a:srgbClr val="FF0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909D3E2-FA71-CE47-A8AF-FDC36CC4D2F1}"/>
                  </a:ext>
                </a:extLst>
              </p:cNvPr>
              <p:cNvSpPr txBox="1"/>
              <p:nvPr/>
            </p:nvSpPr>
            <p:spPr>
              <a:xfrm rot="16200000">
                <a:off x="5232438" y="2132338"/>
                <a:ext cx="348345" cy="1054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状态管理</a:t>
                </a:r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2F16244B-7D55-0548-AAA3-9DA5795255B9}"/>
                </a:ext>
              </a:extLst>
            </p:cNvPr>
            <p:cNvGrpSpPr/>
            <p:nvPr/>
          </p:nvGrpSpPr>
          <p:grpSpPr>
            <a:xfrm>
              <a:off x="4964462" y="2831153"/>
              <a:ext cx="5846618" cy="1421452"/>
              <a:chOff x="4969184" y="1513558"/>
              <a:chExt cx="5846618" cy="1421452"/>
            </a:xfrm>
          </p:grpSpPr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72FBB4CA-9DE3-B245-86DD-12A035BE55B5}"/>
                  </a:ext>
                </a:extLst>
              </p:cNvPr>
              <p:cNvSpPr txBox="1"/>
              <p:nvPr/>
            </p:nvSpPr>
            <p:spPr>
              <a:xfrm>
                <a:off x="4969184" y="1513558"/>
                <a:ext cx="58466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/>
                  <a:t>1. </a:t>
                </a:r>
                <a:r>
                  <a:rPr kumimoji="1" lang="zh-CN" altLang="en-US" sz="2000" dirty="0"/>
                  <a:t>新节点拉起时向反向代理注册自己</a:t>
                </a:r>
                <a:endParaRPr kumimoji="1" lang="en-US" altLang="zh-CN" sz="2000" dirty="0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CB718A4-5607-2A41-8738-F15D54357533}"/>
                  </a:ext>
                </a:extLst>
              </p:cNvPr>
              <p:cNvSpPr txBox="1"/>
              <p:nvPr/>
            </p:nvSpPr>
            <p:spPr>
              <a:xfrm>
                <a:off x="4969184" y="2534900"/>
                <a:ext cx="58466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/>
                  <a:t>3. </a:t>
                </a:r>
                <a:r>
                  <a:rPr kumimoji="1" lang="zh-CN" altLang="en-US" sz="2000" dirty="0"/>
                  <a:t>反向代理转发时检测节点是否宕掉</a:t>
                </a: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7D5AE792-71BC-F647-9A42-405F5B874D2C}"/>
                  </a:ext>
                </a:extLst>
              </p:cNvPr>
              <p:cNvSpPr txBox="1"/>
              <p:nvPr/>
            </p:nvSpPr>
            <p:spPr>
              <a:xfrm>
                <a:off x="4969184" y="2020782"/>
                <a:ext cx="58466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/>
                  <a:t>2. </a:t>
                </a:r>
                <a:r>
                  <a:rPr kumimoji="1" lang="zh-CN" altLang="en-US" sz="2000" dirty="0"/>
                  <a:t>应用节点定时发送心跳包</a:t>
                </a:r>
                <a:endParaRPr kumimoji="1" lang="en-US" altLang="zh-CN" sz="2000" dirty="0"/>
              </a:p>
            </p:txBody>
          </p:sp>
        </p:grp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A49F31F-7FE7-2741-9291-742F9CF311F4}"/>
                </a:ext>
              </a:extLst>
            </p:cNvPr>
            <p:cNvSpPr/>
            <p:nvPr/>
          </p:nvSpPr>
          <p:spPr>
            <a:xfrm>
              <a:off x="4891332" y="2735108"/>
              <a:ext cx="5943145" cy="1612800"/>
            </a:xfrm>
            <a:prstGeom prst="rect">
              <a:avLst/>
            </a:prstGeom>
            <a:noFill/>
            <a:ln w="22225">
              <a:solidFill>
                <a:srgbClr val="FF016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E4A74B9E-C2D8-DB41-A222-D181B3F19F9B}"/>
              </a:ext>
            </a:extLst>
          </p:cNvPr>
          <p:cNvGrpSpPr/>
          <p:nvPr/>
        </p:nvGrpSpPr>
        <p:grpSpPr>
          <a:xfrm>
            <a:off x="4891332" y="4558351"/>
            <a:ext cx="6429227" cy="1664778"/>
            <a:chOff x="4891332" y="4558351"/>
            <a:chExt cx="6429227" cy="1664778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5858FE08-54FA-A64D-9408-15177CE622E2}"/>
                </a:ext>
              </a:extLst>
            </p:cNvPr>
            <p:cNvGrpSpPr/>
            <p:nvPr/>
          </p:nvGrpSpPr>
          <p:grpSpPr>
            <a:xfrm rot="5400000">
              <a:off x="10215357" y="5117927"/>
              <a:ext cx="1664778" cy="545626"/>
              <a:chOff x="8409214" y="2492826"/>
              <a:chExt cx="1959427" cy="351971"/>
            </a:xfrm>
          </p:grpSpPr>
          <p:sp>
            <p:nvSpPr>
              <p:cNvPr id="41" name="同侧圆角矩形 40">
                <a:extLst>
                  <a:ext uri="{FF2B5EF4-FFF2-40B4-BE49-F238E27FC236}">
                    <a16:creationId xmlns:a16="http://schemas.microsoft.com/office/drawing/2014/main" id="{9AA9E72B-BD9D-F24F-9E8A-590D42BDFA8F}"/>
                  </a:ext>
                </a:extLst>
              </p:cNvPr>
              <p:cNvSpPr/>
              <p:nvPr/>
            </p:nvSpPr>
            <p:spPr>
              <a:xfrm rot="5400000">
                <a:off x="9214757" y="1687283"/>
                <a:ext cx="348342" cy="1959427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7330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E8189A0-7FEF-984D-A79B-A0A167C66217}"/>
                  </a:ext>
                </a:extLst>
              </p:cNvPr>
              <p:cNvSpPr txBox="1"/>
              <p:nvPr/>
            </p:nvSpPr>
            <p:spPr>
              <a:xfrm rot="16200000">
                <a:off x="9212496" y="1965251"/>
                <a:ext cx="346316" cy="141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负载均衡</a:t>
                </a:r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B35F6D14-CEFE-0F46-8712-A03E9D8DA64F}"/>
                </a:ext>
              </a:extLst>
            </p:cNvPr>
            <p:cNvGrpSpPr/>
            <p:nvPr/>
          </p:nvGrpSpPr>
          <p:grpSpPr>
            <a:xfrm>
              <a:off x="4964462" y="4663902"/>
              <a:ext cx="5846618" cy="1421452"/>
              <a:chOff x="4969184" y="1513558"/>
              <a:chExt cx="5846618" cy="1421452"/>
            </a:xfrm>
          </p:grpSpPr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C61E5B3-5A1D-3846-B74F-8D51E7B94BFA}"/>
                  </a:ext>
                </a:extLst>
              </p:cNvPr>
              <p:cNvSpPr txBox="1"/>
              <p:nvPr/>
            </p:nvSpPr>
            <p:spPr>
              <a:xfrm>
                <a:off x="4969184" y="1513558"/>
                <a:ext cx="58466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/>
                  <a:t>1. </a:t>
                </a:r>
                <a:r>
                  <a:rPr kumimoji="1" lang="zh-CN" altLang="en-US" sz="2000" dirty="0"/>
                  <a:t>简单的轮询机制</a:t>
                </a:r>
                <a:endParaRPr kumimoji="1" lang="en-US" altLang="zh-CN" sz="2000" dirty="0"/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51A0292-4D4B-584E-AB5D-5CB7477F6EB9}"/>
                  </a:ext>
                </a:extLst>
              </p:cNvPr>
              <p:cNvSpPr txBox="1"/>
              <p:nvPr/>
            </p:nvSpPr>
            <p:spPr>
              <a:xfrm>
                <a:off x="4969184" y="2534900"/>
                <a:ext cx="58466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/>
                  <a:t>3. </a:t>
                </a:r>
                <a:r>
                  <a:rPr kumimoji="1" lang="zh-CN" altLang="en-US" sz="2000" dirty="0"/>
                  <a:t>基于</a:t>
                </a:r>
                <a:r>
                  <a:rPr kumimoji="1" lang="en-US" altLang="zh-CN" sz="2000" dirty="0"/>
                  <a:t>IP</a:t>
                </a:r>
                <a:r>
                  <a:rPr kumimoji="1" lang="zh-CN" altLang="en-US" sz="2000" dirty="0"/>
                  <a:t>地址的哈希均衡</a:t>
                </a: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010B9F4-9256-9246-A11D-274F5013E04B}"/>
                  </a:ext>
                </a:extLst>
              </p:cNvPr>
              <p:cNvSpPr txBox="1"/>
              <p:nvPr/>
            </p:nvSpPr>
            <p:spPr>
              <a:xfrm>
                <a:off x="4969184" y="2020782"/>
                <a:ext cx="58466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/>
                  <a:t>2. </a:t>
                </a:r>
                <a:r>
                  <a:rPr kumimoji="1" lang="zh-CN" altLang="en-US" sz="2000" dirty="0"/>
                  <a:t>基于权重与状态的均衡</a:t>
                </a:r>
                <a:endParaRPr kumimoji="1" lang="en-US" altLang="zh-CN" sz="2000" dirty="0"/>
              </a:p>
            </p:txBody>
          </p: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C49D5D7-778A-3D4F-9899-D1AE7A34F50E}"/>
                </a:ext>
              </a:extLst>
            </p:cNvPr>
            <p:cNvSpPr/>
            <p:nvPr/>
          </p:nvSpPr>
          <p:spPr>
            <a:xfrm>
              <a:off x="4891332" y="4575132"/>
              <a:ext cx="5943145" cy="1634400"/>
            </a:xfrm>
            <a:prstGeom prst="rect">
              <a:avLst/>
            </a:prstGeom>
            <a:noFill/>
            <a:ln w="22225">
              <a:solidFill>
                <a:srgbClr val="7330B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47B6DAA8-8CCA-EE4A-82C0-ACFBA3F4A2B8}"/>
              </a:ext>
            </a:extLst>
          </p:cNvPr>
          <p:cNvGrpSpPr/>
          <p:nvPr/>
        </p:nvGrpSpPr>
        <p:grpSpPr>
          <a:xfrm>
            <a:off x="8171528" y="4801547"/>
            <a:ext cx="2198102" cy="1255951"/>
            <a:chOff x="295305" y="5505644"/>
            <a:chExt cx="2198102" cy="1255951"/>
          </a:xfrm>
        </p:grpSpPr>
        <p:pic>
          <p:nvPicPr>
            <p:cNvPr id="73" name="图形 72" descr="搏动的心 纯色填充">
              <a:extLst>
                <a:ext uri="{FF2B5EF4-FFF2-40B4-BE49-F238E27FC236}">
                  <a16:creationId xmlns:a16="http://schemas.microsoft.com/office/drawing/2014/main" id="{F6373170-C4F4-1747-AF5F-7D7367DB3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5305" y="5835869"/>
              <a:ext cx="630662" cy="630662"/>
            </a:xfrm>
            <a:prstGeom prst="rect">
              <a:avLst/>
            </a:prstGeom>
          </p:spPr>
        </p:pic>
        <p:sp>
          <p:nvSpPr>
            <p:cNvPr id="74" name="右大括号 73">
              <a:extLst>
                <a:ext uri="{FF2B5EF4-FFF2-40B4-BE49-F238E27FC236}">
                  <a16:creationId xmlns:a16="http://schemas.microsoft.com/office/drawing/2014/main" id="{49BCE860-D9D5-0942-8566-BC1AA7972BA3}"/>
                </a:ext>
              </a:extLst>
            </p:cNvPr>
            <p:cNvSpPr/>
            <p:nvPr/>
          </p:nvSpPr>
          <p:spPr>
            <a:xfrm flipH="1">
              <a:off x="927057" y="5682617"/>
              <a:ext cx="227522" cy="902494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4BC39FE-D138-D942-9FEA-619DAE5F08C8}"/>
                </a:ext>
              </a:extLst>
            </p:cNvPr>
            <p:cNvSpPr txBox="1"/>
            <p:nvPr/>
          </p:nvSpPr>
          <p:spPr>
            <a:xfrm>
              <a:off x="1154579" y="5505644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节点</a:t>
              </a:r>
              <a:r>
                <a:rPr kumimoji="1" lang="en-US" altLang="zh-CN" dirty="0"/>
                <a:t>ID</a:t>
              </a:r>
              <a:endParaRPr kumimoji="1" lang="zh-CN" altLang="en-US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14BE3D10-C012-404F-81D7-97CBA6C8561A}"/>
                </a:ext>
              </a:extLst>
            </p:cNvPr>
            <p:cNvSpPr txBox="1"/>
            <p:nvPr/>
          </p:nvSpPr>
          <p:spPr>
            <a:xfrm>
              <a:off x="1154579" y="639226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业务积压量</a:t>
              </a: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9BA3FC1E-F7FC-A94A-AB3F-7378CD9C2C09}"/>
              </a:ext>
            </a:extLst>
          </p:cNvPr>
          <p:cNvGrpSpPr/>
          <p:nvPr/>
        </p:nvGrpSpPr>
        <p:grpSpPr>
          <a:xfrm>
            <a:off x="5434986" y="4798280"/>
            <a:ext cx="2506607" cy="1255951"/>
            <a:chOff x="2719840" y="5505644"/>
            <a:chExt cx="2506607" cy="1255951"/>
          </a:xfrm>
        </p:grpSpPr>
        <p:pic>
          <p:nvPicPr>
            <p:cNvPr id="78" name="图形 77" descr="徽章已注册 纯色填充">
              <a:extLst>
                <a:ext uri="{FF2B5EF4-FFF2-40B4-BE49-F238E27FC236}">
                  <a16:creationId xmlns:a16="http://schemas.microsoft.com/office/drawing/2014/main" id="{1FD14601-ADB8-A24C-B2D0-5D6779AB0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19840" y="5823070"/>
              <a:ext cx="630000" cy="630000"/>
            </a:xfrm>
            <a:prstGeom prst="rect">
              <a:avLst/>
            </a:prstGeom>
          </p:spPr>
        </p:pic>
        <p:sp>
          <p:nvSpPr>
            <p:cNvPr id="79" name="右大括号 78">
              <a:extLst>
                <a:ext uri="{FF2B5EF4-FFF2-40B4-BE49-F238E27FC236}">
                  <a16:creationId xmlns:a16="http://schemas.microsoft.com/office/drawing/2014/main" id="{C5E9801B-93B0-3C47-9182-88C64BC250BD}"/>
                </a:ext>
              </a:extLst>
            </p:cNvPr>
            <p:cNvSpPr/>
            <p:nvPr/>
          </p:nvSpPr>
          <p:spPr>
            <a:xfrm flipH="1">
              <a:off x="3381174" y="5682617"/>
              <a:ext cx="227522" cy="902494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852A16C0-09BA-9B46-A867-73FC671F3648}"/>
                </a:ext>
              </a:extLst>
            </p:cNvPr>
            <p:cNvSpPr txBox="1"/>
            <p:nvPr/>
          </p:nvSpPr>
          <p:spPr>
            <a:xfrm>
              <a:off x="3608696" y="5505644"/>
              <a:ext cx="1407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节点</a:t>
              </a:r>
              <a:r>
                <a:rPr kumimoji="1" lang="en-US" altLang="zh-CN" dirty="0"/>
                <a:t>IP</a:t>
              </a:r>
              <a:r>
                <a:rPr kumimoji="1" lang="zh-CN" altLang="en-US" dirty="0"/>
                <a:t>和</a:t>
              </a:r>
              <a:r>
                <a:rPr kumimoji="1" lang="en-US" altLang="zh-CN" dirty="0"/>
                <a:t>Port</a:t>
              </a:r>
              <a:endParaRPr kumimoji="1" lang="zh-CN" altLang="en-US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03E8CC75-7566-B747-B349-AD44B2BC1BD0}"/>
                </a:ext>
              </a:extLst>
            </p:cNvPr>
            <p:cNvSpPr txBox="1"/>
            <p:nvPr/>
          </p:nvSpPr>
          <p:spPr>
            <a:xfrm>
              <a:off x="3608696" y="6392263"/>
              <a:ext cx="1617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节点性能指数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C00173C4-16D4-D648-BC93-620116FA4746}"/>
              </a:ext>
            </a:extLst>
          </p:cNvPr>
          <p:cNvGrpSpPr/>
          <p:nvPr/>
        </p:nvGrpSpPr>
        <p:grpSpPr>
          <a:xfrm rot="19590446">
            <a:off x="882811" y="1720136"/>
            <a:ext cx="2650515" cy="550349"/>
            <a:chOff x="6497782" y="2867891"/>
            <a:chExt cx="2479963" cy="928254"/>
          </a:xfrm>
          <a:effectLst>
            <a:glow rad="63500">
              <a:srgbClr val="FF0000">
                <a:alpha val="40000"/>
              </a:srgbClr>
            </a:glow>
          </a:effectLst>
        </p:grpSpPr>
        <p:cxnSp>
          <p:nvCxnSpPr>
            <p:cNvPr id="88" name="直线连接符 87">
              <a:extLst>
                <a:ext uri="{FF2B5EF4-FFF2-40B4-BE49-F238E27FC236}">
                  <a16:creationId xmlns:a16="http://schemas.microsoft.com/office/drawing/2014/main" id="{2112AC54-F068-C34E-8B53-B26E7637530C}"/>
                </a:ext>
              </a:extLst>
            </p:cNvPr>
            <p:cNvCxnSpPr>
              <a:cxnSpLocks/>
            </p:cNvCxnSpPr>
            <p:nvPr/>
          </p:nvCxnSpPr>
          <p:spPr>
            <a:xfrm>
              <a:off x="6497782" y="3325091"/>
              <a:ext cx="720436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88">
              <a:extLst>
                <a:ext uri="{FF2B5EF4-FFF2-40B4-BE49-F238E27FC236}">
                  <a16:creationId xmlns:a16="http://schemas.microsoft.com/office/drawing/2014/main" id="{7355E72B-0816-CE4C-91D0-0AA620B5E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8218" y="2867891"/>
              <a:ext cx="207818" cy="4572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89">
              <a:extLst>
                <a:ext uri="{FF2B5EF4-FFF2-40B4-BE49-F238E27FC236}">
                  <a16:creationId xmlns:a16="http://schemas.microsoft.com/office/drawing/2014/main" id="{070E9BB4-47E3-DC45-BD0D-0800B9C3AF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26037" y="2867892"/>
              <a:ext cx="166254" cy="92825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080DC7DD-9D1F-6047-A897-12428D97D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2291" y="3079504"/>
              <a:ext cx="346363" cy="71664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>
              <a:extLst>
                <a:ext uri="{FF2B5EF4-FFF2-40B4-BE49-F238E27FC236}">
                  <a16:creationId xmlns:a16="http://schemas.microsoft.com/office/drawing/2014/main" id="{F78FC8A2-67BA-DF46-B55F-932278F645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38654" y="3096492"/>
              <a:ext cx="118044" cy="49855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>
              <a:extLst>
                <a:ext uri="{FF2B5EF4-FFF2-40B4-BE49-F238E27FC236}">
                  <a16:creationId xmlns:a16="http://schemas.microsoft.com/office/drawing/2014/main" id="{C9DE6D30-6C5C-9F47-AAC6-5140C15680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56701" y="3325091"/>
              <a:ext cx="186754" cy="2699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93">
              <a:extLst>
                <a:ext uri="{FF2B5EF4-FFF2-40B4-BE49-F238E27FC236}">
                  <a16:creationId xmlns:a16="http://schemas.microsoft.com/office/drawing/2014/main" id="{A545ABD5-8AB3-9841-8315-E4E629F555E7}"/>
                </a:ext>
              </a:extLst>
            </p:cNvPr>
            <p:cNvCxnSpPr>
              <a:cxnSpLocks/>
            </p:cNvCxnSpPr>
            <p:nvPr/>
          </p:nvCxnSpPr>
          <p:spPr>
            <a:xfrm>
              <a:off x="8243455" y="3325091"/>
              <a:ext cx="73429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658E36DD-6444-FD4A-BA15-E381D3B18EDB}"/>
              </a:ext>
            </a:extLst>
          </p:cNvPr>
          <p:cNvGrpSpPr/>
          <p:nvPr/>
        </p:nvGrpSpPr>
        <p:grpSpPr>
          <a:xfrm>
            <a:off x="1076887" y="3048681"/>
            <a:ext cx="2314632" cy="371813"/>
            <a:chOff x="6497782" y="2867891"/>
            <a:chExt cx="2479963" cy="928254"/>
          </a:xfrm>
          <a:effectLst>
            <a:glow rad="63500">
              <a:srgbClr val="FF0000">
                <a:alpha val="40000"/>
              </a:srgbClr>
            </a:glow>
          </a:effectLst>
        </p:grpSpPr>
        <p:cxnSp>
          <p:nvCxnSpPr>
            <p:cNvPr id="96" name="直线连接符 95">
              <a:extLst>
                <a:ext uri="{FF2B5EF4-FFF2-40B4-BE49-F238E27FC236}">
                  <a16:creationId xmlns:a16="http://schemas.microsoft.com/office/drawing/2014/main" id="{54460378-5C57-8148-82CB-05EBEE46E425}"/>
                </a:ext>
              </a:extLst>
            </p:cNvPr>
            <p:cNvCxnSpPr>
              <a:cxnSpLocks/>
            </p:cNvCxnSpPr>
            <p:nvPr/>
          </p:nvCxnSpPr>
          <p:spPr>
            <a:xfrm>
              <a:off x="6497782" y="3325091"/>
              <a:ext cx="720436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连接符 96">
              <a:extLst>
                <a:ext uri="{FF2B5EF4-FFF2-40B4-BE49-F238E27FC236}">
                  <a16:creationId xmlns:a16="http://schemas.microsoft.com/office/drawing/2014/main" id="{F773430C-7E82-F44A-AD89-A99097A5DB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8218" y="2867891"/>
              <a:ext cx="207818" cy="4572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0A96C3CD-12DE-A34A-9605-7DD02E426C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26037" y="2867892"/>
              <a:ext cx="166254" cy="92825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98">
              <a:extLst>
                <a:ext uri="{FF2B5EF4-FFF2-40B4-BE49-F238E27FC236}">
                  <a16:creationId xmlns:a16="http://schemas.microsoft.com/office/drawing/2014/main" id="{6842850A-BD54-DB4A-A01A-5679B8E9F6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2291" y="3079504"/>
              <a:ext cx="346363" cy="71664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>
              <a:extLst>
                <a:ext uri="{FF2B5EF4-FFF2-40B4-BE49-F238E27FC236}">
                  <a16:creationId xmlns:a16="http://schemas.microsoft.com/office/drawing/2014/main" id="{E101BE0D-DD37-5440-8A35-BD6E49CE74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38654" y="3096492"/>
              <a:ext cx="118044" cy="49855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>
              <a:extLst>
                <a:ext uri="{FF2B5EF4-FFF2-40B4-BE49-F238E27FC236}">
                  <a16:creationId xmlns:a16="http://schemas.microsoft.com/office/drawing/2014/main" id="{BDB3C144-6984-0D4A-8EA3-EC5FEF8D0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56701" y="3325091"/>
              <a:ext cx="186754" cy="2699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33A13C44-8241-AB4E-BE6C-86ED991CDC14}"/>
                </a:ext>
              </a:extLst>
            </p:cNvPr>
            <p:cNvCxnSpPr>
              <a:cxnSpLocks/>
            </p:cNvCxnSpPr>
            <p:nvPr/>
          </p:nvCxnSpPr>
          <p:spPr>
            <a:xfrm>
              <a:off x="8243455" y="3325091"/>
              <a:ext cx="73429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40D6B2F1-CA7F-FB4B-99B1-08ECEECD080C}"/>
              </a:ext>
            </a:extLst>
          </p:cNvPr>
          <p:cNvGrpSpPr/>
          <p:nvPr/>
        </p:nvGrpSpPr>
        <p:grpSpPr>
          <a:xfrm rot="1748940">
            <a:off x="865266" y="4170771"/>
            <a:ext cx="2720458" cy="550349"/>
            <a:chOff x="6497782" y="2867891"/>
            <a:chExt cx="2479963" cy="928254"/>
          </a:xfrm>
          <a:effectLst>
            <a:glow rad="63500">
              <a:srgbClr val="FF0000">
                <a:alpha val="40000"/>
              </a:srgbClr>
            </a:glow>
          </a:effectLst>
        </p:grpSpPr>
        <p:cxnSp>
          <p:nvCxnSpPr>
            <p:cNvPr id="104" name="直线连接符 103">
              <a:extLst>
                <a:ext uri="{FF2B5EF4-FFF2-40B4-BE49-F238E27FC236}">
                  <a16:creationId xmlns:a16="http://schemas.microsoft.com/office/drawing/2014/main" id="{809BAC85-0BF8-9D40-8E71-8E6D54C3A277}"/>
                </a:ext>
              </a:extLst>
            </p:cNvPr>
            <p:cNvCxnSpPr>
              <a:cxnSpLocks/>
            </p:cNvCxnSpPr>
            <p:nvPr/>
          </p:nvCxnSpPr>
          <p:spPr>
            <a:xfrm>
              <a:off x="6497782" y="3325091"/>
              <a:ext cx="720436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符 104">
              <a:extLst>
                <a:ext uri="{FF2B5EF4-FFF2-40B4-BE49-F238E27FC236}">
                  <a16:creationId xmlns:a16="http://schemas.microsoft.com/office/drawing/2014/main" id="{4DDE56CD-B3F2-4140-A049-2030062323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8218" y="2867891"/>
              <a:ext cx="207818" cy="4572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符 105">
              <a:extLst>
                <a:ext uri="{FF2B5EF4-FFF2-40B4-BE49-F238E27FC236}">
                  <a16:creationId xmlns:a16="http://schemas.microsoft.com/office/drawing/2014/main" id="{69233C33-319E-C74E-A692-FA598C888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26037" y="2867892"/>
              <a:ext cx="166254" cy="92825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>
              <a:extLst>
                <a:ext uri="{FF2B5EF4-FFF2-40B4-BE49-F238E27FC236}">
                  <a16:creationId xmlns:a16="http://schemas.microsoft.com/office/drawing/2014/main" id="{A0DE8A9D-0E87-F643-AF81-B9378D2EB9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2291" y="3079504"/>
              <a:ext cx="346363" cy="71664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>
              <a:extLst>
                <a:ext uri="{FF2B5EF4-FFF2-40B4-BE49-F238E27FC236}">
                  <a16:creationId xmlns:a16="http://schemas.microsoft.com/office/drawing/2014/main" id="{0BFD0935-8F04-6049-9CB0-CAC4AA4B82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38654" y="3096492"/>
              <a:ext cx="118044" cy="49855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>
              <a:extLst>
                <a:ext uri="{FF2B5EF4-FFF2-40B4-BE49-F238E27FC236}">
                  <a16:creationId xmlns:a16="http://schemas.microsoft.com/office/drawing/2014/main" id="{C97AEE0B-1384-2648-B055-ACCD5C9A4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56701" y="3325091"/>
              <a:ext cx="186754" cy="2699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F959FC6A-1106-C047-A7BB-0B9BC0B07BE1}"/>
                </a:ext>
              </a:extLst>
            </p:cNvPr>
            <p:cNvCxnSpPr>
              <a:cxnSpLocks/>
            </p:cNvCxnSpPr>
            <p:nvPr/>
          </p:nvCxnSpPr>
          <p:spPr>
            <a:xfrm>
              <a:off x="8243455" y="3325091"/>
              <a:ext cx="73429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6643253"/>
      </p:ext>
    </p:extLst>
  </p:cSld>
  <p:clrMapOvr>
    <a:masterClrMapping/>
  </p:clrMapOvr>
  <p:transition spd="slow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10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6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3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4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5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6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7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8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9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30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6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41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42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3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44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5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46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7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48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2" dur="10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5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8" dur="10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-3.7037E-6 L -0.42995 0.09514 " pathEditMode="relative" rAng="0" ptsTypes="AA" p14:bounceEnd="50000">
                                          <p:cBhvr>
                                            <p:cTn id="62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1497" y="474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3.33333E-6 L -0.46394 0.09514 " pathEditMode="relative" rAng="0" ptsTypes="AA" p14:bounceEnd="50000">
                                          <p:cBhvr>
                                            <p:cTn id="64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203" y="474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9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10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6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3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4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5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6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7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8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9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30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6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41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42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3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44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5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46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7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48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2" dur="10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5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8" dur="10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-3.7037E-6 L -0.42995 0.09514 " pathEditMode="relative" rAng="0" ptsTypes="AA">
                                          <p:cBhvr>
                                            <p:cTn id="62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1497" y="474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3.33333E-6 L -0.46394 0.09514 " pathEditMode="relative" rAng="0" ptsTypes="AA">
                                          <p:cBhvr>
                                            <p:cTn id="64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203" y="474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9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756E7D20-0D48-1546-8D63-B5E5DDA4ECE5}"/>
              </a:ext>
            </a:extLst>
          </p:cNvPr>
          <p:cNvSpPr txBox="1"/>
          <p:nvPr/>
        </p:nvSpPr>
        <p:spPr>
          <a:xfrm>
            <a:off x="298266" y="281071"/>
            <a:ext cx="9404723" cy="651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3600" dirty="0"/>
              <a:t>应用层协议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C9B047-94C5-8B40-A7ED-EA58B1A72730}"/>
              </a:ext>
            </a:extLst>
          </p:cNvPr>
          <p:cNvSpPr txBox="1"/>
          <p:nvPr/>
        </p:nvSpPr>
        <p:spPr>
          <a:xfrm>
            <a:off x="557578" y="1355677"/>
            <a:ext cx="54455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短链接协议：</a:t>
            </a:r>
            <a:r>
              <a:rPr lang="en-US" altLang="zh-CN" sz="2400" dirty="0"/>
              <a:t>Http</a:t>
            </a:r>
          </a:p>
          <a:p>
            <a:r>
              <a:rPr lang="zh-CN" altLang="en-US" dirty="0"/>
              <a:t>      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" altLang="zh-CN" dirty="0"/>
              <a:t>WebSocket</a:t>
            </a:r>
            <a:r>
              <a:rPr lang="zh-CN" altLang="en-US" dirty="0"/>
              <a:t>出现前，为了实现消息实时更新或推送，一般采用轮询技术：在特定的的时间间隔，客户对服</a:t>
            </a:r>
            <a:endParaRPr lang="en-US" altLang="zh-CN" dirty="0"/>
          </a:p>
          <a:p>
            <a:r>
              <a:rPr lang="zh-CN" altLang="en-US" dirty="0"/>
              <a:t>务器发出</a:t>
            </a:r>
            <a:r>
              <a:rPr lang="en" altLang="zh-CN" dirty="0"/>
              <a:t>Http</a:t>
            </a:r>
            <a:r>
              <a:rPr lang="zh-CN" altLang="en-US" dirty="0"/>
              <a:t>请求拉取最新数据。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DEEA85-8F16-414D-8DB0-2AB4BDD8A072}"/>
              </a:ext>
            </a:extLst>
          </p:cNvPr>
          <p:cNvSpPr txBox="1"/>
          <p:nvPr/>
        </p:nvSpPr>
        <p:spPr>
          <a:xfrm>
            <a:off x="557578" y="3717877"/>
            <a:ext cx="54455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长链接协议：</a:t>
            </a:r>
            <a:r>
              <a:rPr lang="en-US" altLang="zh-CN" sz="2400" dirty="0"/>
              <a:t>WebSocket</a:t>
            </a:r>
          </a:p>
          <a:p>
            <a:r>
              <a:rPr lang="zh-CN" altLang="en-US" dirty="0"/>
              <a:t>     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" altLang="zh-CN" dirty="0"/>
              <a:t>WebSocket</a:t>
            </a:r>
            <a:r>
              <a:rPr lang="zh-CN" altLang="en-US" dirty="0"/>
              <a:t>是在单个</a:t>
            </a:r>
            <a:r>
              <a:rPr lang="en" altLang="zh-CN" dirty="0"/>
              <a:t>TCP</a:t>
            </a:r>
            <a:r>
              <a:rPr lang="zh-CN" altLang="en-US" dirty="0"/>
              <a:t>连接上进行全双工通讯的协议，允许服务端主动向客户推送数据。客户与服务端只需完成一次握手，两者之间就可以完成持久性的双</a:t>
            </a:r>
            <a:endParaRPr lang="en-US" altLang="zh-CN" dirty="0"/>
          </a:p>
          <a:p>
            <a:r>
              <a:rPr lang="zh-CN" altLang="en-US" dirty="0"/>
              <a:t>向数据传输。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D79F5B4-D372-8643-9B74-D0CCE9ECCCFD}"/>
              </a:ext>
            </a:extLst>
          </p:cNvPr>
          <p:cNvGrpSpPr/>
          <p:nvPr/>
        </p:nvGrpSpPr>
        <p:grpSpPr>
          <a:xfrm>
            <a:off x="7260610" y="804974"/>
            <a:ext cx="4060562" cy="1897855"/>
            <a:chOff x="7260610" y="804974"/>
            <a:chExt cx="4060562" cy="189785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1111F8C-3388-9946-9A14-B91EA60F238A}"/>
                </a:ext>
              </a:extLst>
            </p:cNvPr>
            <p:cNvSpPr txBox="1"/>
            <p:nvPr/>
          </p:nvSpPr>
          <p:spPr>
            <a:xfrm>
              <a:off x="7417993" y="1192720"/>
              <a:ext cx="32357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若服务器上没有需要更新的消息，客户不停地做轮询将不断浪费网络带宽资源。</a:t>
              </a:r>
              <a:endParaRPr lang="zh-CN" altLang="zh-CN" dirty="0"/>
            </a:p>
            <a:p>
              <a:endParaRPr kumimoji="1" lang="zh-CN" altLang="en-US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04BFD2A-5AC2-C84C-AE23-F2D9BEC13D34}"/>
                </a:ext>
              </a:extLst>
            </p:cNvPr>
            <p:cNvGrpSpPr/>
            <p:nvPr/>
          </p:nvGrpSpPr>
          <p:grpSpPr>
            <a:xfrm>
              <a:off x="7260610" y="804974"/>
              <a:ext cx="4060562" cy="1897855"/>
              <a:chOff x="7260610" y="804974"/>
              <a:chExt cx="4060562" cy="1897855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4DB6E144-26DF-874D-BC38-494B63FEE231}"/>
                  </a:ext>
                </a:extLst>
              </p:cNvPr>
              <p:cNvGrpSpPr/>
              <p:nvPr/>
            </p:nvGrpSpPr>
            <p:grpSpPr>
              <a:xfrm rot="5400000">
                <a:off x="10100201" y="1481859"/>
                <a:ext cx="1897853" cy="544088"/>
                <a:chOff x="860496" y="2485570"/>
                <a:chExt cx="2410275" cy="350980"/>
              </a:xfrm>
            </p:grpSpPr>
            <p:sp>
              <p:nvSpPr>
                <p:cNvPr id="17" name="同侧圆角矩形 16">
                  <a:extLst>
                    <a:ext uri="{FF2B5EF4-FFF2-40B4-BE49-F238E27FC236}">
                      <a16:creationId xmlns:a16="http://schemas.microsoft.com/office/drawing/2014/main" id="{FE91F4EA-4E66-9446-B4A8-51AD12DBCCED}"/>
                    </a:ext>
                  </a:extLst>
                </p:cNvPr>
                <p:cNvSpPr/>
                <p:nvPr/>
              </p:nvSpPr>
              <p:spPr>
                <a:xfrm rot="16200000">
                  <a:off x="1774977" y="1571089"/>
                  <a:ext cx="348343" cy="2177306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rgbClr val="07C1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bg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B7B49D4F-8373-6042-83E6-9AE11F2CE7F9}"/>
                    </a:ext>
                  </a:extLst>
                </p:cNvPr>
                <p:cNvSpPr txBox="1"/>
                <p:nvPr/>
              </p:nvSpPr>
              <p:spPr>
                <a:xfrm rot="16200000">
                  <a:off x="1984307" y="1550086"/>
                  <a:ext cx="344932" cy="222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CN" altLang="en-US" dirty="0"/>
                    <a:t>无用请求多</a:t>
                  </a:r>
                </a:p>
                <a:p>
                  <a:pPr algn="ctr"/>
                  <a:endParaRPr kumimoji="1" lang="zh-CN" altLang="en-US" dirty="0"/>
                </a:p>
              </p:txBody>
            </p:sp>
          </p:grp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9B156FE-DBA7-3A4E-8980-FA2B99C528CE}"/>
                  </a:ext>
                </a:extLst>
              </p:cNvPr>
              <p:cNvSpPr/>
              <p:nvPr/>
            </p:nvSpPr>
            <p:spPr>
              <a:xfrm>
                <a:off x="7260610" y="804974"/>
                <a:ext cx="3550470" cy="1702800"/>
              </a:xfrm>
              <a:prstGeom prst="rect">
                <a:avLst/>
              </a:prstGeom>
              <a:noFill/>
              <a:ln w="22225">
                <a:solidFill>
                  <a:srgbClr val="07C1D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F2D636B-FB1E-D74E-8521-6603AB497C8C}"/>
              </a:ext>
            </a:extLst>
          </p:cNvPr>
          <p:cNvGrpSpPr/>
          <p:nvPr/>
        </p:nvGrpSpPr>
        <p:grpSpPr>
          <a:xfrm>
            <a:off x="7260610" y="2723914"/>
            <a:ext cx="4060566" cy="1643401"/>
            <a:chOff x="7260610" y="2723914"/>
            <a:chExt cx="4060566" cy="164340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44B6273-4044-E64D-8221-EEA81C76C2E2}"/>
                </a:ext>
              </a:extLst>
            </p:cNvPr>
            <p:cNvSpPr txBox="1"/>
            <p:nvPr/>
          </p:nvSpPr>
          <p:spPr>
            <a:xfrm>
              <a:off x="7439867" y="3089838"/>
              <a:ext cx="31919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dirty="0"/>
                <a:t>服务器上的最新消息只有等到客户询问了之后才能被获取，具有一定的时延。</a:t>
              </a:r>
              <a:endParaRPr lang="zh-CN" altLang="zh-CN" dirty="0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B7AC158-754A-C644-9043-0377FA1192F8}"/>
                </a:ext>
              </a:extLst>
            </p:cNvPr>
            <p:cNvGrpSpPr/>
            <p:nvPr/>
          </p:nvGrpSpPr>
          <p:grpSpPr>
            <a:xfrm>
              <a:off x="7260610" y="2723914"/>
              <a:ext cx="4060566" cy="1643401"/>
              <a:chOff x="7260610" y="2723914"/>
              <a:chExt cx="4060566" cy="1643401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6FC6CEA2-43D3-E746-98A9-E8BC375FDDC7}"/>
                  </a:ext>
                </a:extLst>
              </p:cNvPr>
              <p:cNvGrpSpPr/>
              <p:nvPr/>
            </p:nvGrpSpPr>
            <p:grpSpPr>
              <a:xfrm rot="5400000">
                <a:off x="10229175" y="3275314"/>
                <a:ext cx="1643401" cy="540601"/>
                <a:chOff x="4651828" y="2485569"/>
                <a:chExt cx="1444171" cy="348732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8DCA13C-EDE4-C441-930B-F91CFA808749}"/>
                    </a:ext>
                  </a:extLst>
                </p:cNvPr>
                <p:cNvSpPr/>
                <p:nvPr/>
              </p:nvSpPr>
              <p:spPr>
                <a:xfrm>
                  <a:off x="4651828" y="2485569"/>
                  <a:ext cx="1444171" cy="348344"/>
                </a:xfrm>
                <a:prstGeom prst="rect">
                  <a:avLst/>
                </a:prstGeom>
                <a:solidFill>
                  <a:srgbClr val="FF0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1488880-E834-054A-B03D-DD908F6E5107}"/>
                    </a:ext>
                  </a:extLst>
                </p:cNvPr>
                <p:cNvSpPr txBox="1"/>
                <p:nvPr/>
              </p:nvSpPr>
              <p:spPr>
                <a:xfrm rot="16200000">
                  <a:off x="5219193" y="2011013"/>
                  <a:ext cx="348345" cy="1298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CN" altLang="en-US" dirty="0">
                      <a:solidFill>
                        <a:schemeClr val="bg1"/>
                      </a:solidFill>
                    </a:rPr>
                    <a:t>更新时延大</a:t>
                  </a:r>
                </a:p>
              </p:txBody>
            </p:sp>
          </p:grp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0A65048-4EED-2045-AC08-3DBD221C3671}"/>
                  </a:ext>
                </a:extLst>
              </p:cNvPr>
              <p:cNvSpPr/>
              <p:nvPr/>
            </p:nvSpPr>
            <p:spPr>
              <a:xfrm>
                <a:off x="7260610" y="2735108"/>
                <a:ext cx="3573867" cy="1612800"/>
              </a:xfrm>
              <a:prstGeom prst="rect">
                <a:avLst/>
              </a:prstGeom>
              <a:noFill/>
              <a:ln w="22225">
                <a:solidFill>
                  <a:srgbClr val="FF016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48" name="右大括号 47">
            <a:extLst>
              <a:ext uri="{FF2B5EF4-FFF2-40B4-BE49-F238E27FC236}">
                <a16:creationId xmlns:a16="http://schemas.microsoft.com/office/drawing/2014/main" id="{34CB2B9A-916B-1E49-BBDB-31FF5BA9F7DF}"/>
              </a:ext>
            </a:extLst>
          </p:cNvPr>
          <p:cNvSpPr/>
          <p:nvPr/>
        </p:nvSpPr>
        <p:spPr>
          <a:xfrm flipH="1">
            <a:off x="6605514" y="1329741"/>
            <a:ext cx="393813" cy="4702569"/>
          </a:xfrm>
          <a:prstGeom prst="rightBrace">
            <a:avLst>
              <a:gd name="adj1" fmla="val 8333"/>
              <a:gd name="adj2" fmla="val 1879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19A0E2D-53C2-094E-BD1E-9CC8CE4147A6}"/>
              </a:ext>
            </a:extLst>
          </p:cNvPr>
          <p:cNvGrpSpPr/>
          <p:nvPr/>
        </p:nvGrpSpPr>
        <p:grpSpPr>
          <a:xfrm>
            <a:off x="7260610" y="4558351"/>
            <a:ext cx="4059963" cy="1664778"/>
            <a:chOff x="7260610" y="4558351"/>
            <a:chExt cx="4059963" cy="1664778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873E380A-870B-BE4C-BA7F-0CDC06D23AE2}"/>
                </a:ext>
              </a:extLst>
            </p:cNvPr>
            <p:cNvGrpSpPr/>
            <p:nvPr/>
          </p:nvGrpSpPr>
          <p:grpSpPr>
            <a:xfrm>
              <a:off x="7260610" y="4558351"/>
              <a:ext cx="4059963" cy="1664778"/>
              <a:chOff x="7260610" y="4558351"/>
              <a:chExt cx="4059963" cy="1664778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455361F-20C4-E849-B888-D52DD36C72AA}"/>
                  </a:ext>
                </a:extLst>
              </p:cNvPr>
              <p:cNvSpPr txBox="1"/>
              <p:nvPr/>
            </p:nvSpPr>
            <p:spPr>
              <a:xfrm>
                <a:off x="7439867" y="4929075"/>
                <a:ext cx="317809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zh-CN" altLang="en-US" dirty="0"/>
                  <a:t>客户不断向服务器发请求，然而</a:t>
                </a:r>
                <a:r>
                  <a:rPr lang="en" altLang="zh-CN" dirty="0"/>
                  <a:t>Http</a:t>
                </a:r>
                <a:r>
                  <a:rPr lang="zh-CN" altLang="en-US" dirty="0"/>
                  <a:t>请求包含较长的头部，浪费带宽资源。</a:t>
                </a:r>
                <a:endParaRPr lang="zh-CN" altLang="zh-CN" dirty="0"/>
              </a:p>
            </p:txBody>
          </p: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0B471ED8-A4DA-C64E-9291-49CE31CE8C80}"/>
                  </a:ext>
                </a:extLst>
              </p:cNvPr>
              <p:cNvGrpSpPr/>
              <p:nvPr/>
            </p:nvGrpSpPr>
            <p:grpSpPr>
              <a:xfrm>
                <a:off x="7260610" y="4558351"/>
                <a:ext cx="4059963" cy="1664778"/>
                <a:chOff x="7260610" y="4558351"/>
                <a:chExt cx="4059963" cy="1664778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ADFD8F0D-149A-3348-AE1E-32F6B968FA28}"/>
                    </a:ext>
                  </a:extLst>
                </p:cNvPr>
                <p:cNvGrpSpPr/>
                <p:nvPr/>
              </p:nvGrpSpPr>
              <p:grpSpPr>
                <a:xfrm rot="5400000">
                  <a:off x="10215365" y="5117921"/>
                  <a:ext cx="1664778" cy="545638"/>
                  <a:chOff x="8409214" y="2492826"/>
                  <a:chExt cx="1959427" cy="351980"/>
                </a:xfrm>
              </p:grpSpPr>
              <p:sp>
                <p:nvSpPr>
                  <p:cNvPr id="35" name="同侧圆角矩形 34">
                    <a:extLst>
                      <a:ext uri="{FF2B5EF4-FFF2-40B4-BE49-F238E27FC236}">
                        <a16:creationId xmlns:a16="http://schemas.microsoft.com/office/drawing/2014/main" id="{D074D465-077B-5543-B412-BAC2C544487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214757" y="1687283"/>
                    <a:ext cx="348342" cy="1959427"/>
                  </a:xfrm>
                  <a:prstGeom prst="round2SameRect">
                    <a:avLst>
                      <a:gd name="adj1" fmla="val 0"/>
                      <a:gd name="adj2" fmla="val 0"/>
                    </a:avLst>
                  </a:prstGeom>
                  <a:solidFill>
                    <a:srgbClr val="7330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/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1E75BABC-345A-284D-AB93-51A4B343E02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602509" y="2454298"/>
                    <a:ext cx="346316" cy="4347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kumimoji="1"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2B91881E-BA3C-C143-ABEF-F3A891926F53}"/>
                    </a:ext>
                  </a:extLst>
                </p:cNvPr>
                <p:cNvSpPr/>
                <p:nvPr/>
              </p:nvSpPr>
              <p:spPr>
                <a:xfrm>
                  <a:off x="7260610" y="4575132"/>
                  <a:ext cx="3573867" cy="1634400"/>
                </a:xfrm>
                <a:prstGeom prst="rect">
                  <a:avLst/>
                </a:prstGeom>
                <a:noFill/>
                <a:ln w="22225">
                  <a:solidFill>
                    <a:srgbClr val="7330B8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</p:grpSp>
        </p:grp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9BF7569-DC5E-0342-8E32-B3B7F907539B}"/>
                </a:ext>
              </a:extLst>
            </p:cNvPr>
            <p:cNvSpPr/>
            <p:nvPr/>
          </p:nvSpPr>
          <p:spPr>
            <a:xfrm>
              <a:off x="10846894" y="4652076"/>
              <a:ext cx="407359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</a:rPr>
                <a:t>有效数据少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028CADA3-5DF7-6B42-84E4-59CCF2393598}"/>
              </a:ext>
            </a:extLst>
          </p:cNvPr>
          <p:cNvSpPr txBox="1"/>
          <p:nvPr/>
        </p:nvSpPr>
        <p:spPr>
          <a:xfrm>
            <a:off x="298266" y="281071"/>
            <a:ext cx="9404723" cy="651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3600" dirty="0"/>
              <a:t>性能测试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2E1FA57-78A0-6B4C-85C8-4DFDEE458315}"/>
              </a:ext>
            </a:extLst>
          </p:cNvPr>
          <p:cNvSpPr txBox="1">
            <a:spLocks/>
          </p:cNvSpPr>
          <p:nvPr/>
        </p:nvSpPr>
        <p:spPr>
          <a:xfrm>
            <a:off x="4419387" y="1174229"/>
            <a:ext cx="2315426" cy="500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400" dirty="0" err="1"/>
              <a:t>Cpu</a:t>
            </a:r>
            <a:r>
              <a:rPr kumimoji="1" lang="zh-CN" altLang="en-US" sz="2400" dirty="0"/>
              <a:t>密集型任务</a:t>
            </a:r>
            <a:endParaRPr kumimoji="1"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BC3584-0960-064D-9300-A3FF91139F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0" r="4094" b="-7745"/>
          <a:stretch/>
        </p:blipFill>
        <p:spPr>
          <a:xfrm>
            <a:off x="787078" y="2261689"/>
            <a:ext cx="4241801" cy="944164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3F6A384-33A2-8847-B512-37B411F366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18" r="1796"/>
          <a:stretch/>
        </p:blipFill>
        <p:spPr>
          <a:xfrm>
            <a:off x="6096000" y="2261689"/>
            <a:ext cx="4016415" cy="83820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2F38A74-F13C-EA44-A159-7193104D5CCA}"/>
              </a:ext>
            </a:extLst>
          </p:cNvPr>
          <p:cNvSpPr txBox="1"/>
          <p:nvPr/>
        </p:nvSpPr>
        <p:spPr>
          <a:xfrm>
            <a:off x="2411528" y="1823947"/>
            <a:ext cx="857927" cy="366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Tomcat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DD2D68-3E6E-CE46-97FC-1B21F2BD871B}"/>
              </a:ext>
            </a:extLst>
          </p:cNvPr>
          <p:cNvSpPr txBox="1"/>
          <p:nvPr/>
        </p:nvSpPr>
        <p:spPr>
          <a:xfrm>
            <a:off x="7694479" y="1829611"/>
            <a:ext cx="87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Unixtar</a:t>
            </a:r>
            <a:endParaRPr kumimoji="1"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C0C224E-898C-1E40-BD1A-5BBA8DEC386C}"/>
              </a:ext>
            </a:extLst>
          </p:cNvPr>
          <p:cNvSpPr txBox="1">
            <a:spLocks/>
          </p:cNvSpPr>
          <p:nvPr/>
        </p:nvSpPr>
        <p:spPr>
          <a:xfrm>
            <a:off x="4419387" y="3814979"/>
            <a:ext cx="2315426" cy="500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400" dirty="0"/>
              <a:t>I/O</a:t>
            </a:r>
            <a:r>
              <a:rPr kumimoji="1" lang="zh-CN" altLang="en-US" sz="2400" dirty="0"/>
              <a:t>密集型任务</a:t>
            </a:r>
            <a:endParaRPr kumimoji="1" lang="en-US" altLang="zh-CN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3633AC-6F31-8445-BAE6-700AE494FF6D}"/>
              </a:ext>
            </a:extLst>
          </p:cNvPr>
          <p:cNvSpPr txBox="1"/>
          <p:nvPr/>
        </p:nvSpPr>
        <p:spPr>
          <a:xfrm>
            <a:off x="2411528" y="4463482"/>
            <a:ext cx="85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Tomcat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194EDE-36F5-AE43-AF72-A0462EF89EBE}"/>
              </a:ext>
            </a:extLst>
          </p:cNvPr>
          <p:cNvSpPr txBox="1"/>
          <p:nvPr/>
        </p:nvSpPr>
        <p:spPr>
          <a:xfrm>
            <a:off x="7694479" y="4463482"/>
            <a:ext cx="87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Unixtar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797414-F6E5-1B48-885B-30351E0CFB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38" r="7435"/>
          <a:stretch/>
        </p:blipFill>
        <p:spPr>
          <a:xfrm>
            <a:off x="787077" y="4990450"/>
            <a:ext cx="4241801" cy="81280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8F937CD-9F41-004B-AA88-209C3F5120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8"/>
          <a:stretch/>
        </p:blipFill>
        <p:spPr>
          <a:xfrm>
            <a:off x="6095999" y="4990450"/>
            <a:ext cx="4016415" cy="81280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52B6496-7DFD-6440-AC39-9356169D679E}"/>
              </a:ext>
            </a:extLst>
          </p:cNvPr>
          <p:cNvSpPr txBox="1"/>
          <p:nvPr/>
        </p:nvSpPr>
        <p:spPr>
          <a:xfrm rot="1306123">
            <a:off x="8628951" y="1148393"/>
            <a:ext cx="2718821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Latency:    </a:t>
            </a:r>
            <a:r>
              <a:rPr kumimoji="1" lang="en-US" altLang="zh-CN" sz="2400" dirty="0">
                <a:solidFill>
                  <a:srgbClr val="FF0000"/>
                </a:solidFill>
              </a:rPr>
              <a:t>- 35.74%</a:t>
            </a:r>
          </a:p>
          <a:p>
            <a:r>
              <a:rPr kumimoji="1" lang="en-US" altLang="zh-CN" sz="2400" dirty="0"/>
              <a:t>Req/Sec:  </a:t>
            </a:r>
            <a:r>
              <a:rPr kumimoji="1" lang="en-US" altLang="zh-CN" sz="2400" dirty="0">
                <a:solidFill>
                  <a:srgbClr val="FF0000"/>
                </a:solidFill>
              </a:rPr>
              <a:t>+25.12%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BAB7085-8F57-3B48-9395-C1F523EAC5DC}"/>
              </a:ext>
            </a:extLst>
          </p:cNvPr>
          <p:cNvSpPr txBox="1"/>
          <p:nvPr/>
        </p:nvSpPr>
        <p:spPr>
          <a:xfrm rot="1306123">
            <a:off x="8627326" y="3911965"/>
            <a:ext cx="2764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Latency:	</a:t>
            </a:r>
            <a:r>
              <a:rPr kumimoji="1" lang="en-US" altLang="zh-CN" sz="2400" dirty="0">
                <a:solidFill>
                  <a:srgbClr val="FF0000"/>
                </a:solidFill>
              </a:rPr>
              <a:t>- 5.61%</a:t>
            </a:r>
          </a:p>
          <a:p>
            <a:r>
              <a:rPr kumimoji="1" lang="en-US" altLang="zh-CN" sz="2400" dirty="0"/>
              <a:t>Req/Sec:  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+23.34%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756E7D20-0D48-1546-8D63-B5E5DDA4ECE5}"/>
              </a:ext>
            </a:extLst>
          </p:cNvPr>
          <p:cNvSpPr txBox="1"/>
          <p:nvPr/>
        </p:nvSpPr>
        <p:spPr>
          <a:xfrm>
            <a:off x="298266" y="281071"/>
            <a:ext cx="9404723" cy="651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3600" dirty="0"/>
              <a:t>图像识别：残差网络</a:t>
            </a:r>
            <a:r>
              <a:rPr kumimoji="1" lang="en-US" altLang="zh-CN" sz="3600" dirty="0" err="1"/>
              <a:t>ResNet</a:t>
            </a:r>
            <a:r>
              <a:rPr kumimoji="1" lang="zh-CN" altLang="en-US" sz="3600" dirty="0"/>
              <a:t>的复现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C9B047-94C5-8B40-A7ED-EA58B1A72730}"/>
              </a:ext>
            </a:extLst>
          </p:cNvPr>
          <p:cNvSpPr txBox="1"/>
          <p:nvPr/>
        </p:nvSpPr>
        <p:spPr>
          <a:xfrm>
            <a:off x="346757" y="1542485"/>
            <a:ext cx="65320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现存问题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人们发现随着网络深度的增加，模型精度并不总是提升，并且这个问题显然不是由过拟合（</a:t>
            </a:r>
            <a:r>
              <a:rPr lang="en" altLang="zh-CN" dirty="0"/>
              <a:t>overfitting</a:t>
            </a:r>
            <a:r>
              <a:rPr lang="zh-CN" altLang="en" dirty="0"/>
              <a:t>）</a:t>
            </a:r>
            <a:r>
              <a:rPr lang="zh-CN" altLang="en-US" dirty="0"/>
              <a:t>造成的，因为网络加深后不仅测试误差变高了，它的训练误差竟然也变高了。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sz="2400" dirty="0"/>
              <a:t>解决方式</a:t>
            </a:r>
            <a:endParaRPr kumimoji="1" lang="en-US" altLang="zh-CN" sz="2400" dirty="0"/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通过构建更深层次的模型，存在一个解决方案：新增的层是恒等映射，其他层是直接复制学到的浅层次模型。该构造解的存在表明，较深的模型不会产生比较浅的模型更高的训练误差。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6C1E3A-7D5F-0F4D-957F-CD2F1302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378" y="1740676"/>
            <a:ext cx="3975100" cy="224790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7B6A82-6DD1-A640-8B4D-E23B0672A28F}"/>
              </a:ext>
            </a:extLst>
          </p:cNvPr>
          <p:cNvSpPr txBox="1"/>
          <p:nvPr/>
        </p:nvSpPr>
        <p:spPr>
          <a:xfrm>
            <a:off x="8444346" y="4312474"/>
            <a:ext cx="217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残差学习基本单元</a:t>
            </a:r>
          </a:p>
        </p:txBody>
      </p:sp>
    </p:spTree>
    <p:extLst>
      <p:ext uri="{BB962C8B-B14F-4D97-AF65-F5344CB8AC3E}">
        <p14:creationId xmlns:p14="http://schemas.microsoft.com/office/powerpoint/2010/main" val="37953866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756E7D20-0D48-1546-8D63-B5E5DDA4ECE5}"/>
              </a:ext>
            </a:extLst>
          </p:cNvPr>
          <p:cNvSpPr txBox="1"/>
          <p:nvPr/>
        </p:nvSpPr>
        <p:spPr>
          <a:xfrm>
            <a:off x="298267" y="281071"/>
            <a:ext cx="7224752" cy="651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3600" dirty="0"/>
              <a:t>安卓客户端</a:t>
            </a:r>
            <a:r>
              <a:rPr kumimoji="1" lang="en-US" altLang="zh-CN" sz="3600" dirty="0"/>
              <a:t>UI</a:t>
            </a:r>
            <a:r>
              <a:rPr kumimoji="1" lang="zh-CN" altLang="en-US" sz="3600" dirty="0"/>
              <a:t>展示</a:t>
            </a:r>
          </a:p>
        </p:txBody>
      </p:sp>
      <p:pic>
        <p:nvPicPr>
          <p:cNvPr id="3" name="图片 2" descr="地图&#10;&#10;描述已自动生成">
            <a:extLst>
              <a:ext uri="{FF2B5EF4-FFF2-40B4-BE49-F238E27FC236}">
                <a16:creationId xmlns:a16="http://schemas.microsoft.com/office/drawing/2014/main" id="{6A66496D-103C-8B49-A30B-AB031F58A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1258148"/>
            <a:ext cx="2721292" cy="483785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6" name="图片 5" descr="文本, 地图, 白板&#10;&#10;描述已自动生成">
            <a:extLst>
              <a:ext uri="{FF2B5EF4-FFF2-40B4-BE49-F238E27FC236}">
                <a16:creationId xmlns:a16="http://schemas.microsoft.com/office/drawing/2014/main" id="{4BD8A6A2-1F07-F244-B252-30E36CE97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727" y="1258148"/>
            <a:ext cx="2721292" cy="483785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76A00C2D-58D2-8C44-B936-2183FC797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894" y="1258148"/>
            <a:ext cx="2721291" cy="483785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2225895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756E7D20-0D48-1546-8D63-B5E5DDA4ECE5}"/>
              </a:ext>
            </a:extLst>
          </p:cNvPr>
          <p:cNvSpPr txBox="1"/>
          <p:nvPr/>
        </p:nvSpPr>
        <p:spPr>
          <a:xfrm>
            <a:off x="298266" y="281071"/>
            <a:ext cx="9404723" cy="651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3600" dirty="0"/>
              <a:t>安卓客户端架构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FF2B09E-7AFF-9143-AF84-C115A8BC6003}"/>
              </a:ext>
            </a:extLst>
          </p:cNvPr>
          <p:cNvCxnSpPr>
            <a:cxnSpLocks/>
          </p:cNvCxnSpPr>
          <p:nvPr/>
        </p:nvCxnSpPr>
        <p:spPr>
          <a:xfrm flipH="1">
            <a:off x="3113590" y="2010300"/>
            <a:ext cx="2982410" cy="99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7944C3A-6B20-4F47-A4FF-5077FFC5A135}"/>
              </a:ext>
            </a:extLst>
          </p:cNvPr>
          <p:cNvCxnSpPr>
            <a:cxnSpLocks/>
          </p:cNvCxnSpPr>
          <p:nvPr/>
        </p:nvCxnSpPr>
        <p:spPr>
          <a:xfrm flipH="1">
            <a:off x="6095999" y="2010300"/>
            <a:ext cx="1" cy="101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668FD43-320E-B045-9D86-4E144C53A7F0}"/>
              </a:ext>
            </a:extLst>
          </p:cNvPr>
          <p:cNvCxnSpPr>
            <a:cxnSpLocks/>
          </p:cNvCxnSpPr>
          <p:nvPr/>
        </p:nvCxnSpPr>
        <p:spPr>
          <a:xfrm>
            <a:off x="6096000" y="2010300"/>
            <a:ext cx="2837726" cy="1008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51B725D-90D5-3A42-A6E6-7A77DBCC675A}"/>
              </a:ext>
            </a:extLst>
          </p:cNvPr>
          <p:cNvGrpSpPr/>
          <p:nvPr/>
        </p:nvGrpSpPr>
        <p:grpSpPr>
          <a:xfrm>
            <a:off x="1465464" y="4406884"/>
            <a:ext cx="2376493" cy="1119753"/>
            <a:chOff x="1338979" y="4535738"/>
            <a:chExt cx="2376493" cy="1119753"/>
          </a:xfrm>
        </p:grpSpPr>
        <p:sp>
          <p:nvSpPr>
            <p:cNvPr id="26" name="圆角矩形标注 25">
              <a:extLst>
                <a:ext uri="{FF2B5EF4-FFF2-40B4-BE49-F238E27FC236}">
                  <a16:creationId xmlns:a16="http://schemas.microsoft.com/office/drawing/2014/main" id="{618AE197-5705-814C-AE35-A0D0F86613CB}"/>
                </a:ext>
              </a:extLst>
            </p:cNvPr>
            <p:cNvSpPr/>
            <p:nvPr/>
          </p:nvSpPr>
          <p:spPr>
            <a:xfrm rot="10800000">
              <a:off x="1338979" y="4535738"/>
              <a:ext cx="2376493" cy="1119753"/>
            </a:xfrm>
            <a:prstGeom prst="wedgeRoundRectCallout">
              <a:avLst>
                <a:gd name="adj1" fmla="val -33659"/>
                <a:gd name="adj2" fmla="val 81059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8593AB5-8E26-B541-9351-25C333C72019}"/>
                </a:ext>
              </a:extLst>
            </p:cNvPr>
            <p:cNvSpPr txBox="1"/>
            <p:nvPr/>
          </p:nvSpPr>
          <p:spPr>
            <a:xfrm>
              <a:off x="1583888" y="4652533"/>
              <a:ext cx="18866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dirty="0"/>
                <a:t>提供网络传输、状态回调等基础能力</a:t>
              </a:r>
              <a:r>
                <a:rPr lang="zh-CN" altLang="en-US" dirty="0"/>
                <a:t>。</a:t>
              </a:r>
              <a:endParaRPr kumimoji="1"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FE45298-8DB3-F440-B029-857FBB84B7B0}"/>
              </a:ext>
            </a:extLst>
          </p:cNvPr>
          <p:cNvGrpSpPr/>
          <p:nvPr/>
        </p:nvGrpSpPr>
        <p:grpSpPr>
          <a:xfrm>
            <a:off x="4907750" y="4425467"/>
            <a:ext cx="2376493" cy="1119753"/>
            <a:chOff x="4819101" y="4077365"/>
            <a:chExt cx="2376493" cy="1119753"/>
          </a:xfrm>
        </p:grpSpPr>
        <p:sp>
          <p:nvSpPr>
            <p:cNvPr id="29" name="圆角矩形标注 28">
              <a:extLst>
                <a:ext uri="{FF2B5EF4-FFF2-40B4-BE49-F238E27FC236}">
                  <a16:creationId xmlns:a16="http://schemas.microsoft.com/office/drawing/2014/main" id="{E896D4CF-35D5-A642-A330-314F32A86A21}"/>
                </a:ext>
              </a:extLst>
            </p:cNvPr>
            <p:cNvSpPr/>
            <p:nvPr/>
          </p:nvSpPr>
          <p:spPr>
            <a:xfrm rot="10800000">
              <a:off x="4819101" y="4077365"/>
              <a:ext cx="2376493" cy="1119753"/>
            </a:xfrm>
            <a:prstGeom prst="wedgeRoundRectCallout">
              <a:avLst>
                <a:gd name="adj1" fmla="val -20250"/>
                <a:gd name="adj2" fmla="val 81059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E047D7E-611F-FF4B-AF07-9F671D616E8B}"/>
                </a:ext>
              </a:extLst>
            </p:cNvPr>
            <p:cNvSpPr txBox="1"/>
            <p:nvPr/>
          </p:nvSpPr>
          <p:spPr>
            <a:xfrm>
              <a:off x="5064009" y="4176125"/>
              <a:ext cx="18866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dirty="0"/>
                <a:t>管理数据库文件生命周期，不涉及任何表级业务</a:t>
              </a:r>
              <a:r>
                <a:rPr lang="zh-CN" altLang="en-US" dirty="0"/>
                <a:t>。</a:t>
              </a:r>
              <a:r>
                <a:rPr lang="zh-CN" altLang="zh-CN" dirty="0"/>
                <a:t> </a:t>
              </a:r>
              <a:endParaRPr kumimoji="1" lang="zh-CN" altLang="en-US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410D1F6-9658-C94D-AA93-2181D492FE50}"/>
              </a:ext>
            </a:extLst>
          </p:cNvPr>
          <p:cNvGrpSpPr/>
          <p:nvPr/>
        </p:nvGrpSpPr>
        <p:grpSpPr>
          <a:xfrm>
            <a:off x="8250241" y="4406884"/>
            <a:ext cx="2376493" cy="1119753"/>
            <a:chOff x="4819101" y="4077365"/>
            <a:chExt cx="2376493" cy="111975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圆角矩形标注 33">
              <a:extLst>
                <a:ext uri="{FF2B5EF4-FFF2-40B4-BE49-F238E27FC236}">
                  <a16:creationId xmlns:a16="http://schemas.microsoft.com/office/drawing/2014/main" id="{C5A2E2F2-884B-0743-9969-656650C4C43B}"/>
                </a:ext>
              </a:extLst>
            </p:cNvPr>
            <p:cNvSpPr/>
            <p:nvPr/>
          </p:nvSpPr>
          <p:spPr>
            <a:xfrm rot="10800000">
              <a:off x="4819101" y="4077365"/>
              <a:ext cx="2376493" cy="1119753"/>
            </a:xfrm>
            <a:prstGeom prst="wedgeRoundRectCallout">
              <a:avLst>
                <a:gd name="adj1" fmla="val 33384"/>
                <a:gd name="adj2" fmla="val 81059"/>
                <a:gd name="adj3" fmla="val 1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4F41A6C-416D-6A4B-902A-EA54570A35CF}"/>
                </a:ext>
              </a:extLst>
            </p:cNvPr>
            <p:cNvSpPr txBox="1"/>
            <p:nvPr/>
          </p:nvSpPr>
          <p:spPr>
            <a:xfrm>
              <a:off x="5133562" y="4453682"/>
              <a:ext cx="174756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管理账户信息。</a:t>
              </a:r>
            </a:p>
          </p:txBody>
        </p:sp>
      </p:grp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39DACE50-6AE5-C945-974A-B59400165AAA}"/>
              </a:ext>
            </a:extLst>
          </p:cNvPr>
          <p:cNvSpPr/>
          <p:nvPr/>
        </p:nvSpPr>
        <p:spPr>
          <a:xfrm>
            <a:off x="5173356" y="1325966"/>
            <a:ext cx="1845283" cy="671589"/>
          </a:xfrm>
          <a:prstGeom prst="roundRect">
            <a:avLst/>
          </a:prstGeom>
          <a:solidFill>
            <a:schemeClr val="bg1">
              <a:alpha val="79000"/>
            </a:schemeClr>
          </a:solidFill>
          <a:ln w="28575" cap="rnd" cmpd="dbl">
            <a:solidFill>
              <a:srgbClr val="FF00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24877"/>
                      <a:gd name="connsiteY0" fmla="*/ 55025 h 330142"/>
                      <a:gd name="connsiteX1" fmla="*/ 55025 w 824877"/>
                      <a:gd name="connsiteY1" fmla="*/ 0 h 330142"/>
                      <a:gd name="connsiteX2" fmla="*/ 412439 w 824877"/>
                      <a:gd name="connsiteY2" fmla="*/ 0 h 330142"/>
                      <a:gd name="connsiteX3" fmla="*/ 769852 w 824877"/>
                      <a:gd name="connsiteY3" fmla="*/ 0 h 330142"/>
                      <a:gd name="connsiteX4" fmla="*/ 824877 w 824877"/>
                      <a:gd name="connsiteY4" fmla="*/ 55025 h 330142"/>
                      <a:gd name="connsiteX5" fmla="*/ 824877 w 824877"/>
                      <a:gd name="connsiteY5" fmla="*/ 275117 h 330142"/>
                      <a:gd name="connsiteX6" fmla="*/ 769852 w 824877"/>
                      <a:gd name="connsiteY6" fmla="*/ 330142 h 330142"/>
                      <a:gd name="connsiteX7" fmla="*/ 405290 w 824877"/>
                      <a:gd name="connsiteY7" fmla="*/ 330142 h 330142"/>
                      <a:gd name="connsiteX8" fmla="*/ 55025 w 824877"/>
                      <a:gd name="connsiteY8" fmla="*/ 330142 h 330142"/>
                      <a:gd name="connsiteX9" fmla="*/ 0 w 824877"/>
                      <a:gd name="connsiteY9" fmla="*/ 275117 h 330142"/>
                      <a:gd name="connsiteX10" fmla="*/ 0 w 824877"/>
                      <a:gd name="connsiteY10" fmla="*/ 55025 h 3301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4877" h="330142" fill="none" extrusionOk="0">
                        <a:moveTo>
                          <a:pt x="0" y="55025"/>
                        </a:moveTo>
                        <a:cubicBezTo>
                          <a:pt x="1380" y="26326"/>
                          <a:pt x="28689" y="-3549"/>
                          <a:pt x="55025" y="0"/>
                        </a:cubicBezTo>
                        <a:cubicBezTo>
                          <a:pt x="143972" y="-9014"/>
                          <a:pt x="242268" y="2400"/>
                          <a:pt x="412439" y="0"/>
                        </a:cubicBezTo>
                        <a:cubicBezTo>
                          <a:pt x="582610" y="-2400"/>
                          <a:pt x="649336" y="-14200"/>
                          <a:pt x="769852" y="0"/>
                        </a:cubicBezTo>
                        <a:cubicBezTo>
                          <a:pt x="798292" y="-3972"/>
                          <a:pt x="824949" y="23657"/>
                          <a:pt x="824877" y="55025"/>
                        </a:cubicBezTo>
                        <a:cubicBezTo>
                          <a:pt x="826829" y="163770"/>
                          <a:pt x="816886" y="184661"/>
                          <a:pt x="824877" y="275117"/>
                        </a:cubicBezTo>
                        <a:cubicBezTo>
                          <a:pt x="820360" y="305692"/>
                          <a:pt x="802137" y="326725"/>
                          <a:pt x="769852" y="330142"/>
                        </a:cubicBezTo>
                        <a:cubicBezTo>
                          <a:pt x="658012" y="343778"/>
                          <a:pt x="481448" y="313553"/>
                          <a:pt x="405290" y="330142"/>
                        </a:cubicBezTo>
                        <a:cubicBezTo>
                          <a:pt x="329132" y="346731"/>
                          <a:pt x="172507" y="323909"/>
                          <a:pt x="55025" y="330142"/>
                        </a:cubicBezTo>
                        <a:cubicBezTo>
                          <a:pt x="24476" y="325834"/>
                          <a:pt x="6816" y="306927"/>
                          <a:pt x="0" y="275117"/>
                        </a:cubicBezTo>
                        <a:cubicBezTo>
                          <a:pt x="-9367" y="196404"/>
                          <a:pt x="3686" y="159234"/>
                          <a:pt x="0" y="55025"/>
                        </a:cubicBezTo>
                        <a:close/>
                      </a:path>
                      <a:path w="824877" h="330142" stroke="0" extrusionOk="0">
                        <a:moveTo>
                          <a:pt x="0" y="55025"/>
                        </a:moveTo>
                        <a:cubicBezTo>
                          <a:pt x="-3358" y="22565"/>
                          <a:pt x="22234" y="902"/>
                          <a:pt x="55025" y="0"/>
                        </a:cubicBezTo>
                        <a:cubicBezTo>
                          <a:pt x="174065" y="12977"/>
                          <a:pt x="251089" y="-14090"/>
                          <a:pt x="426735" y="0"/>
                        </a:cubicBezTo>
                        <a:cubicBezTo>
                          <a:pt x="602381" y="14090"/>
                          <a:pt x="623200" y="10897"/>
                          <a:pt x="769852" y="0"/>
                        </a:cubicBezTo>
                        <a:cubicBezTo>
                          <a:pt x="796934" y="-1809"/>
                          <a:pt x="829731" y="26955"/>
                          <a:pt x="824877" y="55025"/>
                        </a:cubicBezTo>
                        <a:cubicBezTo>
                          <a:pt x="817740" y="116522"/>
                          <a:pt x="814546" y="210224"/>
                          <a:pt x="824877" y="275117"/>
                        </a:cubicBezTo>
                        <a:cubicBezTo>
                          <a:pt x="825428" y="304609"/>
                          <a:pt x="798508" y="331665"/>
                          <a:pt x="769852" y="330142"/>
                        </a:cubicBezTo>
                        <a:cubicBezTo>
                          <a:pt x="612131" y="332497"/>
                          <a:pt x="545715" y="330312"/>
                          <a:pt x="412439" y="330142"/>
                        </a:cubicBezTo>
                        <a:cubicBezTo>
                          <a:pt x="279163" y="329972"/>
                          <a:pt x="135250" y="327081"/>
                          <a:pt x="55025" y="330142"/>
                        </a:cubicBezTo>
                        <a:cubicBezTo>
                          <a:pt x="19737" y="329862"/>
                          <a:pt x="353" y="304538"/>
                          <a:pt x="0" y="275117"/>
                        </a:cubicBezTo>
                        <a:cubicBezTo>
                          <a:pt x="8863" y="168050"/>
                          <a:pt x="-7986" y="154056"/>
                          <a:pt x="0" y="550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Kernel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2963288E-379D-D04E-8AD9-D2AD3B56F0AB}"/>
              </a:ext>
            </a:extLst>
          </p:cNvPr>
          <p:cNvSpPr/>
          <p:nvPr/>
        </p:nvSpPr>
        <p:spPr>
          <a:xfrm>
            <a:off x="2190948" y="3066364"/>
            <a:ext cx="1845283" cy="671589"/>
          </a:xfrm>
          <a:prstGeom prst="roundRect">
            <a:avLst/>
          </a:prstGeom>
          <a:solidFill>
            <a:schemeClr val="bg1">
              <a:alpha val="79000"/>
            </a:schemeClr>
          </a:solidFill>
          <a:ln w="28575" cap="rnd" cmpd="dbl">
            <a:solidFill>
              <a:srgbClr val="FF00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24877"/>
                      <a:gd name="connsiteY0" fmla="*/ 55025 h 330142"/>
                      <a:gd name="connsiteX1" fmla="*/ 55025 w 824877"/>
                      <a:gd name="connsiteY1" fmla="*/ 0 h 330142"/>
                      <a:gd name="connsiteX2" fmla="*/ 412439 w 824877"/>
                      <a:gd name="connsiteY2" fmla="*/ 0 h 330142"/>
                      <a:gd name="connsiteX3" fmla="*/ 769852 w 824877"/>
                      <a:gd name="connsiteY3" fmla="*/ 0 h 330142"/>
                      <a:gd name="connsiteX4" fmla="*/ 824877 w 824877"/>
                      <a:gd name="connsiteY4" fmla="*/ 55025 h 330142"/>
                      <a:gd name="connsiteX5" fmla="*/ 824877 w 824877"/>
                      <a:gd name="connsiteY5" fmla="*/ 275117 h 330142"/>
                      <a:gd name="connsiteX6" fmla="*/ 769852 w 824877"/>
                      <a:gd name="connsiteY6" fmla="*/ 330142 h 330142"/>
                      <a:gd name="connsiteX7" fmla="*/ 405290 w 824877"/>
                      <a:gd name="connsiteY7" fmla="*/ 330142 h 330142"/>
                      <a:gd name="connsiteX8" fmla="*/ 55025 w 824877"/>
                      <a:gd name="connsiteY8" fmla="*/ 330142 h 330142"/>
                      <a:gd name="connsiteX9" fmla="*/ 0 w 824877"/>
                      <a:gd name="connsiteY9" fmla="*/ 275117 h 330142"/>
                      <a:gd name="connsiteX10" fmla="*/ 0 w 824877"/>
                      <a:gd name="connsiteY10" fmla="*/ 55025 h 3301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4877" h="330142" fill="none" extrusionOk="0">
                        <a:moveTo>
                          <a:pt x="0" y="55025"/>
                        </a:moveTo>
                        <a:cubicBezTo>
                          <a:pt x="1380" y="26326"/>
                          <a:pt x="28689" y="-3549"/>
                          <a:pt x="55025" y="0"/>
                        </a:cubicBezTo>
                        <a:cubicBezTo>
                          <a:pt x="143972" y="-9014"/>
                          <a:pt x="242268" y="2400"/>
                          <a:pt x="412439" y="0"/>
                        </a:cubicBezTo>
                        <a:cubicBezTo>
                          <a:pt x="582610" y="-2400"/>
                          <a:pt x="649336" y="-14200"/>
                          <a:pt x="769852" y="0"/>
                        </a:cubicBezTo>
                        <a:cubicBezTo>
                          <a:pt x="798292" y="-3972"/>
                          <a:pt x="824949" y="23657"/>
                          <a:pt x="824877" y="55025"/>
                        </a:cubicBezTo>
                        <a:cubicBezTo>
                          <a:pt x="826829" y="163770"/>
                          <a:pt x="816886" y="184661"/>
                          <a:pt x="824877" y="275117"/>
                        </a:cubicBezTo>
                        <a:cubicBezTo>
                          <a:pt x="820360" y="305692"/>
                          <a:pt x="802137" y="326725"/>
                          <a:pt x="769852" y="330142"/>
                        </a:cubicBezTo>
                        <a:cubicBezTo>
                          <a:pt x="658012" y="343778"/>
                          <a:pt x="481448" y="313553"/>
                          <a:pt x="405290" y="330142"/>
                        </a:cubicBezTo>
                        <a:cubicBezTo>
                          <a:pt x="329132" y="346731"/>
                          <a:pt x="172507" y="323909"/>
                          <a:pt x="55025" y="330142"/>
                        </a:cubicBezTo>
                        <a:cubicBezTo>
                          <a:pt x="24476" y="325834"/>
                          <a:pt x="6816" y="306927"/>
                          <a:pt x="0" y="275117"/>
                        </a:cubicBezTo>
                        <a:cubicBezTo>
                          <a:pt x="-9367" y="196404"/>
                          <a:pt x="3686" y="159234"/>
                          <a:pt x="0" y="55025"/>
                        </a:cubicBezTo>
                        <a:close/>
                      </a:path>
                      <a:path w="824877" h="330142" stroke="0" extrusionOk="0">
                        <a:moveTo>
                          <a:pt x="0" y="55025"/>
                        </a:moveTo>
                        <a:cubicBezTo>
                          <a:pt x="-3358" y="22565"/>
                          <a:pt x="22234" y="902"/>
                          <a:pt x="55025" y="0"/>
                        </a:cubicBezTo>
                        <a:cubicBezTo>
                          <a:pt x="174065" y="12977"/>
                          <a:pt x="251089" y="-14090"/>
                          <a:pt x="426735" y="0"/>
                        </a:cubicBezTo>
                        <a:cubicBezTo>
                          <a:pt x="602381" y="14090"/>
                          <a:pt x="623200" y="10897"/>
                          <a:pt x="769852" y="0"/>
                        </a:cubicBezTo>
                        <a:cubicBezTo>
                          <a:pt x="796934" y="-1809"/>
                          <a:pt x="829731" y="26955"/>
                          <a:pt x="824877" y="55025"/>
                        </a:cubicBezTo>
                        <a:cubicBezTo>
                          <a:pt x="817740" y="116522"/>
                          <a:pt x="814546" y="210224"/>
                          <a:pt x="824877" y="275117"/>
                        </a:cubicBezTo>
                        <a:cubicBezTo>
                          <a:pt x="825428" y="304609"/>
                          <a:pt x="798508" y="331665"/>
                          <a:pt x="769852" y="330142"/>
                        </a:cubicBezTo>
                        <a:cubicBezTo>
                          <a:pt x="612131" y="332497"/>
                          <a:pt x="545715" y="330312"/>
                          <a:pt x="412439" y="330142"/>
                        </a:cubicBezTo>
                        <a:cubicBezTo>
                          <a:pt x="279163" y="329972"/>
                          <a:pt x="135250" y="327081"/>
                          <a:pt x="55025" y="330142"/>
                        </a:cubicBezTo>
                        <a:cubicBezTo>
                          <a:pt x="19737" y="329862"/>
                          <a:pt x="353" y="304538"/>
                          <a:pt x="0" y="275117"/>
                        </a:cubicBezTo>
                        <a:cubicBezTo>
                          <a:pt x="8863" y="168050"/>
                          <a:pt x="-7986" y="154056"/>
                          <a:pt x="0" y="550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Network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CB623779-31E1-5C41-9383-480329F912B6}"/>
              </a:ext>
            </a:extLst>
          </p:cNvPr>
          <p:cNvSpPr/>
          <p:nvPr/>
        </p:nvSpPr>
        <p:spPr>
          <a:xfrm>
            <a:off x="5173356" y="3074907"/>
            <a:ext cx="1845283" cy="671589"/>
          </a:xfrm>
          <a:prstGeom prst="roundRect">
            <a:avLst/>
          </a:prstGeom>
          <a:solidFill>
            <a:schemeClr val="bg1">
              <a:alpha val="79000"/>
            </a:schemeClr>
          </a:solidFill>
          <a:ln w="28575" cap="rnd" cmpd="dbl">
            <a:solidFill>
              <a:srgbClr val="FF00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24877"/>
                      <a:gd name="connsiteY0" fmla="*/ 55025 h 330142"/>
                      <a:gd name="connsiteX1" fmla="*/ 55025 w 824877"/>
                      <a:gd name="connsiteY1" fmla="*/ 0 h 330142"/>
                      <a:gd name="connsiteX2" fmla="*/ 412439 w 824877"/>
                      <a:gd name="connsiteY2" fmla="*/ 0 h 330142"/>
                      <a:gd name="connsiteX3" fmla="*/ 769852 w 824877"/>
                      <a:gd name="connsiteY3" fmla="*/ 0 h 330142"/>
                      <a:gd name="connsiteX4" fmla="*/ 824877 w 824877"/>
                      <a:gd name="connsiteY4" fmla="*/ 55025 h 330142"/>
                      <a:gd name="connsiteX5" fmla="*/ 824877 w 824877"/>
                      <a:gd name="connsiteY5" fmla="*/ 275117 h 330142"/>
                      <a:gd name="connsiteX6" fmla="*/ 769852 w 824877"/>
                      <a:gd name="connsiteY6" fmla="*/ 330142 h 330142"/>
                      <a:gd name="connsiteX7" fmla="*/ 405290 w 824877"/>
                      <a:gd name="connsiteY7" fmla="*/ 330142 h 330142"/>
                      <a:gd name="connsiteX8" fmla="*/ 55025 w 824877"/>
                      <a:gd name="connsiteY8" fmla="*/ 330142 h 330142"/>
                      <a:gd name="connsiteX9" fmla="*/ 0 w 824877"/>
                      <a:gd name="connsiteY9" fmla="*/ 275117 h 330142"/>
                      <a:gd name="connsiteX10" fmla="*/ 0 w 824877"/>
                      <a:gd name="connsiteY10" fmla="*/ 55025 h 3301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4877" h="330142" fill="none" extrusionOk="0">
                        <a:moveTo>
                          <a:pt x="0" y="55025"/>
                        </a:moveTo>
                        <a:cubicBezTo>
                          <a:pt x="1380" y="26326"/>
                          <a:pt x="28689" y="-3549"/>
                          <a:pt x="55025" y="0"/>
                        </a:cubicBezTo>
                        <a:cubicBezTo>
                          <a:pt x="143972" y="-9014"/>
                          <a:pt x="242268" y="2400"/>
                          <a:pt x="412439" y="0"/>
                        </a:cubicBezTo>
                        <a:cubicBezTo>
                          <a:pt x="582610" y="-2400"/>
                          <a:pt x="649336" y="-14200"/>
                          <a:pt x="769852" y="0"/>
                        </a:cubicBezTo>
                        <a:cubicBezTo>
                          <a:pt x="798292" y="-3972"/>
                          <a:pt x="824949" y="23657"/>
                          <a:pt x="824877" y="55025"/>
                        </a:cubicBezTo>
                        <a:cubicBezTo>
                          <a:pt x="826829" y="163770"/>
                          <a:pt x="816886" y="184661"/>
                          <a:pt x="824877" y="275117"/>
                        </a:cubicBezTo>
                        <a:cubicBezTo>
                          <a:pt x="820360" y="305692"/>
                          <a:pt x="802137" y="326725"/>
                          <a:pt x="769852" y="330142"/>
                        </a:cubicBezTo>
                        <a:cubicBezTo>
                          <a:pt x="658012" y="343778"/>
                          <a:pt x="481448" y="313553"/>
                          <a:pt x="405290" y="330142"/>
                        </a:cubicBezTo>
                        <a:cubicBezTo>
                          <a:pt x="329132" y="346731"/>
                          <a:pt x="172507" y="323909"/>
                          <a:pt x="55025" y="330142"/>
                        </a:cubicBezTo>
                        <a:cubicBezTo>
                          <a:pt x="24476" y="325834"/>
                          <a:pt x="6816" y="306927"/>
                          <a:pt x="0" y="275117"/>
                        </a:cubicBezTo>
                        <a:cubicBezTo>
                          <a:pt x="-9367" y="196404"/>
                          <a:pt x="3686" y="159234"/>
                          <a:pt x="0" y="55025"/>
                        </a:cubicBezTo>
                        <a:close/>
                      </a:path>
                      <a:path w="824877" h="330142" stroke="0" extrusionOk="0">
                        <a:moveTo>
                          <a:pt x="0" y="55025"/>
                        </a:moveTo>
                        <a:cubicBezTo>
                          <a:pt x="-3358" y="22565"/>
                          <a:pt x="22234" y="902"/>
                          <a:pt x="55025" y="0"/>
                        </a:cubicBezTo>
                        <a:cubicBezTo>
                          <a:pt x="174065" y="12977"/>
                          <a:pt x="251089" y="-14090"/>
                          <a:pt x="426735" y="0"/>
                        </a:cubicBezTo>
                        <a:cubicBezTo>
                          <a:pt x="602381" y="14090"/>
                          <a:pt x="623200" y="10897"/>
                          <a:pt x="769852" y="0"/>
                        </a:cubicBezTo>
                        <a:cubicBezTo>
                          <a:pt x="796934" y="-1809"/>
                          <a:pt x="829731" y="26955"/>
                          <a:pt x="824877" y="55025"/>
                        </a:cubicBezTo>
                        <a:cubicBezTo>
                          <a:pt x="817740" y="116522"/>
                          <a:pt x="814546" y="210224"/>
                          <a:pt x="824877" y="275117"/>
                        </a:cubicBezTo>
                        <a:cubicBezTo>
                          <a:pt x="825428" y="304609"/>
                          <a:pt x="798508" y="331665"/>
                          <a:pt x="769852" y="330142"/>
                        </a:cubicBezTo>
                        <a:cubicBezTo>
                          <a:pt x="612131" y="332497"/>
                          <a:pt x="545715" y="330312"/>
                          <a:pt x="412439" y="330142"/>
                        </a:cubicBezTo>
                        <a:cubicBezTo>
                          <a:pt x="279163" y="329972"/>
                          <a:pt x="135250" y="327081"/>
                          <a:pt x="55025" y="330142"/>
                        </a:cubicBezTo>
                        <a:cubicBezTo>
                          <a:pt x="19737" y="329862"/>
                          <a:pt x="353" y="304538"/>
                          <a:pt x="0" y="275117"/>
                        </a:cubicBezTo>
                        <a:cubicBezTo>
                          <a:pt x="8863" y="168050"/>
                          <a:pt x="-7986" y="154056"/>
                          <a:pt x="0" y="550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Storage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8914C662-6884-0747-83AC-A99D72293B3F}"/>
              </a:ext>
            </a:extLst>
          </p:cNvPr>
          <p:cNvSpPr/>
          <p:nvPr/>
        </p:nvSpPr>
        <p:spPr>
          <a:xfrm>
            <a:off x="7999548" y="3093205"/>
            <a:ext cx="1845283" cy="671589"/>
          </a:xfrm>
          <a:prstGeom prst="roundRect">
            <a:avLst/>
          </a:prstGeom>
          <a:solidFill>
            <a:schemeClr val="bg1">
              <a:alpha val="79000"/>
            </a:schemeClr>
          </a:solidFill>
          <a:ln w="28575" cap="rnd" cmpd="dbl">
            <a:solidFill>
              <a:srgbClr val="FF00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24877"/>
                      <a:gd name="connsiteY0" fmla="*/ 55025 h 330142"/>
                      <a:gd name="connsiteX1" fmla="*/ 55025 w 824877"/>
                      <a:gd name="connsiteY1" fmla="*/ 0 h 330142"/>
                      <a:gd name="connsiteX2" fmla="*/ 412439 w 824877"/>
                      <a:gd name="connsiteY2" fmla="*/ 0 h 330142"/>
                      <a:gd name="connsiteX3" fmla="*/ 769852 w 824877"/>
                      <a:gd name="connsiteY3" fmla="*/ 0 h 330142"/>
                      <a:gd name="connsiteX4" fmla="*/ 824877 w 824877"/>
                      <a:gd name="connsiteY4" fmla="*/ 55025 h 330142"/>
                      <a:gd name="connsiteX5" fmla="*/ 824877 w 824877"/>
                      <a:gd name="connsiteY5" fmla="*/ 275117 h 330142"/>
                      <a:gd name="connsiteX6" fmla="*/ 769852 w 824877"/>
                      <a:gd name="connsiteY6" fmla="*/ 330142 h 330142"/>
                      <a:gd name="connsiteX7" fmla="*/ 405290 w 824877"/>
                      <a:gd name="connsiteY7" fmla="*/ 330142 h 330142"/>
                      <a:gd name="connsiteX8" fmla="*/ 55025 w 824877"/>
                      <a:gd name="connsiteY8" fmla="*/ 330142 h 330142"/>
                      <a:gd name="connsiteX9" fmla="*/ 0 w 824877"/>
                      <a:gd name="connsiteY9" fmla="*/ 275117 h 330142"/>
                      <a:gd name="connsiteX10" fmla="*/ 0 w 824877"/>
                      <a:gd name="connsiteY10" fmla="*/ 55025 h 3301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4877" h="330142" fill="none" extrusionOk="0">
                        <a:moveTo>
                          <a:pt x="0" y="55025"/>
                        </a:moveTo>
                        <a:cubicBezTo>
                          <a:pt x="1380" y="26326"/>
                          <a:pt x="28689" y="-3549"/>
                          <a:pt x="55025" y="0"/>
                        </a:cubicBezTo>
                        <a:cubicBezTo>
                          <a:pt x="143972" y="-9014"/>
                          <a:pt x="242268" y="2400"/>
                          <a:pt x="412439" y="0"/>
                        </a:cubicBezTo>
                        <a:cubicBezTo>
                          <a:pt x="582610" y="-2400"/>
                          <a:pt x="649336" y="-14200"/>
                          <a:pt x="769852" y="0"/>
                        </a:cubicBezTo>
                        <a:cubicBezTo>
                          <a:pt x="798292" y="-3972"/>
                          <a:pt x="824949" y="23657"/>
                          <a:pt x="824877" y="55025"/>
                        </a:cubicBezTo>
                        <a:cubicBezTo>
                          <a:pt x="826829" y="163770"/>
                          <a:pt x="816886" y="184661"/>
                          <a:pt x="824877" y="275117"/>
                        </a:cubicBezTo>
                        <a:cubicBezTo>
                          <a:pt x="820360" y="305692"/>
                          <a:pt x="802137" y="326725"/>
                          <a:pt x="769852" y="330142"/>
                        </a:cubicBezTo>
                        <a:cubicBezTo>
                          <a:pt x="658012" y="343778"/>
                          <a:pt x="481448" y="313553"/>
                          <a:pt x="405290" y="330142"/>
                        </a:cubicBezTo>
                        <a:cubicBezTo>
                          <a:pt x="329132" y="346731"/>
                          <a:pt x="172507" y="323909"/>
                          <a:pt x="55025" y="330142"/>
                        </a:cubicBezTo>
                        <a:cubicBezTo>
                          <a:pt x="24476" y="325834"/>
                          <a:pt x="6816" y="306927"/>
                          <a:pt x="0" y="275117"/>
                        </a:cubicBezTo>
                        <a:cubicBezTo>
                          <a:pt x="-9367" y="196404"/>
                          <a:pt x="3686" y="159234"/>
                          <a:pt x="0" y="55025"/>
                        </a:cubicBezTo>
                        <a:close/>
                      </a:path>
                      <a:path w="824877" h="330142" stroke="0" extrusionOk="0">
                        <a:moveTo>
                          <a:pt x="0" y="55025"/>
                        </a:moveTo>
                        <a:cubicBezTo>
                          <a:pt x="-3358" y="22565"/>
                          <a:pt x="22234" y="902"/>
                          <a:pt x="55025" y="0"/>
                        </a:cubicBezTo>
                        <a:cubicBezTo>
                          <a:pt x="174065" y="12977"/>
                          <a:pt x="251089" y="-14090"/>
                          <a:pt x="426735" y="0"/>
                        </a:cubicBezTo>
                        <a:cubicBezTo>
                          <a:pt x="602381" y="14090"/>
                          <a:pt x="623200" y="10897"/>
                          <a:pt x="769852" y="0"/>
                        </a:cubicBezTo>
                        <a:cubicBezTo>
                          <a:pt x="796934" y="-1809"/>
                          <a:pt x="829731" y="26955"/>
                          <a:pt x="824877" y="55025"/>
                        </a:cubicBezTo>
                        <a:cubicBezTo>
                          <a:pt x="817740" y="116522"/>
                          <a:pt x="814546" y="210224"/>
                          <a:pt x="824877" y="275117"/>
                        </a:cubicBezTo>
                        <a:cubicBezTo>
                          <a:pt x="825428" y="304609"/>
                          <a:pt x="798508" y="331665"/>
                          <a:pt x="769852" y="330142"/>
                        </a:cubicBezTo>
                        <a:cubicBezTo>
                          <a:pt x="612131" y="332497"/>
                          <a:pt x="545715" y="330312"/>
                          <a:pt x="412439" y="330142"/>
                        </a:cubicBezTo>
                        <a:cubicBezTo>
                          <a:pt x="279163" y="329972"/>
                          <a:pt x="135250" y="327081"/>
                          <a:pt x="55025" y="330142"/>
                        </a:cubicBezTo>
                        <a:cubicBezTo>
                          <a:pt x="19737" y="329862"/>
                          <a:pt x="353" y="304538"/>
                          <a:pt x="0" y="275117"/>
                        </a:cubicBezTo>
                        <a:cubicBezTo>
                          <a:pt x="8863" y="168050"/>
                          <a:pt x="-7986" y="154056"/>
                          <a:pt x="0" y="550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Account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027491"/>
      </p:ext>
    </p:extLst>
  </p:cSld>
  <p:clrMapOvr>
    <a:masterClrMapping/>
  </p:clrMapOvr>
  <p:transition spd="slow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5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2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2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3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7" grpId="0" animBg="1"/>
          <p:bldP spid="36" grpId="0" animBg="1"/>
          <p:bldP spid="3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5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2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2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3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7" grpId="0" animBg="1"/>
          <p:bldP spid="36" grpId="0" animBg="1"/>
          <p:bldP spid="37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8612" y="626375"/>
            <a:ext cx="8689976" cy="1673914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谢谢大家！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4FA387-097F-8A4B-A7F2-880A283FE3D9}"/>
              </a:ext>
            </a:extLst>
          </p:cNvPr>
          <p:cNvSpPr txBox="1"/>
          <p:nvPr/>
        </p:nvSpPr>
        <p:spPr>
          <a:xfrm>
            <a:off x="1598612" y="2777296"/>
            <a:ext cx="670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服务端通用框架：</a:t>
            </a:r>
            <a:r>
              <a:rPr kumimoji="1" lang="en" altLang="zh-CN" dirty="0">
                <a:hlinkClick r:id="rId2"/>
              </a:rPr>
              <a:t>https://github.com/xingyuuchen/unixtar</a:t>
            </a:r>
            <a:r>
              <a:rPr kumimoji="1" lang="en" altLang="zh-CN" dirty="0"/>
              <a:t> 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0FCA8E-2C22-4643-A734-D43D29F6C2BF}"/>
              </a:ext>
            </a:extLst>
          </p:cNvPr>
          <p:cNvSpPr txBox="1"/>
          <p:nvPr/>
        </p:nvSpPr>
        <p:spPr>
          <a:xfrm>
            <a:off x="1598611" y="4200144"/>
            <a:ext cx="796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植物识别安卓端：</a:t>
            </a:r>
            <a:r>
              <a:rPr kumimoji="1" lang="en" altLang="zh-CN" dirty="0">
                <a:hlinkClick r:id="rId3"/>
              </a:rPr>
              <a:t>https://github.com/xingyuuchen/object-identify-android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8D09D1-0BCD-6E44-8277-CB13CEC5400C}"/>
              </a:ext>
            </a:extLst>
          </p:cNvPr>
          <p:cNvSpPr txBox="1"/>
          <p:nvPr/>
        </p:nvSpPr>
        <p:spPr>
          <a:xfrm>
            <a:off x="1598611" y="3500295"/>
            <a:ext cx="734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植物识别服务端：</a:t>
            </a:r>
            <a:r>
              <a:rPr kumimoji="1" lang="en" altLang="zh-CN" dirty="0">
                <a:hlinkClick r:id="rId2"/>
              </a:rPr>
              <a:t>https://github.com/xingyuuchen/</a:t>
            </a:r>
            <a:r>
              <a:rPr kumimoji="1" lang="en" altLang="zh-CN" dirty="0">
                <a:hlinkClick r:id="rId3"/>
              </a:rPr>
              <a:t>object-identify-svr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5B4ED9-4422-5543-9318-C78E50722A13}"/>
              </a:ext>
            </a:extLst>
          </p:cNvPr>
          <p:cNvSpPr txBox="1"/>
          <p:nvPr/>
        </p:nvSpPr>
        <p:spPr>
          <a:xfrm>
            <a:off x="1621761" y="4911568"/>
            <a:ext cx="769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C++11</a:t>
            </a:r>
            <a:r>
              <a:rPr kumimoji="1" lang="zh-CN" altLang="en-US" dirty="0"/>
              <a:t>线程池：</a:t>
            </a:r>
            <a:r>
              <a:rPr kumimoji="1" lang="en-US" altLang="zh-CN" dirty="0"/>
              <a:t>   </a:t>
            </a:r>
            <a:r>
              <a:rPr kumimoji="1" lang="en" altLang="zh-CN" dirty="0">
                <a:hlinkClick r:id="rId3"/>
              </a:rPr>
              <a:t>https://github.com/xingyuuchen/ThreadPool</a:t>
            </a:r>
            <a:endParaRPr kumimoji="1" lang="zh-CN" altLang="en-US"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766" y="1282685"/>
            <a:ext cx="10932489" cy="5037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400" dirty="0"/>
              <a:t>通用服务端网络通信框架</a:t>
            </a:r>
            <a:endParaRPr kumimoji="1" lang="en-US" altLang="zh-CN" sz="1800" dirty="0"/>
          </a:p>
          <a:p>
            <a:pPr lvl="2"/>
            <a:r>
              <a:rPr lang="zh-CN" altLang="en-US" sz="1800" dirty="0"/>
              <a:t>具体业务无关（通用的）、底层的、高性能的网络基础组件；</a:t>
            </a:r>
            <a:endParaRPr kumimoji="1" lang="en-US" altLang="zh-CN" sz="1800" dirty="0"/>
          </a:p>
          <a:p>
            <a:pPr lvl="2"/>
            <a:r>
              <a:rPr lang="zh-CN" altLang="en-US" sz="1800" dirty="0"/>
              <a:t>传输层和</a:t>
            </a:r>
            <a:r>
              <a:rPr lang="en" altLang="zh-CN" sz="1800" dirty="0"/>
              <a:t>IP</a:t>
            </a:r>
            <a:r>
              <a:rPr lang="zh-CN" altLang="en-US" sz="1800" dirty="0"/>
              <a:t>层使用</a:t>
            </a:r>
            <a:r>
              <a:rPr lang="en" altLang="zh-CN" sz="1800" dirty="0"/>
              <a:t>Unix</a:t>
            </a:r>
            <a:r>
              <a:rPr lang="zh-CN" altLang="en-US" sz="1800" dirty="0"/>
              <a:t>域套接字，每个网络线程基于</a:t>
            </a:r>
            <a:r>
              <a:rPr lang="en" altLang="zh-CN" sz="1800" dirty="0"/>
              <a:t>I/O</a:t>
            </a:r>
            <a:r>
              <a:rPr lang="zh-CN" altLang="en-US" sz="1800" dirty="0"/>
              <a:t>复用技术</a:t>
            </a:r>
            <a:r>
              <a:rPr lang="en" altLang="zh-CN" sz="1800" dirty="0" err="1"/>
              <a:t>epoll</a:t>
            </a:r>
            <a:r>
              <a:rPr lang="zh-CN" altLang="en" sz="1800" dirty="0"/>
              <a:t>，</a:t>
            </a:r>
            <a:r>
              <a:rPr lang="zh-CN" altLang="en-US" sz="1800" dirty="0"/>
              <a:t>配合多个工作线程以提供并发能力；</a:t>
            </a:r>
            <a:endParaRPr lang="en-US" altLang="zh-CN" sz="1800" dirty="0"/>
          </a:p>
          <a:p>
            <a:pPr lvl="2"/>
            <a:r>
              <a:rPr lang="zh-CN" altLang="en-US" sz="1800" dirty="0"/>
              <a:t>基于</a:t>
            </a:r>
            <a:r>
              <a:rPr lang="en-US" altLang="zh-CN" sz="1800" dirty="0"/>
              <a:t>C++11</a:t>
            </a:r>
            <a:r>
              <a:rPr lang="zh-CN" altLang="en-US" sz="1800" dirty="0"/>
              <a:t>的线程池的设计、实现；</a:t>
            </a:r>
            <a:endParaRPr kumimoji="1" lang="en-US" altLang="zh-CN" sz="1800" dirty="0"/>
          </a:p>
          <a:p>
            <a:pPr lvl="2"/>
            <a:r>
              <a:rPr lang="en" altLang="zh-CN" sz="1800" dirty="0"/>
              <a:t>Http</a:t>
            </a:r>
            <a:r>
              <a:rPr lang="zh-CN" altLang="en-US" sz="1800" dirty="0"/>
              <a:t>服务器，负责短连接请求。请求包体可用</a:t>
            </a:r>
            <a:r>
              <a:rPr lang="en" altLang="zh-CN" sz="1800" dirty="0" err="1"/>
              <a:t>Protobuf</a:t>
            </a:r>
            <a:r>
              <a:rPr lang="zh-CN" altLang="en-US" sz="1800" dirty="0"/>
              <a:t>序列化数据；</a:t>
            </a:r>
            <a:endParaRPr kumimoji="1" lang="en-US" altLang="zh-CN" sz="1800" b="1" cap="none" dirty="0">
              <a:latin typeface="+mn-ea"/>
            </a:endParaRPr>
          </a:p>
          <a:p>
            <a:pPr lvl="2"/>
            <a:r>
              <a:rPr lang="en" altLang="zh-CN" sz="1800" dirty="0"/>
              <a:t>WebSocket</a:t>
            </a:r>
            <a:r>
              <a:rPr lang="zh-CN" altLang="en-US" sz="1800" dirty="0"/>
              <a:t>服务器，负责长连接请求，提供向自身或（和）其他连接主动推送消息的能力；</a:t>
            </a:r>
            <a:endParaRPr lang="en-US" altLang="zh-CN" sz="1800" dirty="0"/>
          </a:p>
          <a:p>
            <a:pPr lvl="2"/>
            <a:r>
              <a:rPr lang="zh-CN" altLang="en-US" sz="1800" dirty="0"/>
              <a:t>反向代理，提供转发请求到服务节点、负载均衡的能力。用户可从多个负载均衡策略中选择；</a:t>
            </a:r>
            <a:endParaRPr lang="en-US" altLang="zh-CN" sz="1800" dirty="0"/>
          </a:p>
          <a:p>
            <a:pPr lvl="2"/>
            <a:r>
              <a:rPr lang="zh-CN" altLang="en-US" sz="1800" dirty="0"/>
              <a:t>植物识别神经网络的搭建</a:t>
            </a:r>
            <a:r>
              <a:rPr lang="en-US" altLang="zh-CN" sz="1800" dirty="0"/>
              <a:t>——</a:t>
            </a:r>
            <a:r>
              <a:rPr lang="zh-CN" altLang="en-US" sz="1800" dirty="0"/>
              <a:t>复现</a:t>
            </a:r>
            <a:r>
              <a:rPr kumimoji="1" lang="en-US" altLang="zh-CN" sz="1800" b="1" cap="none" dirty="0">
                <a:latin typeface="+mn-ea"/>
              </a:rPr>
              <a:t>Resnet</a:t>
            </a:r>
            <a:r>
              <a:rPr kumimoji="1" lang="zh-CN" altLang="en-US" sz="1800" cap="none" dirty="0">
                <a:latin typeface="+mn-ea"/>
              </a:rPr>
              <a:t>残差网络。</a:t>
            </a:r>
            <a:endParaRPr lang="zh-CN" altLang="zh-CN" sz="1800" dirty="0"/>
          </a:p>
          <a:p>
            <a:pPr marL="0" indent="0">
              <a:buNone/>
            </a:pPr>
            <a:r>
              <a:rPr kumimoji="1" lang="zh-CN" altLang="en-US" sz="2400" dirty="0"/>
              <a:t>客户端：</a:t>
            </a:r>
            <a:endParaRPr kumimoji="1" lang="en-US" altLang="zh-CN" sz="2400" dirty="0"/>
          </a:p>
          <a:p>
            <a:pPr lvl="2"/>
            <a:r>
              <a:rPr kumimoji="1" lang="zh-CN" altLang="en-US" sz="1800" dirty="0"/>
              <a:t>安卓客户端的</a:t>
            </a:r>
            <a:r>
              <a:rPr kumimoji="1" lang="en-US" altLang="zh-CN" sz="1800" dirty="0"/>
              <a:t> </a:t>
            </a:r>
            <a:r>
              <a:rPr kumimoji="1" lang="en-US" altLang="zh-CN" sz="1800" cap="none" dirty="0">
                <a:latin typeface="+mn-ea"/>
              </a:rPr>
              <a:t>UI</a:t>
            </a:r>
            <a:r>
              <a:rPr kumimoji="1" lang="zh-CN" altLang="en-US" sz="1800" cap="none" dirty="0">
                <a:latin typeface="+mn-ea"/>
              </a:rPr>
              <a:t>交互</a:t>
            </a:r>
            <a:r>
              <a:rPr kumimoji="1" lang="zh-CN" altLang="en-US" sz="1800" dirty="0"/>
              <a:t>设计、实现；</a:t>
            </a:r>
            <a:endParaRPr kumimoji="1" lang="en-US" altLang="zh-CN" sz="1800" dirty="0"/>
          </a:p>
          <a:p>
            <a:pPr lvl="2"/>
            <a:r>
              <a:rPr kumimoji="1" lang="zh-CN" altLang="en-US" sz="1800" dirty="0"/>
              <a:t>安卓客户端的业务逻辑。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98266" y="281071"/>
            <a:ext cx="9404723" cy="651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3600" dirty="0"/>
              <a:t>主要工作内容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同侧圆角矩形 23">
            <a:extLst>
              <a:ext uri="{FF2B5EF4-FFF2-40B4-BE49-F238E27FC236}">
                <a16:creationId xmlns:a16="http://schemas.microsoft.com/office/drawing/2014/main" id="{054BA318-160A-E742-BCBA-A601CBAF2899}"/>
              </a:ext>
            </a:extLst>
          </p:cNvPr>
          <p:cNvSpPr/>
          <p:nvPr/>
        </p:nvSpPr>
        <p:spPr>
          <a:xfrm flipV="1">
            <a:off x="6368124" y="3449790"/>
            <a:ext cx="5486400" cy="2677461"/>
          </a:xfrm>
          <a:prstGeom prst="round2SameRect">
            <a:avLst>
              <a:gd name="adj1" fmla="val 9260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  <a:ln w="22225" cmpd="dbl">
            <a:solidFill>
              <a:srgbClr val="FF016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同侧圆角矩形 27">
            <a:extLst>
              <a:ext uri="{FF2B5EF4-FFF2-40B4-BE49-F238E27FC236}">
                <a16:creationId xmlns:a16="http://schemas.microsoft.com/office/drawing/2014/main" id="{37F4B4FB-143D-2648-A714-88127084EA0C}"/>
              </a:ext>
            </a:extLst>
          </p:cNvPr>
          <p:cNvSpPr/>
          <p:nvPr/>
        </p:nvSpPr>
        <p:spPr>
          <a:xfrm>
            <a:off x="6362929" y="1249488"/>
            <a:ext cx="5486400" cy="2181340"/>
          </a:xfrm>
          <a:prstGeom prst="round2SameRect">
            <a:avLst>
              <a:gd name="adj1" fmla="val 9260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 w="22225" cmpd="dbl">
            <a:solidFill>
              <a:srgbClr val="FF016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A77A75B-AFD0-6D4D-B153-55C505F35E55}"/>
              </a:ext>
            </a:extLst>
          </p:cNvPr>
          <p:cNvSpPr/>
          <p:nvPr/>
        </p:nvSpPr>
        <p:spPr>
          <a:xfrm>
            <a:off x="6800851" y="4081764"/>
            <a:ext cx="4543424" cy="1758862"/>
          </a:xfrm>
          <a:prstGeom prst="roundRect">
            <a:avLst>
              <a:gd name="adj" fmla="val 8544"/>
            </a:avLst>
          </a:prstGeom>
          <a:solidFill>
            <a:schemeClr val="accent1">
              <a:lumMod val="20000"/>
              <a:lumOff val="80000"/>
              <a:alpha val="79000"/>
            </a:schemeClr>
          </a:solidFill>
          <a:ln w="285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C9DEDB5-E949-0246-B5B0-F8C581FEBD15}"/>
              </a:ext>
            </a:extLst>
          </p:cNvPr>
          <p:cNvSpPr/>
          <p:nvPr/>
        </p:nvSpPr>
        <p:spPr>
          <a:xfrm>
            <a:off x="7110871" y="4179191"/>
            <a:ext cx="3990516" cy="1386869"/>
          </a:xfrm>
          <a:prstGeom prst="roundRect">
            <a:avLst>
              <a:gd name="adj" fmla="val 1048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2859" y="1414801"/>
            <a:ext cx="5846491" cy="2562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400" dirty="0"/>
              <a:t>传统方法：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创建</a:t>
            </a:r>
            <a:r>
              <a:rPr kumimoji="1" lang="en-US" altLang="zh-CN" sz="2000" dirty="0" err="1"/>
              <a:t>tcp</a:t>
            </a:r>
            <a:r>
              <a:rPr kumimoji="1" lang="zh-CN" altLang="en-US" sz="2000" dirty="0"/>
              <a:t>连接后，调用</a:t>
            </a:r>
            <a:r>
              <a:rPr kumimoji="1" lang="en-US" altLang="zh-CN" sz="2000" b="1" cap="none" dirty="0" err="1">
                <a:latin typeface="+mn-ea"/>
              </a:rPr>
              <a:t>recv</a:t>
            </a:r>
            <a:r>
              <a:rPr kumimoji="1" lang="en-US" altLang="zh-CN" sz="2000" b="1" cap="none" dirty="0">
                <a:latin typeface="+mn-ea"/>
              </a:rPr>
              <a:t>()</a:t>
            </a:r>
            <a:r>
              <a:rPr kumimoji="1" lang="zh-CN" altLang="en-US" sz="2000" dirty="0"/>
              <a:t>函数等待对端发送数据，若无数据，阻塞等待。</a:t>
            </a:r>
            <a:endParaRPr lang="en-US" altLang="zh-CN" sz="2000" dirty="0"/>
          </a:p>
          <a:p>
            <a:pPr lvl="1"/>
            <a:r>
              <a:rPr lang="zh-CN" altLang="en-US" sz="2000" dirty="0"/>
              <a:t>缺点：</a:t>
            </a:r>
            <a:r>
              <a:rPr kumimoji="1" lang="zh-CN" altLang="en-US" sz="2000" dirty="0"/>
              <a:t>阻塞等待的时候浪费</a:t>
            </a:r>
            <a:r>
              <a:rPr kumimoji="1" lang="en-US" altLang="zh-CN" sz="2000" dirty="0" err="1"/>
              <a:t>cpu</a:t>
            </a:r>
            <a:r>
              <a:rPr kumimoji="1" lang="zh-CN" altLang="en-US" sz="2000" dirty="0"/>
              <a:t>时间，此时有其他连接到来时无法处理。</a:t>
            </a:r>
            <a:endParaRPr kumimoji="1" lang="en-US" altLang="zh-CN" sz="22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28CADA3-5DF7-6B42-84E4-59CCF2393598}"/>
              </a:ext>
            </a:extLst>
          </p:cNvPr>
          <p:cNvSpPr txBox="1"/>
          <p:nvPr/>
        </p:nvSpPr>
        <p:spPr>
          <a:xfrm>
            <a:off x="298266" y="281071"/>
            <a:ext cx="9404723" cy="651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600" dirty="0"/>
              <a:t>Linux I/O</a:t>
            </a:r>
            <a:r>
              <a:rPr lang="zh-CN" altLang="zh-CN" sz="3600" dirty="0"/>
              <a:t>多路复用管理机制</a:t>
            </a:r>
            <a:r>
              <a:rPr lang="en-US" altLang="zh-CN" sz="3600" dirty="0" err="1"/>
              <a:t>Epoll</a:t>
            </a:r>
            <a:r>
              <a:rPr lang="zh-CN" altLang="zh-CN" sz="3600" dirty="0"/>
              <a:t> </a:t>
            </a:r>
            <a:endParaRPr kumimoji="1" lang="zh-CN" altLang="en-US" sz="3600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2E1FA57-78A0-6B4C-85C8-4DFDEE458315}"/>
              </a:ext>
            </a:extLst>
          </p:cNvPr>
          <p:cNvSpPr txBox="1">
            <a:spLocks/>
          </p:cNvSpPr>
          <p:nvPr/>
        </p:nvSpPr>
        <p:spPr>
          <a:xfrm>
            <a:off x="382859" y="4239486"/>
            <a:ext cx="5713141" cy="1721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400" b="1" cap="none" dirty="0" err="1">
                <a:latin typeface="+mn-ea"/>
              </a:rPr>
              <a:t>Epoll</a:t>
            </a:r>
            <a:r>
              <a:rPr kumimoji="1" lang="zh-CN" altLang="en-US" sz="2400" dirty="0"/>
              <a:t>：</a:t>
            </a:r>
            <a:endParaRPr kumimoji="1" lang="en-US" altLang="zh-CN" sz="2400" dirty="0"/>
          </a:p>
          <a:p>
            <a:pPr lvl="1"/>
            <a:r>
              <a:rPr lang="zh-CN" altLang="en-US" sz="2000" dirty="0"/>
              <a:t>同时监听大量的连接描述符（</a:t>
            </a:r>
            <a:r>
              <a:rPr lang="en-US" altLang="zh-CN" sz="2000" dirty="0"/>
              <a:t>FD</a:t>
            </a:r>
            <a:r>
              <a:rPr lang="zh-CN" altLang="en-US" sz="2000" dirty="0"/>
              <a:t>）的状态。</a:t>
            </a:r>
            <a:endParaRPr lang="en-US" altLang="zh-CN" sz="2000" dirty="0"/>
          </a:p>
          <a:p>
            <a:pPr lvl="1"/>
            <a:r>
              <a:rPr lang="zh-CN" altLang="en-US" sz="2000" dirty="0"/>
              <a:t>当某个（些）连接变为可读状态时，内核返回它们的描述符。</a:t>
            </a:r>
            <a:endParaRPr lang="en-US" altLang="zh-CN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1AF4A51F-8AAC-B246-9284-C012F7F7694E}"/>
              </a:ext>
            </a:extLst>
          </p:cNvPr>
          <p:cNvSpPr/>
          <p:nvPr/>
        </p:nvSpPr>
        <p:spPr>
          <a:xfrm>
            <a:off x="7110871" y="1783374"/>
            <a:ext cx="1747379" cy="68924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79000"/>
            </a:schemeClr>
          </a:solidFill>
          <a:ln w="28575">
            <a:solidFill>
              <a:schemeClr val="tx2">
                <a:lumMod val="50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Process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下弧形箭头 11">
            <a:extLst>
              <a:ext uri="{FF2B5EF4-FFF2-40B4-BE49-F238E27FC236}">
                <a16:creationId xmlns:a16="http://schemas.microsoft.com/office/drawing/2014/main" id="{6A80307D-0F26-9F4A-B165-4E2533231CA2}"/>
              </a:ext>
            </a:extLst>
          </p:cNvPr>
          <p:cNvSpPr/>
          <p:nvPr/>
        </p:nvSpPr>
        <p:spPr>
          <a:xfrm rot="5400000" flipV="1">
            <a:off x="7050956" y="3086376"/>
            <a:ext cx="1594863" cy="3959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5EA7D1-D150-CE49-B42A-DC6FA3C8B2D4}"/>
              </a:ext>
            </a:extLst>
          </p:cNvPr>
          <p:cNvSpPr txBox="1"/>
          <p:nvPr/>
        </p:nvSpPr>
        <p:spPr>
          <a:xfrm>
            <a:off x="8441592" y="4179191"/>
            <a:ext cx="129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Interest List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D36FB252-1560-9F47-B2FB-80AB01C811B5}"/>
              </a:ext>
            </a:extLst>
          </p:cNvPr>
          <p:cNvSpPr/>
          <p:nvPr/>
        </p:nvSpPr>
        <p:spPr>
          <a:xfrm>
            <a:off x="7899173" y="4548523"/>
            <a:ext cx="2380899" cy="774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340B89E-396A-C546-8DE5-BB60ED047376}"/>
              </a:ext>
            </a:extLst>
          </p:cNvPr>
          <p:cNvSpPr txBox="1"/>
          <p:nvPr/>
        </p:nvSpPr>
        <p:spPr>
          <a:xfrm>
            <a:off x="8441592" y="4971589"/>
            <a:ext cx="1291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Ready List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1CAB5CE6-C340-DD4D-9EE0-3E8F56F39982}"/>
              </a:ext>
            </a:extLst>
          </p:cNvPr>
          <p:cNvSpPr/>
          <p:nvPr/>
        </p:nvSpPr>
        <p:spPr>
          <a:xfrm>
            <a:off x="8030668" y="4685008"/>
            <a:ext cx="558526" cy="271893"/>
          </a:xfrm>
          <a:prstGeom prst="roundRect">
            <a:avLst/>
          </a:prstGeom>
          <a:solidFill>
            <a:schemeClr val="bg1">
              <a:alpha val="79000"/>
            </a:schemeClr>
          </a:solidFill>
          <a:ln w="28575" cap="rnd" cmpd="dbl">
            <a:solidFill>
              <a:srgbClr val="FF00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24877"/>
                      <a:gd name="connsiteY0" fmla="*/ 55025 h 330142"/>
                      <a:gd name="connsiteX1" fmla="*/ 55025 w 824877"/>
                      <a:gd name="connsiteY1" fmla="*/ 0 h 330142"/>
                      <a:gd name="connsiteX2" fmla="*/ 412439 w 824877"/>
                      <a:gd name="connsiteY2" fmla="*/ 0 h 330142"/>
                      <a:gd name="connsiteX3" fmla="*/ 769852 w 824877"/>
                      <a:gd name="connsiteY3" fmla="*/ 0 h 330142"/>
                      <a:gd name="connsiteX4" fmla="*/ 824877 w 824877"/>
                      <a:gd name="connsiteY4" fmla="*/ 55025 h 330142"/>
                      <a:gd name="connsiteX5" fmla="*/ 824877 w 824877"/>
                      <a:gd name="connsiteY5" fmla="*/ 275117 h 330142"/>
                      <a:gd name="connsiteX6" fmla="*/ 769852 w 824877"/>
                      <a:gd name="connsiteY6" fmla="*/ 330142 h 330142"/>
                      <a:gd name="connsiteX7" fmla="*/ 405290 w 824877"/>
                      <a:gd name="connsiteY7" fmla="*/ 330142 h 330142"/>
                      <a:gd name="connsiteX8" fmla="*/ 55025 w 824877"/>
                      <a:gd name="connsiteY8" fmla="*/ 330142 h 330142"/>
                      <a:gd name="connsiteX9" fmla="*/ 0 w 824877"/>
                      <a:gd name="connsiteY9" fmla="*/ 275117 h 330142"/>
                      <a:gd name="connsiteX10" fmla="*/ 0 w 824877"/>
                      <a:gd name="connsiteY10" fmla="*/ 55025 h 3301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4877" h="330142" fill="none" extrusionOk="0">
                        <a:moveTo>
                          <a:pt x="0" y="55025"/>
                        </a:moveTo>
                        <a:cubicBezTo>
                          <a:pt x="1380" y="26326"/>
                          <a:pt x="28689" y="-3549"/>
                          <a:pt x="55025" y="0"/>
                        </a:cubicBezTo>
                        <a:cubicBezTo>
                          <a:pt x="143972" y="-9014"/>
                          <a:pt x="242268" y="2400"/>
                          <a:pt x="412439" y="0"/>
                        </a:cubicBezTo>
                        <a:cubicBezTo>
                          <a:pt x="582610" y="-2400"/>
                          <a:pt x="649336" y="-14200"/>
                          <a:pt x="769852" y="0"/>
                        </a:cubicBezTo>
                        <a:cubicBezTo>
                          <a:pt x="798292" y="-3972"/>
                          <a:pt x="824949" y="23657"/>
                          <a:pt x="824877" y="55025"/>
                        </a:cubicBezTo>
                        <a:cubicBezTo>
                          <a:pt x="826829" y="163770"/>
                          <a:pt x="816886" y="184661"/>
                          <a:pt x="824877" y="275117"/>
                        </a:cubicBezTo>
                        <a:cubicBezTo>
                          <a:pt x="820360" y="305692"/>
                          <a:pt x="802137" y="326725"/>
                          <a:pt x="769852" y="330142"/>
                        </a:cubicBezTo>
                        <a:cubicBezTo>
                          <a:pt x="658012" y="343778"/>
                          <a:pt x="481448" y="313553"/>
                          <a:pt x="405290" y="330142"/>
                        </a:cubicBezTo>
                        <a:cubicBezTo>
                          <a:pt x="329132" y="346731"/>
                          <a:pt x="172507" y="323909"/>
                          <a:pt x="55025" y="330142"/>
                        </a:cubicBezTo>
                        <a:cubicBezTo>
                          <a:pt x="24476" y="325834"/>
                          <a:pt x="6816" y="306927"/>
                          <a:pt x="0" y="275117"/>
                        </a:cubicBezTo>
                        <a:cubicBezTo>
                          <a:pt x="-9367" y="196404"/>
                          <a:pt x="3686" y="159234"/>
                          <a:pt x="0" y="55025"/>
                        </a:cubicBezTo>
                        <a:close/>
                      </a:path>
                      <a:path w="824877" h="330142" stroke="0" extrusionOk="0">
                        <a:moveTo>
                          <a:pt x="0" y="55025"/>
                        </a:moveTo>
                        <a:cubicBezTo>
                          <a:pt x="-3358" y="22565"/>
                          <a:pt x="22234" y="902"/>
                          <a:pt x="55025" y="0"/>
                        </a:cubicBezTo>
                        <a:cubicBezTo>
                          <a:pt x="174065" y="12977"/>
                          <a:pt x="251089" y="-14090"/>
                          <a:pt x="426735" y="0"/>
                        </a:cubicBezTo>
                        <a:cubicBezTo>
                          <a:pt x="602381" y="14090"/>
                          <a:pt x="623200" y="10897"/>
                          <a:pt x="769852" y="0"/>
                        </a:cubicBezTo>
                        <a:cubicBezTo>
                          <a:pt x="796934" y="-1809"/>
                          <a:pt x="829731" y="26955"/>
                          <a:pt x="824877" y="55025"/>
                        </a:cubicBezTo>
                        <a:cubicBezTo>
                          <a:pt x="817740" y="116522"/>
                          <a:pt x="814546" y="210224"/>
                          <a:pt x="824877" y="275117"/>
                        </a:cubicBezTo>
                        <a:cubicBezTo>
                          <a:pt x="825428" y="304609"/>
                          <a:pt x="798508" y="331665"/>
                          <a:pt x="769852" y="330142"/>
                        </a:cubicBezTo>
                        <a:cubicBezTo>
                          <a:pt x="612131" y="332497"/>
                          <a:pt x="545715" y="330312"/>
                          <a:pt x="412439" y="330142"/>
                        </a:cubicBezTo>
                        <a:cubicBezTo>
                          <a:pt x="279163" y="329972"/>
                          <a:pt x="135250" y="327081"/>
                          <a:pt x="55025" y="330142"/>
                        </a:cubicBezTo>
                        <a:cubicBezTo>
                          <a:pt x="19737" y="329862"/>
                          <a:pt x="353" y="304538"/>
                          <a:pt x="0" y="275117"/>
                        </a:cubicBezTo>
                        <a:cubicBezTo>
                          <a:pt x="8863" y="168050"/>
                          <a:pt x="-7986" y="154056"/>
                          <a:pt x="0" y="550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FD2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F249BB74-5655-EE45-817D-2C08C69DBAD0}"/>
              </a:ext>
            </a:extLst>
          </p:cNvPr>
          <p:cNvSpPr/>
          <p:nvPr/>
        </p:nvSpPr>
        <p:spPr>
          <a:xfrm>
            <a:off x="9589030" y="4685607"/>
            <a:ext cx="558526" cy="271893"/>
          </a:xfrm>
          <a:prstGeom prst="roundRect">
            <a:avLst/>
          </a:prstGeom>
          <a:solidFill>
            <a:schemeClr val="bg1">
              <a:alpha val="79000"/>
            </a:schemeClr>
          </a:solidFill>
          <a:ln w="28575" cap="rnd" cmpd="dbl">
            <a:solidFill>
              <a:srgbClr val="FF00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24877"/>
                      <a:gd name="connsiteY0" fmla="*/ 55025 h 330142"/>
                      <a:gd name="connsiteX1" fmla="*/ 55025 w 824877"/>
                      <a:gd name="connsiteY1" fmla="*/ 0 h 330142"/>
                      <a:gd name="connsiteX2" fmla="*/ 412439 w 824877"/>
                      <a:gd name="connsiteY2" fmla="*/ 0 h 330142"/>
                      <a:gd name="connsiteX3" fmla="*/ 769852 w 824877"/>
                      <a:gd name="connsiteY3" fmla="*/ 0 h 330142"/>
                      <a:gd name="connsiteX4" fmla="*/ 824877 w 824877"/>
                      <a:gd name="connsiteY4" fmla="*/ 55025 h 330142"/>
                      <a:gd name="connsiteX5" fmla="*/ 824877 w 824877"/>
                      <a:gd name="connsiteY5" fmla="*/ 275117 h 330142"/>
                      <a:gd name="connsiteX6" fmla="*/ 769852 w 824877"/>
                      <a:gd name="connsiteY6" fmla="*/ 330142 h 330142"/>
                      <a:gd name="connsiteX7" fmla="*/ 405290 w 824877"/>
                      <a:gd name="connsiteY7" fmla="*/ 330142 h 330142"/>
                      <a:gd name="connsiteX8" fmla="*/ 55025 w 824877"/>
                      <a:gd name="connsiteY8" fmla="*/ 330142 h 330142"/>
                      <a:gd name="connsiteX9" fmla="*/ 0 w 824877"/>
                      <a:gd name="connsiteY9" fmla="*/ 275117 h 330142"/>
                      <a:gd name="connsiteX10" fmla="*/ 0 w 824877"/>
                      <a:gd name="connsiteY10" fmla="*/ 55025 h 3301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4877" h="330142" fill="none" extrusionOk="0">
                        <a:moveTo>
                          <a:pt x="0" y="55025"/>
                        </a:moveTo>
                        <a:cubicBezTo>
                          <a:pt x="1380" y="26326"/>
                          <a:pt x="28689" y="-3549"/>
                          <a:pt x="55025" y="0"/>
                        </a:cubicBezTo>
                        <a:cubicBezTo>
                          <a:pt x="143972" y="-9014"/>
                          <a:pt x="242268" y="2400"/>
                          <a:pt x="412439" y="0"/>
                        </a:cubicBezTo>
                        <a:cubicBezTo>
                          <a:pt x="582610" y="-2400"/>
                          <a:pt x="649336" y="-14200"/>
                          <a:pt x="769852" y="0"/>
                        </a:cubicBezTo>
                        <a:cubicBezTo>
                          <a:pt x="798292" y="-3972"/>
                          <a:pt x="824949" y="23657"/>
                          <a:pt x="824877" y="55025"/>
                        </a:cubicBezTo>
                        <a:cubicBezTo>
                          <a:pt x="826829" y="163770"/>
                          <a:pt x="816886" y="184661"/>
                          <a:pt x="824877" y="275117"/>
                        </a:cubicBezTo>
                        <a:cubicBezTo>
                          <a:pt x="820360" y="305692"/>
                          <a:pt x="802137" y="326725"/>
                          <a:pt x="769852" y="330142"/>
                        </a:cubicBezTo>
                        <a:cubicBezTo>
                          <a:pt x="658012" y="343778"/>
                          <a:pt x="481448" y="313553"/>
                          <a:pt x="405290" y="330142"/>
                        </a:cubicBezTo>
                        <a:cubicBezTo>
                          <a:pt x="329132" y="346731"/>
                          <a:pt x="172507" y="323909"/>
                          <a:pt x="55025" y="330142"/>
                        </a:cubicBezTo>
                        <a:cubicBezTo>
                          <a:pt x="24476" y="325834"/>
                          <a:pt x="6816" y="306927"/>
                          <a:pt x="0" y="275117"/>
                        </a:cubicBezTo>
                        <a:cubicBezTo>
                          <a:pt x="-9367" y="196404"/>
                          <a:pt x="3686" y="159234"/>
                          <a:pt x="0" y="55025"/>
                        </a:cubicBezTo>
                        <a:close/>
                      </a:path>
                      <a:path w="824877" h="330142" stroke="0" extrusionOk="0">
                        <a:moveTo>
                          <a:pt x="0" y="55025"/>
                        </a:moveTo>
                        <a:cubicBezTo>
                          <a:pt x="-3358" y="22565"/>
                          <a:pt x="22234" y="902"/>
                          <a:pt x="55025" y="0"/>
                        </a:cubicBezTo>
                        <a:cubicBezTo>
                          <a:pt x="174065" y="12977"/>
                          <a:pt x="251089" y="-14090"/>
                          <a:pt x="426735" y="0"/>
                        </a:cubicBezTo>
                        <a:cubicBezTo>
                          <a:pt x="602381" y="14090"/>
                          <a:pt x="623200" y="10897"/>
                          <a:pt x="769852" y="0"/>
                        </a:cubicBezTo>
                        <a:cubicBezTo>
                          <a:pt x="796934" y="-1809"/>
                          <a:pt x="829731" y="26955"/>
                          <a:pt x="824877" y="55025"/>
                        </a:cubicBezTo>
                        <a:cubicBezTo>
                          <a:pt x="817740" y="116522"/>
                          <a:pt x="814546" y="210224"/>
                          <a:pt x="824877" y="275117"/>
                        </a:cubicBezTo>
                        <a:cubicBezTo>
                          <a:pt x="825428" y="304609"/>
                          <a:pt x="798508" y="331665"/>
                          <a:pt x="769852" y="330142"/>
                        </a:cubicBezTo>
                        <a:cubicBezTo>
                          <a:pt x="612131" y="332497"/>
                          <a:pt x="545715" y="330312"/>
                          <a:pt x="412439" y="330142"/>
                        </a:cubicBezTo>
                        <a:cubicBezTo>
                          <a:pt x="279163" y="329972"/>
                          <a:pt x="135250" y="327081"/>
                          <a:pt x="55025" y="330142"/>
                        </a:cubicBezTo>
                        <a:cubicBezTo>
                          <a:pt x="19737" y="329862"/>
                          <a:pt x="353" y="304538"/>
                          <a:pt x="0" y="275117"/>
                        </a:cubicBezTo>
                        <a:cubicBezTo>
                          <a:pt x="8863" y="168050"/>
                          <a:pt x="-7986" y="154056"/>
                          <a:pt x="0" y="550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FD4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6C5FC3C8-A967-424A-9FF4-6FE13A92AB44}"/>
              </a:ext>
            </a:extLst>
          </p:cNvPr>
          <p:cNvSpPr/>
          <p:nvPr/>
        </p:nvSpPr>
        <p:spPr>
          <a:xfrm>
            <a:off x="8809849" y="4685608"/>
            <a:ext cx="558526" cy="271893"/>
          </a:xfrm>
          <a:prstGeom prst="roundRect">
            <a:avLst/>
          </a:prstGeom>
          <a:solidFill>
            <a:schemeClr val="bg1">
              <a:alpha val="79000"/>
            </a:schemeClr>
          </a:solidFill>
          <a:ln w="28575" cap="rnd" cmpd="dbl">
            <a:solidFill>
              <a:srgbClr val="FF00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24877"/>
                      <a:gd name="connsiteY0" fmla="*/ 55025 h 330142"/>
                      <a:gd name="connsiteX1" fmla="*/ 55025 w 824877"/>
                      <a:gd name="connsiteY1" fmla="*/ 0 h 330142"/>
                      <a:gd name="connsiteX2" fmla="*/ 412439 w 824877"/>
                      <a:gd name="connsiteY2" fmla="*/ 0 h 330142"/>
                      <a:gd name="connsiteX3" fmla="*/ 769852 w 824877"/>
                      <a:gd name="connsiteY3" fmla="*/ 0 h 330142"/>
                      <a:gd name="connsiteX4" fmla="*/ 824877 w 824877"/>
                      <a:gd name="connsiteY4" fmla="*/ 55025 h 330142"/>
                      <a:gd name="connsiteX5" fmla="*/ 824877 w 824877"/>
                      <a:gd name="connsiteY5" fmla="*/ 275117 h 330142"/>
                      <a:gd name="connsiteX6" fmla="*/ 769852 w 824877"/>
                      <a:gd name="connsiteY6" fmla="*/ 330142 h 330142"/>
                      <a:gd name="connsiteX7" fmla="*/ 405290 w 824877"/>
                      <a:gd name="connsiteY7" fmla="*/ 330142 h 330142"/>
                      <a:gd name="connsiteX8" fmla="*/ 55025 w 824877"/>
                      <a:gd name="connsiteY8" fmla="*/ 330142 h 330142"/>
                      <a:gd name="connsiteX9" fmla="*/ 0 w 824877"/>
                      <a:gd name="connsiteY9" fmla="*/ 275117 h 330142"/>
                      <a:gd name="connsiteX10" fmla="*/ 0 w 824877"/>
                      <a:gd name="connsiteY10" fmla="*/ 55025 h 3301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4877" h="330142" fill="none" extrusionOk="0">
                        <a:moveTo>
                          <a:pt x="0" y="55025"/>
                        </a:moveTo>
                        <a:cubicBezTo>
                          <a:pt x="1380" y="26326"/>
                          <a:pt x="28689" y="-3549"/>
                          <a:pt x="55025" y="0"/>
                        </a:cubicBezTo>
                        <a:cubicBezTo>
                          <a:pt x="143972" y="-9014"/>
                          <a:pt x="242268" y="2400"/>
                          <a:pt x="412439" y="0"/>
                        </a:cubicBezTo>
                        <a:cubicBezTo>
                          <a:pt x="582610" y="-2400"/>
                          <a:pt x="649336" y="-14200"/>
                          <a:pt x="769852" y="0"/>
                        </a:cubicBezTo>
                        <a:cubicBezTo>
                          <a:pt x="798292" y="-3972"/>
                          <a:pt x="824949" y="23657"/>
                          <a:pt x="824877" y="55025"/>
                        </a:cubicBezTo>
                        <a:cubicBezTo>
                          <a:pt x="826829" y="163770"/>
                          <a:pt x="816886" y="184661"/>
                          <a:pt x="824877" y="275117"/>
                        </a:cubicBezTo>
                        <a:cubicBezTo>
                          <a:pt x="820360" y="305692"/>
                          <a:pt x="802137" y="326725"/>
                          <a:pt x="769852" y="330142"/>
                        </a:cubicBezTo>
                        <a:cubicBezTo>
                          <a:pt x="658012" y="343778"/>
                          <a:pt x="481448" y="313553"/>
                          <a:pt x="405290" y="330142"/>
                        </a:cubicBezTo>
                        <a:cubicBezTo>
                          <a:pt x="329132" y="346731"/>
                          <a:pt x="172507" y="323909"/>
                          <a:pt x="55025" y="330142"/>
                        </a:cubicBezTo>
                        <a:cubicBezTo>
                          <a:pt x="24476" y="325834"/>
                          <a:pt x="6816" y="306927"/>
                          <a:pt x="0" y="275117"/>
                        </a:cubicBezTo>
                        <a:cubicBezTo>
                          <a:pt x="-9367" y="196404"/>
                          <a:pt x="3686" y="159234"/>
                          <a:pt x="0" y="55025"/>
                        </a:cubicBezTo>
                        <a:close/>
                      </a:path>
                      <a:path w="824877" h="330142" stroke="0" extrusionOk="0">
                        <a:moveTo>
                          <a:pt x="0" y="55025"/>
                        </a:moveTo>
                        <a:cubicBezTo>
                          <a:pt x="-3358" y="22565"/>
                          <a:pt x="22234" y="902"/>
                          <a:pt x="55025" y="0"/>
                        </a:cubicBezTo>
                        <a:cubicBezTo>
                          <a:pt x="174065" y="12977"/>
                          <a:pt x="251089" y="-14090"/>
                          <a:pt x="426735" y="0"/>
                        </a:cubicBezTo>
                        <a:cubicBezTo>
                          <a:pt x="602381" y="14090"/>
                          <a:pt x="623200" y="10897"/>
                          <a:pt x="769852" y="0"/>
                        </a:cubicBezTo>
                        <a:cubicBezTo>
                          <a:pt x="796934" y="-1809"/>
                          <a:pt x="829731" y="26955"/>
                          <a:pt x="824877" y="55025"/>
                        </a:cubicBezTo>
                        <a:cubicBezTo>
                          <a:pt x="817740" y="116522"/>
                          <a:pt x="814546" y="210224"/>
                          <a:pt x="824877" y="275117"/>
                        </a:cubicBezTo>
                        <a:cubicBezTo>
                          <a:pt x="825428" y="304609"/>
                          <a:pt x="798508" y="331665"/>
                          <a:pt x="769852" y="330142"/>
                        </a:cubicBezTo>
                        <a:cubicBezTo>
                          <a:pt x="612131" y="332497"/>
                          <a:pt x="545715" y="330312"/>
                          <a:pt x="412439" y="330142"/>
                        </a:cubicBezTo>
                        <a:cubicBezTo>
                          <a:pt x="279163" y="329972"/>
                          <a:pt x="135250" y="327081"/>
                          <a:pt x="55025" y="330142"/>
                        </a:cubicBezTo>
                        <a:cubicBezTo>
                          <a:pt x="19737" y="329862"/>
                          <a:pt x="353" y="304538"/>
                          <a:pt x="0" y="275117"/>
                        </a:cubicBezTo>
                        <a:cubicBezTo>
                          <a:pt x="8863" y="168050"/>
                          <a:pt x="-7986" y="154056"/>
                          <a:pt x="0" y="550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FD3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CD97F4FD-961E-554B-B4BB-71446815A805}"/>
              </a:ext>
            </a:extLst>
          </p:cNvPr>
          <p:cNvSpPr/>
          <p:nvPr/>
        </p:nvSpPr>
        <p:spPr>
          <a:xfrm>
            <a:off x="10368211" y="4685607"/>
            <a:ext cx="558526" cy="271893"/>
          </a:xfrm>
          <a:prstGeom prst="roundRect">
            <a:avLst/>
          </a:prstGeom>
          <a:solidFill>
            <a:schemeClr val="bg1">
              <a:alpha val="79000"/>
            </a:schemeClr>
          </a:solidFill>
          <a:ln w="28575" cap="rnd" cmpd="dbl">
            <a:solidFill>
              <a:srgbClr val="FF00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24877"/>
                      <a:gd name="connsiteY0" fmla="*/ 55025 h 330142"/>
                      <a:gd name="connsiteX1" fmla="*/ 55025 w 824877"/>
                      <a:gd name="connsiteY1" fmla="*/ 0 h 330142"/>
                      <a:gd name="connsiteX2" fmla="*/ 412439 w 824877"/>
                      <a:gd name="connsiteY2" fmla="*/ 0 h 330142"/>
                      <a:gd name="connsiteX3" fmla="*/ 769852 w 824877"/>
                      <a:gd name="connsiteY3" fmla="*/ 0 h 330142"/>
                      <a:gd name="connsiteX4" fmla="*/ 824877 w 824877"/>
                      <a:gd name="connsiteY4" fmla="*/ 55025 h 330142"/>
                      <a:gd name="connsiteX5" fmla="*/ 824877 w 824877"/>
                      <a:gd name="connsiteY5" fmla="*/ 275117 h 330142"/>
                      <a:gd name="connsiteX6" fmla="*/ 769852 w 824877"/>
                      <a:gd name="connsiteY6" fmla="*/ 330142 h 330142"/>
                      <a:gd name="connsiteX7" fmla="*/ 405290 w 824877"/>
                      <a:gd name="connsiteY7" fmla="*/ 330142 h 330142"/>
                      <a:gd name="connsiteX8" fmla="*/ 55025 w 824877"/>
                      <a:gd name="connsiteY8" fmla="*/ 330142 h 330142"/>
                      <a:gd name="connsiteX9" fmla="*/ 0 w 824877"/>
                      <a:gd name="connsiteY9" fmla="*/ 275117 h 330142"/>
                      <a:gd name="connsiteX10" fmla="*/ 0 w 824877"/>
                      <a:gd name="connsiteY10" fmla="*/ 55025 h 3301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4877" h="330142" fill="none" extrusionOk="0">
                        <a:moveTo>
                          <a:pt x="0" y="55025"/>
                        </a:moveTo>
                        <a:cubicBezTo>
                          <a:pt x="1380" y="26326"/>
                          <a:pt x="28689" y="-3549"/>
                          <a:pt x="55025" y="0"/>
                        </a:cubicBezTo>
                        <a:cubicBezTo>
                          <a:pt x="143972" y="-9014"/>
                          <a:pt x="242268" y="2400"/>
                          <a:pt x="412439" y="0"/>
                        </a:cubicBezTo>
                        <a:cubicBezTo>
                          <a:pt x="582610" y="-2400"/>
                          <a:pt x="649336" y="-14200"/>
                          <a:pt x="769852" y="0"/>
                        </a:cubicBezTo>
                        <a:cubicBezTo>
                          <a:pt x="798292" y="-3972"/>
                          <a:pt x="824949" y="23657"/>
                          <a:pt x="824877" y="55025"/>
                        </a:cubicBezTo>
                        <a:cubicBezTo>
                          <a:pt x="826829" y="163770"/>
                          <a:pt x="816886" y="184661"/>
                          <a:pt x="824877" y="275117"/>
                        </a:cubicBezTo>
                        <a:cubicBezTo>
                          <a:pt x="820360" y="305692"/>
                          <a:pt x="802137" y="326725"/>
                          <a:pt x="769852" y="330142"/>
                        </a:cubicBezTo>
                        <a:cubicBezTo>
                          <a:pt x="658012" y="343778"/>
                          <a:pt x="481448" y="313553"/>
                          <a:pt x="405290" y="330142"/>
                        </a:cubicBezTo>
                        <a:cubicBezTo>
                          <a:pt x="329132" y="346731"/>
                          <a:pt x="172507" y="323909"/>
                          <a:pt x="55025" y="330142"/>
                        </a:cubicBezTo>
                        <a:cubicBezTo>
                          <a:pt x="24476" y="325834"/>
                          <a:pt x="6816" y="306927"/>
                          <a:pt x="0" y="275117"/>
                        </a:cubicBezTo>
                        <a:cubicBezTo>
                          <a:pt x="-9367" y="196404"/>
                          <a:pt x="3686" y="159234"/>
                          <a:pt x="0" y="55025"/>
                        </a:cubicBezTo>
                        <a:close/>
                      </a:path>
                      <a:path w="824877" h="330142" stroke="0" extrusionOk="0">
                        <a:moveTo>
                          <a:pt x="0" y="55025"/>
                        </a:moveTo>
                        <a:cubicBezTo>
                          <a:pt x="-3358" y="22565"/>
                          <a:pt x="22234" y="902"/>
                          <a:pt x="55025" y="0"/>
                        </a:cubicBezTo>
                        <a:cubicBezTo>
                          <a:pt x="174065" y="12977"/>
                          <a:pt x="251089" y="-14090"/>
                          <a:pt x="426735" y="0"/>
                        </a:cubicBezTo>
                        <a:cubicBezTo>
                          <a:pt x="602381" y="14090"/>
                          <a:pt x="623200" y="10897"/>
                          <a:pt x="769852" y="0"/>
                        </a:cubicBezTo>
                        <a:cubicBezTo>
                          <a:pt x="796934" y="-1809"/>
                          <a:pt x="829731" y="26955"/>
                          <a:pt x="824877" y="55025"/>
                        </a:cubicBezTo>
                        <a:cubicBezTo>
                          <a:pt x="817740" y="116522"/>
                          <a:pt x="814546" y="210224"/>
                          <a:pt x="824877" y="275117"/>
                        </a:cubicBezTo>
                        <a:cubicBezTo>
                          <a:pt x="825428" y="304609"/>
                          <a:pt x="798508" y="331665"/>
                          <a:pt x="769852" y="330142"/>
                        </a:cubicBezTo>
                        <a:cubicBezTo>
                          <a:pt x="612131" y="332497"/>
                          <a:pt x="545715" y="330312"/>
                          <a:pt x="412439" y="330142"/>
                        </a:cubicBezTo>
                        <a:cubicBezTo>
                          <a:pt x="279163" y="329972"/>
                          <a:pt x="135250" y="327081"/>
                          <a:pt x="55025" y="330142"/>
                        </a:cubicBezTo>
                        <a:cubicBezTo>
                          <a:pt x="19737" y="329862"/>
                          <a:pt x="353" y="304538"/>
                          <a:pt x="0" y="275117"/>
                        </a:cubicBezTo>
                        <a:cubicBezTo>
                          <a:pt x="8863" y="168050"/>
                          <a:pt x="-7986" y="154056"/>
                          <a:pt x="0" y="550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FD5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7D65E326-19C5-524F-A411-291E0613B182}"/>
              </a:ext>
            </a:extLst>
          </p:cNvPr>
          <p:cNvSpPr/>
          <p:nvPr/>
        </p:nvSpPr>
        <p:spPr>
          <a:xfrm>
            <a:off x="7258078" y="4685008"/>
            <a:ext cx="558526" cy="271893"/>
          </a:xfrm>
          <a:prstGeom prst="roundRect">
            <a:avLst/>
          </a:prstGeom>
          <a:solidFill>
            <a:schemeClr val="bg1">
              <a:alpha val="79000"/>
            </a:schemeClr>
          </a:solidFill>
          <a:ln w="28575" cap="rnd" cmpd="dbl">
            <a:solidFill>
              <a:srgbClr val="FF00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24877"/>
                      <a:gd name="connsiteY0" fmla="*/ 55025 h 330142"/>
                      <a:gd name="connsiteX1" fmla="*/ 55025 w 824877"/>
                      <a:gd name="connsiteY1" fmla="*/ 0 h 330142"/>
                      <a:gd name="connsiteX2" fmla="*/ 412439 w 824877"/>
                      <a:gd name="connsiteY2" fmla="*/ 0 h 330142"/>
                      <a:gd name="connsiteX3" fmla="*/ 769852 w 824877"/>
                      <a:gd name="connsiteY3" fmla="*/ 0 h 330142"/>
                      <a:gd name="connsiteX4" fmla="*/ 824877 w 824877"/>
                      <a:gd name="connsiteY4" fmla="*/ 55025 h 330142"/>
                      <a:gd name="connsiteX5" fmla="*/ 824877 w 824877"/>
                      <a:gd name="connsiteY5" fmla="*/ 275117 h 330142"/>
                      <a:gd name="connsiteX6" fmla="*/ 769852 w 824877"/>
                      <a:gd name="connsiteY6" fmla="*/ 330142 h 330142"/>
                      <a:gd name="connsiteX7" fmla="*/ 405290 w 824877"/>
                      <a:gd name="connsiteY7" fmla="*/ 330142 h 330142"/>
                      <a:gd name="connsiteX8" fmla="*/ 55025 w 824877"/>
                      <a:gd name="connsiteY8" fmla="*/ 330142 h 330142"/>
                      <a:gd name="connsiteX9" fmla="*/ 0 w 824877"/>
                      <a:gd name="connsiteY9" fmla="*/ 275117 h 330142"/>
                      <a:gd name="connsiteX10" fmla="*/ 0 w 824877"/>
                      <a:gd name="connsiteY10" fmla="*/ 55025 h 3301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4877" h="330142" fill="none" extrusionOk="0">
                        <a:moveTo>
                          <a:pt x="0" y="55025"/>
                        </a:moveTo>
                        <a:cubicBezTo>
                          <a:pt x="1380" y="26326"/>
                          <a:pt x="28689" y="-3549"/>
                          <a:pt x="55025" y="0"/>
                        </a:cubicBezTo>
                        <a:cubicBezTo>
                          <a:pt x="143972" y="-9014"/>
                          <a:pt x="242268" y="2400"/>
                          <a:pt x="412439" y="0"/>
                        </a:cubicBezTo>
                        <a:cubicBezTo>
                          <a:pt x="582610" y="-2400"/>
                          <a:pt x="649336" y="-14200"/>
                          <a:pt x="769852" y="0"/>
                        </a:cubicBezTo>
                        <a:cubicBezTo>
                          <a:pt x="798292" y="-3972"/>
                          <a:pt x="824949" y="23657"/>
                          <a:pt x="824877" y="55025"/>
                        </a:cubicBezTo>
                        <a:cubicBezTo>
                          <a:pt x="826829" y="163770"/>
                          <a:pt x="816886" y="184661"/>
                          <a:pt x="824877" y="275117"/>
                        </a:cubicBezTo>
                        <a:cubicBezTo>
                          <a:pt x="820360" y="305692"/>
                          <a:pt x="802137" y="326725"/>
                          <a:pt x="769852" y="330142"/>
                        </a:cubicBezTo>
                        <a:cubicBezTo>
                          <a:pt x="658012" y="343778"/>
                          <a:pt x="481448" y="313553"/>
                          <a:pt x="405290" y="330142"/>
                        </a:cubicBezTo>
                        <a:cubicBezTo>
                          <a:pt x="329132" y="346731"/>
                          <a:pt x="172507" y="323909"/>
                          <a:pt x="55025" y="330142"/>
                        </a:cubicBezTo>
                        <a:cubicBezTo>
                          <a:pt x="24476" y="325834"/>
                          <a:pt x="6816" y="306927"/>
                          <a:pt x="0" y="275117"/>
                        </a:cubicBezTo>
                        <a:cubicBezTo>
                          <a:pt x="-9367" y="196404"/>
                          <a:pt x="3686" y="159234"/>
                          <a:pt x="0" y="55025"/>
                        </a:cubicBezTo>
                        <a:close/>
                      </a:path>
                      <a:path w="824877" h="330142" stroke="0" extrusionOk="0">
                        <a:moveTo>
                          <a:pt x="0" y="55025"/>
                        </a:moveTo>
                        <a:cubicBezTo>
                          <a:pt x="-3358" y="22565"/>
                          <a:pt x="22234" y="902"/>
                          <a:pt x="55025" y="0"/>
                        </a:cubicBezTo>
                        <a:cubicBezTo>
                          <a:pt x="174065" y="12977"/>
                          <a:pt x="251089" y="-14090"/>
                          <a:pt x="426735" y="0"/>
                        </a:cubicBezTo>
                        <a:cubicBezTo>
                          <a:pt x="602381" y="14090"/>
                          <a:pt x="623200" y="10897"/>
                          <a:pt x="769852" y="0"/>
                        </a:cubicBezTo>
                        <a:cubicBezTo>
                          <a:pt x="796934" y="-1809"/>
                          <a:pt x="829731" y="26955"/>
                          <a:pt x="824877" y="55025"/>
                        </a:cubicBezTo>
                        <a:cubicBezTo>
                          <a:pt x="817740" y="116522"/>
                          <a:pt x="814546" y="210224"/>
                          <a:pt x="824877" y="275117"/>
                        </a:cubicBezTo>
                        <a:cubicBezTo>
                          <a:pt x="825428" y="304609"/>
                          <a:pt x="798508" y="331665"/>
                          <a:pt x="769852" y="330142"/>
                        </a:cubicBezTo>
                        <a:cubicBezTo>
                          <a:pt x="612131" y="332497"/>
                          <a:pt x="545715" y="330312"/>
                          <a:pt x="412439" y="330142"/>
                        </a:cubicBezTo>
                        <a:cubicBezTo>
                          <a:pt x="279163" y="329972"/>
                          <a:pt x="135250" y="327081"/>
                          <a:pt x="55025" y="330142"/>
                        </a:cubicBezTo>
                        <a:cubicBezTo>
                          <a:pt x="19737" y="329862"/>
                          <a:pt x="353" y="304538"/>
                          <a:pt x="0" y="275117"/>
                        </a:cubicBezTo>
                        <a:cubicBezTo>
                          <a:pt x="8863" y="168050"/>
                          <a:pt x="-7986" y="154056"/>
                          <a:pt x="0" y="550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FD1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8E7A4F2-E5B0-974A-873F-0E81B69F2A53}"/>
              </a:ext>
            </a:extLst>
          </p:cNvPr>
          <p:cNvSpPr txBox="1"/>
          <p:nvPr/>
        </p:nvSpPr>
        <p:spPr>
          <a:xfrm>
            <a:off x="9702989" y="3504674"/>
            <a:ext cx="188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Kernel Layer</a:t>
            </a:r>
            <a:endParaRPr kumimoji="1" lang="zh-CN" altLang="en-US" sz="2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6DAE5B7-8279-F44F-8457-5C1DE08FFE74}"/>
              </a:ext>
            </a:extLst>
          </p:cNvPr>
          <p:cNvSpPr txBox="1"/>
          <p:nvPr/>
        </p:nvSpPr>
        <p:spPr>
          <a:xfrm>
            <a:off x="9702988" y="1295859"/>
            <a:ext cx="173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User Layer</a:t>
            </a:r>
            <a:endParaRPr kumimoji="1"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0A012FC-1708-D74D-A23A-703165197AA7}"/>
              </a:ext>
            </a:extLst>
          </p:cNvPr>
          <p:cNvSpPr txBox="1"/>
          <p:nvPr/>
        </p:nvSpPr>
        <p:spPr>
          <a:xfrm>
            <a:off x="7952949" y="2779072"/>
            <a:ext cx="1511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/>
              <a:t>epoll_wait</a:t>
            </a:r>
            <a:r>
              <a:rPr kumimoji="1" lang="en-US" altLang="zh-CN" sz="2000" dirty="0"/>
              <a:t>()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11511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8593" y="1022156"/>
            <a:ext cx="8448671" cy="5423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800" dirty="0"/>
              <a:t>接口能力：</a:t>
            </a:r>
            <a:endParaRPr kumimoji="1" lang="en-US" altLang="zh-CN" sz="2800" dirty="0"/>
          </a:p>
          <a:p>
            <a:pPr lvl="1"/>
            <a:r>
              <a:rPr lang="zh-CN" altLang="zh-CN" sz="2000" dirty="0"/>
              <a:t>执行</a:t>
            </a:r>
            <a:r>
              <a:rPr lang="zh-CN" altLang="en-US" sz="2000" dirty="0"/>
              <a:t>异步</a:t>
            </a:r>
            <a:r>
              <a:rPr lang="zh-CN" altLang="zh-CN" sz="2000" dirty="0"/>
              <a:t>任务；</a:t>
            </a:r>
          </a:p>
          <a:p>
            <a:pPr lvl="1"/>
            <a:r>
              <a:rPr lang="zh-CN" altLang="en-US" sz="2000" dirty="0"/>
              <a:t>执行</a:t>
            </a:r>
            <a:r>
              <a:rPr lang="zh-CN" altLang="zh-CN" sz="2000" dirty="0"/>
              <a:t>带</a:t>
            </a:r>
            <a:r>
              <a:rPr lang="zh-CN" altLang="en-US" sz="2000" dirty="0"/>
              <a:t>序列化标签</a:t>
            </a:r>
            <a:r>
              <a:rPr lang="zh-CN" altLang="zh-CN" sz="2000" dirty="0"/>
              <a:t>的异步任务；</a:t>
            </a:r>
          </a:p>
          <a:p>
            <a:pPr lvl="1"/>
            <a:r>
              <a:rPr lang="zh-CN" altLang="zh-CN" sz="2000" dirty="0"/>
              <a:t>执行</a:t>
            </a:r>
            <a:r>
              <a:rPr lang="zh-CN" altLang="en-US" sz="2000" dirty="0"/>
              <a:t>延时</a:t>
            </a:r>
            <a:r>
              <a:rPr lang="zh-CN" altLang="zh-CN" sz="2000" dirty="0"/>
              <a:t>型任务；</a:t>
            </a:r>
          </a:p>
          <a:p>
            <a:pPr lvl="1"/>
            <a:r>
              <a:rPr lang="zh-CN" altLang="zh-CN" sz="2000" dirty="0"/>
              <a:t>执行周期型任务。</a:t>
            </a:r>
            <a:endParaRPr kumimoji="1" lang="en-US" altLang="zh-CN" dirty="0"/>
          </a:p>
          <a:p>
            <a:pPr marL="0" indent="0">
              <a:buNone/>
            </a:pPr>
            <a:r>
              <a:rPr lang="zh-CN" altLang="zh-CN" sz="2800" dirty="0"/>
              <a:t>技术要点：</a:t>
            </a:r>
          </a:p>
          <a:p>
            <a:pPr lvl="1"/>
            <a:r>
              <a:rPr lang="zh-CN" altLang="zh-CN" sz="2000" dirty="0"/>
              <a:t>互斥量</a:t>
            </a:r>
            <a:r>
              <a:rPr lang="en-US" altLang="zh-CN" sz="2000" dirty="0"/>
              <a:t> </a:t>
            </a:r>
            <a:r>
              <a:rPr kumimoji="1" lang="en-US" altLang="zh-CN" sz="2000" b="1" cap="none" dirty="0">
                <a:latin typeface="+mn-ea"/>
              </a:rPr>
              <a:t>Mutex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lvl="1"/>
            <a:r>
              <a:rPr lang="zh-CN" altLang="zh-CN" sz="2000" dirty="0"/>
              <a:t>锁</a:t>
            </a:r>
            <a:r>
              <a:rPr lang="en-US" altLang="zh-CN" sz="2000" dirty="0"/>
              <a:t> </a:t>
            </a:r>
            <a:r>
              <a:rPr kumimoji="1" lang="en-US" altLang="zh-CN" sz="2000" b="1" cap="none" dirty="0">
                <a:latin typeface="+mn-ea"/>
              </a:rPr>
              <a:t>Lock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lvl="1"/>
            <a:r>
              <a:rPr lang="zh-CN" altLang="zh-CN" sz="2000" dirty="0"/>
              <a:t>条件变量</a:t>
            </a:r>
            <a:r>
              <a:rPr lang="en-US" altLang="zh-CN" sz="2000" dirty="0"/>
              <a:t> </a:t>
            </a:r>
            <a:r>
              <a:rPr kumimoji="1" lang="en-US" altLang="zh-CN" sz="2000" b="1" cap="none" dirty="0">
                <a:latin typeface="+mn-ea"/>
              </a:rPr>
              <a:t>Condition Variable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marL="0" indent="0">
              <a:buNone/>
            </a:pPr>
            <a:r>
              <a:rPr kumimoji="1" lang="en-US" altLang="zh-CN" sz="2400" b="1" cap="none" dirty="0">
                <a:latin typeface="+mn-ea"/>
              </a:rPr>
              <a:t>https://</a:t>
            </a:r>
            <a:r>
              <a:rPr kumimoji="1" lang="en-US" altLang="zh-CN" sz="2400" b="1" cap="none" dirty="0" err="1">
                <a:latin typeface="+mn-ea"/>
              </a:rPr>
              <a:t>github.com</a:t>
            </a:r>
            <a:r>
              <a:rPr kumimoji="1" lang="en-US" altLang="zh-CN" sz="2400" b="1" cap="none" dirty="0">
                <a:latin typeface="+mn-ea"/>
              </a:rPr>
              <a:t>/</a:t>
            </a:r>
            <a:r>
              <a:rPr kumimoji="1" lang="en-US" altLang="zh-CN" sz="2400" b="1" cap="none" dirty="0" err="1">
                <a:latin typeface="+mn-ea"/>
              </a:rPr>
              <a:t>xingyuuchen</a:t>
            </a:r>
            <a:r>
              <a:rPr kumimoji="1" lang="en-US" altLang="zh-CN" sz="2400" b="1" cap="none" dirty="0">
                <a:latin typeface="+mn-ea"/>
              </a:rPr>
              <a:t>/</a:t>
            </a:r>
            <a:r>
              <a:rPr kumimoji="1" lang="en-US" altLang="zh-CN" sz="2400" b="1" cap="none" dirty="0" err="1">
                <a:latin typeface="+mn-ea"/>
              </a:rPr>
              <a:t>ThreadPool.git</a:t>
            </a:r>
            <a:endParaRPr kumimoji="1" lang="en-US" altLang="zh-CN" sz="2400" b="1" cap="none" dirty="0">
              <a:latin typeface="+mn-ea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298266" y="281071"/>
            <a:ext cx="11232095" cy="651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3600" dirty="0"/>
              <a:t>线程池</a:t>
            </a:r>
            <a:r>
              <a:rPr kumimoji="1" lang="en-US" altLang="zh-CN" sz="3600" dirty="0"/>
              <a:t>——</a:t>
            </a:r>
            <a:r>
              <a:rPr kumimoji="1" lang="zh-CN" altLang="en-US" sz="3600" dirty="0"/>
              <a:t>概况</a:t>
            </a:r>
          </a:p>
        </p:txBody>
      </p:sp>
    </p:spTree>
    <p:extLst>
      <p:ext uri="{BB962C8B-B14F-4D97-AF65-F5344CB8AC3E}">
        <p14:creationId xmlns:p14="http://schemas.microsoft.com/office/powerpoint/2010/main" val="23981080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298266" y="281071"/>
            <a:ext cx="9404723" cy="651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3600" dirty="0"/>
              <a:t>线程池</a:t>
            </a:r>
            <a:r>
              <a:rPr kumimoji="1" lang="en-US" altLang="zh-CN" sz="3600" dirty="0"/>
              <a:t>——</a:t>
            </a:r>
            <a:r>
              <a:rPr kumimoji="1" lang="zh-CN" altLang="en-US" sz="3600" dirty="0"/>
              <a:t>实现思路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A0F820-5EB3-4B4E-8571-A62AB9690CF4}"/>
              </a:ext>
            </a:extLst>
          </p:cNvPr>
          <p:cNvSpPr txBox="1"/>
          <p:nvPr/>
        </p:nvSpPr>
        <p:spPr>
          <a:xfrm>
            <a:off x="9006292" y="825273"/>
            <a:ext cx="3133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初始化</a:t>
            </a:r>
            <a:r>
              <a:rPr lang="zh-CN" altLang="en-US" dirty="0"/>
              <a:t>：</a:t>
            </a:r>
            <a:r>
              <a:rPr lang="zh-CN" altLang="zh-CN" dirty="0"/>
              <a:t>创建</a:t>
            </a:r>
            <a:r>
              <a:rPr lang="zh-CN" altLang="en-US" dirty="0"/>
              <a:t>多个</a:t>
            </a:r>
            <a:r>
              <a:rPr lang="zh-CN" altLang="zh-CN" dirty="0"/>
              <a:t>工作线程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优点：</a:t>
            </a:r>
            <a:r>
              <a:rPr lang="zh-CN" altLang="zh-CN" dirty="0"/>
              <a:t>避免后期执行异步任务时频繁创建</a:t>
            </a:r>
            <a:r>
              <a:rPr lang="zh-CN" altLang="en-US" dirty="0"/>
              <a:t>、</a:t>
            </a:r>
            <a:r>
              <a:rPr lang="zh-CN" altLang="zh-CN" dirty="0"/>
              <a:t>销毁线程。</a:t>
            </a:r>
          </a:p>
          <a:p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795B63-275C-7A4C-AFEA-FDE98CD80344}"/>
              </a:ext>
            </a:extLst>
          </p:cNvPr>
          <p:cNvSpPr txBox="1"/>
          <p:nvPr/>
        </p:nvSpPr>
        <p:spPr>
          <a:xfrm>
            <a:off x="9006292" y="3043988"/>
            <a:ext cx="3133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dirty="0"/>
              <a:t>维护一个任务</a:t>
            </a:r>
            <a:r>
              <a:rPr lang="zh-CN" altLang="en-US" dirty="0"/>
              <a:t>链表</a:t>
            </a:r>
            <a:r>
              <a:rPr lang="zh-CN" altLang="zh-CN" dirty="0"/>
              <a:t>，保存外界添加进来的</a:t>
            </a:r>
            <a:r>
              <a:rPr lang="zh-CN" altLang="en-US" dirty="0"/>
              <a:t>异步</a:t>
            </a:r>
            <a:r>
              <a:rPr lang="zh-CN" altLang="zh-CN" dirty="0"/>
              <a:t>任务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0C1F7D-A332-6E42-B7E7-D9187B0CA164}"/>
              </a:ext>
            </a:extLst>
          </p:cNvPr>
          <p:cNvSpPr txBox="1"/>
          <p:nvPr/>
        </p:nvSpPr>
        <p:spPr>
          <a:xfrm>
            <a:off x="9006292" y="4492535"/>
            <a:ext cx="3133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/>
              <a:t>暂时</a:t>
            </a:r>
            <a:r>
              <a:rPr lang="zh-CN" altLang="zh-CN" dirty="0"/>
              <a:t>没有任务时，</a:t>
            </a:r>
            <a:r>
              <a:rPr lang="zh-CN" altLang="en-US" dirty="0"/>
              <a:t>工作线程休眠</a:t>
            </a:r>
            <a:r>
              <a:rPr lang="zh-CN" altLang="zh-CN" dirty="0"/>
              <a:t>，等待其他线程</a:t>
            </a:r>
            <a:r>
              <a:rPr lang="zh-CN" altLang="en-US" dirty="0"/>
              <a:t>唤醒。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调用者添加新任务后，使用</a:t>
            </a:r>
            <a:r>
              <a:rPr lang="en-US" altLang="zh-CN" dirty="0" err="1"/>
              <a:t>condition_variable</a:t>
            </a:r>
            <a:r>
              <a:rPr lang="zh-CN" altLang="zh-CN" dirty="0"/>
              <a:t>通知工作线程取</a:t>
            </a:r>
            <a:r>
              <a:rPr lang="zh-CN" altLang="en-US" dirty="0"/>
              <a:t>出</a:t>
            </a:r>
            <a:r>
              <a:rPr lang="zh-CN" altLang="zh-CN" dirty="0"/>
              <a:t>任务并执行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633EE5F2-C800-5A48-8842-9E583E9FED77}"/>
              </a:ext>
            </a:extLst>
          </p:cNvPr>
          <p:cNvSpPr/>
          <p:nvPr/>
        </p:nvSpPr>
        <p:spPr>
          <a:xfrm>
            <a:off x="7305166" y="1444314"/>
            <a:ext cx="1287780" cy="426720"/>
          </a:xfrm>
          <a:prstGeom prst="roundRect">
            <a:avLst/>
          </a:prstGeom>
          <a:solidFill>
            <a:schemeClr val="bg2">
              <a:alpha val="79000"/>
            </a:schemeClr>
          </a:solidFill>
          <a:ln w="285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Worker0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9ABFC7F1-FB5B-CF48-A950-4E5F12A20911}"/>
              </a:ext>
            </a:extLst>
          </p:cNvPr>
          <p:cNvSpPr/>
          <p:nvPr/>
        </p:nvSpPr>
        <p:spPr>
          <a:xfrm>
            <a:off x="7301212" y="4850684"/>
            <a:ext cx="1287780" cy="426720"/>
          </a:xfrm>
          <a:prstGeom prst="roundRect">
            <a:avLst/>
          </a:prstGeom>
          <a:solidFill>
            <a:schemeClr val="bg2">
              <a:alpha val="79000"/>
            </a:schemeClr>
          </a:solidFill>
          <a:ln w="285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Worker3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DBDF569-28BC-F346-BB3F-B4342135AF8F}"/>
              </a:ext>
            </a:extLst>
          </p:cNvPr>
          <p:cNvSpPr/>
          <p:nvPr/>
        </p:nvSpPr>
        <p:spPr>
          <a:xfrm>
            <a:off x="7301212" y="3676765"/>
            <a:ext cx="1287780" cy="426720"/>
          </a:xfrm>
          <a:prstGeom prst="roundRect">
            <a:avLst/>
          </a:prstGeom>
          <a:solidFill>
            <a:schemeClr val="bg2">
              <a:alpha val="79000"/>
            </a:schemeClr>
          </a:solidFill>
          <a:ln w="285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Worker2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42C128D9-A3FB-6347-A4D1-6318257BCEA3}"/>
              </a:ext>
            </a:extLst>
          </p:cNvPr>
          <p:cNvSpPr/>
          <p:nvPr/>
        </p:nvSpPr>
        <p:spPr>
          <a:xfrm>
            <a:off x="7301212" y="2523470"/>
            <a:ext cx="1287780" cy="426720"/>
          </a:xfrm>
          <a:prstGeom prst="roundRect">
            <a:avLst/>
          </a:prstGeom>
          <a:solidFill>
            <a:schemeClr val="bg2">
              <a:alpha val="79000"/>
            </a:schemeClr>
          </a:solidFill>
          <a:ln w="285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Worker1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18" name="图形 17" descr="解除锁定 纯色填充">
            <a:extLst>
              <a:ext uri="{FF2B5EF4-FFF2-40B4-BE49-F238E27FC236}">
                <a16:creationId xmlns:a16="http://schemas.microsoft.com/office/drawing/2014/main" id="{69AF2A2A-0D19-D747-A3EC-1FB3C5272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1212" y="5567403"/>
            <a:ext cx="914400" cy="914400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B48792FA-4621-D649-900F-446306688C54}"/>
              </a:ext>
            </a:extLst>
          </p:cNvPr>
          <p:cNvSpPr/>
          <p:nvPr/>
        </p:nvSpPr>
        <p:spPr>
          <a:xfrm>
            <a:off x="3987902" y="2593254"/>
            <a:ext cx="1101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F4B32B00-A8AE-BF45-B7FD-6FD1A9E95790}"/>
              </a:ext>
            </a:extLst>
          </p:cNvPr>
          <p:cNvGrpSpPr/>
          <p:nvPr/>
        </p:nvGrpSpPr>
        <p:grpSpPr>
          <a:xfrm>
            <a:off x="3289107" y="3103781"/>
            <a:ext cx="2535637" cy="614900"/>
            <a:chOff x="2928551" y="2988006"/>
            <a:chExt cx="2535637" cy="614900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4226EC26-0EC4-624A-87D2-829E50432FD6}"/>
                </a:ext>
              </a:extLst>
            </p:cNvPr>
            <p:cNvSpPr/>
            <p:nvPr/>
          </p:nvSpPr>
          <p:spPr>
            <a:xfrm>
              <a:off x="2928551" y="2990906"/>
              <a:ext cx="257158" cy="61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7F3B291C-F232-0547-9D2C-BC677EB6D726}"/>
                </a:ext>
              </a:extLst>
            </p:cNvPr>
            <p:cNvCxnSpPr>
              <a:cxnSpLocks/>
              <a:stCxn id="45" idx="0"/>
              <a:endCxn id="52" idx="0"/>
            </p:cNvCxnSpPr>
            <p:nvPr/>
          </p:nvCxnSpPr>
          <p:spPr>
            <a:xfrm flipV="1">
              <a:off x="3057130" y="2988006"/>
              <a:ext cx="2278479" cy="2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21E00B45-E914-4F4D-B024-3AAE2F5409D0}"/>
                </a:ext>
              </a:extLst>
            </p:cNvPr>
            <p:cNvCxnSpPr>
              <a:cxnSpLocks/>
              <a:stCxn id="45" idx="4"/>
              <a:endCxn id="52" idx="4"/>
            </p:cNvCxnSpPr>
            <p:nvPr/>
          </p:nvCxnSpPr>
          <p:spPr>
            <a:xfrm flipV="1">
              <a:off x="3057130" y="3600006"/>
              <a:ext cx="2278479" cy="2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ABD770F6-84B5-864D-B6A7-B48D8AF7C4AF}"/>
                </a:ext>
              </a:extLst>
            </p:cNvPr>
            <p:cNvSpPr/>
            <p:nvPr/>
          </p:nvSpPr>
          <p:spPr>
            <a:xfrm>
              <a:off x="5207030" y="2988006"/>
              <a:ext cx="257158" cy="61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37" name="图形 36" descr="步行 轮廓">
            <a:extLst>
              <a:ext uri="{FF2B5EF4-FFF2-40B4-BE49-F238E27FC236}">
                <a16:creationId xmlns:a16="http://schemas.microsoft.com/office/drawing/2014/main" id="{162AA75A-6312-BD48-93B8-192464C68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514" y="1681871"/>
            <a:ext cx="784967" cy="752253"/>
          </a:xfrm>
          <a:prstGeom prst="rect">
            <a:avLst/>
          </a:prstGeom>
        </p:spPr>
      </p:pic>
      <p:pic>
        <p:nvPicPr>
          <p:cNvPr id="72" name="图形 71" descr="列表 轮廓">
            <a:extLst>
              <a:ext uri="{FF2B5EF4-FFF2-40B4-BE49-F238E27FC236}">
                <a16:creationId xmlns:a16="http://schemas.microsoft.com/office/drawing/2014/main" id="{0A71EBB8-1B9F-6B44-B739-E4BC53B095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439" y="1843233"/>
            <a:ext cx="438944" cy="438944"/>
          </a:xfrm>
          <a:prstGeom prst="rect">
            <a:avLst/>
          </a:prstGeom>
        </p:spPr>
      </p:pic>
      <p:sp>
        <p:nvSpPr>
          <p:cNvPr id="74" name="圆角矩形 73">
            <a:extLst>
              <a:ext uri="{FF2B5EF4-FFF2-40B4-BE49-F238E27FC236}">
                <a16:creationId xmlns:a16="http://schemas.microsoft.com/office/drawing/2014/main" id="{42901C1F-647A-E842-AF18-AE352C687DEC}"/>
              </a:ext>
            </a:extLst>
          </p:cNvPr>
          <p:cNvSpPr/>
          <p:nvPr/>
        </p:nvSpPr>
        <p:spPr>
          <a:xfrm>
            <a:off x="3613092" y="4741293"/>
            <a:ext cx="1893215" cy="426721"/>
          </a:xfrm>
          <a:prstGeom prst="roundRect">
            <a:avLst/>
          </a:prstGeom>
          <a:solidFill>
            <a:schemeClr val="bg1">
              <a:alpha val="79000"/>
            </a:schemeClr>
          </a:solidFill>
          <a:ln w="28575" cap="rnd" cmpd="dbl">
            <a:solidFill>
              <a:srgbClr val="FF00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24877"/>
                      <a:gd name="connsiteY0" fmla="*/ 55025 h 330142"/>
                      <a:gd name="connsiteX1" fmla="*/ 55025 w 824877"/>
                      <a:gd name="connsiteY1" fmla="*/ 0 h 330142"/>
                      <a:gd name="connsiteX2" fmla="*/ 412439 w 824877"/>
                      <a:gd name="connsiteY2" fmla="*/ 0 h 330142"/>
                      <a:gd name="connsiteX3" fmla="*/ 769852 w 824877"/>
                      <a:gd name="connsiteY3" fmla="*/ 0 h 330142"/>
                      <a:gd name="connsiteX4" fmla="*/ 824877 w 824877"/>
                      <a:gd name="connsiteY4" fmla="*/ 55025 h 330142"/>
                      <a:gd name="connsiteX5" fmla="*/ 824877 w 824877"/>
                      <a:gd name="connsiteY5" fmla="*/ 275117 h 330142"/>
                      <a:gd name="connsiteX6" fmla="*/ 769852 w 824877"/>
                      <a:gd name="connsiteY6" fmla="*/ 330142 h 330142"/>
                      <a:gd name="connsiteX7" fmla="*/ 405290 w 824877"/>
                      <a:gd name="connsiteY7" fmla="*/ 330142 h 330142"/>
                      <a:gd name="connsiteX8" fmla="*/ 55025 w 824877"/>
                      <a:gd name="connsiteY8" fmla="*/ 330142 h 330142"/>
                      <a:gd name="connsiteX9" fmla="*/ 0 w 824877"/>
                      <a:gd name="connsiteY9" fmla="*/ 275117 h 330142"/>
                      <a:gd name="connsiteX10" fmla="*/ 0 w 824877"/>
                      <a:gd name="connsiteY10" fmla="*/ 55025 h 3301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4877" h="330142" fill="none" extrusionOk="0">
                        <a:moveTo>
                          <a:pt x="0" y="55025"/>
                        </a:moveTo>
                        <a:cubicBezTo>
                          <a:pt x="1380" y="26326"/>
                          <a:pt x="28689" y="-3549"/>
                          <a:pt x="55025" y="0"/>
                        </a:cubicBezTo>
                        <a:cubicBezTo>
                          <a:pt x="143972" y="-9014"/>
                          <a:pt x="242268" y="2400"/>
                          <a:pt x="412439" y="0"/>
                        </a:cubicBezTo>
                        <a:cubicBezTo>
                          <a:pt x="582610" y="-2400"/>
                          <a:pt x="649336" y="-14200"/>
                          <a:pt x="769852" y="0"/>
                        </a:cubicBezTo>
                        <a:cubicBezTo>
                          <a:pt x="798292" y="-3972"/>
                          <a:pt x="824949" y="23657"/>
                          <a:pt x="824877" y="55025"/>
                        </a:cubicBezTo>
                        <a:cubicBezTo>
                          <a:pt x="826829" y="163770"/>
                          <a:pt x="816886" y="184661"/>
                          <a:pt x="824877" y="275117"/>
                        </a:cubicBezTo>
                        <a:cubicBezTo>
                          <a:pt x="820360" y="305692"/>
                          <a:pt x="802137" y="326725"/>
                          <a:pt x="769852" y="330142"/>
                        </a:cubicBezTo>
                        <a:cubicBezTo>
                          <a:pt x="658012" y="343778"/>
                          <a:pt x="481448" y="313553"/>
                          <a:pt x="405290" y="330142"/>
                        </a:cubicBezTo>
                        <a:cubicBezTo>
                          <a:pt x="329132" y="346731"/>
                          <a:pt x="172507" y="323909"/>
                          <a:pt x="55025" y="330142"/>
                        </a:cubicBezTo>
                        <a:cubicBezTo>
                          <a:pt x="24476" y="325834"/>
                          <a:pt x="6816" y="306927"/>
                          <a:pt x="0" y="275117"/>
                        </a:cubicBezTo>
                        <a:cubicBezTo>
                          <a:pt x="-9367" y="196404"/>
                          <a:pt x="3686" y="159234"/>
                          <a:pt x="0" y="55025"/>
                        </a:cubicBezTo>
                        <a:close/>
                      </a:path>
                      <a:path w="824877" h="330142" stroke="0" extrusionOk="0">
                        <a:moveTo>
                          <a:pt x="0" y="55025"/>
                        </a:moveTo>
                        <a:cubicBezTo>
                          <a:pt x="-3358" y="22565"/>
                          <a:pt x="22234" y="902"/>
                          <a:pt x="55025" y="0"/>
                        </a:cubicBezTo>
                        <a:cubicBezTo>
                          <a:pt x="174065" y="12977"/>
                          <a:pt x="251089" y="-14090"/>
                          <a:pt x="426735" y="0"/>
                        </a:cubicBezTo>
                        <a:cubicBezTo>
                          <a:pt x="602381" y="14090"/>
                          <a:pt x="623200" y="10897"/>
                          <a:pt x="769852" y="0"/>
                        </a:cubicBezTo>
                        <a:cubicBezTo>
                          <a:pt x="796934" y="-1809"/>
                          <a:pt x="829731" y="26955"/>
                          <a:pt x="824877" y="55025"/>
                        </a:cubicBezTo>
                        <a:cubicBezTo>
                          <a:pt x="817740" y="116522"/>
                          <a:pt x="814546" y="210224"/>
                          <a:pt x="824877" y="275117"/>
                        </a:cubicBezTo>
                        <a:cubicBezTo>
                          <a:pt x="825428" y="304609"/>
                          <a:pt x="798508" y="331665"/>
                          <a:pt x="769852" y="330142"/>
                        </a:cubicBezTo>
                        <a:cubicBezTo>
                          <a:pt x="612131" y="332497"/>
                          <a:pt x="545715" y="330312"/>
                          <a:pt x="412439" y="330142"/>
                        </a:cubicBezTo>
                        <a:cubicBezTo>
                          <a:pt x="279163" y="329972"/>
                          <a:pt x="135250" y="327081"/>
                          <a:pt x="55025" y="330142"/>
                        </a:cubicBezTo>
                        <a:cubicBezTo>
                          <a:pt x="19737" y="329862"/>
                          <a:pt x="353" y="304538"/>
                          <a:pt x="0" y="275117"/>
                        </a:cubicBezTo>
                        <a:cubicBezTo>
                          <a:pt x="8863" y="168050"/>
                          <a:pt x="-7986" y="154056"/>
                          <a:pt x="0" y="550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Condition Variable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0EC277E8-5946-8B49-870D-4CA7CAA2BA1B}"/>
              </a:ext>
            </a:extLst>
          </p:cNvPr>
          <p:cNvGrpSpPr/>
          <p:nvPr/>
        </p:nvGrpSpPr>
        <p:grpSpPr>
          <a:xfrm>
            <a:off x="326625" y="1325445"/>
            <a:ext cx="2250597" cy="376622"/>
            <a:chOff x="843900" y="1018596"/>
            <a:chExt cx="1890589" cy="376622"/>
          </a:xfrm>
        </p:grpSpPr>
        <p:sp>
          <p:nvSpPr>
            <p:cNvPr id="75" name="椭圆形标注 74">
              <a:extLst>
                <a:ext uri="{FF2B5EF4-FFF2-40B4-BE49-F238E27FC236}">
                  <a16:creationId xmlns:a16="http://schemas.microsoft.com/office/drawing/2014/main" id="{6F202CF2-1848-3B4C-85AD-B0755D1624C3}"/>
                </a:ext>
              </a:extLst>
            </p:cNvPr>
            <p:cNvSpPr/>
            <p:nvPr/>
          </p:nvSpPr>
          <p:spPr>
            <a:xfrm>
              <a:off x="843900" y="1018596"/>
              <a:ext cx="1890589" cy="376622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310B899C-0510-9545-AC46-469FB0E73854}"/>
                </a:ext>
              </a:extLst>
            </p:cNvPr>
            <p:cNvSpPr txBox="1"/>
            <p:nvPr/>
          </p:nvSpPr>
          <p:spPr>
            <a:xfrm>
              <a:off x="965261" y="1061326"/>
              <a:ext cx="1647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/>
                <a:t>每分钟算一下微博热搜</a:t>
              </a:r>
            </a:p>
          </p:txBody>
        </p:sp>
      </p:grpSp>
      <p:pic>
        <p:nvPicPr>
          <p:cNvPr id="79" name="图形 78" descr="步行 轮廓">
            <a:extLst>
              <a:ext uri="{FF2B5EF4-FFF2-40B4-BE49-F238E27FC236}">
                <a16:creationId xmlns:a16="http://schemas.microsoft.com/office/drawing/2014/main" id="{E4503391-9199-7C4A-9089-42719C710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050" y="3205792"/>
            <a:ext cx="784967" cy="752253"/>
          </a:xfrm>
          <a:prstGeom prst="rect">
            <a:avLst/>
          </a:prstGeom>
        </p:spPr>
      </p:pic>
      <p:pic>
        <p:nvPicPr>
          <p:cNvPr id="80" name="图形 79" descr="列表 轮廓">
            <a:extLst>
              <a:ext uri="{FF2B5EF4-FFF2-40B4-BE49-F238E27FC236}">
                <a16:creationId xmlns:a16="http://schemas.microsoft.com/office/drawing/2014/main" id="{8E14A8FA-B04D-4145-AA69-589197E350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975" y="3367154"/>
            <a:ext cx="438944" cy="438944"/>
          </a:xfrm>
          <a:prstGeom prst="rect">
            <a:avLst/>
          </a:prstGeom>
        </p:spPr>
      </p:pic>
      <p:grpSp>
        <p:nvGrpSpPr>
          <p:cNvPr id="81" name="组合 80">
            <a:extLst>
              <a:ext uri="{FF2B5EF4-FFF2-40B4-BE49-F238E27FC236}">
                <a16:creationId xmlns:a16="http://schemas.microsoft.com/office/drawing/2014/main" id="{DA39F8BC-67EA-A94E-AC86-2143E03CF1F6}"/>
              </a:ext>
            </a:extLst>
          </p:cNvPr>
          <p:cNvGrpSpPr/>
          <p:nvPr/>
        </p:nvGrpSpPr>
        <p:grpSpPr>
          <a:xfrm>
            <a:off x="359460" y="2834157"/>
            <a:ext cx="2292572" cy="376622"/>
            <a:chOff x="843900" y="1018596"/>
            <a:chExt cx="1890589" cy="376622"/>
          </a:xfrm>
        </p:grpSpPr>
        <p:sp>
          <p:nvSpPr>
            <p:cNvPr id="82" name="椭圆形标注 81">
              <a:extLst>
                <a:ext uri="{FF2B5EF4-FFF2-40B4-BE49-F238E27FC236}">
                  <a16:creationId xmlns:a16="http://schemas.microsoft.com/office/drawing/2014/main" id="{E21E2957-B01B-CD40-A788-C28CD09E4A69}"/>
                </a:ext>
              </a:extLst>
            </p:cNvPr>
            <p:cNvSpPr/>
            <p:nvPr/>
          </p:nvSpPr>
          <p:spPr>
            <a:xfrm>
              <a:off x="843900" y="1018596"/>
              <a:ext cx="1890589" cy="376622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DCAFF3D-AD55-1A49-A474-9A98BD828B81}"/>
                </a:ext>
              </a:extLst>
            </p:cNvPr>
            <p:cNvSpPr txBox="1"/>
            <p:nvPr/>
          </p:nvSpPr>
          <p:spPr>
            <a:xfrm>
              <a:off x="913076" y="1050525"/>
              <a:ext cx="1722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10S</a:t>
              </a:r>
              <a:r>
                <a:rPr kumimoji="1" lang="zh-CN" altLang="en-US" sz="1400" dirty="0"/>
                <a:t>后检测数据是否发完</a:t>
              </a:r>
            </a:p>
          </p:txBody>
        </p:sp>
      </p:grpSp>
      <p:pic>
        <p:nvPicPr>
          <p:cNvPr id="85" name="图形 84" descr="步行 轮廓">
            <a:extLst>
              <a:ext uri="{FF2B5EF4-FFF2-40B4-BE49-F238E27FC236}">
                <a16:creationId xmlns:a16="http://schemas.microsoft.com/office/drawing/2014/main" id="{28B92AC8-B1FD-E041-ADEA-078E4FC39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822" y="4863090"/>
            <a:ext cx="784967" cy="752253"/>
          </a:xfrm>
          <a:prstGeom prst="rect">
            <a:avLst/>
          </a:prstGeom>
        </p:spPr>
      </p:pic>
      <p:pic>
        <p:nvPicPr>
          <p:cNvPr id="86" name="图形 85" descr="列表 轮廓">
            <a:extLst>
              <a:ext uri="{FF2B5EF4-FFF2-40B4-BE49-F238E27FC236}">
                <a16:creationId xmlns:a16="http://schemas.microsoft.com/office/drawing/2014/main" id="{C65D2BF1-79AA-3A4B-918F-358897E2AC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747" y="5024452"/>
            <a:ext cx="438944" cy="438944"/>
          </a:xfrm>
          <a:prstGeom prst="rect">
            <a:avLst/>
          </a:prstGeom>
        </p:spPr>
      </p:pic>
      <p:grpSp>
        <p:nvGrpSpPr>
          <p:cNvPr id="87" name="组合 86">
            <a:extLst>
              <a:ext uri="{FF2B5EF4-FFF2-40B4-BE49-F238E27FC236}">
                <a16:creationId xmlns:a16="http://schemas.microsoft.com/office/drawing/2014/main" id="{992BA43F-F8B0-F04C-A7B2-04C564C8EF4A}"/>
              </a:ext>
            </a:extLst>
          </p:cNvPr>
          <p:cNvGrpSpPr/>
          <p:nvPr/>
        </p:nvGrpSpPr>
        <p:grpSpPr>
          <a:xfrm>
            <a:off x="359460" y="4466119"/>
            <a:ext cx="2181654" cy="376622"/>
            <a:chOff x="843900" y="1018596"/>
            <a:chExt cx="1890589" cy="376622"/>
          </a:xfrm>
        </p:grpSpPr>
        <p:sp>
          <p:nvSpPr>
            <p:cNvPr id="88" name="椭圆形标注 87">
              <a:extLst>
                <a:ext uri="{FF2B5EF4-FFF2-40B4-BE49-F238E27FC236}">
                  <a16:creationId xmlns:a16="http://schemas.microsoft.com/office/drawing/2014/main" id="{760198E4-669A-1B4E-9E88-B8B7D4F75242}"/>
                </a:ext>
              </a:extLst>
            </p:cNvPr>
            <p:cNvSpPr/>
            <p:nvPr/>
          </p:nvSpPr>
          <p:spPr>
            <a:xfrm>
              <a:off x="843900" y="1018596"/>
              <a:ext cx="1890589" cy="376622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57EF5781-6408-FC43-9653-5FFF675160C3}"/>
                </a:ext>
              </a:extLst>
            </p:cNvPr>
            <p:cNvSpPr txBox="1"/>
            <p:nvPr/>
          </p:nvSpPr>
          <p:spPr>
            <a:xfrm>
              <a:off x="947590" y="1056128"/>
              <a:ext cx="170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/>
                <a:t>立即异步加载识别模型</a:t>
              </a:r>
            </a:p>
          </p:txBody>
        </p:sp>
      </p:grpSp>
      <p:pic>
        <p:nvPicPr>
          <p:cNvPr id="95" name="图形 94" descr="铃 轮廓">
            <a:extLst>
              <a:ext uri="{FF2B5EF4-FFF2-40B4-BE49-F238E27FC236}">
                <a16:creationId xmlns:a16="http://schemas.microsoft.com/office/drawing/2014/main" id="{07AD9759-93B8-114D-BB45-5C549137EE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03677" y="4105180"/>
            <a:ext cx="614126" cy="614126"/>
          </a:xfrm>
          <a:prstGeom prst="rect">
            <a:avLst/>
          </a:prstGeom>
        </p:spPr>
      </p:pic>
      <p:pic>
        <p:nvPicPr>
          <p:cNvPr id="100" name="图形 99" descr="步行 轮廓">
            <a:extLst>
              <a:ext uri="{FF2B5EF4-FFF2-40B4-BE49-F238E27FC236}">
                <a16:creationId xmlns:a16="http://schemas.microsoft.com/office/drawing/2014/main" id="{16D9BC33-4B6A-2441-B074-F091839C8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041" y="2367045"/>
            <a:ext cx="784967" cy="752253"/>
          </a:xfrm>
          <a:prstGeom prst="rect">
            <a:avLst/>
          </a:prstGeom>
        </p:spPr>
      </p:pic>
      <p:pic>
        <p:nvPicPr>
          <p:cNvPr id="101" name="图形 100" descr="列表 轮廓">
            <a:extLst>
              <a:ext uri="{FF2B5EF4-FFF2-40B4-BE49-F238E27FC236}">
                <a16:creationId xmlns:a16="http://schemas.microsoft.com/office/drawing/2014/main" id="{B341C7CB-60F0-124E-9659-5CE1FC1E07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0966" y="2528407"/>
            <a:ext cx="438944" cy="438944"/>
          </a:xfrm>
          <a:prstGeom prst="rect">
            <a:avLst/>
          </a:prstGeom>
        </p:spPr>
      </p:pic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0BE3CDF6-1127-8948-9875-F2D1D8F0BB4C}"/>
              </a:ext>
            </a:extLst>
          </p:cNvPr>
          <p:cNvGrpSpPr/>
          <p:nvPr/>
        </p:nvGrpSpPr>
        <p:grpSpPr>
          <a:xfrm>
            <a:off x="341152" y="2010619"/>
            <a:ext cx="2250597" cy="376622"/>
            <a:chOff x="843900" y="1018596"/>
            <a:chExt cx="1890589" cy="376622"/>
          </a:xfrm>
        </p:grpSpPr>
        <p:sp>
          <p:nvSpPr>
            <p:cNvPr id="103" name="椭圆形标注 102">
              <a:extLst>
                <a:ext uri="{FF2B5EF4-FFF2-40B4-BE49-F238E27FC236}">
                  <a16:creationId xmlns:a16="http://schemas.microsoft.com/office/drawing/2014/main" id="{6AF15F9E-F137-4943-B754-3ABD8907B7A7}"/>
                </a:ext>
              </a:extLst>
            </p:cNvPr>
            <p:cNvSpPr/>
            <p:nvPr/>
          </p:nvSpPr>
          <p:spPr>
            <a:xfrm>
              <a:off x="843900" y="1018596"/>
              <a:ext cx="1890589" cy="376622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1010E8ED-7588-4343-BAC0-0172CF094177}"/>
                </a:ext>
              </a:extLst>
            </p:cNvPr>
            <p:cNvSpPr txBox="1"/>
            <p:nvPr/>
          </p:nvSpPr>
          <p:spPr>
            <a:xfrm>
              <a:off x="1080755" y="1075732"/>
              <a:ext cx="1452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30S</a:t>
              </a:r>
              <a:r>
                <a:rPr kumimoji="1" lang="zh-CN" altLang="en-US" sz="1400" dirty="0"/>
                <a:t>后取消用户订单</a:t>
              </a:r>
            </a:p>
          </p:txBody>
        </p:sp>
      </p:grpSp>
      <p:pic>
        <p:nvPicPr>
          <p:cNvPr id="105" name="图形 104" descr="步行 轮廓">
            <a:extLst>
              <a:ext uri="{FF2B5EF4-FFF2-40B4-BE49-F238E27FC236}">
                <a16:creationId xmlns:a16="http://schemas.microsoft.com/office/drawing/2014/main" id="{399B7911-5CCF-7E43-BCFB-E3637E95F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041" y="3984391"/>
            <a:ext cx="784967" cy="752253"/>
          </a:xfrm>
          <a:prstGeom prst="rect">
            <a:avLst/>
          </a:prstGeom>
        </p:spPr>
      </p:pic>
      <p:pic>
        <p:nvPicPr>
          <p:cNvPr id="106" name="图形 105" descr="列表 轮廓">
            <a:extLst>
              <a:ext uri="{FF2B5EF4-FFF2-40B4-BE49-F238E27FC236}">
                <a16:creationId xmlns:a16="http://schemas.microsoft.com/office/drawing/2014/main" id="{75F599C6-A5A3-E149-B849-A674D2F5CD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0966" y="4145753"/>
            <a:ext cx="438944" cy="438944"/>
          </a:xfrm>
          <a:prstGeom prst="rect">
            <a:avLst/>
          </a:prstGeom>
        </p:spPr>
      </p:pic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5ECBC923-DC30-7245-90FB-E8B00B0A99DE}"/>
              </a:ext>
            </a:extLst>
          </p:cNvPr>
          <p:cNvGrpSpPr/>
          <p:nvPr/>
        </p:nvGrpSpPr>
        <p:grpSpPr>
          <a:xfrm>
            <a:off x="341152" y="3627965"/>
            <a:ext cx="2250597" cy="376622"/>
            <a:chOff x="843900" y="1018596"/>
            <a:chExt cx="1890589" cy="376622"/>
          </a:xfrm>
        </p:grpSpPr>
        <p:sp>
          <p:nvSpPr>
            <p:cNvPr id="108" name="椭圆形标注 107">
              <a:extLst>
                <a:ext uri="{FF2B5EF4-FFF2-40B4-BE49-F238E27FC236}">
                  <a16:creationId xmlns:a16="http://schemas.microsoft.com/office/drawing/2014/main" id="{3E924B49-090F-1542-9A4A-373C6C1E3BE2}"/>
                </a:ext>
              </a:extLst>
            </p:cNvPr>
            <p:cNvSpPr/>
            <p:nvPr/>
          </p:nvSpPr>
          <p:spPr>
            <a:xfrm>
              <a:off x="843900" y="1018596"/>
              <a:ext cx="1890589" cy="376622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6EB1FA89-C7CC-2245-97AF-F29A7035F991}"/>
                </a:ext>
              </a:extLst>
            </p:cNvPr>
            <p:cNvSpPr txBox="1"/>
            <p:nvPr/>
          </p:nvSpPr>
          <p:spPr>
            <a:xfrm>
              <a:off x="1013810" y="1048326"/>
              <a:ext cx="16162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/>
                <a:t>每小时</a:t>
              </a:r>
              <a:r>
                <a:rPr kumimoji="1" lang="en-US" altLang="zh-CN" sz="1400" dirty="0"/>
                <a:t>ping</a:t>
              </a:r>
              <a:r>
                <a:rPr kumimoji="1" lang="zh-CN" altLang="en-US" sz="1400" dirty="0"/>
                <a:t>一下数据库</a:t>
              </a:r>
            </a:p>
          </p:txBody>
        </p:sp>
      </p:grpSp>
      <p:pic>
        <p:nvPicPr>
          <p:cNvPr id="110" name="图形 109" descr="箭头循环 纯色填充">
            <a:extLst>
              <a:ext uri="{FF2B5EF4-FFF2-40B4-BE49-F238E27FC236}">
                <a16:creationId xmlns:a16="http://schemas.microsoft.com/office/drawing/2014/main" id="{A4D7B8E0-2FCB-904D-83A5-20A86064C7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42707" y="4863090"/>
            <a:ext cx="370340" cy="370340"/>
          </a:xfrm>
          <a:prstGeom prst="rect">
            <a:avLst/>
          </a:prstGeom>
        </p:spPr>
      </p:pic>
      <p:pic>
        <p:nvPicPr>
          <p:cNvPr id="112" name="图形 111" descr="秒表 轮廓">
            <a:extLst>
              <a:ext uri="{FF2B5EF4-FFF2-40B4-BE49-F238E27FC236}">
                <a16:creationId xmlns:a16="http://schemas.microsoft.com/office/drawing/2014/main" id="{98F96043-E28A-0148-B3F3-AC43A59F99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72486" y="1490552"/>
            <a:ext cx="370800" cy="370800"/>
          </a:xfrm>
          <a:prstGeom prst="rect">
            <a:avLst/>
          </a:prstGeom>
          <a:effectLst/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B0EECDED-8ACC-5C4F-8881-9E73C1B968C0}"/>
              </a:ext>
            </a:extLst>
          </p:cNvPr>
          <p:cNvSpPr txBox="1"/>
          <p:nvPr/>
        </p:nvSpPr>
        <p:spPr>
          <a:xfrm>
            <a:off x="5987200" y="1509775"/>
            <a:ext cx="617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1min</a:t>
            </a:r>
            <a:endParaRPr kumimoji="1" lang="zh-CN" altLang="en-US" sz="1600" dirty="0"/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15F5F9E0-6192-264F-A59C-4B0E4F35888D}"/>
              </a:ext>
            </a:extLst>
          </p:cNvPr>
          <p:cNvGrpSpPr/>
          <p:nvPr/>
        </p:nvGrpSpPr>
        <p:grpSpPr>
          <a:xfrm>
            <a:off x="5917803" y="3704725"/>
            <a:ext cx="925483" cy="370800"/>
            <a:chOff x="5917803" y="3704725"/>
            <a:chExt cx="925483" cy="370800"/>
          </a:xfrm>
        </p:grpSpPr>
        <p:pic>
          <p:nvPicPr>
            <p:cNvPr id="114" name="图形 113" descr="秒表 轮廓">
              <a:extLst>
                <a:ext uri="{FF2B5EF4-FFF2-40B4-BE49-F238E27FC236}">
                  <a16:creationId xmlns:a16="http://schemas.microsoft.com/office/drawing/2014/main" id="{2A498099-BB8D-8646-8C45-9FC6B56AC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72486" y="3704725"/>
              <a:ext cx="370800" cy="370800"/>
            </a:xfrm>
            <a:prstGeom prst="rect">
              <a:avLst/>
            </a:prstGeom>
          </p:spPr>
        </p:pic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146B3A02-7035-A44E-9177-79D7A632DE46}"/>
                </a:ext>
              </a:extLst>
            </p:cNvPr>
            <p:cNvSpPr txBox="1"/>
            <p:nvPr/>
          </p:nvSpPr>
          <p:spPr>
            <a:xfrm>
              <a:off x="5917803" y="3722910"/>
              <a:ext cx="895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/>
                <a:t>10sec</a:t>
              </a:r>
              <a:endParaRPr kumimoji="1" lang="zh-CN" altLang="en-US" sz="1600" dirty="0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D811AE60-1332-A340-B6AE-849A6DD5CFDF}"/>
              </a:ext>
            </a:extLst>
          </p:cNvPr>
          <p:cNvGrpSpPr/>
          <p:nvPr/>
        </p:nvGrpSpPr>
        <p:grpSpPr>
          <a:xfrm>
            <a:off x="5927806" y="2562329"/>
            <a:ext cx="915480" cy="370800"/>
            <a:chOff x="5927806" y="2562329"/>
            <a:chExt cx="915480" cy="370800"/>
          </a:xfrm>
        </p:grpSpPr>
        <p:pic>
          <p:nvPicPr>
            <p:cNvPr id="113" name="图形 112" descr="秒表 轮廓">
              <a:extLst>
                <a:ext uri="{FF2B5EF4-FFF2-40B4-BE49-F238E27FC236}">
                  <a16:creationId xmlns:a16="http://schemas.microsoft.com/office/drawing/2014/main" id="{F3A8C4BA-A9B9-8A42-8FC7-4B2F17123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72486" y="2562329"/>
              <a:ext cx="370800" cy="370800"/>
            </a:xfrm>
            <a:prstGeom prst="rect">
              <a:avLst/>
            </a:prstGeom>
          </p:spPr>
        </p:pic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01B44BBD-0451-AA4E-9A40-18961339F9E1}"/>
                </a:ext>
              </a:extLst>
            </p:cNvPr>
            <p:cNvSpPr txBox="1"/>
            <p:nvPr/>
          </p:nvSpPr>
          <p:spPr>
            <a:xfrm>
              <a:off x="5927806" y="2578452"/>
              <a:ext cx="8852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/>
                <a:t>1hour</a:t>
              </a:r>
              <a:endParaRPr kumimoji="1" lang="zh-CN" altLang="en-US" sz="1600" dirty="0"/>
            </a:p>
          </p:txBody>
        </p:sp>
      </p:grp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5414DFA-3195-7840-8244-EC05F659277C}"/>
              </a:ext>
            </a:extLst>
          </p:cNvPr>
          <p:cNvSpPr txBox="1"/>
          <p:nvPr/>
        </p:nvSpPr>
        <p:spPr>
          <a:xfrm>
            <a:off x="5921043" y="1504679"/>
            <a:ext cx="784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</a:rPr>
              <a:t>30sec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DB7C4A56-8C83-544B-9F66-90A22CFA90A9}"/>
              </a:ext>
            </a:extLst>
          </p:cNvPr>
          <p:cNvSpPr txBox="1"/>
          <p:nvPr/>
        </p:nvSpPr>
        <p:spPr>
          <a:xfrm>
            <a:off x="220366" y="6197222"/>
            <a:ext cx="587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+mn-ea"/>
              </a:rPr>
              <a:t>https://</a:t>
            </a:r>
            <a:r>
              <a:rPr kumimoji="1" lang="en-US" altLang="zh-CN" b="1" dirty="0" err="1">
                <a:latin typeface="+mn-ea"/>
              </a:rPr>
              <a:t>github.com</a:t>
            </a:r>
            <a:r>
              <a:rPr kumimoji="1" lang="en-US" altLang="zh-CN" b="1" dirty="0">
                <a:latin typeface="+mn-ea"/>
              </a:rPr>
              <a:t>/</a:t>
            </a:r>
            <a:r>
              <a:rPr kumimoji="1" lang="en-US" altLang="zh-CN" b="1" dirty="0" err="1">
                <a:latin typeface="+mn-ea"/>
              </a:rPr>
              <a:t>xingyuuchen</a:t>
            </a:r>
            <a:r>
              <a:rPr kumimoji="1" lang="en-US" altLang="zh-CN" b="1" dirty="0">
                <a:latin typeface="+mn-ea"/>
              </a:rPr>
              <a:t>/</a:t>
            </a:r>
            <a:r>
              <a:rPr kumimoji="1" lang="en-US" altLang="zh-CN" b="1" dirty="0" err="1">
                <a:latin typeface="+mn-ea"/>
              </a:rPr>
              <a:t>ThreadPool.git</a:t>
            </a:r>
            <a:endParaRPr kumimoji="1" lang="en-US" altLang="zh-CN" b="1" dirty="0">
              <a:latin typeface="+mn-ea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639260"/>
      </p:ext>
    </p:extLst>
  </p:cSld>
  <p:clrMapOvr>
    <a:masterClrMapping/>
  </p:clrMapOvr>
  <p:transition spd="slow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5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2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6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7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38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9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40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1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42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3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44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0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5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9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0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44444E-6 L 0.23802 0.19885 " pathEditMode="relative" rAng="0" ptsTypes="AA">
                                          <p:cBhvr>
                                            <p:cTn id="92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901" y="99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3.33333E-6 L 0.28802 -0.02292 " pathEditMode="relative" rAng="0" ptsTypes="AA">
                                          <p:cBhvr>
                                            <p:cTn id="94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401" y="-115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-3.33333E-6 L 0.34336 -0.26458 " pathEditMode="relative" rAng="0" ptsTypes="AA">
                                          <p:cBhvr>
                                            <p:cTn id="96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161" y="-1324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5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01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3" presetID="32" presetClass="emph" presetSubtype="0" repeatCount="3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05" dur="60" fill="hold">
                                              <p:stCondLst>
                                                <p:cond delay="6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06" dur="60" fill="hold">
                                              <p:stCondLst>
                                                <p:cond delay="12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07" dur="60" fill="hold">
                                              <p:stCondLst>
                                                <p:cond delay="18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08" dur="60" fill="hold">
                                              <p:stCondLst>
                                                <p:cond delay="24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3802 0.19885 L 0.5082 -0.05833 " pathEditMode="relative" rAng="0" ptsTypes="AA">
                                          <p:cBhvr>
                                            <p:cTn id="112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503" y="-1287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8802 -0.02292 L 0.50781 0.0449 " pathEditMode="relative" rAng="0" ptsTypes="AA">
                                          <p:cBhvr>
                                            <p:cTn id="114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990" y="33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34336 -0.26458 L 0.50781 -0.02662 " pathEditMode="relative" rAng="0" ptsTypes="AA">
                                          <p:cBhvr>
                                            <p:cTn id="116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216" y="1189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8" presetID="5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2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2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26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0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86400000">
                                          <p:cBhvr>
                                            <p:cTn id="131" dur="5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2" presetClass="exit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5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8" presetID="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2" presetID="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6" presetID="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7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1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4" presetID="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5" dur="5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9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3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4" fill="hold">
                          <p:stCondLst>
                            <p:cond delay="indefinite"/>
                          </p:stCondLst>
                          <p:childTnLst>
                            <p:par>
                              <p:cTn id="1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45833E-6 -4.44444E-6 L 0.23685 0.09885 " pathEditMode="relative" rAng="0" ptsTypes="AA">
                                          <p:cBhvr>
                                            <p:cTn id="187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836" y="49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8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45833E-6 -2.59259E-6 L 0.28672 -0.13634 " pathEditMode="relative" rAng="0" ptsTypes="AA">
                                          <p:cBhvr>
                                            <p:cTn id="189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336" y="-682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1" presetID="32" presetClass="emph" presetSubtype="0" repeatCount="4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92" dur="3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93" dur="60" fill="hold">
                                              <p:stCondLst>
                                                <p:cond delay="6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94" dur="60" fill="hold">
                                              <p:stCondLst>
                                                <p:cond delay="12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95" dur="60" fill="hold">
                                              <p:stCondLst>
                                                <p:cond delay="18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96" dur="60" fill="hold">
                                              <p:stCondLst>
                                                <p:cond delay="24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7" fill="hold">
                          <p:stCondLst>
                            <p:cond delay="indefinite"/>
                          </p:stCondLst>
                          <p:childTnLst>
                            <p:par>
                              <p:cTn id="1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3685 0.09885 L 0.50703 -0.15625 " pathEditMode="relative" rAng="0" ptsTypes="AA">
                                          <p:cBhvr>
                                            <p:cTn id="200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503" y="-1275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8763 -0.13634 L 0.50599 -0.23541 " pathEditMode="relative" rAng="0" ptsTypes="AA">
                                          <p:cBhvr>
                                            <p:cTn id="202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911" y="-49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082 -0.05833 L 0.23802 0.19885 " pathEditMode="relative" rAng="0" ptsTypes="AA">
                                          <p:cBhvr>
                                            <p:cTn id="204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516" y="128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6" presetID="5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208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42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0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1" dur="50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50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" presetID="22" presetClass="entr" presetSubtype="8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6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 animBg="1"/>
          <p:bldP spid="14" grpId="0" animBg="1"/>
          <p:bldP spid="15" grpId="0" animBg="1"/>
          <p:bldP spid="16" grpId="0" animBg="1"/>
          <p:bldP spid="115" grpId="0"/>
          <p:bldP spid="115" grpId="2"/>
          <p:bldP spid="120" grpId="2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5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2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6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7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38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9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40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1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42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3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44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44444E-6 L 0.23802 0.19885 " pathEditMode="relative" rAng="0" ptsTypes="AA">
                                          <p:cBhvr>
                                            <p:cTn id="92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901" y="99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3.33333E-6 L 0.28802 -0.02292 " pathEditMode="relative" rAng="0" ptsTypes="AA">
                                          <p:cBhvr>
                                            <p:cTn id="94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401" y="-115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-3.33333E-6 L 0.34336 -0.26458 " pathEditMode="relative" rAng="0" ptsTypes="AA">
                                          <p:cBhvr>
                                            <p:cTn id="96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161" y="-1324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5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01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3" presetID="32" presetClass="emph" presetSubtype="0" repeatCount="3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05" dur="60" fill="hold">
                                              <p:stCondLst>
                                                <p:cond delay="6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06" dur="60" fill="hold">
                                              <p:stCondLst>
                                                <p:cond delay="12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07" dur="60" fill="hold">
                                              <p:stCondLst>
                                                <p:cond delay="18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08" dur="60" fill="hold">
                                              <p:stCondLst>
                                                <p:cond delay="24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3802 0.19885 L 0.5082 -0.05833 " pathEditMode="relative" rAng="0" ptsTypes="AA">
                                          <p:cBhvr>
                                            <p:cTn id="112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503" y="-1287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8802 -0.02292 L 0.50781 0.0449 " pathEditMode="relative" rAng="0" ptsTypes="AA">
                                          <p:cBhvr>
                                            <p:cTn id="114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990" y="33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34336 -0.26458 L 0.50781 -0.02662 " pathEditMode="relative" rAng="0" ptsTypes="AA">
                                          <p:cBhvr>
                                            <p:cTn id="116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216" y="1189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8" presetID="5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2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2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26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0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86400000">
                                          <p:cBhvr>
                                            <p:cTn id="131" dur="5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2" presetClass="exit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5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8" presetID="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2" presetID="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6" presetID="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7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1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4" presetID="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5" dur="5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4" fill="hold">
                          <p:stCondLst>
                            <p:cond delay="indefinite"/>
                          </p:stCondLst>
                          <p:childTnLst>
                            <p:par>
                              <p:cTn id="1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45833E-6 -4.44444E-6 L 0.23685 0.09885 " pathEditMode="relative" rAng="0" ptsTypes="AA">
                                          <p:cBhvr>
                                            <p:cTn id="187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836" y="49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8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45833E-6 -2.59259E-6 L 0.28672 -0.13634 " pathEditMode="relative" rAng="0" ptsTypes="AA">
                                          <p:cBhvr>
                                            <p:cTn id="189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336" y="-682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1" presetID="32" presetClass="emph" presetSubtype="0" repeatCount="4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92" dur="3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93" dur="60" fill="hold">
                                              <p:stCondLst>
                                                <p:cond delay="6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94" dur="60" fill="hold">
                                              <p:stCondLst>
                                                <p:cond delay="12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95" dur="60" fill="hold">
                                              <p:stCondLst>
                                                <p:cond delay="18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96" dur="60" fill="hold">
                                              <p:stCondLst>
                                                <p:cond delay="24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7" fill="hold">
                          <p:stCondLst>
                            <p:cond delay="indefinite"/>
                          </p:stCondLst>
                          <p:childTnLst>
                            <p:par>
                              <p:cTn id="1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3685 0.09885 L 0.50703 -0.15625 " pathEditMode="relative" rAng="0" ptsTypes="AA">
                                          <p:cBhvr>
                                            <p:cTn id="200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503" y="-1275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8763 -0.13634 L 0.50599 -0.23541 " pathEditMode="relative" rAng="0" ptsTypes="AA">
                                          <p:cBhvr>
                                            <p:cTn id="202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911" y="-49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082 -0.05833 L 0.23802 0.19885 " pathEditMode="relative" rAng="0" ptsTypes="AA">
                                          <p:cBhvr>
                                            <p:cTn id="204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516" y="128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6" presetID="5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208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42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0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1" dur="50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50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" presetID="22" presetClass="entr" presetSubtype="8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6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 animBg="1"/>
          <p:bldP spid="14" grpId="0" animBg="1"/>
          <p:bldP spid="15" grpId="0" animBg="1"/>
          <p:bldP spid="16" grpId="0" animBg="1"/>
          <p:bldP spid="115" grpId="0"/>
          <p:bldP spid="115" grpId="2"/>
          <p:bldP spid="120" grpId="2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298266" y="281071"/>
            <a:ext cx="6040750" cy="651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3600" dirty="0"/>
              <a:t>服务端通用框架模型概览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633EE5F2-C800-5A48-8842-9E583E9FED77}"/>
              </a:ext>
            </a:extLst>
          </p:cNvPr>
          <p:cNvSpPr/>
          <p:nvPr/>
        </p:nvSpPr>
        <p:spPr>
          <a:xfrm>
            <a:off x="3074022" y="1572431"/>
            <a:ext cx="1287780" cy="426720"/>
          </a:xfrm>
          <a:prstGeom prst="roundRect">
            <a:avLst/>
          </a:prstGeom>
          <a:solidFill>
            <a:schemeClr val="bg2">
              <a:alpha val="79000"/>
            </a:schemeClr>
          </a:solidFill>
          <a:ln w="285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NetThread0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DBDF569-28BC-F346-BB3F-B4342135AF8F}"/>
              </a:ext>
            </a:extLst>
          </p:cNvPr>
          <p:cNvSpPr/>
          <p:nvPr/>
        </p:nvSpPr>
        <p:spPr>
          <a:xfrm>
            <a:off x="3081419" y="5462196"/>
            <a:ext cx="1287780" cy="426720"/>
          </a:xfrm>
          <a:prstGeom prst="roundRect">
            <a:avLst/>
          </a:prstGeom>
          <a:solidFill>
            <a:schemeClr val="bg2">
              <a:alpha val="79000"/>
            </a:schemeClr>
          </a:solidFill>
          <a:ln w="285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NetThread2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42C128D9-A3FB-6347-A4D1-6318257BCEA3}"/>
              </a:ext>
            </a:extLst>
          </p:cNvPr>
          <p:cNvSpPr/>
          <p:nvPr/>
        </p:nvSpPr>
        <p:spPr>
          <a:xfrm>
            <a:off x="3081419" y="3580322"/>
            <a:ext cx="1287780" cy="426720"/>
          </a:xfrm>
          <a:prstGeom prst="roundRect">
            <a:avLst/>
          </a:prstGeom>
          <a:solidFill>
            <a:schemeClr val="bg2">
              <a:alpha val="79000"/>
            </a:schemeClr>
          </a:solidFill>
          <a:ln w="285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NetThread1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CD10BE5E-8736-9B4A-8B5F-70732D72EBFD}"/>
              </a:ext>
            </a:extLst>
          </p:cNvPr>
          <p:cNvSpPr/>
          <p:nvPr/>
        </p:nvSpPr>
        <p:spPr>
          <a:xfrm>
            <a:off x="861127" y="3542217"/>
            <a:ext cx="1287780" cy="507380"/>
          </a:xfrm>
          <a:prstGeom prst="roundRect">
            <a:avLst/>
          </a:prstGeom>
          <a:solidFill>
            <a:schemeClr val="bg2">
              <a:alpha val="79000"/>
            </a:schemeClr>
          </a:solidFill>
          <a:ln w="285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Main Thread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AB3B224-B06B-8040-89BD-F471E36FE88A}"/>
              </a:ext>
            </a:extLst>
          </p:cNvPr>
          <p:cNvSpPr txBox="1"/>
          <p:nvPr/>
        </p:nvSpPr>
        <p:spPr>
          <a:xfrm>
            <a:off x="4880326" y="3028732"/>
            <a:ext cx="1226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/>
              <a:t>Recv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Queue</a:t>
            </a:r>
            <a:endParaRPr kumimoji="1" lang="zh-CN" altLang="en-US" sz="1400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27EF339D-F28D-7F44-9DD0-3B2C59BC5390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>
            <a:off x="2148907" y="3795907"/>
            <a:ext cx="932512" cy="187964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466FC563-B2F4-184E-B5E1-1C6D80C6CC14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 flipV="1">
            <a:off x="2148907" y="3793682"/>
            <a:ext cx="932512" cy="222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408A805-0A47-974A-BBD8-BF0581907056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 flipV="1">
            <a:off x="2148907" y="1785791"/>
            <a:ext cx="925115" cy="201011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4FBED16E-99B6-3149-8B29-E59721671B10}"/>
              </a:ext>
            </a:extLst>
          </p:cNvPr>
          <p:cNvSpPr/>
          <p:nvPr/>
        </p:nvSpPr>
        <p:spPr>
          <a:xfrm>
            <a:off x="6278888" y="1572431"/>
            <a:ext cx="1606991" cy="426720"/>
          </a:xfrm>
          <a:prstGeom prst="roundRect">
            <a:avLst/>
          </a:prstGeom>
          <a:solidFill>
            <a:schemeClr val="bg2">
              <a:alpha val="79000"/>
            </a:schemeClr>
          </a:solidFill>
          <a:ln w="285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WorkerThread0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4381B909-5A19-6D49-B68F-2FF22B5A30A2}"/>
              </a:ext>
            </a:extLst>
          </p:cNvPr>
          <p:cNvSpPr/>
          <p:nvPr/>
        </p:nvSpPr>
        <p:spPr>
          <a:xfrm>
            <a:off x="6335819" y="5462196"/>
            <a:ext cx="1606991" cy="426720"/>
          </a:xfrm>
          <a:prstGeom prst="roundRect">
            <a:avLst/>
          </a:prstGeom>
          <a:solidFill>
            <a:schemeClr val="bg2">
              <a:alpha val="79000"/>
            </a:schemeClr>
          </a:solidFill>
          <a:ln w="285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WorkerThread2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E55435E6-EC0F-8A43-992D-EB1297618E2F}"/>
              </a:ext>
            </a:extLst>
          </p:cNvPr>
          <p:cNvSpPr/>
          <p:nvPr/>
        </p:nvSpPr>
        <p:spPr>
          <a:xfrm>
            <a:off x="6335821" y="3580322"/>
            <a:ext cx="1606991" cy="426720"/>
          </a:xfrm>
          <a:prstGeom prst="roundRect">
            <a:avLst/>
          </a:prstGeom>
          <a:solidFill>
            <a:schemeClr val="bg2">
              <a:alpha val="79000"/>
            </a:schemeClr>
          </a:solidFill>
          <a:ln w="285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WorkerThread1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62" name="图形 61" descr="圆柱 纯色填充">
            <a:extLst>
              <a:ext uri="{FF2B5EF4-FFF2-40B4-BE49-F238E27FC236}">
                <a16:creationId xmlns:a16="http://schemas.microsoft.com/office/drawing/2014/main" id="{785F6ECC-34EC-A34D-8C96-C10ABF08B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162505" y="801433"/>
            <a:ext cx="490746" cy="1360079"/>
          </a:xfrm>
          <a:prstGeom prst="rect">
            <a:avLst/>
          </a:prstGeom>
        </p:spPr>
      </p:pic>
      <p:sp>
        <p:nvSpPr>
          <p:cNvPr id="65" name="下弧形箭头 64">
            <a:extLst>
              <a:ext uri="{FF2B5EF4-FFF2-40B4-BE49-F238E27FC236}">
                <a16:creationId xmlns:a16="http://schemas.microsoft.com/office/drawing/2014/main" id="{C675A3BC-674A-EB48-AC2B-D0A110C55AA5}"/>
              </a:ext>
            </a:extLst>
          </p:cNvPr>
          <p:cNvSpPr/>
          <p:nvPr/>
        </p:nvSpPr>
        <p:spPr>
          <a:xfrm rot="21232165">
            <a:off x="3686940" y="1325788"/>
            <a:ext cx="1174658" cy="1616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1" name="下弧形箭头 70">
            <a:extLst>
              <a:ext uri="{FF2B5EF4-FFF2-40B4-BE49-F238E27FC236}">
                <a16:creationId xmlns:a16="http://schemas.microsoft.com/office/drawing/2014/main" id="{33FC8F17-D719-AD42-AEB7-7C0556F7BF93}"/>
              </a:ext>
            </a:extLst>
          </p:cNvPr>
          <p:cNvSpPr/>
          <p:nvPr/>
        </p:nvSpPr>
        <p:spPr>
          <a:xfrm rot="290488">
            <a:off x="5968570" y="1312100"/>
            <a:ext cx="1241988" cy="2112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72" name="图形 71" descr="圆柱 纯色填充">
            <a:extLst>
              <a:ext uri="{FF2B5EF4-FFF2-40B4-BE49-F238E27FC236}">
                <a16:creationId xmlns:a16="http://schemas.microsoft.com/office/drawing/2014/main" id="{89FC4317-7B55-DD4A-B9E4-E9AEDEF6C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162505" y="1373032"/>
            <a:ext cx="490746" cy="1360079"/>
          </a:xfrm>
          <a:prstGeom prst="rect">
            <a:avLst/>
          </a:prstGeom>
        </p:spPr>
      </p:pic>
      <p:sp>
        <p:nvSpPr>
          <p:cNvPr id="75" name="下弧形箭头 74">
            <a:extLst>
              <a:ext uri="{FF2B5EF4-FFF2-40B4-BE49-F238E27FC236}">
                <a16:creationId xmlns:a16="http://schemas.microsoft.com/office/drawing/2014/main" id="{8C872671-51A3-AE4C-858D-9A21F320F279}"/>
              </a:ext>
            </a:extLst>
          </p:cNvPr>
          <p:cNvSpPr/>
          <p:nvPr/>
        </p:nvSpPr>
        <p:spPr>
          <a:xfrm rot="387823" flipH="1" flipV="1">
            <a:off x="3604859" y="2110325"/>
            <a:ext cx="1287246" cy="1724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6" name="下弧形箭头 75">
            <a:extLst>
              <a:ext uri="{FF2B5EF4-FFF2-40B4-BE49-F238E27FC236}">
                <a16:creationId xmlns:a16="http://schemas.microsoft.com/office/drawing/2014/main" id="{AA616BBD-3264-5C4D-822F-438FD2525E7F}"/>
              </a:ext>
            </a:extLst>
          </p:cNvPr>
          <p:cNvSpPr/>
          <p:nvPr/>
        </p:nvSpPr>
        <p:spPr>
          <a:xfrm rot="21198051" flipH="1" flipV="1">
            <a:off x="5876733" y="2107069"/>
            <a:ext cx="1347066" cy="1904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0CF06B1-3622-134C-AA46-ADBD772AC756}"/>
              </a:ext>
            </a:extLst>
          </p:cNvPr>
          <p:cNvSpPr txBox="1"/>
          <p:nvPr/>
        </p:nvSpPr>
        <p:spPr>
          <a:xfrm>
            <a:off x="4870204" y="4201184"/>
            <a:ext cx="1237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Send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Queue</a:t>
            </a:r>
            <a:endParaRPr kumimoji="1" lang="zh-CN" altLang="en-US" sz="1400" dirty="0"/>
          </a:p>
        </p:txBody>
      </p:sp>
      <p:pic>
        <p:nvPicPr>
          <p:cNvPr id="89" name="图形 88" descr="圆柱 纯色填充">
            <a:extLst>
              <a:ext uri="{FF2B5EF4-FFF2-40B4-BE49-F238E27FC236}">
                <a16:creationId xmlns:a16="http://schemas.microsoft.com/office/drawing/2014/main" id="{3FC6528C-44E1-DD4A-9DBA-2C5D763C3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168855" y="2801380"/>
            <a:ext cx="490746" cy="1360079"/>
          </a:xfrm>
          <a:prstGeom prst="rect">
            <a:avLst/>
          </a:prstGeom>
        </p:spPr>
      </p:pic>
      <p:sp>
        <p:nvSpPr>
          <p:cNvPr id="90" name="下弧形箭头 89">
            <a:extLst>
              <a:ext uri="{FF2B5EF4-FFF2-40B4-BE49-F238E27FC236}">
                <a16:creationId xmlns:a16="http://schemas.microsoft.com/office/drawing/2014/main" id="{DD0E17B9-B289-1043-ACF2-07726C3E2F1B}"/>
              </a:ext>
            </a:extLst>
          </p:cNvPr>
          <p:cNvSpPr/>
          <p:nvPr/>
        </p:nvSpPr>
        <p:spPr>
          <a:xfrm rot="21232165">
            <a:off x="3693290" y="3325735"/>
            <a:ext cx="1174658" cy="1616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1" name="下弧形箭头 90">
            <a:extLst>
              <a:ext uri="{FF2B5EF4-FFF2-40B4-BE49-F238E27FC236}">
                <a16:creationId xmlns:a16="http://schemas.microsoft.com/office/drawing/2014/main" id="{E7BB4B55-3BEC-6D4B-8A27-53756BD3FFA4}"/>
              </a:ext>
            </a:extLst>
          </p:cNvPr>
          <p:cNvSpPr/>
          <p:nvPr/>
        </p:nvSpPr>
        <p:spPr>
          <a:xfrm rot="290488">
            <a:off x="5974920" y="3312047"/>
            <a:ext cx="1241988" cy="2112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92" name="图形 91" descr="圆柱 纯色填充">
            <a:extLst>
              <a:ext uri="{FF2B5EF4-FFF2-40B4-BE49-F238E27FC236}">
                <a16:creationId xmlns:a16="http://schemas.microsoft.com/office/drawing/2014/main" id="{5D92EAAA-3306-5641-84D8-AC940F468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168855" y="3372979"/>
            <a:ext cx="490746" cy="1360079"/>
          </a:xfrm>
          <a:prstGeom prst="rect">
            <a:avLst/>
          </a:prstGeom>
        </p:spPr>
      </p:pic>
      <p:sp>
        <p:nvSpPr>
          <p:cNvPr id="93" name="下弧形箭头 92">
            <a:extLst>
              <a:ext uri="{FF2B5EF4-FFF2-40B4-BE49-F238E27FC236}">
                <a16:creationId xmlns:a16="http://schemas.microsoft.com/office/drawing/2014/main" id="{E9749B40-BD86-FE4C-A060-E89E924CE033}"/>
              </a:ext>
            </a:extLst>
          </p:cNvPr>
          <p:cNvSpPr/>
          <p:nvPr/>
        </p:nvSpPr>
        <p:spPr>
          <a:xfrm rot="387823" flipH="1" flipV="1">
            <a:off x="3610138" y="4110211"/>
            <a:ext cx="1287246" cy="1914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4" name="下弧形箭头 93">
            <a:extLst>
              <a:ext uri="{FF2B5EF4-FFF2-40B4-BE49-F238E27FC236}">
                <a16:creationId xmlns:a16="http://schemas.microsoft.com/office/drawing/2014/main" id="{53F2A95E-2701-3E42-8588-FEE37D0F4454}"/>
              </a:ext>
            </a:extLst>
          </p:cNvPr>
          <p:cNvSpPr/>
          <p:nvPr/>
        </p:nvSpPr>
        <p:spPr>
          <a:xfrm rot="21198051" flipH="1" flipV="1">
            <a:off x="5883083" y="4107016"/>
            <a:ext cx="1347066" cy="1904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107" name="图形 106" descr="圆柱 纯色填充">
            <a:extLst>
              <a:ext uri="{FF2B5EF4-FFF2-40B4-BE49-F238E27FC236}">
                <a16:creationId xmlns:a16="http://schemas.microsoft.com/office/drawing/2014/main" id="{5D0410F6-6D28-5046-BE5A-C4DE86A96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161459" y="4673773"/>
            <a:ext cx="490746" cy="1360079"/>
          </a:xfrm>
          <a:prstGeom prst="rect">
            <a:avLst/>
          </a:prstGeom>
        </p:spPr>
      </p:pic>
      <p:sp>
        <p:nvSpPr>
          <p:cNvPr id="108" name="下弧形箭头 107">
            <a:extLst>
              <a:ext uri="{FF2B5EF4-FFF2-40B4-BE49-F238E27FC236}">
                <a16:creationId xmlns:a16="http://schemas.microsoft.com/office/drawing/2014/main" id="{AF53B4F2-7657-824F-869B-81CBD10185A7}"/>
              </a:ext>
            </a:extLst>
          </p:cNvPr>
          <p:cNvSpPr/>
          <p:nvPr/>
        </p:nvSpPr>
        <p:spPr>
          <a:xfrm rot="21232165">
            <a:off x="3685894" y="5198128"/>
            <a:ext cx="1174658" cy="1616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9" name="下弧形箭头 108">
            <a:extLst>
              <a:ext uri="{FF2B5EF4-FFF2-40B4-BE49-F238E27FC236}">
                <a16:creationId xmlns:a16="http://schemas.microsoft.com/office/drawing/2014/main" id="{8699AB85-BDD7-3B48-B489-023A3F2332E3}"/>
              </a:ext>
            </a:extLst>
          </p:cNvPr>
          <p:cNvSpPr/>
          <p:nvPr/>
        </p:nvSpPr>
        <p:spPr>
          <a:xfrm rot="290488">
            <a:off x="5967524" y="5184440"/>
            <a:ext cx="1241988" cy="2112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110" name="图形 109" descr="圆柱 纯色填充">
            <a:extLst>
              <a:ext uri="{FF2B5EF4-FFF2-40B4-BE49-F238E27FC236}">
                <a16:creationId xmlns:a16="http://schemas.microsoft.com/office/drawing/2014/main" id="{C3D8AEC7-1B25-B646-A8A0-D7C15D192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161459" y="5245372"/>
            <a:ext cx="490746" cy="1360079"/>
          </a:xfrm>
          <a:prstGeom prst="rect">
            <a:avLst/>
          </a:prstGeom>
        </p:spPr>
      </p:pic>
      <p:sp>
        <p:nvSpPr>
          <p:cNvPr id="111" name="下弧形箭头 110">
            <a:extLst>
              <a:ext uri="{FF2B5EF4-FFF2-40B4-BE49-F238E27FC236}">
                <a16:creationId xmlns:a16="http://schemas.microsoft.com/office/drawing/2014/main" id="{72F590E9-EBC7-7247-A305-A4721D1EA818}"/>
              </a:ext>
            </a:extLst>
          </p:cNvPr>
          <p:cNvSpPr/>
          <p:nvPr/>
        </p:nvSpPr>
        <p:spPr>
          <a:xfrm rot="387823" flipH="1" flipV="1">
            <a:off x="3602789" y="5982606"/>
            <a:ext cx="1287246" cy="1906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2" name="下弧形箭头 111">
            <a:extLst>
              <a:ext uri="{FF2B5EF4-FFF2-40B4-BE49-F238E27FC236}">
                <a16:creationId xmlns:a16="http://schemas.microsoft.com/office/drawing/2014/main" id="{29FD8CFB-7C6D-9E4A-8199-6EF3482A0695}"/>
              </a:ext>
            </a:extLst>
          </p:cNvPr>
          <p:cNvSpPr/>
          <p:nvPr/>
        </p:nvSpPr>
        <p:spPr>
          <a:xfrm rot="21198051" flipH="1" flipV="1">
            <a:off x="5875687" y="5979409"/>
            <a:ext cx="1347066" cy="1904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657E708F-B277-3643-A881-A283C6610DC3}"/>
              </a:ext>
            </a:extLst>
          </p:cNvPr>
          <p:cNvSpPr/>
          <p:nvPr/>
        </p:nvSpPr>
        <p:spPr>
          <a:xfrm>
            <a:off x="9583917" y="2249397"/>
            <a:ext cx="1360082" cy="464306"/>
          </a:xfrm>
          <a:prstGeom prst="roundRect">
            <a:avLst/>
          </a:prstGeom>
          <a:solidFill>
            <a:schemeClr val="bg1">
              <a:alpha val="79000"/>
            </a:schemeClr>
          </a:solidFill>
          <a:ln w="28575" cap="rnd" cmpd="dbl">
            <a:solidFill>
              <a:srgbClr val="FF00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24877"/>
                      <a:gd name="connsiteY0" fmla="*/ 55025 h 330142"/>
                      <a:gd name="connsiteX1" fmla="*/ 55025 w 824877"/>
                      <a:gd name="connsiteY1" fmla="*/ 0 h 330142"/>
                      <a:gd name="connsiteX2" fmla="*/ 412439 w 824877"/>
                      <a:gd name="connsiteY2" fmla="*/ 0 h 330142"/>
                      <a:gd name="connsiteX3" fmla="*/ 769852 w 824877"/>
                      <a:gd name="connsiteY3" fmla="*/ 0 h 330142"/>
                      <a:gd name="connsiteX4" fmla="*/ 824877 w 824877"/>
                      <a:gd name="connsiteY4" fmla="*/ 55025 h 330142"/>
                      <a:gd name="connsiteX5" fmla="*/ 824877 w 824877"/>
                      <a:gd name="connsiteY5" fmla="*/ 275117 h 330142"/>
                      <a:gd name="connsiteX6" fmla="*/ 769852 w 824877"/>
                      <a:gd name="connsiteY6" fmla="*/ 330142 h 330142"/>
                      <a:gd name="connsiteX7" fmla="*/ 405290 w 824877"/>
                      <a:gd name="connsiteY7" fmla="*/ 330142 h 330142"/>
                      <a:gd name="connsiteX8" fmla="*/ 55025 w 824877"/>
                      <a:gd name="connsiteY8" fmla="*/ 330142 h 330142"/>
                      <a:gd name="connsiteX9" fmla="*/ 0 w 824877"/>
                      <a:gd name="connsiteY9" fmla="*/ 275117 h 330142"/>
                      <a:gd name="connsiteX10" fmla="*/ 0 w 824877"/>
                      <a:gd name="connsiteY10" fmla="*/ 55025 h 3301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4877" h="330142" fill="none" extrusionOk="0">
                        <a:moveTo>
                          <a:pt x="0" y="55025"/>
                        </a:moveTo>
                        <a:cubicBezTo>
                          <a:pt x="1380" y="26326"/>
                          <a:pt x="28689" y="-3549"/>
                          <a:pt x="55025" y="0"/>
                        </a:cubicBezTo>
                        <a:cubicBezTo>
                          <a:pt x="143972" y="-9014"/>
                          <a:pt x="242268" y="2400"/>
                          <a:pt x="412439" y="0"/>
                        </a:cubicBezTo>
                        <a:cubicBezTo>
                          <a:pt x="582610" y="-2400"/>
                          <a:pt x="649336" y="-14200"/>
                          <a:pt x="769852" y="0"/>
                        </a:cubicBezTo>
                        <a:cubicBezTo>
                          <a:pt x="798292" y="-3972"/>
                          <a:pt x="824949" y="23657"/>
                          <a:pt x="824877" y="55025"/>
                        </a:cubicBezTo>
                        <a:cubicBezTo>
                          <a:pt x="826829" y="163770"/>
                          <a:pt x="816886" y="184661"/>
                          <a:pt x="824877" y="275117"/>
                        </a:cubicBezTo>
                        <a:cubicBezTo>
                          <a:pt x="820360" y="305692"/>
                          <a:pt x="802137" y="326725"/>
                          <a:pt x="769852" y="330142"/>
                        </a:cubicBezTo>
                        <a:cubicBezTo>
                          <a:pt x="658012" y="343778"/>
                          <a:pt x="481448" y="313553"/>
                          <a:pt x="405290" y="330142"/>
                        </a:cubicBezTo>
                        <a:cubicBezTo>
                          <a:pt x="329132" y="346731"/>
                          <a:pt x="172507" y="323909"/>
                          <a:pt x="55025" y="330142"/>
                        </a:cubicBezTo>
                        <a:cubicBezTo>
                          <a:pt x="24476" y="325834"/>
                          <a:pt x="6816" y="306927"/>
                          <a:pt x="0" y="275117"/>
                        </a:cubicBezTo>
                        <a:cubicBezTo>
                          <a:pt x="-9367" y="196404"/>
                          <a:pt x="3686" y="159234"/>
                          <a:pt x="0" y="55025"/>
                        </a:cubicBezTo>
                        <a:close/>
                      </a:path>
                      <a:path w="824877" h="330142" stroke="0" extrusionOk="0">
                        <a:moveTo>
                          <a:pt x="0" y="55025"/>
                        </a:moveTo>
                        <a:cubicBezTo>
                          <a:pt x="-3358" y="22565"/>
                          <a:pt x="22234" y="902"/>
                          <a:pt x="55025" y="0"/>
                        </a:cubicBezTo>
                        <a:cubicBezTo>
                          <a:pt x="174065" y="12977"/>
                          <a:pt x="251089" y="-14090"/>
                          <a:pt x="426735" y="0"/>
                        </a:cubicBezTo>
                        <a:cubicBezTo>
                          <a:pt x="602381" y="14090"/>
                          <a:pt x="623200" y="10897"/>
                          <a:pt x="769852" y="0"/>
                        </a:cubicBezTo>
                        <a:cubicBezTo>
                          <a:pt x="796934" y="-1809"/>
                          <a:pt x="829731" y="26955"/>
                          <a:pt x="824877" y="55025"/>
                        </a:cubicBezTo>
                        <a:cubicBezTo>
                          <a:pt x="817740" y="116522"/>
                          <a:pt x="814546" y="210224"/>
                          <a:pt x="824877" y="275117"/>
                        </a:cubicBezTo>
                        <a:cubicBezTo>
                          <a:pt x="825428" y="304609"/>
                          <a:pt x="798508" y="331665"/>
                          <a:pt x="769852" y="330142"/>
                        </a:cubicBezTo>
                        <a:cubicBezTo>
                          <a:pt x="612131" y="332497"/>
                          <a:pt x="545715" y="330312"/>
                          <a:pt x="412439" y="330142"/>
                        </a:cubicBezTo>
                        <a:cubicBezTo>
                          <a:pt x="279163" y="329972"/>
                          <a:pt x="135250" y="327081"/>
                          <a:pt x="55025" y="330142"/>
                        </a:cubicBezTo>
                        <a:cubicBezTo>
                          <a:pt x="19737" y="329862"/>
                          <a:pt x="353" y="304538"/>
                          <a:pt x="0" y="275117"/>
                        </a:cubicBezTo>
                        <a:cubicBezTo>
                          <a:pt x="8863" y="168050"/>
                          <a:pt x="-7986" y="154056"/>
                          <a:pt x="0" y="550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主线程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FC633888-6B19-A741-B815-F07872E2BD41}"/>
              </a:ext>
            </a:extLst>
          </p:cNvPr>
          <p:cNvSpPr/>
          <p:nvPr/>
        </p:nvSpPr>
        <p:spPr>
          <a:xfrm>
            <a:off x="9583917" y="3354324"/>
            <a:ext cx="1360082" cy="464306"/>
          </a:xfrm>
          <a:prstGeom prst="roundRect">
            <a:avLst/>
          </a:prstGeom>
          <a:solidFill>
            <a:schemeClr val="bg1">
              <a:alpha val="79000"/>
            </a:schemeClr>
          </a:solidFill>
          <a:ln w="28575" cap="rnd" cmpd="dbl">
            <a:solidFill>
              <a:srgbClr val="FF00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24877"/>
                      <a:gd name="connsiteY0" fmla="*/ 55025 h 330142"/>
                      <a:gd name="connsiteX1" fmla="*/ 55025 w 824877"/>
                      <a:gd name="connsiteY1" fmla="*/ 0 h 330142"/>
                      <a:gd name="connsiteX2" fmla="*/ 412439 w 824877"/>
                      <a:gd name="connsiteY2" fmla="*/ 0 h 330142"/>
                      <a:gd name="connsiteX3" fmla="*/ 769852 w 824877"/>
                      <a:gd name="connsiteY3" fmla="*/ 0 h 330142"/>
                      <a:gd name="connsiteX4" fmla="*/ 824877 w 824877"/>
                      <a:gd name="connsiteY4" fmla="*/ 55025 h 330142"/>
                      <a:gd name="connsiteX5" fmla="*/ 824877 w 824877"/>
                      <a:gd name="connsiteY5" fmla="*/ 275117 h 330142"/>
                      <a:gd name="connsiteX6" fmla="*/ 769852 w 824877"/>
                      <a:gd name="connsiteY6" fmla="*/ 330142 h 330142"/>
                      <a:gd name="connsiteX7" fmla="*/ 405290 w 824877"/>
                      <a:gd name="connsiteY7" fmla="*/ 330142 h 330142"/>
                      <a:gd name="connsiteX8" fmla="*/ 55025 w 824877"/>
                      <a:gd name="connsiteY8" fmla="*/ 330142 h 330142"/>
                      <a:gd name="connsiteX9" fmla="*/ 0 w 824877"/>
                      <a:gd name="connsiteY9" fmla="*/ 275117 h 330142"/>
                      <a:gd name="connsiteX10" fmla="*/ 0 w 824877"/>
                      <a:gd name="connsiteY10" fmla="*/ 55025 h 3301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4877" h="330142" fill="none" extrusionOk="0">
                        <a:moveTo>
                          <a:pt x="0" y="55025"/>
                        </a:moveTo>
                        <a:cubicBezTo>
                          <a:pt x="1380" y="26326"/>
                          <a:pt x="28689" y="-3549"/>
                          <a:pt x="55025" y="0"/>
                        </a:cubicBezTo>
                        <a:cubicBezTo>
                          <a:pt x="143972" y="-9014"/>
                          <a:pt x="242268" y="2400"/>
                          <a:pt x="412439" y="0"/>
                        </a:cubicBezTo>
                        <a:cubicBezTo>
                          <a:pt x="582610" y="-2400"/>
                          <a:pt x="649336" y="-14200"/>
                          <a:pt x="769852" y="0"/>
                        </a:cubicBezTo>
                        <a:cubicBezTo>
                          <a:pt x="798292" y="-3972"/>
                          <a:pt x="824949" y="23657"/>
                          <a:pt x="824877" y="55025"/>
                        </a:cubicBezTo>
                        <a:cubicBezTo>
                          <a:pt x="826829" y="163770"/>
                          <a:pt x="816886" y="184661"/>
                          <a:pt x="824877" y="275117"/>
                        </a:cubicBezTo>
                        <a:cubicBezTo>
                          <a:pt x="820360" y="305692"/>
                          <a:pt x="802137" y="326725"/>
                          <a:pt x="769852" y="330142"/>
                        </a:cubicBezTo>
                        <a:cubicBezTo>
                          <a:pt x="658012" y="343778"/>
                          <a:pt x="481448" y="313553"/>
                          <a:pt x="405290" y="330142"/>
                        </a:cubicBezTo>
                        <a:cubicBezTo>
                          <a:pt x="329132" y="346731"/>
                          <a:pt x="172507" y="323909"/>
                          <a:pt x="55025" y="330142"/>
                        </a:cubicBezTo>
                        <a:cubicBezTo>
                          <a:pt x="24476" y="325834"/>
                          <a:pt x="6816" y="306927"/>
                          <a:pt x="0" y="275117"/>
                        </a:cubicBezTo>
                        <a:cubicBezTo>
                          <a:pt x="-9367" y="196404"/>
                          <a:pt x="3686" y="159234"/>
                          <a:pt x="0" y="55025"/>
                        </a:cubicBezTo>
                        <a:close/>
                      </a:path>
                      <a:path w="824877" h="330142" stroke="0" extrusionOk="0">
                        <a:moveTo>
                          <a:pt x="0" y="55025"/>
                        </a:moveTo>
                        <a:cubicBezTo>
                          <a:pt x="-3358" y="22565"/>
                          <a:pt x="22234" y="902"/>
                          <a:pt x="55025" y="0"/>
                        </a:cubicBezTo>
                        <a:cubicBezTo>
                          <a:pt x="174065" y="12977"/>
                          <a:pt x="251089" y="-14090"/>
                          <a:pt x="426735" y="0"/>
                        </a:cubicBezTo>
                        <a:cubicBezTo>
                          <a:pt x="602381" y="14090"/>
                          <a:pt x="623200" y="10897"/>
                          <a:pt x="769852" y="0"/>
                        </a:cubicBezTo>
                        <a:cubicBezTo>
                          <a:pt x="796934" y="-1809"/>
                          <a:pt x="829731" y="26955"/>
                          <a:pt x="824877" y="55025"/>
                        </a:cubicBezTo>
                        <a:cubicBezTo>
                          <a:pt x="817740" y="116522"/>
                          <a:pt x="814546" y="210224"/>
                          <a:pt x="824877" y="275117"/>
                        </a:cubicBezTo>
                        <a:cubicBezTo>
                          <a:pt x="825428" y="304609"/>
                          <a:pt x="798508" y="331665"/>
                          <a:pt x="769852" y="330142"/>
                        </a:cubicBezTo>
                        <a:cubicBezTo>
                          <a:pt x="612131" y="332497"/>
                          <a:pt x="545715" y="330312"/>
                          <a:pt x="412439" y="330142"/>
                        </a:cubicBezTo>
                        <a:cubicBezTo>
                          <a:pt x="279163" y="329972"/>
                          <a:pt x="135250" y="327081"/>
                          <a:pt x="55025" y="330142"/>
                        </a:cubicBezTo>
                        <a:cubicBezTo>
                          <a:pt x="19737" y="329862"/>
                          <a:pt x="353" y="304538"/>
                          <a:pt x="0" y="275117"/>
                        </a:cubicBezTo>
                        <a:cubicBezTo>
                          <a:pt x="8863" y="168050"/>
                          <a:pt x="-7986" y="154056"/>
                          <a:pt x="0" y="550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网络线程</a:t>
            </a: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988361D1-E267-9B4A-9592-C154247A5C87}"/>
              </a:ext>
            </a:extLst>
          </p:cNvPr>
          <p:cNvSpPr/>
          <p:nvPr/>
        </p:nvSpPr>
        <p:spPr>
          <a:xfrm>
            <a:off x="9583917" y="4459251"/>
            <a:ext cx="1360082" cy="464306"/>
          </a:xfrm>
          <a:prstGeom prst="roundRect">
            <a:avLst/>
          </a:prstGeom>
          <a:solidFill>
            <a:schemeClr val="bg1">
              <a:alpha val="79000"/>
            </a:schemeClr>
          </a:solidFill>
          <a:ln w="28575" cap="rnd" cmpd="dbl">
            <a:solidFill>
              <a:srgbClr val="FF00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24877"/>
                      <a:gd name="connsiteY0" fmla="*/ 55025 h 330142"/>
                      <a:gd name="connsiteX1" fmla="*/ 55025 w 824877"/>
                      <a:gd name="connsiteY1" fmla="*/ 0 h 330142"/>
                      <a:gd name="connsiteX2" fmla="*/ 412439 w 824877"/>
                      <a:gd name="connsiteY2" fmla="*/ 0 h 330142"/>
                      <a:gd name="connsiteX3" fmla="*/ 769852 w 824877"/>
                      <a:gd name="connsiteY3" fmla="*/ 0 h 330142"/>
                      <a:gd name="connsiteX4" fmla="*/ 824877 w 824877"/>
                      <a:gd name="connsiteY4" fmla="*/ 55025 h 330142"/>
                      <a:gd name="connsiteX5" fmla="*/ 824877 w 824877"/>
                      <a:gd name="connsiteY5" fmla="*/ 275117 h 330142"/>
                      <a:gd name="connsiteX6" fmla="*/ 769852 w 824877"/>
                      <a:gd name="connsiteY6" fmla="*/ 330142 h 330142"/>
                      <a:gd name="connsiteX7" fmla="*/ 405290 w 824877"/>
                      <a:gd name="connsiteY7" fmla="*/ 330142 h 330142"/>
                      <a:gd name="connsiteX8" fmla="*/ 55025 w 824877"/>
                      <a:gd name="connsiteY8" fmla="*/ 330142 h 330142"/>
                      <a:gd name="connsiteX9" fmla="*/ 0 w 824877"/>
                      <a:gd name="connsiteY9" fmla="*/ 275117 h 330142"/>
                      <a:gd name="connsiteX10" fmla="*/ 0 w 824877"/>
                      <a:gd name="connsiteY10" fmla="*/ 55025 h 3301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4877" h="330142" fill="none" extrusionOk="0">
                        <a:moveTo>
                          <a:pt x="0" y="55025"/>
                        </a:moveTo>
                        <a:cubicBezTo>
                          <a:pt x="1380" y="26326"/>
                          <a:pt x="28689" y="-3549"/>
                          <a:pt x="55025" y="0"/>
                        </a:cubicBezTo>
                        <a:cubicBezTo>
                          <a:pt x="143972" y="-9014"/>
                          <a:pt x="242268" y="2400"/>
                          <a:pt x="412439" y="0"/>
                        </a:cubicBezTo>
                        <a:cubicBezTo>
                          <a:pt x="582610" y="-2400"/>
                          <a:pt x="649336" y="-14200"/>
                          <a:pt x="769852" y="0"/>
                        </a:cubicBezTo>
                        <a:cubicBezTo>
                          <a:pt x="798292" y="-3972"/>
                          <a:pt x="824949" y="23657"/>
                          <a:pt x="824877" y="55025"/>
                        </a:cubicBezTo>
                        <a:cubicBezTo>
                          <a:pt x="826829" y="163770"/>
                          <a:pt x="816886" y="184661"/>
                          <a:pt x="824877" y="275117"/>
                        </a:cubicBezTo>
                        <a:cubicBezTo>
                          <a:pt x="820360" y="305692"/>
                          <a:pt x="802137" y="326725"/>
                          <a:pt x="769852" y="330142"/>
                        </a:cubicBezTo>
                        <a:cubicBezTo>
                          <a:pt x="658012" y="343778"/>
                          <a:pt x="481448" y="313553"/>
                          <a:pt x="405290" y="330142"/>
                        </a:cubicBezTo>
                        <a:cubicBezTo>
                          <a:pt x="329132" y="346731"/>
                          <a:pt x="172507" y="323909"/>
                          <a:pt x="55025" y="330142"/>
                        </a:cubicBezTo>
                        <a:cubicBezTo>
                          <a:pt x="24476" y="325834"/>
                          <a:pt x="6816" y="306927"/>
                          <a:pt x="0" y="275117"/>
                        </a:cubicBezTo>
                        <a:cubicBezTo>
                          <a:pt x="-9367" y="196404"/>
                          <a:pt x="3686" y="159234"/>
                          <a:pt x="0" y="55025"/>
                        </a:cubicBezTo>
                        <a:close/>
                      </a:path>
                      <a:path w="824877" h="330142" stroke="0" extrusionOk="0">
                        <a:moveTo>
                          <a:pt x="0" y="55025"/>
                        </a:moveTo>
                        <a:cubicBezTo>
                          <a:pt x="-3358" y="22565"/>
                          <a:pt x="22234" y="902"/>
                          <a:pt x="55025" y="0"/>
                        </a:cubicBezTo>
                        <a:cubicBezTo>
                          <a:pt x="174065" y="12977"/>
                          <a:pt x="251089" y="-14090"/>
                          <a:pt x="426735" y="0"/>
                        </a:cubicBezTo>
                        <a:cubicBezTo>
                          <a:pt x="602381" y="14090"/>
                          <a:pt x="623200" y="10897"/>
                          <a:pt x="769852" y="0"/>
                        </a:cubicBezTo>
                        <a:cubicBezTo>
                          <a:pt x="796934" y="-1809"/>
                          <a:pt x="829731" y="26955"/>
                          <a:pt x="824877" y="55025"/>
                        </a:cubicBezTo>
                        <a:cubicBezTo>
                          <a:pt x="817740" y="116522"/>
                          <a:pt x="814546" y="210224"/>
                          <a:pt x="824877" y="275117"/>
                        </a:cubicBezTo>
                        <a:cubicBezTo>
                          <a:pt x="825428" y="304609"/>
                          <a:pt x="798508" y="331665"/>
                          <a:pt x="769852" y="330142"/>
                        </a:cubicBezTo>
                        <a:cubicBezTo>
                          <a:pt x="612131" y="332497"/>
                          <a:pt x="545715" y="330312"/>
                          <a:pt x="412439" y="330142"/>
                        </a:cubicBezTo>
                        <a:cubicBezTo>
                          <a:pt x="279163" y="329972"/>
                          <a:pt x="135250" y="327081"/>
                          <a:pt x="55025" y="330142"/>
                        </a:cubicBezTo>
                        <a:cubicBezTo>
                          <a:pt x="19737" y="329862"/>
                          <a:pt x="353" y="304538"/>
                          <a:pt x="0" y="275117"/>
                        </a:cubicBezTo>
                        <a:cubicBezTo>
                          <a:pt x="8863" y="168050"/>
                          <a:pt x="-7986" y="154056"/>
                          <a:pt x="0" y="550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工作线程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1233FBE-6396-0248-8DD1-379DBE3869CA}"/>
              </a:ext>
            </a:extLst>
          </p:cNvPr>
          <p:cNvSpPr txBox="1"/>
          <p:nvPr/>
        </p:nvSpPr>
        <p:spPr>
          <a:xfrm>
            <a:off x="10111137" y="2835936"/>
            <a:ext cx="305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+</a:t>
            </a:r>
            <a:endParaRPr kumimoji="1" lang="zh-CN" altLang="en-US" sz="2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FF7E1EE-3A64-1143-8CF2-D00FE84B783B}"/>
              </a:ext>
            </a:extLst>
          </p:cNvPr>
          <p:cNvSpPr txBox="1"/>
          <p:nvPr/>
        </p:nvSpPr>
        <p:spPr>
          <a:xfrm>
            <a:off x="10111136" y="3943348"/>
            <a:ext cx="305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+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0120036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298266" y="281071"/>
            <a:ext cx="6309798" cy="651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3600" dirty="0"/>
              <a:t>模型工作流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A0F820-5EB3-4B4E-8571-A62AB9690CF4}"/>
              </a:ext>
            </a:extLst>
          </p:cNvPr>
          <p:cNvSpPr txBox="1"/>
          <p:nvPr/>
        </p:nvSpPr>
        <p:spPr>
          <a:xfrm>
            <a:off x="8996547" y="854931"/>
            <a:ext cx="28971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闲置时：</a:t>
            </a:r>
            <a:endParaRPr lang="en-US" altLang="zh-CN" dirty="0"/>
          </a:p>
          <a:p>
            <a:r>
              <a:rPr lang="en-US" altLang="zh-CN" dirty="0" err="1"/>
              <a:t>NetThread</a:t>
            </a:r>
            <a:r>
              <a:rPr lang="zh-CN" altLang="en-US" dirty="0"/>
              <a:t>监听着所有连接的描述符集；</a:t>
            </a:r>
            <a:endParaRPr lang="en-US" altLang="zh-CN" dirty="0"/>
          </a:p>
          <a:p>
            <a:r>
              <a:rPr lang="en-US" altLang="zh-CN" dirty="0" err="1"/>
              <a:t>WorkerThread</a:t>
            </a:r>
            <a:r>
              <a:rPr lang="zh-CN" altLang="en-US" dirty="0"/>
              <a:t>监听着</a:t>
            </a:r>
            <a:r>
              <a:rPr lang="en-US" altLang="zh-CN" dirty="0"/>
              <a:t>http</a:t>
            </a:r>
            <a:r>
              <a:rPr lang="zh-CN" altLang="en-US" dirty="0"/>
              <a:t>接收队列</a:t>
            </a:r>
            <a:r>
              <a:rPr lang="en-US" altLang="zh-CN" dirty="0" err="1"/>
              <a:t>RecvQueue</a:t>
            </a:r>
            <a:r>
              <a:rPr lang="zh-CN" altLang="en-US" dirty="0"/>
              <a:t>。</a:t>
            </a:r>
            <a:endParaRPr lang="zh-CN" altLang="zh-CN" dirty="0"/>
          </a:p>
          <a:p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795B63-275C-7A4C-AFEA-FDE98CD80344}"/>
              </a:ext>
            </a:extLst>
          </p:cNvPr>
          <p:cNvSpPr txBox="1"/>
          <p:nvPr/>
        </p:nvSpPr>
        <p:spPr>
          <a:xfrm>
            <a:off x="8996547" y="2797364"/>
            <a:ext cx="2965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/>
              <a:t>处理请求时：</a:t>
            </a:r>
            <a:endParaRPr lang="en-US" altLang="zh-CN" dirty="0"/>
          </a:p>
          <a:p>
            <a:pPr lvl="0"/>
            <a:r>
              <a:rPr lang="en-US" altLang="zh-CN" dirty="0" err="1"/>
              <a:t>NetThread</a:t>
            </a:r>
            <a:r>
              <a:rPr lang="zh-CN" altLang="en-US" dirty="0"/>
              <a:t>解析</a:t>
            </a:r>
            <a:r>
              <a:rPr lang="en-US" altLang="zh-CN" dirty="0"/>
              <a:t>TCP</a:t>
            </a:r>
            <a:r>
              <a:rPr lang="zh-CN" altLang="en-US" dirty="0"/>
              <a:t>字节流到应用层协议包；</a:t>
            </a:r>
            <a:endParaRPr lang="en-US" altLang="zh-CN" dirty="0"/>
          </a:p>
          <a:p>
            <a:pPr lvl="0"/>
            <a:r>
              <a:rPr lang="en-US" altLang="zh-CN" dirty="0" err="1"/>
              <a:t>WorkerThread</a:t>
            </a:r>
            <a:r>
              <a:rPr lang="zh-CN" altLang="en-US" dirty="0"/>
              <a:t>根据协议包完成上层业务逻辑。</a:t>
            </a:r>
            <a:endParaRPr lang="zh-CN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0C1F7D-A332-6E42-B7E7-D9187B0CA164}"/>
              </a:ext>
            </a:extLst>
          </p:cNvPr>
          <p:cNvSpPr txBox="1"/>
          <p:nvPr/>
        </p:nvSpPr>
        <p:spPr>
          <a:xfrm>
            <a:off x="8996547" y="4825414"/>
            <a:ext cx="2721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/>
              <a:t>处理请求后：</a:t>
            </a:r>
            <a:endParaRPr lang="en-US" altLang="zh-CN" dirty="0"/>
          </a:p>
          <a:p>
            <a:pPr lvl="0"/>
            <a:r>
              <a:rPr lang="en-US" altLang="zh-CN" dirty="0" err="1"/>
              <a:t>WorkerThread</a:t>
            </a:r>
            <a:r>
              <a:rPr lang="zh-CN" altLang="en-US" dirty="0"/>
              <a:t>将返回数据放回发送队列</a:t>
            </a:r>
            <a:r>
              <a:rPr lang="en-US" altLang="zh-CN" dirty="0" err="1"/>
              <a:t>SendQueue</a:t>
            </a:r>
            <a:r>
              <a:rPr lang="zh-CN" altLang="en-US" dirty="0"/>
              <a:t>；</a:t>
            </a:r>
            <a:endParaRPr lang="en-US" altLang="zh-CN" dirty="0"/>
          </a:p>
          <a:p>
            <a:pPr lvl="0"/>
            <a:r>
              <a:rPr lang="en-US" altLang="zh-CN" dirty="0" err="1"/>
              <a:t>NetThread</a:t>
            </a:r>
            <a:r>
              <a:rPr lang="zh-CN" altLang="en-US" dirty="0"/>
              <a:t>接收到通知后取出返回体 完成发送。</a:t>
            </a:r>
            <a:endParaRPr lang="zh-CN" altLang="zh-CN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42C128D9-A3FB-6347-A4D1-6318257BCEA3}"/>
              </a:ext>
            </a:extLst>
          </p:cNvPr>
          <p:cNvSpPr/>
          <p:nvPr/>
        </p:nvSpPr>
        <p:spPr>
          <a:xfrm>
            <a:off x="2803530" y="3467105"/>
            <a:ext cx="1287780" cy="426720"/>
          </a:xfrm>
          <a:prstGeom prst="roundRect">
            <a:avLst/>
          </a:prstGeom>
          <a:solidFill>
            <a:schemeClr val="bg2">
              <a:alpha val="79000"/>
            </a:schemeClr>
          </a:solidFill>
          <a:ln w="285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Net Thread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CD10BE5E-8736-9B4A-8B5F-70732D72EBFD}"/>
              </a:ext>
            </a:extLst>
          </p:cNvPr>
          <p:cNvSpPr/>
          <p:nvPr/>
        </p:nvSpPr>
        <p:spPr>
          <a:xfrm>
            <a:off x="583238" y="3429000"/>
            <a:ext cx="1287780" cy="507380"/>
          </a:xfrm>
          <a:prstGeom prst="roundRect">
            <a:avLst/>
          </a:prstGeom>
          <a:solidFill>
            <a:schemeClr val="bg2">
              <a:alpha val="79000"/>
            </a:schemeClr>
          </a:solidFill>
          <a:ln w="285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Main Thread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AB3B224-B06B-8040-89BD-F471E36FE88A}"/>
              </a:ext>
            </a:extLst>
          </p:cNvPr>
          <p:cNvSpPr txBox="1"/>
          <p:nvPr/>
        </p:nvSpPr>
        <p:spPr>
          <a:xfrm>
            <a:off x="4742814" y="1732095"/>
            <a:ext cx="1205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/>
              <a:t>Recv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Queue</a:t>
            </a:r>
            <a:endParaRPr kumimoji="1" lang="zh-CN" altLang="en-US" sz="1400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466FC563-B2F4-184E-B5E1-1C6D80C6CC14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 flipV="1">
            <a:off x="1871018" y="3680465"/>
            <a:ext cx="932512" cy="222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E55435E6-EC0F-8A43-992D-EB1297618E2F}"/>
              </a:ext>
            </a:extLst>
          </p:cNvPr>
          <p:cNvSpPr/>
          <p:nvPr/>
        </p:nvSpPr>
        <p:spPr>
          <a:xfrm>
            <a:off x="6259807" y="3467105"/>
            <a:ext cx="1606991" cy="426720"/>
          </a:xfrm>
          <a:prstGeom prst="roundRect">
            <a:avLst/>
          </a:prstGeom>
          <a:solidFill>
            <a:schemeClr val="bg2">
              <a:alpha val="79000"/>
            </a:schemeClr>
          </a:solidFill>
          <a:ln w="285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Worker Thread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0CF06B1-3622-134C-AA46-ADBD772AC756}"/>
              </a:ext>
            </a:extLst>
          </p:cNvPr>
          <p:cNvSpPr txBox="1"/>
          <p:nvPr/>
        </p:nvSpPr>
        <p:spPr>
          <a:xfrm>
            <a:off x="4725295" y="5323295"/>
            <a:ext cx="1274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Send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Queue</a:t>
            </a:r>
            <a:endParaRPr kumimoji="1" lang="zh-CN" altLang="en-US" sz="1400" dirty="0"/>
          </a:p>
        </p:txBody>
      </p:sp>
      <p:pic>
        <p:nvPicPr>
          <p:cNvPr id="89" name="图形 88" descr="圆柱 纯色填充">
            <a:extLst>
              <a:ext uri="{FF2B5EF4-FFF2-40B4-BE49-F238E27FC236}">
                <a16:creationId xmlns:a16="http://schemas.microsoft.com/office/drawing/2014/main" id="{3FC6528C-44E1-DD4A-9DBA-2C5D763C3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023947" y="1449467"/>
            <a:ext cx="490746" cy="1527108"/>
          </a:xfrm>
          <a:prstGeom prst="rect">
            <a:avLst/>
          </a:prstGeom>
        </p:spPr>
      </p:pic>
      <p:pic>
        <p:nvPicPr>
          <p:cNvPr id="92" name="图形 91" descr="圆柱 纯色填充">
            <a:extLst>
              <a:ext uri="{FF2B5EF4-FFF2-40B4-BE49-F238E27FC236}">
                <a16:creationId xmlns:a16="http://schemas.microsoft.com/office/drawing/2014/main" id="{5D92EAAA-3306-5641-84D8-AC940F468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023947" y="4428411"/>
            <a:ext cx="490746" cy="1527108"/>
          </a:xfrm>
          <a:prstGeom prst="rect">
            <a:avLst/>
          </a:prstGeom>
        </p:spPr>
      </p:pic>
      <p:sp>
        <p:nvSpPr>
          <p:cNvPr id="93" name="下弧形箭头 92">
            <a:extLst>
              <a:ext uri="{FF2B5EF4-FFF2-40B4-BE49-F238E27FC236}">
                <a16:creationId xmlns:a16="http://schemas.microsoft.com/office/drawing/2014/main" id="{E9749B40-BD86-FE4C-A060-E89E924CE033}"/>
              </a:ext>
            </a:extLst>
          </p:cNvPr>
          <p:cNvSpPr/>
          <p:nvPr/>
        </p:nvSpPr>
        <p:spPr>
          <a:xfrm rot="2668838" flipH="1" flipV="1">
            <a:off x="2900931" y="4488503"/>
            <a:ext cx="1899756" cy="3605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5C128271-B1EA-D247-9442-E3D096DC9572}"/>
              </a:ext>
            </a:extLst>
          </p:cNvPr>
          <p:cNvSpPr/>
          <p:nvPr/>
        </p:nvSpPr>
        <p:spPr>
          <a:xfrm>
            <a:off x="810039" y="3073196"/>
            <a:ext cx="824877" cy="203586"/>
          </a:xfrm>
          <a:prstGeom prst="roundRect">
            <a:avLst/>
          </a:prstGeom>
          <a:solidFill>
            <a:schemeClr val="bg1">
              <a:alpha val="79000"/>
            </a:schemeClr>
          </a:solidFill>
          <a:ln w="28575" cap="rnd" cmpd="dbl">
            <a:solidFill>
              <a:srgbClr val="FF00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24877"/>
                      <a:gd name="connsiteY0" fmla="*/ 55025 h 330142"/>
                      <a:gd name="connsiteX1" fmla="*/ 55025 w 824877"/>
                      <a:gd name="connsiteY1" fmla="*/ 0 h 330142"/>
                      <a:gd name="connsiteX2" fmla="*/ 412439 w 824877"/>
                      <a:gd name="connsiteY2" fmla="*/ 0 h 330142"/>
                      <a:gd name="connsiteX3" fmla="*/ 769852 w 824877"/>
                      <a:gd name="connsiteY3" fmla="*/ 0 h 330142"/>
                      <a:gd name="connsiteX4" fmla="*/ 824877 w 824877"/>
                      <a:gd name="connsiteY4" fmla="*/ 55025 h 330142"/>
                      <a:gd name="connsiteX5" fmla="*/ 824877 w 824877"/>
                      <a:gd name="connsiteY5" fmla="*/ 275117 h 330142"/>
                      <a:gd name="connsiteX6" fmla="*/ 769852 w 824877"/>
                      <a:gd name="connsiteY6" fmla="*/ 330142 h 330142"/>
                      <a:gd name="connsiteX7" fmla="*/ 405290 w 824877"/>
                      <a:gd name="connsiteY7" fmla="*/ 330142 h 330142"/>
                      <a:gd name="connsiteX8" fmla="*/ 55025 w 824877"/>
                      <a:gd name="connsiteY8" fmla="*/ 330142 h 330142"/>
                      <a:gd name="connsiteX9" fmla="*/ 0 w 824877"/>
                      <a:gd name="connsiteY9" fmla="*/ 275117 h 330142"/>
                      <a:gd name="connsiteX10" fmla="*/ 0 w 824877"/>
                      <a:gd name="connsiteY10" fmla="*/ 55025 h 3301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4877" h="330142" fill="none" extrusionOk="0">
                        <a:moveTo>
                          <a:pt x="0" y="55025"/>
                        </a:moveTo>
                        <a:cubicBezTo>
                          <a:pt x="1380" y="26326"/>
                          <a:pt x="28689" y="-3549"/>
                          <a:pt x="55025" y="0"/>
                        </a:cubicBezTo>
                        <a:cubicBezTo>
                          <a:pt x="143972" y="-9014"/>
                          <a:pt x="242268" y="2400"/>
                          <a:pt x="412439" y="0"/>
                        </a:cubicBezTo>
                        <a:cubicBezTo>
                          <a:pt x="582610" y="-2400"/>
                          <a:pt x="649336" y="-14200"/>
                          <a:pt x="769852" y="0"/>
                        </a:cubicBezTo>
                        <a:cubicBezTo>
                          <a:pt x="798292" y="-3972"/>
                          <a:pt x="824949" y="23657"/>
                          <a:pt x="824877" y="55025"/>
                        </a:cubicBezTo>
                        <a:cubicBezTo>
                          <a:pt x="826829" y="163770"/>
                          <a:pt x="816886" y="184661"/>
                          <a:pt x="824877" y="275117"/>
                        </a:cubicBezTo>
                        <a:cubicBezTo>
                          <a:pt x="820360" y="305692"/>
                          <a:pt x="802137" y="326725"/>
                          <a:pt x="769852" y="330142"/>
                        </a:cubicBezTo>
                        <a:cubicBezTo>
                          <a:pt x="658012" y="343778"/>
                          <a:pt x="481448" y="313553"/>
                          <a:pt x="405290" y="330142"/>
                        </a:cubicBezTo>
                        <a:cubicBezTo>
                          <a:pt x="329132" y="346731"/>
                          <a:pt x="172507" y="323909"/>
                          <a:pt x="55025" y="330142"/>
                        </a:cubicBezTo>
                        <a:cubicBezTo>
                          <a:pt x="24476" y="325834"/>
                          <a:pt x="6816" y="306927"/>
                          <a:pt x="0" y="275117"/>
                        </a:cubicBezTo>
                        <a:cubicBezTo>
                          <a:pt x="-9367" y="196404"/>
                          <a:pt x="3686" y="159234"/>
                          <a:pt x="0" y="55025"/>
                        </a:cubicBezTo>
                        <a:close/>
                      </a:path>
                      <a:path w="824877" h="330142" stroke="0" extrusionOk="0">
                        <a:moveTo>
                          <a:pt x="0" y="55025"/>
                        </a:moveTo>
                        <a:cubicBezTo>
                          <a:pt x="-3358" y="22565"/>
                          <a:pt x="22234" y="902"/>
                          <a:pt x="55025" y="0"/>
                        </a:cubicBezTo>
                        <a:cubicBezTo>
                          <a:pt x="174065" y="12977"/>
                          <a:pt x="251089" y="-14090"/>
                          <a:pt x="426735" y="0"/>
                        </a:cubicBezTo>
                        <a:cubicBezTo>
                          <a:pt x="602381" y="14090"/>
                          <a:pt x="623200" y="10897"/>
                          <a:pt x="769852" y="0"/>
                        </a:cubicBezTo>
                        <a:cubicBezTo>
                          <a:pt x="796934" y="-1809"/>
                          <a:pt x="829731" y="26955"/>
                          <a:pt x="824877" y="55025"/>
                        </a:cubicBezTo>
                        <a:cubicBezTo>
                          <a:pt x="817740" y="116522"/>
                          <a:pt x="814546" y="210224"/>
                          <a:pt x="824877" y="275117"/>
                        </a:cubicBezTo>
                        <a:cubicBezTo>
                          <a:pt x="825428" y="304609"/>
                          <a:pt x="798508" y="331665"/>
                          <a:pt x="769852" y="330142"/>
                        </a:cubicBezTo>
                        <a:cubicBezTo>
                          <a:pt x="612131" y="332497"/>
                          <a:pt x="545715" y="330312"/>
                          <a:pt x="412439" y="330142"/>
                        </a:cubicBezTo>
                        <a:cubicBezTo>
                          <a:pt x="279163" y="329972"/>
                          <a:pt x="135250" y="327081"/>
                          <a:pt x="55025" y="330142"/>
                        </a:cubicBezTo>
                        <a:cubicBezTo>
                          <a:pt x="19737" y="329862"/>
                          <a:pt x="353" y="304538"/>
                          <a:pt x="0" y="275117"/>
                        </a:cubicBezTo>
                        <a:cubicBezTo>
                          <a:pt x="8863" y="168050"/>
                          <a:pt x="-7986" y="154056"/>
                          <a:pt x="0" y="550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新连接</a:t>
            </a:r>
            <a:r>
              <a:rPr kumimoji="1" lang="en-US" altLang="zh-CN" sz="1100" dirty="0">
                <a:solidFill>
                  <a:schemeClr val="tx1"/>
                </a:solidFill>
              </a:rPr>
              <a:t>FD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下弧形箭头 37">
            <a:extLst>
              <a:ext uri="{FF2B5EF4-FFF2-40B4-BE49-F238E27FC236}">
                <a16:creationId xmlns:a16="http://schemas.microsoft.com/office/drawing/2014/main" id="{A1FCDF57-6FE7-AF45-A84E-4B174EF66358}"/>
              </a:ext>
            </a:extLst>
          </p:cNvPr>
          <p:cNvSpPr/>
          <p:nvPr/>
        </p:nvSpPr>
        <p:spPr>
          <a:xfrm rot="19029108" flipH="1" flipV="1">
            <a:off x="5717525" y="4559757"/>
            <a:ext cx="1932429" cy="3605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下弧形箭头 41">
            <a:extLst>
              <a:ext uri="{FF2B5EF4-FFF2-40B4-BE49-F238E27FC236}">
                <a16:creationId xmlns:a16="http://schemas.microsoft.com/office/drawing/2014/main" id="{A7A9622D-E158-B14A-8D6A-D5CC4FA99F94}"/>
              </a:ext>
            </a:extLst>
          </p:cNvPr>
          <p:cNvSpPr/>
          <p:nvPr/>
        </p:nvSpPr>
        <p:spPr>
          <a:xfrm rot="13404417" flipH="1" flipV="1">
            <a:off x="5727526" y="2517862"/>
            <a:ext cx="1940826" cy="3605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6" name="图形 5" descr="刷新 轮廓">
            <a:extLst>
              <a:ext uri="{FF2B5EF4-FFF2-40B4-BE49-F238E27FC236}">
                <a16:creationId xmlns:a16="http://schemas.microsoft.com/office/drawing/2014/main" id="{53019901-FFE8-9A41-9FA6-60DE4F98EF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825359" flipV="1">
            <a:off x="4020685" y="3095213"/>
            <a:ext cx="1102812" cy="1106210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59A588F0-2DAD-8448-A978-75A1A01BE53E}"/>
              </a:ext>
            </a:extLst>
          </p:cNvPr>
          <p:cNvSpPr txBox="1"/>
          <p:nvPr/>
        </p:nvSpPr>
        <p:spPr>
          <a:xfrm>
            <a:off x="4208495" y="3504820"/>
            <a:ext cx="7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EPOLL</a:t>
            </a:r>
            <a:endParaRPr kumimoji="1"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6E9137C-DAB7-CF41-9930-31DD49CF67EB}"/>
              </a:ext>
            </a:extLst>
          </p:cNvPr>
          <p:cNvSpPr txBox="1"/>
          <p:nvPr/>
        </p:nvSpPr>
        <p:spPr>
          <a:xfrm rot="2465013">
            <a:off x="6126281" y="2719253"/>
            <a:ext cx="861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/>
              <a:t>👀</a:t>
            </a:r>
            <a:endParaRPr kumimoji="1" lang="zh-CN" altLang="en-US" sz="40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BA1CBD-EDDC-5A4E-8BFB-C944D92722DF}"/>
              </a:ext>
            </a:extLst>
          </p:cNvPr>
          <p:cNvGrpSpPr/>
          <p:nvPr/>
        </p:nvGrpSpPr>
        <p:grpSpPr>
          <a:xfrm>
            <a:off x="2986678" y="2297221"/>
            <a:ext cx="1852116" cy="541840"/>
            <a:chOff x="3081678" y="2297221"/>
            <a:chExt cx="1852116" cy="541840"/>
          </a:xfrm>
        </p:grpSpPr>
        <p:sp>
          <p:nvSpPr>
            <p:cNvPr id="39" name="下弧形箭头 38">
              <a:extLst>
                <a:ext uri="{FF2B5EF4-FFF2-40B4-BE49-F238E27FC236}">
                  <a16:creationId xmlns:a16="http://schemas.microsoft.com/office/drawing/2014/main" id="{3CBBA3A0-E9FB-AF40-AF41-C4F2D7C497BF}"/>
                </a:ext>
              </a:extLst>
            </p:cNvPr>
            <p:cNvSpPr/>
            <p:nvPr/>
          </p:nvSpPr>
          <p:spPr>
            <a:xfrm rot="8287621" flipH="1" flipV="1">
              <a:off x="3081678" y="2478556"/>
              <a:ext cx="1852116" cy="36050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圆角矩形 48">
              <a:extLst>
                <a:ext uri="{FF2B5EF4-FFF2-40B4-BE49-F238E27FC236}">
                  <a16:creationId xmlns:a16="http://schemas.microsoft.com/office/drawing/2014/main" id="{D8930DFF-A0C7-2E4F-9A79-B3B13CF152E7}"/>
                </a:ext>
              </a:extLst>
            </p:cNvPr>
            <p:cNvSpPr/>
            <p:nvPr/>
          </p:nvSpPr>
          <p:spPr>
            <a:xfrm rot="19364263">
              <a:off x="3139153" y="2297221"/>
              <a:ext cx="932512" cy="252000"/>
            </a:xfrm>
            <a:prstGeom prst="roundRect">
              <a:avLst/>
            </a:prstGeom>
            <a:solidFill>
              <a:schemeClr val="bg1">
                <a:alpha val="79000"/>
              </a:schemeClr>
            </a:solidFill>
            <a:ln w="28575" cap="rnd" cmpd="dbl">
              <a:solidFill>
                <a:srgbClr val="FF0000"/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24877"/>
                        <a:gd name="connsiteY0" fmla="*/ 55025 h 330142"/>
                        <a:gd name="connsiteX1" fmla="*/ 55025 w 824877"/>
                        <a:gd name="connsiteY1" fmla="*/ 0 h 330142"/>
                        <a:gd name="connsiteX2" fmla="*/ 412439 w 824877"/>
                        <a:gd name="connsiteY2" fmla="*/ 0 h 330142"/>
                        <a:gd name="connsiteX3" fmla="*/ 769852 w 824877"/>
                        <a:gd name="connsiteY3" fmla="*/ 0 h 330142"/>
                        <a:gd name="connsiteX4" fmla="*/ 824877 w 824877"/>
                        <a:gd name="connsiteY4" fmla="*/ 55025 h 330142"/>
                        <a:gd name="connsiteX5" fmla="*/ 824877 w 824877"/>
                        <a:gd name="connsiteY5" fmla="*/ 275117 h 330142"/>
                        <a:gd name="connsiteX6" fmla="*/ 769852 w 824877"/>
                        <a:gd name="connsiteY6" fmla="*/ 330142 h 330142"/>
                        <a:gd name="connsiteX7" fmla="*/ 405290 w 824877"/>
                        <a:gd name="connsiteY7" fmla="*/ 330142 h 330142"/>
                        <a:gd name="connsiteX8" fmla="*/ 55025 w 824877"/>
                        <a:gd name="connsiteY8" fmla="*/ 330142 h 330142"/>
                        <a:gd name="connsiteX9" fmla="*/ 0 w 824877"/>
                        <a:gd name="connsiteY9" fmla="*/ 275117 h 330142"/>
                        <a:gd name="connsiteX10" fmla="*/ 0 w 824877"/>
                        <a:gd name="connsiteY10" fmla="*/ 55025 h 3301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824877" h="330142" fill="none" extrusionOk="0">
                          <a:moveTo>
                            <a:pt x="0" y="55025"/>
                          </a:moveTo>
                          <a:cubicBezTo>
                            <a:pt x="1380" y="26326"/>
                            <a:pt x="28689" y="-3549"/>
                            <a:pt x="55025" y="0"/>
                          </a:cubicBezTo>
                          <a:cubicBezTo>
                            <a:pt x="143972" y="-9014"/>
                            <a:pt x="242268" y="2400"/>
                            <a:pt x="412439" y="0"/>
                          </a:cubicBezTo>
                          <a:cubicBezTo>
                            <a:pt x="582610" y="-2400"/>
                            <a:pt x="649336" y="-14200"/>
                            <a:pt x="769852" y="0"/>
                          </a:cubicBezTo>
                          <a:cubicBezTo>
                            <a:pt x="798292" y="-3972"/>
                            <a:pt x="824949" y="23657"/>
                            <a:pt x="824877" y="55025"/>
                          </a:cubicBezTo>
                          <a:cubicBezTo>
                            <a:pt x="826829" y="163770"/>
                            <a:pt x="816886" y="184661"/>
                            <a:pt x="824877" y="275117"/>
                          </a:cubicBezTo>
                          <a:cubicBezTo>
                            <a:pt x="820360" y="305692"/>
                            <a:pt x="802137" y="326725"/>
                            <a:pt x="769852" y="330142"/>
                          </a:cubicBezTo>
                          <a:cubicBezTo>
                            <a:pt x="658012" y="343778"/>
                            <a:pt x="481448" y="313553"/>
                            <a:pt x="405290" y="330142"/>
                          </a:cubicBezTo>
                          <a:cubicBezTo>
                            <a:pt x="329132" y="346731"/>
                            <a:pt x="172507" y="323909"/>
                            <a:pt x="55025" y="330142"/>
                          </a:cubicBezTo>
                          <a:cubicBezTo>
                            <a:pt x="24476" y="325834"/>
                            <a:pt x="6816" y="306927"/>
                            <a:pt x="0" y="275117"/>
                          </a:cubicBezTo>
                          <a:cubicBezTo>
                            <a:pt x="-9367" y="196404"/>
                            <a:pt x="3686" y="159234"/>
                            <a:pt x="0" y="55025"/>
                          </a:cubicBezTo>
                          <a:close/>
                        </a:path>
                        <a:path w="824877" h="330142" stroke="0" extrusionOk="0">
                          <a:moveTo>
                            <a:pt x="0" y="55025"/>
                          </a:moveTo>
                          <a:cubicBezTo>
                            <a:pt x="-3358" y="22565"/>
                            <a:pt x="22234" y="902"/>
                            <a:pt x="55025" y="0"/>
                          </a:cubicBezTo>
                          <a:cubicBezTo>
                            <a:pt x="174065" y="12977"/>
                            <a:pt x="251089" y="-14090"/>
                            <a:pt x="426735" y="0"/>
                          </a:cubicBezTo>
                          <a:cubicBezTo>
                            <a:pt x="602381" y="14090"/>
                            <a:pt x="623200" y="10897"/>
                            <a:pt x="769852" y="0"/>
                          </a:cubicBezTo>
                          <a:cubicBezTo>
                            <a:pt x="796934" y="-1809"/>
                            <a:pt x="829731" y="26955"/>
                            <a:pt x="824877" y="55025"/>
                          </a:cubicBezTo>
                          <a:cubicBezTo>
                            <a:pt x="817740" y="116522"/>
                            <a:pt x="814546" y="210224"/>
                            <a:pt x="824877" y="275117"/>
                          </a:cubicBezTo>
                          <a:cubicBezTo>
                            <a:pt x="825428" y="304609"/>
                            <a:pt x="798508" y="331665"/>
                            <a:pt x="769852" y="330142"/>
                          </a:cubicBezTo>
                          <a:cubicBezTo>
                            <a:pt x="612131" y="332497"/>
                            <a:pt x="545715" y="330312"/>
                            <a:pt x="412439" y="330142"/>
                          </a:cubicBezTo>
                          <a:cubicBezTo>
                            <a:pt x="279163" y="329972"/>
                            <a:pt x="135250" y="327081"/>
                            <a:pt x="55025" y="330142"/>
                          </a:cubicBezTo>
                          <a:cubicBezTo>
                            <a:pt x="19737" y="329862"/>
                            <a:pt x="353" y="304538"/>
                            <a:pt x="0" y="275117"/>
                          </a:cubicBezTo>
                          <a:cubicBezTo>
                            <a:pt x="8863" y="168050"/>
                            <a:pt x="-7986" y="154056"/>
                            <a:pt x="0" y="5502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chemeClr val="tx1"/>
                  </a:solidFill>
                </a:rPr>
                <a:t>Parse</a:t>
              </a:r>
              <a:r>
                <a:rPr kumimoji="1" lang="zh-CN" altLang="en-US" sz="11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HTTP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6726B697-6780-3849-8475-37C21196281D}"/>
              </a:ext>
            </a:extLst>
          </p:cNvPr>
          <p:cNvSpPr/>
          <p:nvPr/>
        </p:nvSpPr>
        <p:spPr>
          <a:xfrm rot="2558365">
            <a:off x="6568468" y="2369864"/>
            <a:ext cx="1040852" cy="252000"/>
          </a:xfrm>
          <a:prstGeom prst="roundRect">
            <a:avLst/>
          </a:prstGeom>
          <a:solidFill>
            <a:schemeClr val="bg1">
              <a:alpha val="79000"/>
            </a:schemeClr>
          </a:solidFill>
          <a:ln w="28575" cap="rnd" cmpd="dbl">
            <a:solidFill>
              <a:srgbClr val="FF00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24877"/>
                      <a:gd name="connsiteY0" fmla="*/ 55025 h 330142"/>
                      <a:gd name="connsiteX1" fmla="*/ 55025 w 824877"/>
                      <a:gd name="connsiteY1" fmla="*/ 0 h 330142"/>
                      <a:gd name="connsiteX2" fmla="*/ 412439 w 824877"/>
                      <a:gd name="connsiteY2" fmla="*/ 0 h 330142"/>
                      <a:gd name="connsiteX3" fmla="*/ 769852 w 824877"/>
                      <a:gd name="connsiteY3" fmla="*/ 0 h 330142"/>
                      <a:gd name="connsiteX4" fmla="*/ 824877 w 824877"/>
                      <a:gd name="connsiteY4" fmla="*/ 55025 h 330142"/>
                      <a:gd name="connsiteX5" fmla="*/ 824877 w 824877"/>
                      <a:gd name="connsiteY5" fmla="*/ 275117 h 330142"/>
                      <a:gd name="connsiteX6" fmla="*/ 769852 w 824877"/>
                      <a:gd name="connsiteY6" fmla="*/ 330142 h 330142"/>
                      <a:gd name="connsiteX7" fmla="*/ 405290 w 824877"/>
                      <a:gd name="connsiteY7" fmla="*/ 330142 h 330142"/>
                      <a:gd name="connsiteX8" fmla="*/ 55025 w 824877"/>
                      <a:gd name="connsiteY8" fmla="*/ 330142 h 330142"/>
                      <a:gd name="connsiteX9" fmla="*/ 0 w 824877"/>
                      <a:gd name="connsiteY9" fmla="*/ 275117 h 330142"/>
                      <a:gd name="connsiteX10" fmla="*/ 0 w 824877"/>
                      <a:gd name="connsiteY10" fmla="*/ 55025 h 3301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4877" h="330142" fill="none" extrusionOk="0">
                        <a:moveTo>
                          <a:pt x="0" y="55025"/>
                        </a:moveTo>
                        <a:cubicBezTo>
                          <a:pt x="1380" y="26326"/>
                          <a:pt x="28689" y="-3549"/>
                          <a:pt x="55025" y="0"/>
                        </a:cubicBezTo>
                        <a:cubicBezTo>
                          <a:pt x="143972" y="-9014"/>
                          <a:pt x="242268" y="2400"/>
                          <a:pt x="412439" y="0"/>
                        </a:cubicBezTo>
                        <a:cubicBezTo>
                          <a:pt x="582610" y="-2400"/>
                          <a:pt x="649336" y="-14200"/>
                          <a:pt x="769852" y="0"/>
                        </a:cubicBezTo>
                        <a:cubicBezTo>
                          <a:pt x="798292" y="-3972"/>
                          <a:pt x="824949" y="23657"/>
                          <a:pt x="824877" y="55025"/>
                        </a:cubicBezTo>
                        <a:cubicBezTo>
                          <a:pt x="826829" y="163770"/>
                          <a:pt x="816886" y="184661"/>
                          <a:pt x="824877" y="275117"/>
                        </a:cubicBezTo>
                        <a:cubicBezTo>
                          <a:pt x="820360" y="305692"/>
                          <a:pt x="802137" y="326725"/>
                          <a:pt x="769852" y="330142"/>
                        </a:cubicBezTo>
                        <a:cubicBezTo>
                          <a:pt x="658012" y="343778"/>
                          <a:pt x="481448" y="313553"/>
                          <a:pt x="405290" y="330142"/>
                        </a:cubicBezTo>
                        <a:cubicBezTo>
                          <a:pt x="329132" y="346731"/>
                          <a:pt x="172507" y="323909"/>
                          <a:pt x="55025" y="330142"/>
                        </a:cubicBezTo>
                        <a:cubicBezTo>
                          <a:pt x="24476" y="325834"/>
                          <a:pt x="6816" y="306927"/>
                          <a:pt x="0" y="275117"/>
                        </a:cubicBezTo>
                        <a:cubicBezTo>
                          <a:pt x="-9367" y="196404"/>
                          <a:pt x="3686" y="159234"/>
                          <a:pt x="0" y="55025"/>
                        </a:cubicBezTo>
                        <a:close/>
                      </a:path>
                      <a:path w="824877" h="330142" stroke="0" extrusionOk="0">
                        <a:moveTo>
                          <a:pt x="0" y="55025"/>
                        </a:moveTo>
                        <a:cubicBezTo>
                          <a:pt x="-3358" y="22565"/>
                          <a:pt x="22234" y="902"/>
                          <a:pt x="55025" y="0"/>
                        </a:cubicBezTo>
                        <a:cubicBezTo>
                          <a:pt x="174065" y="12977"/>
                          <a:pt x="251089" y="-14090"/>
                          <a:pt x="426735" y="0"/>
                        </a:cubicBezTo>
                        <a:cubicBezTo>
                          <a:pt x="602381" y="14090"/>
                          <a:pt x="623200" y="10897"/>
                          <a:pt x="769852" y="0"/>
                        </a:cubicBezTo>
                        <a:cubicBezTo>
                          <a:pt x="796934" y="-1809"/>
                          <a:pt x="829731" y="26955"/>
                          <a:pt x="824877" y="55025"/>
                        </a:cubicBezTo>
                        <a:cubicBezTo>
                          <a:pt x="817740" y="116522"/>
                          <a:pt x="814546" y="210224"/>
                          <a:pt x="824877" y="275117"/>
                        </a:cubicBezTo>
                        <a:cubicBezTo>
                          <a:pt x="825428" y="304609"/>
                          <a:pt x="798508" y="331665"/>
                          <a:pt x="769852" y="330142"/>
                        </a:cubicBezTo>
                        <a:cubicBezTo>
                          <a:pt x="612131" y="332497"/>
                          <a:pt x="545715" y="330312"/>
                          <a:pt x="412439" y="330142"/>
                        </a:cubicBezTo>
                        <a:cubicBezTo>
                          <a:pt x="279163" y="329972"/>
                          <a:pt x="135250" y="327081"/>
                          <a:pt x="55025" y="330142"/>
                        </a:cubicBezTo>
                        <a:cubicBezTo>
                          <a:pt x="19737" y="329862"/>
                          <a:pt x="353" y="304538"/>
                          <a:pt x="0" y="275117"/>
                        </a:cubicBezTo>
                        <a:cubicBezTo>
                          <a:pt x="8863" y="168050"/>
                          <a:pt x="-7986" y="154056"/>
                          <a:pt x="0" y="550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</a:rPr>
              <a:t>Request</a:t>
            </a:r>
            <a:r>
              <a:rPr kumimoji="1" lang="zh-CN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zh-CN" sz="1100" dirty="0">
                <a:solidFill>
                  <a:schemeClr val="tx1"/>
                </a:solidFill>
              </a:rPr>
              <a:t>Body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pic>
        <p:nvPicPr>
          <p:cNvPr id="14" name="图形 13" descr="箭头循环 纯色填充">
            <a:extLst>
              <a:ext uri="{FF2B5EF4-FFF2-40B4-BE49-F238E27FC236}">
                <a16:creationId xmlns:a16="http://schemas.microsoft.com/office/drawing/2014/main" id="{0979BED9-7915-1C45-9367-0E39AD260F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64507" y="3232286"/>
            <a:ext cx="914400" cy="914400"/>
          </a:xfrm>
          <a:prstGeom prst="rect">
            <a:avLst/>
          </a:prstGeom>
        </p:spPr>
      </p:pic>
      <p:sp>
        <p:nvSpPr>
          <p:cNvPr id="55" name="圆角矩形 54">
            <a:extLst>
              <a:ext uri="{FF2B5EF4-FFF2-40B4-BE49-F238E27FC236}">
                <a16:creationId xmlns:a16="http://schemas.microsoft.com/office/drawing/2014/main" id="{180CA35F-5CD3-AB40-9F92-44F94276EF03}"/>
              </a:ext>
            </a:extLst>
          </p:cNvPr>
          <p:cNvSpPr/>
          <p:nvPr/>
        </p:nvSpPr>
        <p:spPr>
          <a:xfrm rot="19234330">
            <a:off x="6483164" y="4868816"/>
            <a:ext cx="1114984" cy="252000"/>
          </a:xfrm>
          <a:prstGeom prst="roundRect">
            <a:avLst/>
          </a:prstGeom>
          <a:solidFill>
            <a:schemeClr val="bg1">
              <a:alpha val="79000"/>
            </a:schemeClr>
          </a:solidFill>
          <a:ln w="28575" cap="rnd" cmpd="dbl">
            <a:solidFill>
              <a:srgbClr val="FF00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24877"/>
                      <a:gd name="connsiteY0" fmla="*/ 55025 h 330142"/>
                      <a:gd name="connsiteX1" fmla="*/ 55025 w 824877"/>
                      <a:gd name="connsiteY1" fmla="*/ 0 h 330142"/>
                      <a:gd name="connsiteX2" fmla="*/ 412439 w 824877"/>
                      <a:gd name="connsiteY2" fmla="*/ 0 h 330142"/>
                      <a:gd name="connsiteX3" fmla="*/ 769852 w 824877"/>
                      <a:gd name="connsiteY3" fmla="*/ 0 h 330142"/>
                      <a:gd name="connsiteX4" fmla="*/ 824877 w 824877"/>
                      <a:gd name="connsiteY4" fmla="*/ 55025 h 330142"/>
                      <a:gd name="connsiteX5" fmla="*/ 824877 w 824877"/>
                      <a:gd name="connsiteY5" fmla="*/ 275117 h 330142"/>
                      <a:gd name="connsiteX6" fmla="*/ 769852 w 824877"/>
                      <a:gd name="connsiteY6" fmla="*/ 330142 h 330142"/>
                      <a:gd name="connsiteX7" fmla="*/ 405290 w 824877"/>
                      <a:gd name="connsiteY7" fmla="*/ 330142 h 330142"/>
                      <a:gd name="connsiteX8" fmla="*/ 55025 w 824877"/>
                      <a:gd name="connsiteY8" fmla="*/ 330142 h 330142"/>
                      <a:gd name="connsiteX9" fmla="*/ 0 w 824877"/>
                      <a:gd name="connsiteY9" fmla="*/ 275117 h 330142"/>
                      <a:gd name="connsiteX10" fmla="*/ 0 w 824877"/>
                      <a:gd name="connsiteY10" fmla="*/ 55025 h 3301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4877" h="330142" fill="none" extrusionOk="0">
                        <a:moveTo>
                          <a:pt x="0" y="55025"/>
                        </a:moveTo>
                        <a:cubicBezTo>
                          <a:pt x="1380" y="26326"/>
                          <a:pt x="28689" y="-3549"/>
                          <a:pt x="55025" y="0"/>
                        </a:cubicBezTo>
                        <a:cubicBezTo>
                          <a:pt x="143972" y="-9014"/>
                          <a:pt x="242268" y="2400"/>
                          <a:pt x="412439" y="0"/>
                        </a:cubicBezTo>
                        <a:cubicBezTo>
                          <a:pt x="582610" y="-2400"/>
                          <a:pt x="649336" y="-14200"/>
                          <a:pt x="769852" y="0"/>
                        </a:cubicBezTo>
                        <a:cubicBezTo>
                          <a:pt x="798292" y="-3972"/>
                          <a:pt x="824949" y="23657"/>
                          <a:pt x="824877" y="55025"/>
                        </a:cubicBezTo>
                        <a:cubicBezTo>
                          <a:pt x="826829" y="163770"/>
                          <a:pt x="816886" y="184661"/>
                          <a:pt x="824877" y="275117"/>
                        </a:cubicBezTo>
                        <a:cubicBezTo>
                          <a:pt x="820360" y="305692"/>
                          <a:pt x="802137" y="326725"/>
                          <a:pt x="769852" y="330142"/>
                        </a:cubicBezTo>
                        <a:cubicBezTo>
                          <a:pt x="658012" y="343778"/>
                          <a:pt x="481448" y="313553"/>
                          <a:pt x="405290" y="330142"/>
                        </a:cubicBezTo>
                        <a:cubicBezTo>
                          <a:pt x="329132" y="346731"/>
                          <a:pt x="172507" y="323909"/>
                          <a:pt x="55025" y="330142"/>
                        </a:cubicBezTo>
                        <a:cubicBezTo>
                          <a:pt x="24476" y="325834"/>
                          <a:pt x="6816" y="306927"/>
                          <a:pt x="0" y="275117"/>
                        </a:cubicBezTo>
                        <a:cubicBezTo>
                          <a:pt x="-9367" y="196404"/>
                          <a:pt x="3686" y="159234"/>
                          <a:pt x="0" y="55025"/>
                        </a:cubicBezTo>
                        <a:close/>
                      </a:path>
                      <a:path w="824877" h="330142" stroke="0" extrusionOk="0">
                        <a:moveTo>
                          <a:pt x="0" y="55025"/>
                        </a:moveTo>
                        <a:cubicBezTo>
                          <a:pt x="-3358" y="22565"/>
                          <a:pt x="22234" y="902"/>
                          <a:pt x="55025" y="0"/>
                        </a:cubicBezTo>
                        <a:cubicBezTo>
                          <a:pt x="174065" y="12977"/>
                          <a:pt x="251089" y="-14090"/>
                          <a:pt x="426735" y="0"/>
                        </a:cubicBezTo>
                        <a:cubicBezTo>
                          <a:pt x="602381" y="14090"/>
                          <a:pt x="623200" y="10897"/>
                          <a:pt x="769852" y="0"/>
                        </a:cubicBezTo>
                        <a:cubicBezTo>
                          <a:pt x="796934" y="-1809"/>
                          <a:pt x="829731" y="26955"/>
                          <a:pt x="824877" y="55025"/>
                        </a:cubicBezTo>
                        <a:cubicBezTo>
                          <a:pt x="817740" y="116522"/>
                          <a:pt x="814546" y="210224"/>
                          <a:pt x="824877" y="275117"/>
                        </a:cubicBezTo>
                        <a:cubicBezTo>
                          <a:pt x="825428" y="304609"/>
                          <a:pt x="798508" y="331665"/>
                          <a:pt x="769852" y="330142"/>
                        </a:cubicBezTo>
                        <a:cubicBezTo>
                          <a:pt x="612131" y="332497"/>
                          <a:pt x="545715" y="330312"/>
                          <a:pt x="412439" y="330142"/>
                        </a:cubicBezTo>
                        <a:cubicBezTo>
                          <a:pt x="279163" y="329972"/>
                          <a:pt x="135250" y="327081"/>
                          <a:pt x="55025" y="330142"/>
                        </a:cubicBezTo>
                        <a:cubicBezTo>
                          <a:pt x="19737" y="329862"/>
                          <a:pt x="353" y="304538"/>
                          <a:pt x="0" y="275117"/>
                        </a:cubicBezTo>
                        <a:cubicBezTo>
                          <a:pt x="8863" y="168050"/>
                          <a:pt x="-7986" y="154056"/>
                          <a:pt x="0" y="550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</a:rPr>
              <a:t>Response Body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8388F3B7-FC2B-854D-9F4A-56256CF0E281}"/>
              </a:ext>
            </a:extLst>
          </p:cNvPr>
          <p:cNvSpPr/>
          <p:nvPr/>
        </p:nvSpPr>
        <p:spPr>
          <a:xfrm rot="2715561">
            <a:off x="2930462" y="4728535"/>
            <a:ext cx="956218" cy="252000"/>
          </a:xfrm>
          <a:prstGeom prst="roundRect">
            <a:avLst/>
          </a:prstGeom>
          <a:solidFill>
            <a:schemeClr val="bg1">
              <a:alpha val="79000"/>
            </a:schemeClr>
          </a:solidFill>
          <a:ln w="28575" cap="rnd" cmpd="dbl">
            <a:solidFill>
              <a:srgbClr val="FF00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24877"/>
                      <a:gd name="connsiteY0" fmla="*/ 55025 h 330142"/>
                      <a:gd name="connsiteX1" fmla="*/ 55025 w 824877"/>
                      <a:gd name="connsiteY1" fmla="*/ 0 h 330142"/>
                      <a:gd name="connsiteX2" fmla="*/ 412439 w 824877"/>
                      <a:gd name="connsiteY2" fmla="*/ 0 h 330142"/>
                      <a:gd name="connsiteX3" fmla="*/ 769852 w 824877"/>
                      <a:gd name="connsiteY3" fmla="*/ 0 h 330142"/>
                      <a:gd name="connsiteX4" fmla="*/ 824877 w 824877"/>
                      <a:gd name="connsiteY4" fmla="*/ 55025 h 330142"/>
                      <a:gd name="connsiteX5" fmla="*/ 824877 w 824877"/>
                      <a:gd name="connsiteY5" fmla="*/ 275117 h 330142"/>
                      <a:gd name="connsiteX6" fmla="*/ 769852 w 824877"/>
                      <a:gd name="connsiteY6" fmla="*/ 330142 h 330142"/>
                      <a:gd name="connsiteX7" fmla="*/ 405290 w 824877"/>
                      <a:gd name="connsiteY7" fmla="*/ 330142 h 330142"/>
                      <a:gd name="connsiteX8" fmla="*/ 55025 w 824877"/>
                      <a:gd name="connsiteY8" fmla="*/ 330142 h 330142"/>
                      <a:gd name="connsiteX9" fmla="*/ 0 w 824877"/>
                      <a:gd name="connsiteY9" fmla="*/ 275117 h 330142"/>
                      <a:gd name="connsiteX10" fmla="*/ 0 w 824877"/>
                      <a:gd name="connsiteY10" fmla="*/ 55025 h 3301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4877" h="330142" fill="none" extrusionOk="0">
                        <a:moveTo>
                          <a:pt x="0" y="55025"/>
                        </a:moveTo>
                        <a:cubicBezTo>
                          <a:pt x="1380" y="26326"/>
                          <a:pt x="28689" y="-3549"/>
                          <a:pt x="55025" y="0"/>
                        </a:cubicBezTo>
                        <a:cubicBezTo>
                          <a:pt x="143972" y="-9014"/>
                          <a:pt x="242268" y="2400"/>
                          <a:pt x="412439" y="0"/>
                        </a:cubicBezTo>
                        <a:cubicBezTo>
                          <a:pt x="582610" y="-2400"/>
                          <a:pt x="649336" y="-14200"/>
                          <a:pt x="769852" y="0"/>
                        </a:cubicBezTo>
                        <a:cubicBezTo>
                          <a:pt x="798292" y="-3972"/>
                          <a:pt x="824949" y="23657"/>
                          <a:pt x="824877" y="55025"/>
                        </a:cubicBezTo>
                        <a:cubicBezTo>
                          <a:pt x="826829" y="163770"/>
                          <a:pt x="816886" y="184661"/>
                          <a:pt x="824877" y="275117"/>
                        </a:cubicBezTo>
                        <a:cubicBezTo>
                          <a:pt x="820360" y="305692"/>
                          <a:pt x="802137" y="326725"/>
                          <a:pt x="769852" y="330142"/>
                        </a:cubicBezTo>
                        <a:cubicBezTo>
                          <a:pt x="658012" y="343778"/>
                          <a:pt x="481448" y="313553"/>
                          <a:pt x="405290" y="330142"/>
                        </a:cubicBezTo>
                        <a:cubicBezTo>
                          <a:pt x="329132" y="346731"/>
                          <a:pt x="172507" y="323909"/>
                          <a:pt x="55025" y="330142"/>
                        </a:cubicBezTo>
                        <a:cubicBezTo>
                          <a:pt x="24476" y="325834"/>
                          <a:pt x="6816" y="306927"/>
                          <a:pt x="0" y="275117"/>
                        </a:cubicBezTo>
                        <a:cubicBezTo>
                          <a:pt x="-9367" y="196404"/>
                          <a:pt x="3686" y="159234"/>
                          <a:pt x="0" y="55025"/>
                        </a:cubicBezTo>
                        <a:close/>
                      </a:path>
                      <a:path w="824877" h="330142" stroke="0" extrusionOk="0">
                        <a:moveTo>
                          <a:pt x="0" y="55025"/>
                        </a:moveTo>
                        <a:cubicBezTo>
                          <a:pt x="-3358" y="22565"/>
                          <a:pt x="22234" y="902"/>
                          <a:pt x="55025" y="0"/>
                        </a:cubicBezTo>
                        <a:cubicBezTo>
                          <a:pt x="174065" y="12977"/>
                          <a:pt x="251089" y="-14090"/>
                          <a:pt x="426735" y="0"/>
                        </a:cubicBezTo>
                        <a:cubicBezTo>
                          <a:pt x="602381" y="14090"/>
                          <a:pt x="623200" y="10897"/>
                          <a:pt x="769852" y="0"/>
                        </a:cubicBezTo>
                        <a:cubicBezTo>
                          <a:pt x="796934" y="-1809"/>
                          <a:pt x="829731" y="26955"/>
                          <a:pt x="824877" y="55025"/>
                        </a:cubicBezTo>
                        <a:cubicBezTo>
                          <a:pt x="817740" y="116522"/>
                          <a:pt x="814546" y="210224"/>
                          <a:pt x="824877" y="275117"/>
                        </a:cubicBezTo>
                        <a:cubicBezTo>
                          <a:pt x="825428" y="304609"/>
                          <a:pt x="798508" y="331665"/>
                          <a:pt x="769852" y="330142"/>
                        </a:cubicBezTo>
                        <a:cubicBezTo>
                          <a:pt x="612131" y="332497"/>
                          <a:pt x="545715" y="330312"/>
                          <a:pt x="412439" y="330142"/>
                        </a:cubicBezTo>
                        <a:cubicBezTo>
                          <a:pt x="279163" y="329972"/>
                          <a:pt x="135250" y="327081"/>
                          <a:pt x="55025" y="330142"/>
                        </a:cubicBezTo>
                        <a:cubicBezTo>
                          <a:pt x="19737" y="329862"/>
                          <a:pt x="353" y="304538"/>
                          <a:pt x="0" y="275117"/>
                        </a:cubicBezTo>
                        <a:cubicBezTo>
                          <a:pt x="8863" y="168050"/>
                          <a:pt x="-7986" y="154056"/>
                          <a:pt x="0" y="550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</a:rPr>
              <a:t>Pack HTTP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pic>
        <p:nvPicPr>
          <p:cNvPr id="19" name="图形 18" descr="用户 纯色填充">
            <a:extLst>
              <a:ext uri="{FF2B5EF4-FFF2-40B4-BE49-F238E27FC236}">
                <a16:creationId xmlns:a16="http://schemas.microsoft.com/office/drawing/2014/main" id="{9A72B49D-1F83-8947-A665-19B05BCB24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8563" y="2213020"/>
            <a:ext cx="547830" cy="547830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8F6B63AE-DD1F-B04B-977B-F672FBE2A31B}"/>
              </a:ext>
            </a:extLst>
          </p:cNvPr>
          <p:cNvSpPr txBox="1"/>
          <p:nvPr/>
        </p:nvSpPr>
        <p:spPr>
          <a:xfrm>
            <a:off x="879301" y="2643475"/>
            <a:ext cx="68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Accept</a:t>
            </a:r>
            <a:endParaRPr kumimoji="1" lang="zh-CN" altLang="en-US" sz="1400" dirty="0"/>
          </a:p>
        </p:txBody>
      </p:sp>
      <p:sp>
        <p:nvSpPr>
          <p:cNvPr id="60" name="下弧形箭头 59">
            <a:extLst>
              <a:ext uri="{FF2B5EF4-FFF2-40B4-BE49-F238E27FC236}">
                <a16:creationId xmlns:a16="http://schemas.microsoft.com/office/drawing/2014/main" id="{206FB8EC-0B6B-BE4C-A05F-FD6A29A56517}"/>
              </a:ext>
            </a:extLst>
          </p:cNvPr>
          <p:cNvSpPr/>
          <p:nvPr/>
        </p:nvSpPr>
        <p:spPr>
          <a:xfrm rot="8287621">
            <a:off x="3297270" y="2783557"/>
            <a:ext cx="1698637" cy="3439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1" name="下弧形箭头 60">
            <a:extLst>
              <a:ext uri="{FF2B5EF4-FFF2-40B4-BE49-F238E27FC236}">
                <a16:creationId xmlns:a16="http://schemas.microsoft.com/office/drawing/2014/main" id="{0FC382EC-CB6A-1440-BA8C-3A3B74A71DF4}"/>
              </a:ext>
            </a:extLst>
          </p:cNvPr>
          <p:cNvSpPr/>
          <p:nvPr/>
        </p:nvSpPr>
        <p:spPr>
          <a:xfrm rot="2591708">
            <a:off x="3275432" y="4301690"/>
            <a:ext cx="1750478" cy="3070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3" name="下弧形箭头 62">
            <a:extLst>
              <a:ext uri="{FF2B5EF4-FFF2-40B4-BE49-F238E27FC236}">
                <a16:creationId xmlns:a16="http://schemas.microsoft.com/office/drawing/2014/main" id="{D509B354-8735-2E4B-9AB5-40222B961398}"/>
              </a:ext>
            </a:extLst>
          </p:cNvPr>
          <p:cNvSpPr/>
          <p:nvPr/>
        </p:nvSpPr>
        <p:spPr>
          <a:xfrm rot="5400000" flipH="1" flipV="1">
            <a:off x="4291539" y="3472288"/>
            <a:ext cx="2918628" cy="3959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24578"/>
      </p:ext>
    </p:extLst>
  </p:cSld>
  <p:clrMapOvr>
    <a:masterClrMapping/>
  </p:clrMapOvr>
  <p:transition spd="slow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2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0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35" presetClass="emph" presetSubtype="0" repeatCount="3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2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9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7" presetID="37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0.00139 L 0.07956 -0.06203 C 0.09609 -0.07639 0.12018 -0.07916 0.14492 -0.07338 C 0.17175 -0.06643 0.19336 -0.05208 0.20716 -0.03148 L 0.275 0.06806 " pathEditMode="relative" rAng="480000" ptsTypes="AAAAA">
                                          <p:cBhvr>
                                            <p:cTn id="38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167" y="-182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7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5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1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93" grpId="0" animBg="1"/>
          <p:bldP spid="37" grpId="0" animBg="1"/>
          <p:bldP spid="37" grpId="1" animBg="1"/>
          <p:bldP spid="37" grpId="2" animBg="1"/>
          <p:bldP spid="38" grpId="0" animBg="1"/>
          <p:bldP spid="42" grpId="0" animBg="1"/>
          <p:bldP spid="46" grpId="0"/>
          <p:bldP spid="48" grpId="0"/>
          <p:bldP spid="48" grpId="1"/>
          <p:bldP spid="51" grpId="0" animBg="1"/>
          <p:bldP spid="55" grpId="0" animBg="1"/>
          <p:bldP spid="58" grpId="0" animBg="1"/>
          <p:bldP spid="59" grpId="0"/>
          <p:bldP spid="60" grpId="0" animBg="1"/>
          <p:bldP spid="61" grpId="0" animBg="1"/>
          <p:bldP spid="6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2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0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35" presetClass="emph" presetSubtype="0" repeatCount="3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2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9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7" presetID="37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0.00139 L 0.07956 -0.06203 C 0.09609 -0.07639 0.12018 -0.07916 0.14492 -0.07338 C 0.17175 -0.06643 0.19336 -0.05208 0.20716 -0.03148 L 0.275 0.06806 " pathEditMode="relative" rAng="480000" ptsTypes="AAAAA">
                                          <p:cBhvr>
                                            <p:cTn id="38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167" y="-182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7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5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1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93" grpId="0" animBg="1"/>
          <p:bldP spid="37" grpId="0" animBg="1"/>
          <p:bldP spid="37" grpId="1" animBg="1"/>
          <p:bldP spid="37" grpId="2" animBg="1"/>
          <p:bldP spid="38" grpId="0" animBg="1"/>
          <p:bldP spid="42" grpId="0" animBg="1"/>
          <p:bldP spid="46" grpId="0"/>
          <p:bldP spid="48" grpId="0"/>
          <p:bldP spid="48" grpId="1"/>
          <p:bldP spid="51" grpId="0" animBg="1"/>
          <p:bldP spid="55" grpId="0" animBg="1"/>
          <p:bldP spid="58" grpId="0" animBg="1"/>
          <p:bldP spid="59" grpId="0"/>
          <p:bldP spid="60" grpId="0" animBg="1"/>
          <p:bldP spid="61" grpId="0" animBg="1"/>
          <p:bldP spid="63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298266" y="281071"/>
            <a:ext cx="6309798" cy="651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3600" dirty="0"/>
              <a:t>为什么设计这么多种线程？</a:t>
            </a:r>
          </a:p>
        </p:txBody>
      </p:sp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5CB9B648-048E-1340-A731-D1676E3735F5}"/>
              </a:ext>
            </a:extLst>
          </p:cNvPr>
          <p:cNvSpPr txBox="1">
            <a:spLocks/>
          </p:cNvSpPr>
          <p:nvPr/>
        </p:nvSpPr>
        <p:spPr>
          <a:xfrm>
            <a:off x="1708758" y="1810581"/>
            <a:ext cx="8774483" cy="3782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9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400" dirty="0"/>
              <a:t>1.  </a:t>
            </a:r>
            <a:r>
              <a:rPr kumimoji="1" lang="zh-CN" altLang="en-US" sz="2400" dirty="0"/>
              <a:t>为什么不将接收连接和解析字节流合入同个线程？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2.</a:t>
            </a:r>
            <a:r>
              <a:rPr kumimoji="1" lang="zh-CN" altLang="en-US" sz="2400" dirty="0"/>
              <a:t>  为什么也要将处理上层业务逻辑独立出来？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3.</a:t>
            </a:r>
            <a:r>
              <a:rPr kumimoji="1" lang="zh-CN" altLang="en-US" sz="2400" dirty="0"/>
              <a:t>  一次请求就是一个完整且独立的流程，甚至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/>
              <a:t>     为什么不将整个流程设计在一个线程中？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428644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298266" y="281071"/>
            <a:ext cx="6309798" cy="651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3600" dirty="0"/>
              <a:t>合到一个通用线程内？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A0F820-5EB3-4B4E-8571-A62AB9690CF4}"/>
              </a:ext>
            </a:extLst>
          </p:cNvPr>
          <p:cNvSpPr txBox="1"/>
          <p:nvPr/>
        </p:nvSpPr>
        <p:spPr>
          <a:xfrm>
            <a:off x="9729368" y="797171"/>
            <a:ext cx="2306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假设：</a:t>
            </a:r>
            <a:endParaRPr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 一个请求耗时</a:t>
            </a:r>
            <a:r>
              <a:rPr kumimoji="1" lang="en-US" altLang="zh-CN" dirty="0"/>
              <a:t>1s;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 开了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个此线程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 某时刻有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个请求。</a:t>
            </a:r>
          </a:p>
        </p:txBody>
      </p:sp>
      <p:pic>
        <p:nvPicPr>
          <p:cNvPr id="14" name="图形 13" descr="箭头循环 纯色填充">
            <a:extLst>
              <a:ext uri="{FF2B5EF4-FFF2-40B4-BE49-F238E27FC236}">
                <a16:creationId xmlns:a16="http://schemas.microsoft.com/office/drawing/2014/main" id="{0979BED9-7915-1C45-9367-0E39AD260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9759" y="4498279"/>
            <a:ext cx="914400" cy="914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9CAF9D3-8372-444C-979A-0F317ED0CE7A}"/>
              </a:ext>
            </a:extLst>
          </p:cNvPr>
          <p:cNvSpPr/>
          <p:nvPr/>
        </p:nvSpPr>
        <p:spPr>
          <a:xfrm>
            <a:off x="6792665" y="3777724"/>
            <a:ext cx="1240522" cy="222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59B3976-C8D6-584D-8B18-ABFE8D50C8A3}"/>
              </a:ext>
            </a:extLst>
          </p:cNvPr>
          <p:cNvSpPr txBox="1"/>
          <p:nvPr/>
        </p:nvSpPr>
        <p:spPr>
          <a:xfrm>
            <a:off x="5186820" y="3627391"/>
            <a:ext cx="168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Parse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Http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from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Tcp</a:t>
            </a:r>
            <a:r>
              <a:rPr kumimoji="1" lang="en-US" altLang="zh-CN" sz="1600" dirty="0"/>
              <a:t> byte array.</a:t>
            </a:r>
            <a:endParaRPr kumimoji="1" lang="zh-CN" altLang="en-US" sz="16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3A121B1-420D-D649-A1C2-662B9502B444}"/>
              </a:ext>
            </a:extLst>
          </p:cNvPr>
          <p:cNvSpPr txBox="1"/>
          <p:nvPr/>
        </p:nvSpPr>
        <p:spPr>
          <a:xfrm>
            <a:off x="5234043" y="5532339"/>
            <a:ext cx="1615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Pack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Http;</a:t>
            </a:r>
          </a:p>
          <a:p>
            <a:r>
              <a:rPr kumimoji="1" lang="en-US" altLang="zh-CN" sz="1600" dirty="0"/>
              <a:t>Send response.</a:t>
            </a:r>
            <a:endParaRPr kumimoji="1" lang="zh-CN" altLang="en-US" sz="1600" dirty="0"/>
          </a:p>
        </p:txBody>
      </p:sp>
      <p:sp>
        <p:nvSpPr>
          <p:cNvPr id="4" name="空心弧 3">
            <a:extLst>
              <a:ext uri="{FF2B5EF4-FFF2-40B4-BE49-F238E27FC236}">
                <a16:creationId xmlns:a16="http://schemas.microsoft.com/office/drawing/2014/main" id="{8C330B65-714E-F349-A537-FCE0E93712DC}"/>
              </a:ext>
            </a:extLst>
          </p:cNvPr>
          <p:cNvSpPr/>
          <p:nvPr/>
        </p:nvSpPr>
        <p:spPr>
          <a:xfrm>
            <a:off x="7130662" y="3777724"/>
            <a:ext cx="1805050" cy="1766056"/>
          </a:xfrm>
          <a:prstGeom prst="blockArc">
            <a:avLst>
              <a:gd name="adj1" fmla="val 16211523"/>
              <a:gd name="adj2" fmla="val 21050464"/>
              <a:gd name="adj3" fmla="val 13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空心弧 40">
            <a:extLst>
              <a:ext uri="{FF2B5EF4-FFF2-40B4-BE49-F238E27FC236}">
                <a16:creationId xmlns:a16="http://schemas.microsoft.com/office/drawing/2014/main" id="{5883D48A-AD64-814A-9B4B-202696AB2ACE}"/>
              </a:ext>
            </a:extLst>
          </p:cNvPr>
          <p:cNvSpPr/>
          <p:nvPr/>
        </p:nvSpPr>
        <p:spPr>
          <a:xfrm rot="5400000">
            <a:off x="7135388" y="4149174"/>
            <a:ext cx="1805050" cy="1766056"/>
          </a:xfrm>
          <a:prstGeom prst="blockArc">
            <a:avLst>
              <a:gd name="adj1" fmla="val 17763524"/>
              <a:gd name="adj2" fmla="val 21599995"/>
              <a:gd name="adj3" fmla="val 13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7FE8D28-9C9D-2543-9B2D-9B53BBD78197}"/>
              </a:ext>
            </a:extLst>
          </p:cNvPr>
          <p:cNvSpPr txBox="1"/>
          <p:nvPr/>
        </p:nvSpPr>
        <p:spPr>
          <a:xfrm>
            <a:off x="2154012" y="3565836"/>
            <a:ext cx="168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Accept connection;</a:t>
            </a:r>
          </a:p>
          <a:p>
            <a:r>
              <a:rPr kumimoji="1" lang="en-US" altLang="zh-CN" sz="1600" dirty="0"/>
              <a:t>Add to </a:t>
            </a:r>
            <a:r>
              <a:rPr kumimoji="1" lang="en-US" altLang="zh-CN" sz="1600" dirty="0" err="1"/>
              <a:t>Epoll</a:t>
            </a:r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8320D288-76AA-5B46-ACB3-7CC875DE9919}"/>
              </a:ext>
            </a:extLst>
          </p:cNvPr>
          <p:cNvSpPr/>
          <p:nvPr/>
        </p:nvSpPr>
        <p:spPr>
          <a:xfrm rot="10800000">
            <a:off x="6681135" y="5589018"/>
            <a:ext cx="1352052" cy="471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右箭头 46">
            <a:extLst>
              <a:ext uri="{FF2B5EF4-FFF2-40B4-BE49-F238E27FC236}">
                <a16:creationId xmlns:a16="http://schemas.microsoft.com/office/drawing/2014/main" id="{919795E5-0685-A44D-BB84-C5304B06B7DF}"/>
              </a:ext>
            </a:extLst>
          </p:cNvPr>
          <p:cNvSpPr/>
          <p:nvPr/>
        </p:nvSpPr>
        <p:spPr>
          <a:xfrm>
            <a:off x="3867274" y="3653290"/>
            <a:ext cx="1222721" cy="471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右箭头 51">
            <a:extLst>
              <a:ext uri="{FF2B5EF4-FFF2-40B4-BE49-F238E27FC236}">
                <a16:creationId xmlns:a16="http://schemas.microsoft.com/office/drawing/2014/main" id="{D8A46E52-B2E4-1B45-AE0E-453B839862C1}"/>
              </a:ext>
            </a:extLst>
          </p:cNvPr>
          <p:cNvSpPr/>
          <p:nvPr/>
        </p:nvSpPr>
        <p:spPr>
          <a:xfrm rot="10800000">
            <a:off x="4519295" y="5589018"/>
            <a:ext cx="593338" cy="471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右箭头 52">
            <a:extLst>
              <a:ext uri="{FF2B5EF4-FFF2-40B4-BE49-F238E27FC236}">
                <a16:creationId xmlns:a16="http://schemas.microsoft.com/office/drawing/2014/main" id="{E6D0224C-5EF8-DB43-A97B-A5EA3CA2D55F}"/>
              </a:ext>
            </a:extLst>
          </p:cNvPr>
          <p:cNvSpPr/>
          <p:nvPr/>
        </p:nvSpPr>
        <p:spPr>
          <a:xfrm>
            <a:off x="1191205" y="3653290"/>
            <a:ext cx="1023178" cy="471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连接器 12">
            <a:extLst>
              <a:ext uri="{FF2B5EF4-FFF2-40B4-BE49-F238E27FC236}">
                <a16:creationId xmlns:a16="http://schemas.microsoft.com/office/drawing/2014/main" id="{BDF964C8-C0EE-FF4A-AF1F-86556D637B1C}"/>
              </a:ext>
            </a:extLst>
          </p:cNvPr>
          <p:cNvSpPr/>
          <p:nvPr/>
        </p:nvSpPr>
        <p:spPr>
          <a:xfrm>
            <a:off x="4104508" y="5651873"/>
            <a:ext cx="344384" cy="3457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ACE0A1C6-B5F0-BE4F-A079-D6D552F27500}"/>
              </a:ext>
            </a:extLst>
          </p:cNvPr>
          <p:cNvCxnSpPr>
            <a:cxnSpLocks/>
          </p:cNvCxnSpPr>
          <p:nvPr/>
        </p:nvCxnSpPr>
        <p:spPr>
          <a:xfrm>
            <a:off x="1767427" y="1140031"/>
            <a:ext cx="0" cy="5177421"/>
          </a:xfrm>
          <a:prstGeom prst="line">
            <a:avLst/>
          </a:prstGeom>
          <a:ln w="38100">
            <a:solidFill>
              <a:srgbClr val="FFFF00"/>
            </a:solidFill>
          </a:ln>
          <a:effectLst>
            <a:glow rad="63500">
              <a:schemeClr val="tx1">
                <a:lumMod val="75000"/>
                <a:lumOff val="2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53325C1B-274E-294B-9B16-A61355C44EE4}"/>
              </a:ext>
            </a:extLst>
          </p:cNvPr>
          <p:cNvCxnSpPr>
            <a:cxnSpLocks/>
          </p:cNvCxnSpPr>
          <p:nvPr/>
        </p:nvCxnSpPr>
        <p:spPr>
          <a:xfrm>
            <a:off x="4005014" y="1140031"/>
            <a:ext cx="0" cy="5177421"/>
          </a:xfrm>
          <a:prstGeom prst="line">
            <a:avLst/>
          </a:prstGeom>
          <a:ln w="38100">
            <a:solidFill>
              <a:srgbClr val="FFFF00"/>
            </a:solidFill>
          </a:ln>
          <a:effectLst>
            <a:glow rad="63500">
              <a:schemeClr val="tx1">
                <a:lumMod val="75000"/>
                <a:lumOff val="2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33854DD5-7F41-824F-B8D0-8C8D6464F70A}"/>
              </a:ext>
            </a:extLst>
          </p:cNvPr>
          <p:cNvCxnSpPr>
            <a:cxnSpLocks/>
          </p:cNvCxnSpPr>
          <p:nvPr/>
        </p:nvCxnSpPr>
        <p:spPr>
          <a:xfrm>
            <a:off x="9255617" y="1140031"/>
            <a:ext cx="0" cy="5177421"/>
          </a:xfrm>
          <a:prstGeom prst="line">
            <a:avLst/>
          </a:prstGeom>
          <a:ln w="38100">
            <a:solidFill>
              <a:srgbClr val="FFFF00"/>
            </a:solidFill>
          </a:ln>
          <a:effectLst>
            <a:glow rad="63500">
              <a:schemeClr val="tx1">
                <a:lumMod val="75000"/>
                <a:lumOff val="2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90B3F93-E97E-2C4D-9256-E4C85790EA31}"/>
              </a:ext>
            </a:extLst>
          </p:cNvPr>
          <p:cNvCxnSpPr>
            <a:cxnSpLocks/>
          </p:cNvCxnSpPr>
          <p:nvPr/>
        </p:nvCxnSpPr>
        <p:spPr>
          <a:xfrm>
            <a:off x="7067328" y="1125321"/>
            <a:ext cx="0" cy="5177421"/>
          </a:xfrm>
          <a:prstGeom prst="line">
            <a:avLst/>
          </a:prstGeom>
          <a:ln w="38100">
            <a:solidFill>
              <a:srgbClr val="FFFF00"/>
            </a:solidFill>
          </a:ln>
          <a:effectLst>
            <a:glow rad="63500">
              <a:schemeClr val="tx1">
                <a:lumMod val="75000"/>
                <a:lumOff val="2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40E1A28-E3A9-6243-AD3C-16B5AEE422CE}"/>
              </a:ext>
            </a:extLst>
          </p:cNvPr>
          <p:cNvGrpSpPr/>
          <p:nvPr/>
        </p:nvGrpSpPr>
        <p:grpSpPr>
          <a:xfrm>
            <a:off x="1979045" y="1076421"/>
            <a:ext cx="1689040" cy="397776"/>
            <a:chOff x="581140" y="1091896"/>
            <a:chExt cx="2053955" cy="397776"/>
          </a:xfrm>
        </p:grpSpPr>
        <p:sp>
          <p:nvSpPr>
            <p:cNvPr id="63" name="燕尾形箭头 62">
              <a:extLst>
                <a:ext uri="{FF2B5EF4-FFF2-40B4-BE49-F238E27FC236}">
                  <a16:creationId xmlns:a16="http://schemas.microsoft.com/office/drawing/2014/main" id="{A1B3F43B-FF22-5A46-84FB-DDB180607C1B}"/>
                </a:ext>
              </a:extLst>
            </p:cNvPr>
            <p:cNvSpPr/>
            <p:nvPr/>
          </p:nvSpPr>
          <p:spPr>
            <a:xfrm>
              <a:off x="581140" y="1399672"/>
              <a:ext cx="2053955" cy="90000"/>
            </a:xfrm>
            <a:prstGeom prst="notched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9EF0A5EC-8B1F-4C4E-8684-D5744BDB5AFB}"/>
                </a:ext>
              </a:extLst>
            </p:cNvPr>
            <p:cNvSpPr txBox="1"/>
            <p:nvPr/>
          </p:nvSpPr>
          <p:spPr>
            <a:xfrm>
              <a:off x="1103029" y="1091896"/>
              <a:ext cx="1059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/>
                <a:t>≈ 0.1ms</a:t>
              </a:r>
              <a:endParaRPr kumimoji="1" lang="zh-CN" altLang="en-US" sz="1600" dirty="0"/>
            </a:p>
          </p:txBody>
        </p: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F37A046F-AC41-BE40-87D3-452C67DF00D9}"/>
              </a:ext>
            </a:extLst>
          </p:cNvPr>
          <p:cNvSpPr txBox="1"/>
          <p:nvPr/>
        </p:nvSpPr>
        <p:spPr>
          <a:xfrm>
            <a:off x="5124673" y="1089559"/>
            <a:ext cx="82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250ms</a:t>
            </a:r>
            <a:endParaRPr kumimoji="1" lang="zh-CN" altLang="en-US" sz="1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BC70008-0613-1341-9EB6-DE49E8F4E6CC}"/>
              </a:ext>
            </a:extLst>
          </p:cNvPr>
          <p:cNvSpPr txBox="1"/>
          <p:nvPr/>
        </p:nvSpPr>
        <p:spPr>
          <a:xfrm>
            <a:off x="7763436" y="1088982"/>
            <a:ext cx="55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750</a:t>
            </a:r>
            <a:endParaRPr kumimoji="1" lang="zh-CN" altLang="en-US" sz="1600" dirty="0"/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6DBD3236-6646-B445-9D31-8CE1706AD105}"/>
              </a:ext>
            </a:extLst>
          </p:cNvPr>
          <p:cNvSpPr/>
          <p:nvPr/>
        </p:nvSpPr>
        <p:spPr>
          <a:xfrm>
            <a:off x="2353521" y="2789802"/>
            <a:ext cx="1202009" cy="440190"/>
          </a:xfrm>
          <a:prstGeom prst="roundRect">
            <a:avLst/>
          </a:prstGeom>
          <a:solidFill>
            <a:schemeClr val="bg1">
              <a:alpha val="79000"/>
            </a:schemeClr>
          </a:solidFill>
          <a:ln w="28575" cap="rnd" cmpd="dbl">
            <a:solidFill>
              <a:srgbClr val="FF00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24877"/>
                      <a:gd name="connsiteY0" fmla="*/ 55025 h 330142"/>
                      <a:gd name="connsiteX1" fmla="*/ 55025 w 824877"/>
                      <a:gd name="connsiteY1" fmla="*/ 0 h 330142"/>
                      <a:gd name="connsiteX2" fmla="*/ 412439 w 824877"/>
                      <a:gd name="connsiteY2" fmla="*/ 0 h 330142"/>
                      <a:gd name="connsiteX3" fmla="*/ 769852 w 824877"/>
                      <a:gd name="connsiteY3" fmla="*/ 0 h 330142"/>
                      <a:gd name="connsiteX4" fmla="*/ 824877 w 824877"/>
                      <a:gd name="connsiteY4" fmla="*/ 55025 h 330142"/>
                      <a:gd name="connsiteX5" fmla="*/ 824877 w 824877"/>
                      <a:gd name="connsiteY5" fmla="*/ 275117 h 330142"/>
                      <a:gd name="connsiteX6" fmla="*/ 769852 w 824877"/>
                      <a:gd name="connsiteY6" fmla="*/ 330142 h 330142"/>
                      <a:gd name="connsiteX7" fmla="*/ 405290 w 824877"/>
                      <a:gd name="connsiteY7" fmla="*/ 330142 h 330142"/>
                      <a:gd name="connsiteX8" fmla="*/ 55025 w 824877"/>
                      <a:gd name="connsiteY8" fmla="*/ 330142 h 330142"/>
                      <a:gd name="connsiteX9" fmla="*/ 0 w 824877"/>
                      <a:gd name="connsiteY9" fmla="*/ 275117 h 330142"/>
                      <a:gd name="connsiteX10" fmla="*/ 0 w 824877"/>
                      <a:gd name="connsiteY10" fmla="*/ 55025 h 3301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4877" h="330142" fill="none" extrusionOk="0">
                        <a:moveTo>
                          <a:pt x="0" y="55025"/>
                        </a:moveTo>
                        <a:cubicBezTo>
                          <a:pt x="1380" y="26326"/>
                          <a:pt x="28689" y="-3549"/>
                          <a:pt x="55025" y="0"/>
                        </a:cubicBezTo>
                        <a:cubicBezTo>
                          <a:pt x="143972" y="-9014"/>
                          <a:pt x="242268" y="2400"/>
                          <a:pt x="412439" y="0"/>
                        </a:cubicBezTo>
                        <a:cubicBezTo>
                          <a:pt x="582610" y="-2400"/>
                          <a:pt x="649336" y="-14200"/>
                          <a:pt x="769852" y="0"/>
                        </a:cubicBezTo>
                        <a:cubicBezTo>
                          <a:pt x="798292" y="-3972"/>
                          <a:pt x="824949" y="23657"/>
                          <a:pt x="824877" y="55025"/>
                        </a:cubicBezTo>
                        <a:cubicBezTo>
                          <a:pt x="826829" y="163770"/>
                          <a:pt x="816886" y="184661"/>
                          <a:pt x="824877" y="275117"/>
                        </a:cubicBezTo>
                        <a:cubicBezTo>
                          <a:pt x="820360" y="305692"/>
                          <a:pt x="802137" y="326725"/>
                          <a:pt x="769852" y="330142"/>
                        </a:cubicBezTo>
                        <a:cubicBezTo>
                          <a:pt x="658012" y="343778"/>
                          <a:pt x="481448" y="313553"/>
                          <a:pt x="405290" y="330142"/>
                        </a:cubicBezTo>
                        <a:cubicBezTo>
                          <a:pt x="329132" y="346731"/>
                          <a:pt x="172507" y="323909"/>
                          <a:pt x="55025" y="330142"/>
                        </a:cubicBezTo>
                        <a:cubicBezTo>
                          <a:pt x="24476" y="325834"/>
                          <a:pt x="6816" y="306927"/>
                          <a:pt x="0" y="275117"/>
                        </a:cubicBezTo>
                        <a:cubicBezTo>
                          <a:pt x="-9367" y="196404"/>
                          <a:pt x="3686" y="159234"/>
                          <a:pt x="0" y="55025"/>
                        </a:cubicBezTo>
                        <a:close/>
                      </a:path>
                      <a:path w="824877" h="330142" stroke="0" extrusionOk="0">
                        <a:moveTo>
                          <a:pt x="0" y="55025"/>
                        </a:moveTo>
                        <a:cubicBezTo>
                          <a:pt x="-3358" y="22565"/>
                          <a:pt x="22234" y="902"/>
                          <a:pt x="55025" y="0"/>
                        </a:cubicBezTo>
                        <a:cubicBezTo>
                          <a:pt x="174065" y="12977"/>
                          <a:pt x="251089" y="-14090"/>
                          <a:pt x="426735" y="0"/>
                        </a:cubicBezTo>
                        <a:cubicBezTo>
                          <a:pt x="602381" y="14090"/>
                          <a:pt x="623200" y="10897"/>
                          <a:pt x="769852" y="0"/>
                        </a:cubicBezTo>
                        <a:cubicBezTo>
                          <a:pt x="796934" y="-1809"/>
                          <a:pt x="829731" y="26955"/>
                          <a:pt x="824877" y="55025"/>
                        </a:cubicBezTo>
                        <a:cubicBezTo>
                          <a:pt x="817740" y="116522"/>
                          <a:pt x="814546" y="210224"/>
                          <a:pt x="824877" y="275117"/>
                        </a:cubicBezTo>
                        <a:cubicBezTo>
                          <a:pt x="825428" y="304609"/>
                          <a:pt x="798508" y="331665"/>
                          <a:pt x="769852" y="330142"/>
                        </a:cubicBezTo>
                        <a:cubicBezTo>
                          <a:pt x="612131" y="332497"/>
                          <a:pt x="545715" y="330312"/>
                          <a:pt x="412439" y="330142"/>
                        </a:cubicBezTo>
                        <a:cubicBezTo>
                          <a:pt x="279163" y="329972"/>
                          <a:pt x="135250" y="327081"/>
                          <a:pt x="55025" y="330142"/>
                        </a:cubicBezTo>
                        <a:cubicBezTo>
                          <a:pt x="19737" y="329862"/>
                          <a:pt x="353" y="304538"/>
                          <a:pt x="0" y="275117"/>
                        </a:cubicBezTo>
                        <a:cubicBezTo>
                          <a:pt x="8863" y="168050"/>
                          <a:pt x="-7986" y="154056"/>
                          <a:pt x="0" y="550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Connector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FE02D767-7050-C64C-97E6-FC29CFA42F83}"/>
              </a:ext>
            </a:extLst>
          </p:cNvPr>
          <p:cNvSpPr/>
          <p:nvPr/>
        </p:nvSpPr>
        <p:spPr>
          <a:xfrm>
            <a:off x="5003470" y="2793771"/>
            <a:ext cx="1202009" cy="440190"/>
          </a:xfrm>
          <a:prstGeom prst="roundRect">
            <a:avLst/>
          </a:prstGeom>
          <a:solidFill>
            <a:schemeClr val="bg1">
              <a:alpha val="79000"/>
            </a:schemeClr>
          </a:solidFill>
          <a:ln w="28575" cap="rnd" cmpd="dbl">
            <a:solidFill>
              <a:srgbClr val="FF00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24877"/>
                      <a:gd name="connsiteY0" fmla="*/ 55025 h 330142"/>
                      <a:gd name="connsiteX1" fmla="*/ 55025 w 824877"/>
                      <a:gd name="connsiteY1" fmla="*/ 0 h 330142"/>
                      <a:gd name="connsiteX2" fmla="*/ 412439 w 824877"/>
                      <a:gd name="connsiteY2" fmla="*/ 0 h 330142"/>
                      <a:gd name="connsiteX3" fmla="*/ 769852 w 824877"/>
                      <a:gd name="connsiteY3" fmla="*/ 0 h 330142"/>
                      <a:gd name="connsiteX4" fmla="*/ 824877 w 824877"/>
                      <a:gd name="connsiteY4" fmla="*/ 55025 h 330142"/>
                      <a:gd name="connsiteX5" fmla="*/ 824877 w 824877"/>
                      <a:gd name="connsiteY5" fmla="*/ 275117 h 330142"/>
                      <a:gd name="connsiteX6" fmla="*/ 769852 w 824877"/>
                      <a:gd name="connsiteY6" fmla="*/ 330142 h 330142"/>
                      <a:gd name="connsiteX7" fmla="*/ 405290 w 824877"/>
                      <a:gd name="connsiteY7" fmla="*/ 330142 h 330142"/>
                      <a:gd name="connsiteX8" fmla="*/ 55025 w 824877"/>
                      <a:gd name="connsiteY8" fmla="*/ 330142 h 330142"/>
                      <a:gd name="connsiteX9" fmla="*/ 0 w 824877"/>
                      <a:gd name="connsiteY9" fmla="*/ 275117 h 330142"/>
                      <a:gd name="connsiteX10" fmla="*/ 0 w 824877"/>
                      <a:gd name="connsiteY10" fmla="*/ 55025 h 3301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4877" h="330142" fill="none" extrusionOk="0">
                        <a:moveTo>
                          <a:pt x="0" y="55025"/>
                        </a:moveTo>
                        <a:cubicBezTo>
                          <a:pt x="1380" y="26326"/>
                          <a:pt x="28689" y="-3549"/>
                          <a:pt x="55025" y="0"/>
                        </a:cubicBezTo>
                        <a:cubicBezTo>
                          <a:pt x="143972" y="-9014"/>
                          <a:pt x="242268" y="2400"/>
                          <a:pt x="412439" y="0"/>
                        </a:cubicBezTo>
                        <a:cubicBezTo>
                          <a:pt x="582610" y="-2400"/>
                          <a:pt x="649336" y="-14200"/>
                          <a:pt x="769852" y="0"/>
                        </a:cubicBezTo>
                        <a:cubicBezTo>
                          <a:pt x="798292" y="-3972"/>
                          <a:pt x="824949" y="23657"/>
                          <a:pt x="824877" y="55025"/>
                        </a:cubicBezTo>
                        <a:cubicBezTo>
                          <a:pt x="826829" y="163770"/>
                          <a:pt x="816886" y="184661"/>
                          <a:pt x="824877" y="275117"/>
                        </a:cubicBezTo>
                        <a:cubicBezTo>
                          <a:pt x="820360" y="305692"/>
                          <a:pt x="802137" y="326725"/>
                          <a:pt x="769852" y="330142"/>
                        </a:cubicBezTo>
                        <a:cubicBezTo>
                          <a:pt x="658012" y="343778"/>
                          <a:pt x="481448" y="313553"/>
                          <a:pt x="405290" y="330142"/>
                        </a:cubicBezTo>
                        <a:cubicBezTo>
                          <a:pt x="329132" y="346731"/>
                          <a:pt x="172507" y="323909"/>
                          <a:pt x="55025" y="330142"/>
                        </a:cubicBezTo>
                        <a:cubicBezTo>
                          <a:pt x="24476" y="325834"/>
                          <a:pt x="6816" y="306927"/>
                          <a:pt x="0" y="275117"/>
                        </a:cubicBezTo>
                        <a:cubicBezTo>
                          <a:pt x="-9367" y="196404"/>
                          <a:pt x="3686" y="159234"/>
                          <a:pt x="0" y="55025"/>
                        </a:cubicBezTo>
                        <a:close/>
                      </a:path>
                      <a:path w="824877" h="330142" stroke="0" extrusionOk="0">
                        <a:moveTo>
                          <a:pt x="0" y="55025"/>
                        </a:moveTo>
                        <a:cubicBezTo>
                          <a:pt x="-3358" y="22565"/>
                          <a:pt x="22234" y="902"/>
                          <a:pt x="55025" y="0"/>
                        </a:cubicBezTo>
                        <a:cubicBezTo>
                          <a:pt x="174065" y="12977"/>
                          <a:pt x="251089" y="-14090"/>
                          <a:pt x="426735" y="0"/>
                        </a:cubicBezTo>
                        <a:cubicBezTo>
                          <a:pt x="602381" y="14090"/>
                          <a:pt x="623200" y="10897"/>
                          <a:pt x="769852" y="0"/>
                        </a:cubicBezTo>
                        <a:cubicBezTo>
                          <a:pt x="796934" y="-1809"/>
                          <a:pt x="829731" y="26955"/>
                          <a:pt x="824877" y="55025"/>
                        </a:cubicBezTo>
                        <a:cubicBezTo>
                          <a:pt x="817740" y="116522"/>
                          <a:pt x="814546" y="210224"/>
                          <a:pt x="824877" y="275117"/>
                        </a:cubicBezTo>
                        <a:cubicBezTo>
                          <a:pt x="825428" y="304609"/>
                          <a:pt x="798508" y="331665"/>
                          <a:pt x="769852" y="330142"/>
                        </a:cubicBezTo>
                        <a:cubicBezTo>
                          <a:pt x="612131" y="332497"/>
                          <a:pt x="545715" y="330312"/>
                          <a:pt x="412439" y="330142"/>
                        </a:cubicBezTo>
                        <a:cubicBezTo>
                          <a:pt x="279163" y="329972"/>
                          <a:pt x="135250" y="327081"/>
                          <a:pt x="55025" y="330142"/>
                        </a:cubicBezTo>
                        <a:cubicBezTo>
                          <a:pt x="19737" y="329862"/>
                          <a:pt x="353" y="304538"/>
                          <a:pt x="0" y="275117"/>
                        </a:cubicBezTo>
                        <a:cubicBezTo>
                          <a:pt x="8863" y="168050"/>
                          <a:pt x="-7986" y="154056"/>
                          <a:pt x="0" y="550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Parser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FB0AAFDA-6A43-6344-85E4-A4EFE4A0AE65}"/>
              </a:ext>
            </a:extLst>
          </p:cNvPr>
          <p:cNvSpPr/>
          <p:nvPr/>
        </p:nvSpPr>
        <p:spPr>
          <a:xfrm>
            <a:off x="7623215" y="2789802"/>
            <a:ext cx="1202009" cy="440190"/>
          </a:xfrm>
          <a:prstGeom prst="roundRect">
            <a:avLst/>
          </a:prstGeom>
          <a:solidFill>
            <a:schemeClr val="bg1">
              <a:alpha val="79000"/>
            </a:schemeClr>
          </a:solidFill>
          <a:ln w="28575" cap="rnd" cmpd="dbl">
            <a:solidFill>
              <a:srgbClr val="FF00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24877"/>
                      <a:gd name="connsiteY0" fmla="*/ 55025 h 330142"/>
                      <a:gd name="connsiteX1" fmla="*/ 55025 w 824877"/>
                      <a:gd name="connsiteY1" fmla="*/ 0 h 330142"/>
                      <a:gd name="connsiteX2" fmla="*/ 412439 w 824877"/>
                      <a:gd name="connsiteY2" fmla="*/ 0 h 330142"/>
                      <a:gd name="connsiteX3" fmla="*/ 769852 w 824877"/>
                      <a:gd name="connsiteY3" fmla="*/ 0 h 330142"/>
                      <a:gd name="connsiteX4" fmla="*/ 824877 w 824877"/>
                      <a:gd name="connsiteY4" fmla="*/ 55025 h 330142"/>
                      <a:gd name="connsiteX5" fmla="*/ 824877 w 824877"/>
                      <a:gd name="connsiteY5" fmla="*/ 275117 h 330142"/>
                      <a:gd name="connsiteX6" fmla="*/ 769852 w 824877"/>
                      <a:gd name="connsiteY6" fmla="*/ 330142 h 330142"/>
                      <a:gd name="connsiteX7" fmla="*/ 405290 w 824877"/>
                      <a:gd name="connsiteY7" fmla="*/ 330142 h 330142"/>
                      <a:gd name="connsiteX8" fmla="*/ 55025 w 824877"/>
                      <a:gd name="connsiteY8" fmla="*/ 330142 h 330142"/>
                      <a:gd name="connsiteX9" fmla="*/ 0 w 824877"/>
                      <a:gd name="connsiteY9" fmla="*/ 275117 h 330142"/>
                      <a:gd name="connsiteX10" fmla="*/ 0 w 824877"/>
                      <a:gd name="connsiteY10" fmla="*/ 55025 h 3301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4877" h="330142" fill="none" extrusionOk="0">
                        <a:moveTo>
                          <a:pt x="0" y="55025"/>
                        </a:moveTo>
                        <a:cubicBezTo>
                          <a:pt x="1380" y="26326"/>
                          <a:pt x="28689" y="-3549"/>
                          <a:pt x="55025" y="0"/>
                        </a:cubicBezTo>
                        <a:cubicBezTo>
                          <a:pt x="143972" y="-9014"/>
                          <a:pt x="242268" y="2400"/>
                          <a:pt x="412439" y="0"/>
                        </a:cubicBezTo>
                        <a:cubicBezTo>
                          <a:pt x="582610" y="-2400"/>
                          <a:pt x="649336" y="-14200"/>
                          <a:pt x="769852" y="0"/>
                        </a:cubicBezTo>
                        <a:cubicBezTo>
                          <a:pt x="798292" y="-3972"/>
                          <a:pt x="824949" y="23657"/>
                          <a:pt x="824877" y="55025"/>
                        </a:cubicBezTo>
                        <a:cubicBezTo>
                          <a:pt x="826829" y="163770"/>
                          <a:pt x="816886" y="184661"/>
                          <a:pt x="824877" y="275117"/>
                        </a:cubicBezTo>
                        <a:cubicBezTo>
                          <a:pt x="820360" y="305692"/>
                          <a:pt x="802137" y="326725"/>
                          <a:pt x="769852" y="330142"/>
                        </a:cubicBezTo>
                        <a:cubicBezTo>
                          <a:pt x="658012" y="343778"/>
                          <a:pt x="481448" y="313553"/>
                          <a:pt x="405290" y="330142"/>
                        </a:cubicBezTo>
                        <a:cubicBezTo>
                          <a:pt x="329132" y="346731"/>
                          <a:pt x="172507" y="323909"/>
                          <a:pt x="55025" y="330142"/>
                        </a:cubicBezTo>
                        <a:cubicBezTo>
                          <a:pt x="24476" y="325834"/>
                          <a:pt x="6816" y="306927"/>
                          <a:pt x="0" y="275117"/>
                        </a:cubicBezTo>
                        <a:cubicBezTo>
                          <a:pt x="-9367" y="196404"/>
                          <a:pt x="3686" y="159234"/>
                          <a:pt x="0" y="55025"/>
                        </a:cubicBezTo>
                        <a:close/>
                      </a:path>
                      <a:path w="824877" h="330142" stroke="0" extrusionOk="0">
                        <a:moveTo>
                          <a:pt x="0" y="55025"/>
                        </a:moveTo>
                        <a:cubicBezTo>
                          <a:pt x="-3358" y="22565"/>
                          <a:pt x="22234" y="902"/>
                          <a:pt x="55025" y="0"/>
                        </a:cubicBezTo>
                        <a:cubicBezTo>
                          <a:pt x="174065" y="12977"/>
                          <a:pt x="251089" y="-14090"/>
                          <a:pt x="426735" y="0"/>
                        </a:cubicBezTo>
                        <a:cubicBezTo>
                          <a:pt x="602381" y="14090"/>
                          <a:pt x="623200" y="10897"/>
                          <a:pt x="769852" y="0"/>
                        </a:cubicBezTo>
                        <a:cubicBezTo>
                          <a:pt x="796934" y="-1809"/>
                          <a:pt x="829731" y="26955"/>
                          <a:pt x="824877" y="55025"/>
                        </a:cubicBezTo>
                        <a:cubicBezTo>
                          <a:pt x="817740" y="116522"/>
                          <a:pt x="814546" y="210224"/>
                          <a:pt x="824877" y="275117"/>
                        </a:cubicBezTo>
                        <a:cubicBezTo>
                          <a:pt x="825428" y="304609"/>
                          <a:pt x="798508" y="331665"/>
                          <a:pt x="769852" y="330142"/>
                        </a:cubicBezTo>
                        <a:cubicBezTo>
                          <a:pt x="612131" y="332497"/>
                          <a:pt x="545715" y="330312"/>
                          <a:pt x="412439" y="330142"/>
                        </a:cubicBezTo>
                        <a:cubicBezTo>
                          <a:pt x="279163" y="329972"/>
                          <a:pt x="135250" y="327081"/>
                          <a:pt x="55025" y="330142"/>
                        </a:cubicBezTo>
                        <a:cubicBezTo>
                          <a:pt x="19737" y="329862"/>
                          <a:pt x="353" y="304538"/>
                          <a:pt x="0" y="275117"/>
                        </a:cubicBezTo>
                        <a:cubicBezTo>
                          <a:pt x="8863" y="168050"/>
                          <a:pt x="-7986" y="154056"/>
                          <a:pt x="0" y="550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Worker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pic>
        <p:nvPicPr>
          <p:cNvPr id="74" name="图形 73" descr="用户 纯色填充">
            <a:extLst>
              <a:ext uri="{FF2B5EF4-FFF2-40B4-BE49-F238E27FC236}">
                <a16:creationId xmlns:a16="http://schemas.microsoft.com/office/drawing/2014/main" id="{AE8027F8-999B-C74A-B65D-08874D6648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374" y="1850894"/>
            <a:ext cx="547830" cy="54783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CED68FAC-4AB1-864B-84DC-5897A5D9B3F4}"/>
              </a:ext>
            </a:extLst>
          </p:cNvPr>
          <p:cNvGrpSpPr/>
          <p:nvPr/>
        </p:nvGrpSpPr>
        <p:grpSpPr>
          <a:xfrm>
            <a:off x="291774" y="2003294"/>
            <a:ext cx="1005030" cy="1005030"/>
            <a:chOff x="291774" y="2003294"/>
            <a:chExt cx="1005030" cy="1005030"/>
          </a:xfrm>
        </p:grpSpPr>
        <p:pic>
          <p:nvPicPr>
            <p:cNvPr id="75" name="图形 74" descr="用户 纯色填充">
              <a:extLst>
                <a:ext uri="{FF2B5EF4-FFF2-40B4-BE49-F238E27FC236}">
                  <a16:creationId xmlns:a16="http://schemas.microsoft.com/office/drawing/2014/main" id="{817F4213-9D4B-E04C-894E-861BFEE20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1774" y="2003294"/>
              <a:ext cx="547830" cy="547830"/>
            </a:xfrm>
            <a:prstGeom prst="rect">
              <a:avLst/>
            </a:prstGeom>
          </p:spPr>
        </p:pic>
        <p:pic>
          <p:nvPicPr>
            <p:cNvPr id="76" name="图形 75" descr="用户 纯色填充">
              <a:extLst>
                <a:ext uri="{FF2B5EF4-FFF2-40B4-BE49-F238E27FC236}">
                  <a16:creationId xmlns:a16="http://schemas.microsoft.com/office/drawing/2014/main" id="{2C17CB25-9933-554E-A4A8-EAE5EAF79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4174" y="2155694"/>
              <a:ext cx="547830" cy="547830"/>
            </a:xfrm>
            <a:prstGeom prst="rect">
              <a:avLst/>
            </a:prstGeom>
          </p:spPr>
        </p:pic>
        <p:pic>
          <p:nvPicPr>
            <p:cNvPr id="78" name="图形 77" descr="用户 纯色填充">
              <a:extLst>
                <a:ext uri="{FF2B5EF4-FFF2-40B4-BE49-F238E27FC236}">
                  <a16:creationId xmlns:a16="http://schemas.microsoft.com/office/drawing/2014/main" id="{BB5F82E8-DAD7-C54F-88D0-2F5DC35F1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6574" y="2308094"/>
              <a:ext cx="547830" cy="547830"/>
            </a:xfrm>
            <a:prstGeom prst="rect">
              <a:avLst/>
            </a:prstGeom>
          </p:spPr>
        </p:pic>
        <p:pic>
          <p:nvPicPr>
            <p:cNvPr id="79" name="图形 78" descr="用户 纯色填充">
              <a:extLst>
                <a:ext uri="{FF2B5EF4-FFF2-40B4-BE49-F238E27FC236}">
                  <a16:creationId xmlns:a16="http://schemas.microsoft.com/office/drawing/2014/main" id="{1522D4E5-1D5C-4542-B1F5-76A7D8D02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8974" y="2460494"/>
              <a:ext cx="547830" cy="547830"/>
            </a:xfrm>
            <a:prstGeom prst="rect">
              <a:avLst/>
            </a:prstGeom>
          </p:spPr>
        </p:pic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B979A421-AE8F-6149-BDF9-1C4057672A6C}"/>
              </a:ext>
            </a:extLst>
          </p:cNvPr>
          <p:cNvSpPr txBox="1"/>
          <p:nvPr/>
        </p:nvSpPr>
        <p:spPr>
          <a:xfrm>
            <a:off x="9729368" y="2728794"/>
            <a:ext cx="2306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0~1s</a:t>
            </a:r>
            <a:r>
              <a:rPr lang="zh-CN" altLang="en-US" dirty="0"/>
              <a:t>期间：</a:t>
            </a:r>
            <a:endParaRPr lang="en-US" altLang="zh-CN" dirty="0"/>
          </a:p>
          <a:p>
            <a:r>
              <a:rPr kumimoji="1" lang="en-US" altLang="zh-CN" dirty="0"/>
              <a:t>Connector</a:t>
            </a:r>
            <a:r>
              <a:rPr kumimoji="1" lang="zh-CN" altLang="en-US" dirty="0"/>
              <a:t>是闲置的，</a:t>
            </a:r>
            <a:endParaRPr kumimoji="1" lang="en-US" altLang="zh-CN" dirty="0"/>
          </a:p>
          <a:p>
            <a:r>
              <a:rPr kumimoji="1" lang="zh-CN" altLang="en-US" dirty="0"/>
              <a:t>但第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个连接没人理！</a:t>
            </a:r>
            <a:endParaRPr kumimoji="1" lang="en-US" altLang="zh-CN" dirty="0"/>
          </a:p>
        </p:txBody>
      </p:sp>
      <p:sp>
        <p:nvSpPr>
          <p:cNvPr id="17" name="六角星 16">
            <a:extLst>
              <a:ext uri="{FF2B5EF4-FFF2-40B4-BE49-F238E27FC236}">
                <a16:creationId xmlns:a16="http://schemas.microsoft.com/office/drawing/2014/main" id="{9A00BDBF-DEA2-094E-AE96-899978B8160E}"/>
              </a:ext>
            </a:extLst>
          </p:cNvPr>
          <p:cNvSpPr/>
          <p:nvPr/>
        </p:nvSpPr>
        <p:spPr>
          <a:xfrm rot="21051548">
            <a:off x="2206427" y="4444833"/>
            <a:ext cx="1328898" cy="980732"/>
          </a:xfrm>
          <a:prstGeom prst="star6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Detach !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21" name="图形 20" descr="问号 纯色填充">
            <a:extLst>
              <a:ext uri="{FF2B5EF4-FFF2-40B4-BE49-F238E27FC236}">
                <a16:creationId xmlns:a16="http://schemas.microsoft.com/office/drawing/2014/main" id="{DFA7C582-1767-4E40-838C-5266607DF0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1309" y="1534634"/>
            <a:ext cx="632520" cy="632520"/>
          </a:xfrm>
          <a:prstGeom prst="rect">
            <a:avLst/>
          </a:prstGeom>
        </p:spPr>
      </p:pic>
      <p:sp>
        <p:nvSpPr>
          <p:cNvPr id="24" name="矩形标注 23">
            <a:extLst>
              <a:ext uri="{FF2B5EF4-FFF2-40B4-BE49-F238E27FC236}">
                <a16:creationId xmlns:a16="http://schemas.microsoft.com/office/drawing/2014/main" id="{DFCBCDB0-5B26-A44C-BCC0-241EEABB7E20}"/>
              </a:ext>
            </a:extLst>
          </p:cNvPr>
          <p:cNvSpPr/>
          <p:nvPr/>
        </p:nvSpPr>
        <p:spPr>
          <a:xfrm>
            <a:off x="2239083" y="1960052"/>
            <a:ext cx="935541" cy="469557"/>
          </a:xfrm>
          <a:prstGeom prst="wedgeRectCallout">
            <a:avLst>
              <a:gd name="adj1" fmla="val -20833"/>
              <a:gd name="adj2" fmla="val 9407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idle</a:t>
            </a:r>
            <a:endParaRPr kumimoji="1" lang="zh-CN" altLang="en-US" sz="2000" dirty="0"/>
          </a:p>
        </p:txBody>
      </p:sp>
      <p:sp>
        <p:nvSpPr>
          <p:cNvPr id="82" name="六角星 81">
            <a:extLst>
              <a:ext uri="{FF2B5EF4-FFF2-40B4-BE49-F238E27FC236}">
                <a16:creationId xmlns:a16="http://schemas.microsoft.com/office/drawing/2014/main" id="{154E50F7-EBEE-D945-83DD-4E2ABA9E11A9}"/>
              </a:ext>
            </a:extLst>
          </p:cNvPr>
          <p:cNvSpPr/>
          <p:nvPr/>
        </p:nvSpPr>
        <p:spPr>
          <a:xfrm rot="21051548">
            <a:off x="7461920" y="1711166"/>
            <a:ext cx="1328898" cy="980732"/>
          </a:xfrm>
          <a:prstGeom prst="star6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Detach !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5099480-4121-5A49-BB0C-5CE4635127D0}"/>
              </a:ext>
            </a:extLst>
          </p:cNvPr>
          <p:cNvSpPr txBox="1"/>
          <p:nvPr/>
        </p:nvSpPr>
        <p:spPr>
          <a:xfrm>
            <a:off x="8184162" y="1096685"/>
            <a:ext cx="475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/>
              <a:t>ms</a:t>
            </a:r>
            <a:endParaRPr kumimoji="1" lang="zh-CN" altLang="en-US" sz="16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D1C4468-EA00-1B49-83B1-1B866866308E}"/>
              </a:ext>
            </a:extLst>
          </p:cNvPr>
          <p:cNvSpPr txBox="1"/>
          <p:nvPr/>
        </p:nvSpPr>
        <p:spPr>
          <a:xfrm>
            <a:off x="8116761" y="1089717"/>
            <a:ext cx="277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</a:rPr>
              <a:t>0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左右箭头 24">
            <a:extLst>
              <a:ext uri="{FF2B5EF4-FFF2-40B4-BE49-F238E27FC236}">
                <a16:creationId xmlns:a16="http://schemas.microsoft.com/office/drawing/2014/main" id="{1D24FCA3-A92C-D049-8DD8-3FAE8E9FC482}"/>
              </a:ext>
            </a:extLst>
          </p:cNvPr>
          <p:cNvSpPr/>
          <p:nvPr/>
        </p:nvSpPr>
        <p:spPr>
          <a:xfrm>
            <a:off x="4196483" y="1394206"/>
            <a:ext cx="2596179" cy="9000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左右箭头 85">
            <a:extLst>
              <a:ext uri="{FF2B5EF4-FFF2-40B4-BE49-F238E27FC236}">
                <a16:creationId xmlns:a16="http://schemas.microsoft.com/office/drawing/2014/main" id="{6FAFE94E-FE1A-B145-84B4-ACC526B74096}"/>
              </a:ext>
            </a:extLst>
          </p:cNvPr>
          <p:cNvSpPr/>
          <p:nvPr/>
        </p:nvSpPr>
        <p:spPr>
          <a:xfrm flipV="1">
            <a:off x="7279619" y="1389504"/>
            <a:ext cx="1714538" cy="9000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34985FD-0F08-6641-9E62-ECD154E9C8F8}"/>
              </a:ext>
            </a:extLst>
          </p:cNvPr>
          <p:cNvSpPr txBox="1"/>
          <p:nvPr/>
        </p:nvSpPr>
        <p:spPr>
          <a:xfrm>
            <a:off x="9729367" y="4660752"/>
            <a:ext cx="23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上层业务不可信任！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056902"/>
      </p:ext>
    </p:extLst>
  </p:cSld>
  <p:clrMapOvr>
    <a:masterClrMapping/>
  </p:clrMapOvr>
  <p:transition spd="slow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0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6 -0.00047 L 0.59857 0.00231 " pathEditMode="relative" ptsTypes="AA">
                                          <p:cBhvr>
                                            <p:cTn id="2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37" presetClass="path" presetSubtype="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9857 0.00231 L 0.67917 0.12153 C 0.69727 0.1463 0.70703 0.18356 0.70703 0.22269 C 0.70703 0.26713 0.69727 0.30278 0.67917 0.32755 L 0.59857 0.44676 " pathEditMode="relative" rAng="5400000" ptsTypes="AAAAA">
                                          <p:cBhvr>
                                            <p:cTn id="2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430" y="2222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6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45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46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7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48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9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50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1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52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30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400" decel="100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400" decel="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400" decel="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400" decel="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" accel="1000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" accel="1000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42" presetClass="path" presetSubtype="0" accel="50000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45833E-6 -7.40741E-7 L 0.00885 -7.40741E-7 " pathEditMode="relative" rAng="0" ptsTypes="AA" p14:bounceEnd="50000">
                                          <p:cBhvr>
                                            <p:cTn id="72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5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4" presetID="38" presetClass="entr" presetSubtype="0" accel="5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0"/>
                                      </p:iterate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set>
                                          <p:cBhvr>
                                            <p:cTn id="76" dur="45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o>
                                            <p:strVal val="-45.0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55" fill="hold">
                                              <p:stCondLst>
                                                <p:cond delay="455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45"/>
                                              </p:val>
                                            </p:tav>
                                            <p:tav tm="69900">
                                              <p:val>
                                                <p:fltVal val="4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5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(0.354*#ppt_w-0.172*#ppt_h)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156" decel="50000" autoRev="1" fill="hold">
                                              <p:stCondLst>
                                                <p:cond delay="455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(0.354*#ppt_w-0.172*#ppt_h)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(0.354*#ppt_w-0.172*#ppt_h)-#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136" fill="hold">
                                              <p:stCondLst>
                                                <p:cond delay="864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(0.354*#ppt_w-0.172*#ppt_h)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3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400" decel="100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6" dur="400" decel="100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400" decel="100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400" decel="100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100" accel="1000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100" accel="1000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80" grpId="0"/>
          <p:bldP spid="17" grpId="1" animBg="1"/>
          <p:bldP spid="24" grpId="0" animBg="1"/>
          <p:bldP spid="82" grpId="0" animBg="1"/>
          <p:bldP spid="83" grpId="0"/>
          <p:bldP spid="84" grpId="0"/>
          <p:bldP spid="4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0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6 -0.00047 L 0.59857 0.00231 " pathEditMode="relative" ptsTypes="AA">
                                          <p:cBhvr>
                                            <p:cTn id="2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37" presetClass="path" presetSubtype="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9857 0.00231 L 0.67917 0.12153 C 0.69727 0.1463 0.70703 0.18356 0.70703 0.22269 C 0.70703 0.26713 0.69727 0.30278 0.67917 0.32755 L 0.59857 0.44676 " pathEditMode="relative" rAng="5400000" ptsTypes="AAAAA">
                                          <p:cBhvr>
                                            <p:cTn id="2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430" y="2222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6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45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46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7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48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9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50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1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52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30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400" decel="100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400" decel="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400" decel="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400" decel="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" accel="1000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" accel="1000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42" presetClass="path" presetSubtype="0" ac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45833E-6 -7.40741E-7 L 0.00885 -7.40741E-7 " pathEditMode="relative" rAng="0" ptsTypes="AA">
                                          <p:cBhvr>
                                            <p:cTn id="72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5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4" presetID="38" presetClass="entr" presetSubtype="0" accel="5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0"/>
                                      </p:iterate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set>
                                          <p:cBhvr>
                                            <p:cTn id="76" dur="45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o>
                                            <p:strVal val="-45.0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55" fill="hold">
                                              <p:stCondLst>
                                                <p:cond delay="455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45"/>
                                              </p:val>
                                            </p:tav>
                                            <p:tav tm="69900">
                                              <p:val>
                                                <p:fltVal val="4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5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(0.354*#ppt_w-0.172*#ppt_h)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156" decel="50000" autoRev="1" fill="hold">
                                              <p:stCondLst>
                                                <p:cond delay="455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(0.354*#ppt_w-0.172*#ppt_h)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(0.354*#ppt_w-0.172*#ppt_h)-#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136" fill="hold">
                                              <p:stCondLst>
                                                <p:cond delay="864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(0.354*#ppt_w-0.172*#ppt_h)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3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400" decel="100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6" dur="400" decel="100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400" decel="100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400" decel="100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100" accel="1000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100" accel="1000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80" grpId="0"/>
          <p:bldP spid="17" grpId="1" animBg="1"/>
          <p:bldP spid="24" grpId="0" animBg="1"/>
          <p:bldP spid="82" grpId="0" animBg="1"/>
          <p:bldP spid="83" grpId="0"/>
          <p:bldP spid="84" grpId="0"/>
          <p:bldP spid="44" grpId="0"/>
        </p:bldLst>
      </p:timing>
    </mc:Fallback>
  </mc:AlternateContent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15342</TotalTime>
  <Words>1449</Words>
  <Application>Microsoft Macintosh PowerPoint</Application>
  <PresentationFormat>宽屏</PresentationFormat>
  <Paragraphs>239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宋体</vt:lpstr>
      <vt:lpstr>Arial</vt:lpstr>
      <vt:lpstr>Tw Cen MT</vt:lpstr>
      <vt:lpstr>水滴</vt:lpstr>
      <vt:lpstr>Unixtar 通用网络服务器框架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更新</dc:title>
  <dc:creator>T166995</dc:creator>
  <cp:lastModifiedBy>T166995</cp:lastModifiedBy>
  <cp:revision>493</cp:revision>
  <dcterms:created xsi:type="dcterms:W3CDTF">2020-08-12T07:10:43Z</dcterms:created>
  <dcterms:modified xsi:type="dcterms:W3CDTF">2023-03-14T09:21:22Z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2052-2.4.0.3944</vt:lpwstr>
  </property>
</Properties>
</file>