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261" r:id="rId3"/>
    <p:sldId id="331" r:id="rId4"/>
    <p:sldId id="334" r:id="rId5"/>
    <p:sldId id="336" r:id="rId6"/>
    <p:sldId id="337" r:id="rId7"/>
    <p:sldId id="338" r:id="rId8"/>
    <p:sldId id="340" r:id="rId9"/>
    <p:sldId id="339" r:id="rId10"/>
    <p:sldId id="341" r:id="rId11"/>
    <p:sldId id="342" r:id="rId12"/>
    <p:sldId id="343" r:id="rId13"/>
    <p:sldId id="346" r:id="rId14"/>
    <p:sldId id="345" r:id="rId15"/>
    <p:sldId id="347" r:id="rId16"/>
    <p:sldId id="348" r:id="rId17"/>
    <p:sldId id="349" r:id="rId18"/>
    <p:sldId id="350" r:id="rId19"/>
    <p:sldId id="369" r:id="rId20"/>
    <p:sldId id="351" r:id="rId21"/>
    <p:sldId id="352" r:id="rId22"/>
    <p:sldId id="371" r:id="rId23"/>
    <p:sldId id="354" r:id="rId24"/>
    <p:sldId id="355" r:id="rId25"/>
    <p:sldId id="356" r:id="rId26"/>
    <p:sldId id="357" r:id="rId27"/>
    <p:sldId id="358" r:id="rId28"/>
    <p:sldId id="359" r:id="rId29"/>
    <p:sldId id="360" r:id="rId30"/>
    <p:sldId id="361" r:id="rId31"/>
    <p:sldId id="362" r:id="rId32"/>
    <p:sldId id="363" r:id="rId33"/>
    <p:sldId id="372" r:id="rId34"/>
    <p:sldId id="373" r:id="rId35"/>
    <p:sldId id="374" r:id="rId36"/>
    <p:sldId id="364" r:id="rId37"/>
    <p:sldId id="365" r:id="rId38"/>
    <p:sldId id="366" r:id="rId39"/>
    <p:sldId id="367" r:id="rId40"/>
    <p:sldId id="368" r:id="rId41"/>
    <p:sldId id="30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4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98DC"/>
    <a:srgbClr val="217EBD"/>
    <a:srgbClr val="1BBC9D"/>
    <a:srgbClr val="804199"/>
    <a:srgbClr val="239956"/>
    <a:srgbClr val="9C59B8"/>
    <a:srgbClr val="2FCC71"/>
    <a:srgbClr val="148E77"/>
    <a:srgbClr val="34495E"/>
    <a:srgbClr val="F1C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87850" autoAdjust="0"/>
  </p:normalViewPr>
  <p:slideViewPr>
    <p:cSldViewPr snapToGrid="0" showGuides="1">
      <p:cViewPr varScale="1">
        <p:scale>
          <a:sx n="101" d="100"/>
          <a:sy n="101" d="100"/>
        </p:scale>
        <p:origin x="426" y="96"/>
      </p:cViewPr>
      <p:guideLst>
        <p:guide orient="horz" pos="3543"/>
        <p:guide pos="3840"/>
      </p:guideLst>
    </p:cSldViewPr>
  </p:slideViewPr>
  <p:notesTextViewPr>
    <p:cViewPr>
      <p:scale>
        <a:sx n="1" d="1"/>
        <a:sy n="1" d="1"/>
      </p:scale>
      <p:origin x="0" y="0"/>
    </p:cViewPr>
  </p:notesTextViewPr>
  <p:sorterViewPr>
    <p:cViewPr>
      <p:scale>
        <a:sx n="100" d="100"/>
        <a:sy n="100" d="100"/>
      </p:scale>
      <p:origin x="0" y="-82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C0C13-7948-2440-9F8F-07C5B9A76C45}" type="datetimeFigureOut">
              <a:rPr lang="en-US" smtClean="0"/>
              <a:t>11/16/2017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6AE02-8E78-1B45-8FD9-03B8648EDCE6}" type="slidenum">
              <a:rPr lang="en-US" smtClean="0"/>
              <a:t>‹#›</a:t>
            </a:fld>
            <a:endParaRPr lang="en-US"/>
          </a:p>
        </p:txBody>
      </p:sp>
    </p:spTree>
    <p:extLst>
      <p:ext uri="{BB962C8B-B14F-4D97-AF65-F5344CB8AC3E}">
        <p14:creationId xmlns:p14="http://schemas.microsoft.com/office/powerpoint/2010/main" val="508132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3</a:t>
            </a:fld>
            <a:endParaRPr lang="en-US"/>
          </a:p>
        </p:txBody>
      </p:sp>
    </p:spTree>
    <p:extLst>
      <p:ext uri="{BB962C8B-B14F-4D97-AF65-F5344CB8AC3E}">
        <p14:creationId xmlns:p14="http://schemas.microsoft.com/office/powerpoint/2010/main" val="1575880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完整重同步：</a:t>
            </a:r>
            <a:endParaRPr lang="en-US" altLang="zh-CN" dirty="0" smtClean="0"/>
          </a:p>
          <a:p>
            <a:r>
              <a:rPr lang="zh-CN" altLang="en-US" dirty="0" smtClean="0"/>
              <a:t>（</a:t>
            </a:r>
            <a:r>
              <a:rPr lang="en-US" altLang="zh-CN" dirty="0" smtClean="0"/>
              <a:t>1</a:t>
            </a:r>
            <a:r>
              <a:rPr lang="zh-CN" altLang="en-US" dirty="0" smtClean="0"/>
              <a:t>）主服务器需要执行</a:t>
            </a:r>
            <a:r>
              <a:rPr lang="en-US" altLang="zh-CN" dirty="0" smtClean="0"/>
              <a:t>BGSAVE</a:t>
            </a:r>
            <a:r>
              <a:rPr lang="zh-CN" altLang="en-US" dirty="0" smtClean="0"/>
              <a:t>命令生成</a:t>
            </a:r>
            <a:r>
              <a:rPr lang="en-US" altLang="zh-CN" dirty="0" smtClean="0"/>
              <a:t>RDB</a:t>
            </a:r>
            <a:r>
              <a:rPr lang="zh-CN" altLang="en-US" dirty="0" smtClean="0"/>
              <a:t>文件，耗费主服务器大量</a:t>
            </a:r>
            <a:r>
              <a:rPr lang="en-US" altLang="zh-CN" dirty="0" smtClean="0"/>
              <a:t>CPU</a:t>
            </a:r>
            <a:r>
              <a:rPr lang="zh-CN" altLang="en-US" dirty="0" smtClean="0"/>
              <a:t>、内存、磁盘</a:t>
            </a:r>
            <a:r>
              <a:rPr lang="en-US" altLang="zh-CN" dirty="0" smtClean="0"/>
              <a:t>I/O</a:t>
            </a:r>
            <a:r>
              <a:rPr lang="zh-CN" altLang="en-US" dirty="0" smtClean="0"/>
              <a:t>等资源；</a:t>
            </a:r>
            <a:endParaRPr lang="en-US" altLang="zh-CN" dirty="0" smtClean="0"/>
          </a:p>
          <a:p>
            <a:r>
              <a:rPr lang="zh-CN" altLang="en-US" dirty="0" smtClean="0"/>
              <a:t>（</a:t>
            </a:r>
            <a:r>
              <a:rPr lang="en-US" altLang="zh-CN" dirty="0" smtClean="0"/>
              <a:t>2</a:t>
            </a:r>
            <a:r>
              <a:rPr lang="zh-CN" altLang="en-US" dirty="0" smtClean="0"/>
              <a:t>）主服务器将</a:t>
            </a:r>
            <a:r>
              <a:rPr lang="en-US" altLang="zh-CN" dirty="0" smtClean="0"/>
              <a:t>RDB</a:t>
            </a:r>
            <a:r>
              <a:rPr lang="zh-CN" altLang="en-US" dirty="0" smtClean="0"/>
              <a:t>文件发送给从服务器耗费大量网络资源（带宽、流量），并对主服务器响应命令请求产生影响；</a:t>
            </a:r>
            <a:endParaRPr lang="en-US" altLang="zh-CN" dirty="0" smtClean="0"/>
          </a:p>
          <a:p>
            <a:r>
              <a:rPr lang="zh-CN" altLang="en-US" dirty="0" smtClean="0"/>
              <a:t>（</a:t>
            </a:r>
            <a:r>
              <a:rPr lang="en-US" altLang="zh-CN" dirty="0" smtClean="0"/>
              <a:t>3</a:t>
            </a:r>
            <a:r>
              <a:rPr lang="zh-CN" altLang="en-US" dirty="0" smtClean="0"/>
              <a:t>）接收到</a:t>
            </a:r>
            <a:r>
              <a:rPr lang="en-US" altLang="zh-CN" dirty="0" smtClean="0"/>
              <a:t>RDB</a:t>
            </a:r>
            <a:r>
              <a:rPr lang="zh-CN" altLang="en-US" dirty="0" smtClean="0"/>
              <a:t>文件 的从服务器载入</a:t>
            </a:r>
            <a:r>
              <a:rPr lang="en-US" altLang="zh-CN" dirty="0" smtClean="0"/>
              <a:t>RDB</a:t>
            </a:r>
            <a:r>
              <a:rPr lang="zh-CN" altLang="en-US" dirty="0" smtClean="0"/>
              <a:t>文件时处理阻塞状态，无法处理命令请求；</a:t>
            </a:r>
            <a:endParaRPr lang="en-US" altLang="zh-CN" dirty="0" smtClean="0"/>
          </a:p>
          <a:p>
            <a:r>
              <a:rPr lang="zh-CN" altLang="en-US" dirty="0" smtClean="0"/>
              <a:t>部分重同步：</a:t>
            </a:r>
            <a:endParaRPr lang="en-US" altLang="zh-CN" dirty="0" smtClean="0"/>
          </a:p>
          <a:p>
            <a:r>
              <a:rPr lang="zh-CN" altLang="en-US" dirty="0" smtClean="0"/>
              <a:t>（</a:t>
            </a:r>
            <a:r>
              <a:rPr lang="en-US" altLang="zh-CN" dirty="0" smtClean="0"/>
              <a:t>1</a:t>
            </a:r>
            <a:r>
              <a:rPr lang="zh-CN" altLang="en-US" dirty="0" smtClean="0"/>
              <a:t>）主服务器每向从服务器发送</a:t>
            </a:r>
            <a:r>
              <a:rPr lang="en-US" altLang="zh-CN" dirty="0" smtClean="0"/>
              <a:t>N</a:t>
            </a:r>
            <a:r>
              <a:rPr lang="zh-CN" altLang="en-US" dirty="0" smtClean="0"/>
              <a:t>个字节的数据时，就将自己的复制偏移量加上</a:t>
            </a:r>
            <a:r>
              <a:rPr lang="en-US" altLang="zh-CN" dirty="0" smtClean="0"/>
              <a:t>N</a:t>
            </a:r>
            <a:r>
              <a:rPr lang="zh-CN" altLang="en-US" dirty="0" smtClean="0"/>
              <a:t>；从服务器每接收到</a:t>
            </a:r>
            <a:r>
              <a:rPr lang="en-US" altLang="zh-CN" dirty="0" smtClean="0"/>
              <a:t>N</a:t>
            </a:r>
            <a:r>
              <a:rPr lang="zh-CN" altLang="en-US" dirty="0" smtClean="0"/>
              <a:t>个字节时，将自己的复制偏移量加上</a:t>
            </a:r>
            <a:r>
              <a:rPr lang="en-US" altLang="zh-CN" dirty="0" smtClean="0"/>
              <a:t>N</a:t>
            </a:r>
            <a:r>
              <a:rPr lang="zh-CN" altLang="en-US" dirty="0" smtClean="0"/>
              <a:t>；</a:t>
            </a:r>
            <a:endParaRPr lang="en-US" altLang="zh-CN" dirty="0" smtClean="0"/>
          </a:p>
          <a:p>
            <a:r>
              <a:rPr lang="zh-CN" altLang="en-US" dirty="0" smtClean="0"/>
              <a:t>（</a:t>
            </a:r>
            <a:r>
              <a:rPr lang="en-US" altLang="zh-CN" dirty="0" smtClean="0"/>
              <a:t>2</a:t>
            </a:r>
            <a:r>
              <a:rPr lang="zh-CN" altLang="en-US" dirty="0" smtClean="0"/>
              <a:t>）当主服务器进行命令传播时，不仅将写命令发送给所有从服务器，同时还将写命令写入到定长、先进先出的复制积压缓冲区中；</a:t>
            </a:r>
            <a:endParaRPr lang="en-US" altLang="zh-CN" dirty="0" smtClean="0"/>
          </a:p>
          <a:p>
            <a:r>
              <a:rPr lang="zh-CN" altLang="en-US" dirty="0" smtClean="0"/>
              <a:t>（</a:t>
            </a:r>
            <a:r>
              <a:rPr lang="en-US" altLang="zh-CN" dirty="0" smtClean="0"/>
              <a:t>3</a:t>
            </a:r>
            <a:r>
              <a:rPr lang="zh-CN" altLang="en-US" dirty="0" smtClean="0"/>
              <a:t>）当从服务器断线重连后，发送之前保存的运行</a:t>
            </a:r>
            <a:r>
              <a:rPr lang="en-US" altLang="zh-CN" dirty="0" smtClean="0"/>
              <a:t>ID</a:t>
            </a:r>
            <a:r>
              <a:rPr lang="zh-CN" altLang="en-US" dirty="0" smtClean="0"/>
              <a:t>，如果和当前主服务器的运行</a:t>
            </a:r>
            <a:r>
              <a:rPr lang="en-US" altLang="zh-CN" dirty="0" smtClean="0"/>
              <a:t>ID</a:t>
            </a:r>
            <a:r>
              <a:rPr lang="zh-CN" altLang="en-US" dirty="0" smtClean="0"/>
              <a:t>相同，则说明是断线重连接，然后检查复制偏移量在缓冲区仍存在，则执行部分重同步操作</a:t>
            </a:r>
            <a:r>
              <a:rPr lang="en-US" altLang="zh-CN" dirty="0" smtClean="0"/>
              <a:t>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22</a:t>
            </a:fld>
            <a:endParaRPr lang="en-US"/>
          </a:p>
        </p:txBody>
      </p:sp>
    </p:spTree>
    <p:extLst>
      <p:ext uri="{BB962C8B-B14F-4D97-AF65-F5344CB8AC3E}">
        <p14:creationId xmlns:p14="http://schemas.microsoft.com/office/powerpoint/2010/main" val="15634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Sentinel</a:t>
            </a:r>
            <a:r>
              <a:rPr lang="zh-CN" altLang="en-US" dirty="0" smtClean="0"/>
              <a:t>本质上是一个运行在特殊模式下的</a:t>
            </a:r>
            <a:r>
              <a:rPr lang="en-US" altLang="zh-CN" dirty="0" err="1" smtClean="0"/>
              <a:t>Redis</a:t>
            </a:r>
            <a:r>
              <a:rPr lang="zh-CN" altLang="en-US" dirty="0" smtClean="0"/>
              <a:t>服务器，所以初始化时不会载入</a:t>
            </a:r>
            <a:r>
              <a:rPr lang="en-US" altLang="zh-CN" dirty="0" smtClean="0"/>
              <a:t>RDB</a:t>
            </a:r>
            <a:r>
              <a:rPr lang="zh-CN" altLang="en-US" dirty="0" smtClean="0"/>
              <a:t>文件或者</a:t>
            </a:r>
            <a:r>
              <a:rPr lang="en-US" altLang="zh-CN" dirty="0" smtClean="0"/>
              <a:t>AOF</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23</a:t>
            </a:fld>
            <a:endParaRPr lang="en-US"/>
          </a:p>
        </p:txBody>
      </p:sp>
    </p:spTree>
    <p:extLst>
      <p:ext uri="{BB962C8B-B14F-4D97-AF65-F5344CB8AC3E}">
        <p14:creationId xmlns:p14="http://schemas.microsoft.com/office/powerpoint/2010/main" val="2176358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故障转移操作：</a:t>
            </a:r>
            <a:endParaRPr lang="en-US" altLang="zh-CN" dirty="0" smtClean="0"/>
          </a:p>
          <a:p>
            <a:r>
              <a:rPr lang="zh-CN" altLang="en-US" dirty="0" smtClean="0"/>
              <a:t>（</a:t>
            </a:r>
            <a:r>
              <a:rPr lang="en-US" altLang="zh-CN" dirty="0" smtClean="0"/>
              <a:t>1</a:t>
            </a:r>
            <a:r>
              <a:rPr lang="zh-CN" altLang="en-US" dirty="0" smtClean="0"/>
              <a:t>）从已下线的主服务器的从服务器中挑选出一个从服务器，将其转化为主服务器；</a:t>
            </a:r>
            <a:endParaRPr lang="en-US" altLang="zh-CN" dirty="0" smtClean="0"/>
          </a:p>
          <a:p>
            <a:r>
              <a:rPr lang="zh-CN" altLang="en-US" dirty="0" smtClean="0"/>
              <a:t>（</a:t>
            </a:r>
            <a:r>
              <a:rPr lang="en-US" altLang="zh-CN" dirty="0" smtClean="0"/>
              <a:t>2</a:t>
            </a:r>
            <a:r>
              <a:rPr lang="zh-CN" altLang="en-US" dirty="0" smtClean="0"/>
              <a:t>）让已下线的主服务器的其他从服务器改为复制新的从服务器；</a:t>
            </a:r>
            <a:endParaRPr lang="en-US" altLang="zh-CN" dirty="0" smtClean="0"/>
          </a:p>
          <a:p>
            <a:r>
              <a:rPr lang="zh-CN" altLang="en-US" dirty="0" smtClean="0"/>
              <a:t>（</a:t>
            </a:r>
            <a:r>
              <a:rPr lang="en-US" altLang="zh-CN" dirty="0" smtClean="0"/>
              <a:t>3</a:t>
            </a:r>
            <a:r>
              <a:rPr lang="zh-CN" altLang="en-US" dirty="0" smtClean="0"/>
              <a:t>）将已下线的主服务器设置为新的主服务器的从服务器；</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24</a:t>
            </a:fld>
            <a:endParaRPr lang="en-US"/>
          </a:p>
        </p:txBody>
      </p:sp>
    </p:spTree>
    <p:extLst>
      <p:ext uri="{BB962C8B-B14F-4D97-AF65-F5344CB8AC3E}">
        <p14:creationId xmlns:p14="http://schemas.microsoft.com/office/powerpoint/2010/main" val="291315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26</a:t>
            </a:fld>
            <a:endParaRPr lang="en-US"/>
          </a:p>
        </p:txBody>
      </p:sp>
    </p:spTree>
    <p:extLst>
      <p:ext uri="{BB962C8B-B14F-4D97-AF65-F5344CB8AC3E}">
        <p14:creationId xmlns:p14="http://schemas.microsoft.com/office/powerpoint/2010/main" val="596058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EEF2F5"/>
                </a:solidFill>
                <a:latin typeface="微软雅黑" panose="020B0503020204020204" pitchFamily="34" charset="-122"/>
                <a:ea typeface="微软雅黑" panose="020B0503020204020204" pitchFamily="34" charset="-122"/>
              </a:rPr>
              <a:t>每个</a:t>
            </a:r>
            <a:r>
              <a:rPr lang="en-US" altLang="zh-CN" sz="1200" dirty="0" err="1" smtClean="0">
                <a:solidFill>
                  <a:srgbClr val="EEF2F5"/>
                </a:solidFill>
                <a:latin typeface="微软雅黑" panose="020B0503020204020204" pitchFamily="34" charset="-122"/>
                <a:ea typeface="微软雅黑" panose="020B0503020204020204" pitchFamily="34" charset="-122"/>
              </a:rPr>
              <a:t>Redis</a:t>
            </a:r>
            <a:r>
              <a:rPr lang="zh-CN" altLang="en-US" sz="1200" dirty="0" smtClean="0">
                <a:solidFill>
                  <a:srgbClr val="EEF2F5"/>
                </a:solidFill>
                <a:latin typeface="微软雅黑" panose="020B0503020204020204" pitchFamily="34" charset="-122"/>
                <a:ea typeface="微软雅黑" panose="020B0503020204020204" pitchFamily="34" charset="-122"/>
              </a:rPr>
              <a:t>客户端都有自己的事务状态，保存在</a:t>
            </a:r>
            <a:r>
              <a:rPr lang="en-US" altLang="zh-CN" sz="1200" dirty="0" err="1" smtClean="0">
                <a:solidFill>
                  <a:srgbClr val="EEF2F5"/>
                </a:solidFill>
                <a:latin typeface="微软雅黑" panose="020B0503020204020204" pitchFamily="34" charset="-122"/>
                <a:ea typeface="微软雅黑" panose="020B0503020204020204" pitchFamily="34" charset="-122"/>
              </a:rPr>
              <a:t>mstate</a:t>
            </a:r>
            <a:r>
              <a:rPr lang="zh-CN" altLang="en-US" sz="1200" dirty="0" smtClean="0">
                <a:solidFill>
                  <a:srgbClr val="EEF2F5"/>
                </a:solidFill>
                <a:latin typeface="微软雅黑" panose="020B0503020204020204" pitchFamily="34" charset="-122"/>
                <a:ea typeface="微软雅黑" panose="020B0503020204020204" pitchFamily="34" charset="-122"/>
              </a:rPr>
              <a:t>属性中。事务状态包含一个事务队列，以及已入队命令的计数器。事务队列中的每个元素保存了已入队命令的相关信息，包含指向命令实现函数的指针、命令的参数、参数的数量。</a:t>
            </a:r>
            <a:endParaRPr lang="en-US" altLang="zh-CN" sz="1200" dirty="0" smtClean="0">
              <a:solidFill>
                <a:srgbClr val="EEF2F5"/>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32</a:t>
            </a:fld>
            <a:endParaRPr lang="en-US"/>
          </a:p>
        </p:txBody>
      </p:sp>
    </p:spTree>
    <p:extLst>
      <p:ext uri="{BB962C8B-B14F-4D97-AF65-F5344CB8AC3E}">
        <p14:creationId xmlns:p14="http://schemas.microsoft.com/office/powerpoint/2010/main" val="48309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a:t>
            </a:r>
            <a:r>
              <a:rPr lang="en-US" altLang="zh-CN" dirty="0" smtClean="0"/>
              <a:t>1</a:t>
            </a:r>
            <a:r>
              <a:rPr lang="zh-CN" altLang="en-US" dirty="0" smtClean="0"/>
              <a:t>），命令在放入事务队列的时候被检测到错误，所以事务中的所有命令都不会执行。在</a:t>
            </a:r>
            <a:r>
              <a:rPr lang="en-US" altLang="zh-CN" dirty="0" smtClean="0"/>
              <a:t>EXEC</a:t>
            </a:r>
            <a:r>
              <a:rPr lang="zh-CN" altLang="en-US" dirty="0" smtClean="0"/>
              <a:t>的时候发现事务错误，事务里的命令都不会执行。因此，谈不到回滚。</a:t>
            </a:r>
            <a:endParaRPr lang="en-US" altLang="zh-CN" dirty="0" smtClean="0"/>
          </a:p>
          <a:p>
            <a:r>
              <a:rPr lang="zh-CN" altLang="en-US" dirty="0" smtClean="0"/>
              <a:t>针对（</a:t>
            </a:r>
            <a:r>
              <a:rPr lang="en-US" altLang="zh-CN" dirty="0" smtClean="0"/>
              <a:t>2</a:t>
            </a:r>
            <a:r>
              <a:rPr lang="zh-CN" altLang="en-US" dirty="0" smtClean="0"/>
              <a:t>），作者指出不支持事务的回滚是因为这种复杂的功能和</a:t>
            </a:r>
            <a:r>
              <a:rPr lang="en-US" altLang="zh-CN" dirty="0" err="1" smtClean="0"/>
              <a:t>Redis</a:t>
            </a:r>
            <a:r>
              <a:rPr lang="zh-CN" altLang="en-US" dirty="0" smtClean="0"/>
              <a:t>追求的简单高效的设计主旨不符合，这种错误通常是由编程错误造成，只会出现在开发环境，不会出现在生产环境中。因此，没有必要开发回滚功能。</a:t>
            </a:r>
            <a:endParaRPr lang="en-US" altLang="zh-CN" dirty="0" smtClean="0"/>
          </a:p>
        </p:txBody>
      </p:sp>
      <p:sp>
        <p:nvSpPr>
          <p:cNvPr id="4" name="灯片编号占位符 3"/>
          <p:cNvSpPr>
            <a:spLocks noGrp="1"/>
          </p:cNvSpPr>
          <p:nvPr>
            <p:ph type="sldNum" sz="quarter" idx="10"/>
          </p:nvPr>
        </p:nvSpPr>
        <p:spPr/>
        <p:txBody>
          <a:bodyPr/>
          <a:lstStyle/>
          <a:p>
            <a:fld id="{AB26AE02-8E78-1B45-8FD9-03B8648EDCE6}" type="slidenum">
              <a:rPr lang="en-US" smtClean="0"/>
              <a:t>33</a:t>
            </a:fld>
            <a:endParaRPr lang="en-US"/>
          </a:p>
        </p:txBody>
      </p:sp>
    </p:spTree>
    <p:extLst>
      <p:ext uri="{BB962C8B-B14F-4D97-AF65-F5344CB8AC3E}">
        <p14:creationId xmlns:p14="http://schemas.microsoft.com/office/powerpoint/2010/main" val="3397864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B26AE02-8E78-1B45-8FD9-03B8648EDCE6}" type="slidenum">
              <a:rPr lang="en-US" smtClean="0"/>
              <a:t>34</a:t>
            </a:fld>
            <a:endParaRPr lang="en-US"/>
          </a:p>
        </p:txBody>
      </p:sp>
    </p:spTree>
    <p:extLst>
      <p:ext uri="{BB962C8B-B14F-4D97-AF65-F5344CB8AC3E}">
        <p14:creationId xmlns:p14="http://schemas.microsoft.com/office/powerpoint/2010/main" val="4199744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B26AE02-8E78-1B45-8FD9-03B8648EDCE6}" type="slidenum">
              <a:rPr lang="en-US" smtClean="0"/>
              <a:t>35</a:t>
            </a:fld>
            <a:endParaRPr lang="en-US"/>
          </a:p>
        </p:txBody>
      </p:sp>
    </p:spTree>
    <p:extLst>
      <p:ext uri="{BB962C8B-B14F-4D97-AF65-F5344CB8AC3E}">
        <p14:creationId xmlns:p14="http://schemas.microsoft.com/office/powerpoint/2010/main" val="398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40</a:t>
            </a:fld>
            <a:endParaRPr lang="en-US"/>
          </a:p>
        </p:txBody>
      </p:sp>
    </p:spTree>
    <p:extLst>
      <p:ext uri="{BB962C8B-B14F-4D97-AF65-F5344CB8AC3E}">
        <p14:creationId xmlns:p14="http://schemas.microsoft.com/office/powerpoint/2010/main" val="148064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节点的分值：</a:t>
            </a:r>
            <a:r>
              <a:rPr lang="en-US" altLang="zh-CN" dirty="0" smtClean="0"/>
              <a:t>double</a:t>
            </a:r>
            <a:r>
              <a:rPr lang="zh-CN" altLang="en-US" dirty="0" smtClean="0"/>
              <a:t>类型的浮点数，跳跃表中所有节点都按分值从小到大来排序</a:t>
            </a:r>
            <a:endParaRPr lang="en-US" altLang="zh-CN" dirty="0" smtClean="0"/>
          </a:p>
          <a:p>
            <a:r>
              <a:rPr lang="zh-CN" altLang="en-US" dirty="0" smtClean="0"/>
              <a:t>节点的成员对象：指针指向一个字符串对象，字符串对象保存着一个</a:t>
            </a:r>
            <a:r>
              <a:rPr lang="en-US" altLang="zh-CN" dirty="0" smtClean="0"/>
              <a:t>SDS</a:t>
            </a:r>
            <a:r>
              <a:rPr lang="zh-CN" altLang="en-US" dirty="0" smtClean="0"/>
              <a:t>值</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8</a:t>
            </a:fld>
            <a:endParaRPr lang="en-US"/>
          </a:p>
        </p:txBody>
      </p:sp>
    </p:spTree>
    <p:extLst>
      <p:ext uri="{BB962C8B-B14F-4D97-AF65-F5344CB8AC3E}">
        <p14:creationId xmlns:p14="http://schemas.microsoft.com/office/powerpoint/2010/main" val="171245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升级：向集合中添加新元素，并且新元素类型比集合现有元素类型都要长时，集合需要先进行升级然后再添加新元素。</a:t>
            </a:r>
            <a:endParaRPr lang="en-US" altLang="zh-CN" dirty="0" smtClean="0"/>
          </a:p>
          <a:p>
            <a:r>
              <a:rPr lang="en-US" altLang="zh-CN" dirty="0" smtClean="0"/>
              <a:t>          </a:t>
            </a:r>
            <a:r>
              <a:rPr lang="zh-CN" altLang="en-US" dirty="0" smtClean="0"/>
              <a:t>（</a:t>
            </a:r>
            <a:r>
              <a:rPr lang="en-US" altLang="zh-CN" dirty="0" smtClean="0"/>
              <a:t>1</a:t>
            </a:r>
            <a:r>
              <a:rPr lang="zh-CN" altLang="en-US" dirty="0" smtClean="0"/>
              <a:t>）根据新元素类型，扩展集合底层数组空间大小，并为新元素分配空间；</a:t>
            </a:r>
            <a:endParaRPr lang="en-US" altLang="zh-CN" dirty="0" smtClean="0"/>
          </a:p>
          <a:p>
            <a:r>
              <a:rPr lang="en-US" altLang="zh-CN" dirty="0" smtClean="0"/>
              <a:t>          </a:t>
            </a:r>
            <a:r>
              <a:rPr lang="zh-CN" altLang="en-US" dirty="0" smtClean="0"/>
              <a:t>（</a:t>
            </a:r>
            <a:r>
              <a:rPr lang="en-US" altLang="zh-CN" dirty="0" smtClean="0"/>
              <a:t>2</a:t>
            </a:r>
            <a:r>
              <a:rPr lang="zh-CN" altLang="en-US" dirty="0" smtClean="0"/>
              <a:t>）将集合中元素转换成与新元素相同的类型并放到对应位置上；</a:t>
            </a:r>
            <a:endParaRPr lang="en-US" altLang="zh-CN" dirty="0" smtClean="0"/>
          </a:p>
          <a:p>
            <a:r>
              <a:rPr lang="en-US" altLang="zh-CN" dirty="0" smtClean="0"/>
              <a:t>          </a:t>
            </a:r>
            <a:r>
              <a:rPr lang="zh-CN" altLang="en-US" dirty="0" smtClean="0"/>
              <a:t>（</a:t>
            </a:r>
            <a:r>
              <a:rPr lang="en-US" altLang="zh-CN" dirty="0" smtClean="0"/>
              <a:t>3</a:t>
            </a:r>
            <a:r>
              <a:rPr lang="zh-CN" altLang="en-US" dirty="0" smtClean="0"/>
              <a:t>）将新元素添加到数组中；</a:t>
            </a:r>
            <a:endParaRPr lang="en-US" altLang="zh-CN" dirty="0" smtClean="0"/>
          </a:p>
          <a:p>
            <a:endParaRPr lang="en-US" altLang="zh-CN" dirty="0" smtClean="0"/>
          </a:p>
          <a:p>
            <a:r>
              <a:rPr lang="zh-CN" altLang="en-US" dirty="0" smtClean="0"/>
              <a:t>降级：不支持降级操作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9</a:t>
            </a:fld>
            <a:endParaRPr lang="en-US"/>
          </a:p>
        </p:txBody>
      </p:sp>
    </p:spTree>
    <p:extLst>
      <p:ext uri="{BB962C8B-B14F-4D97-AF65-F5344CB8AC3E}">
        <p14:creationId xmlns:p14="http://schemas.microsoft.com/office/powerpoint/2010/main" val="157633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smtClean="0"/>
              <a:t>String</a:t>
            </a:r>
            <a:r>
              <a:rPr lang="zh-CN" altLang="en-US" sz="2400" dirty="0" smtClean="0"/>
              <a:t>的编码：（</a:t>
            </a:r>
            <a:r>
              <a:rPr lang="en-US" altLang="zh-CN" sz="2400" dirty="0" smtClean="0"/>
              <a:t>1</a:t>
            </a:r>
            <a:r>
              <a:rPr lang="zh-CN" altLang="en-US" sz="2400" dirty="0" smtClean="0">
                <a:sym typeface="Wingdings" panose="05000000000000000000" pitchFamily="2" charset="2"/>
              </a:rPr>
              <a:t>）</a:t>
            </a:r>
            <a:r>
              <a:rPr lang="zh-CN" altLang="en-US" sz="2400" dirty="0" smtClean="0"/>
              <a:t>整数值 </a:t>
            </a:r>
            <a:r>
              <a:rPr lang="en-US" altLang="zh-CN" sz="2400" dirty="0" smtClean="0"/>
              <a:t>&amp; </a:t>
            </a:r>
            <a:r>
              <a:rPr lang="zh-CN" altLang="en-US" sz="2400" dirty="0" smtClean="0"/>
              <a:t>可用</a:t>
            </a:r>
            <a:r>
              <a:rPr lang="en-US" altLang="zh-CN" sz="2400" dirty="0" smtClean="0"/>
              <a:t>long</a:t>
            </a:r>
            <a:r>
              <a:rPr lang="zh-CN" altLang="en-US" sz="2400" dirty="0" smtClean="0"/>
              <a:t>表示，编码为</a:t>
            </a:r>
            <a:r>
              <a:rPr lang="en-US" altLang="zh-CN" sz="2400" dirty="0" err="1" smtClean="0"/>
              <a:t>int</a:t>
            </a:r>
            <a:r>
              <a:rPr lang="zh-CN" altLang="en-US" sz="2400" dirty="0" smtClean="0"/>
              <a:t>；</a:t>
            </a:r>
            <a:endParaRPr lang="en-US" altLang="zh-CN" sz="2400" dirty="0" smtClean="0"/>
          </a:p>
          <a:p>
            <a:r>
              <a:rPr lang="en-US" altLang="zh-CN" sz="2400" dirty="0" smtClean="0"/>
              <a:t>                       </a:t>
            </a:r>
            <a:r>
              <a:rPr lang="zh-CN" altLang="en-US" sz="2400" dirty="0" smtClean="0"/>
              <a:t>（</a:t>
            </a:r>
            <a:r>
              <a:rPr lang="en-US" altLang="zh-CN" sz="2400" dirty="0" smtClean="0"/>
              <a:t>2</a:t>
            </a:r>
            <a:r>
              <a:rPr lang="zh-CN" altLang="en-US" sz="2400" dirty="0" smtClean="0"/>
              <a:t>）字符串值 </a:t>
            </a:r>
            <a:r>
              <a:rPr lang="en-US" altLang="zh-CN" sz="2400" dirty="0" smtClean="0"/>
              <a:t>&amp; </a:t>
            </a:r>
            <a:r>
              <a:rPr lang="zh-CN" altLang="en-US" sz="2400" dirty="0" smtClean="0"/>
              <a:t>长度小于等于</a:t>
            </a:r>
            <a:r>
              <a:rPr lang="en-US" altLang="zh-CN" sz="2400" dirty="0" smtClean="0"/>
              <a:t>39</a:t>
            </a:r>
            <a:r>
              <a:rPr lang="zh-CN" altLang="en-US" sz="2400" dirty="0" smtClean="0"/>
              <a:t>字节，编码为</a:t>
            </a:r>
            <a:r>
              <a:rPr lang="en-US" altLang="zh-CN" sz="2400" dirty="0" err="1" smtClean="0"/>
              <a:t>embstr</a:t>
            </a:r>
            <a:r>
              <a:rPr lang="en-US" altLang="zh-CN" sz="2400" dirty="0" smtClean="0"/>
              <a:t>;</a:t>
            </a:r>
          </a:p>
          <a:p>
            <a:r>
              <a:rPr lang="en-US" altLang="zh-CN" sz="2400" dirty="0" smtClean="0"/>
              <a:t>                       </a:t>
            </a:r>
            <a:r>
              <a:rPr lang="zh-CN" altLang="en-US" sz="2400" dirty="0" smtClean="0"/>
              <a:t>（</a:t>
            </a:r>
            <a:r>
              <a:rPr lang="en-US" altLang="zh-CN" sz="2400" dirty="0" smtClean="0"/>
              <a:t>3</a:t>
            </a:r>
            <a:r>
              <a:rPr lang="zh-CN" altLang="en-US" sz="2400" dirty="0" smtClean="0"/>
              <a:t>）字符串值 </a:t>
            </a:r>
            <a:r>
              <a:rPr lang="en-US" altLang="zh-CN" sz="2400" dirty="0" smtClean="0"/>
              <a:t>&amp; </a:t>
            </a:r>
            <a:r>
              <a:rPr lang="zh-CN" altLang="en-US" sz="2400" dirty="0" smtClean="0"/>
              <a:t>长度大于</a:t>
            </a:r>
            <a:r>
              <a:rPr lang="en-US" altLang="zh-CN" sz="2400" dirty="0" smtClean="0"/>
              <a:t>39</a:t>
            </a:r>
            <a:r>
              <a:rPr lang="zh-CN" altLang="en-US" sz="2400" dirty="0" smtClean="0"/>
              <a:t>字节，编码为</a:t>
            </a:r>
            <a:r>
              <a:rPr lang="en-US" altLang="zh-CN" sz="2400" dirty="0" smtClean="0"/>
              <a:t>raw;</a:t>
            </a:r>
          </a:p>
          <a:p>
            <a:r>
              <a:rPr lang="en-US" altLang="zh-CN" sz="2400" dirty="0" smtClean="0"/>
              <a:t>              </a:t>
            </a:r>
            <a:r>
              <a:rPr lang="en-US" altLang="zh-CN" sz="2400" dirty="0" err="1" smtClean="0"/>
              <a:t>embstr</a:t>
            </a:r>
            <a:r>
              <a:rPr lang="zh-CN" altLang="en-US" sz="2400" dirty="0" smtClean="0"/>
              <a:t>与</a:t>
            </a:r>
            <a:r>
              <a:rPr lang="en-US" altLang="zh-CN" sz="2400" dirty="0" smtClean="0"/>
              <a:t>raw</a:t>
            </a:r>
            <a:r>
              <a:rPr lang="zh-CN" altLang="en-US" sz="2400" dirty="0" smtClean="0"/>
              <a:t>的区别：（</a:t>
            </a:r>
            <a:r>
              <a:rPr lang="en-US" altLang="zh-CN" sz="2400" dirty="0" smtClean="0"/>
              <a:t>a</a:t>
            </a:r>
            <a:r>
              <a:rPr lang="zh-CN" altLang="en-US" sz="2400" dirty="0" smtClean="0">
                <a:sym typeface="Wingdings" panose="05000000000000000000" pitchFamily="2" charset="2"/>
              </a:rPr>
              <a:t>）创建</a:t>
            </a:r>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编码字符串内存分配</a:t>
            </a:r>
            <a:r>
              <a:rPr lang="en-US" altLang="zh-CN" sz="2400" dirty="0" smtClean="0">
                <a:sym typeface="Wingdings" panose="05000000000000000000" pitchFamily="2" charset="2"/>
              </a:rPr>
              <a:t>1</a:t>
            </a:r>
            <a:r>
              <a:rPr lang="zh-CN" altLang="en-US" sz="2400" dirty="0" smtClean="0">
                <a:sym typeface="Wingdings" panose="05000000000000000000" pitchFamily="2" charset="2"/>
              </a:rPr>
              <a:t>次，创建</a:t>
            </a:r>
            <a:r>
              <a:rPr lang="en-US" altLang="zh-CN" sz="2400" dirty="0" smtClean="0">
                <a:sym typeface="Wingdings" panose="05000000000000000000" pitchFamily="2" charset="2"/>
              </a:rPr>
              <a:t>raw</a:t>
            </a:r>
            <a:r>
              <a:rPr lang="zh-CN" altLang="en-US" sz="2400" dirty="0" smtClean="0">
                <a:sym typeface="Wingdings" panose="05000000000000000000" pitchFamily="2" charset="2"/>
              </a:rPr>
              <a:t>字符串内存分配</a:t>
            </a:r>
            <a:r>
              <a:rPr lang="en-US" altLang="zh-CN" sz="2400" dirty="0" smtClean="0">
                <a:sym typeface="Wingdings" panose="05000000000000000000" pitchFamily="2" charset="2"/>
              </a:rPr>
              <a:t>2</a:t>
            </a:r>
            <a:r>
              <a:rPr lang="zh-CN" altLang="en-US" sz="2400" dirty="0" smtClean="0">
                <a:sym typeface="Wingdings" panose="05000000000000000000" pitchFamily="2" charset="2"/>
              </a:rPr>
              <a:t>次；</a:t>
            </a:r>
            <a:endParaRPr lang="en-US" altLang="zh-CN" sz="2400" dirty="0" smtClean="0">
              <a:sym typeface="Wingdings" panose="05000000000000000000" pitchFamily="2" charset="2"/>
            </a:endParaRPr>
          </a:p>
          <a:p>
            <a:r>
              <a:rPr lang="en-US" altLang="zh-CN" sz="2400" dirty="0" smtClean="0">
                <a:sym typeface="Wingdings" panose="05000000000000000000" pitchFamily="2" charset="2"/>
              </a:rPr>
              <a:t>                                                </a:t>
            </a:r>
            <a:r>
              <a:rPr lang="zh-CN" altLang="en-US" sz="2400" dirty="0" smtClean="0">
                <a:sym typeface="Wingdings" panose="05000000000000000000" pitchFamily="2" charset="2"/>
              </a:rPr>
              <a:t>（</a:t>
            </a:r>
            <a:r>
              <a:rPr lang="en-US" altLang="zh-CN" sz="2400" dirty="0" smtClean="0">
                <a:sym typeface="Wingdings" panose="05000000000000000000" pitchFamily="2" charset="2"/>
              </a:rPr>
              <a:t>b</a:t>
            </a:r>
            <a:r>
              <a:rPr lang="zh-CN" altLang="en-US" sz="2400" dirty="0" smtClean="0">
                <a:sym typeface="Wingdings" panose="05000000000000000000" pitchFamily="2" charset="2"/>
              </a:rPr>
              <a:t>）释放</a:t>
            </a:r>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编码的字符串调用内存释放函数</a:t>
            </a:r>
            <a:r>
              <a:rPr lang="en-US" altLang="zh-CN" sz="2400" dirty="0" smtClean="0">
                <a:sym typeface="Wingdings" panose="05000000000000000000" pitchFamily="2" charset="2"/>
              </a:rPr>
              <a:t>1</a:t>
            </a:r>
            <a:r>
              <a:rPr lang="zh-CN" altLang="en-US" sz="2400" dirty="0" smtClean="0">
                <a:sym typeface="Wingdings" panose="05000000000000000000" pitchFamily="2" charset="2"/>
              </a:rPr>
              <a:t>次，释放</a:t>
            </a:r>
            <a:r>
              <a:rPr lang="en-US" altLang="zh-CN" sz="2400" dirty="0" smtClean="0">
                <a:sym typeface="Wingdings" panose="05000000000000000000" pitchFamily="2" charset="2"/>
              </a:rPr>
              <a:t>raw</a:t>
            </a:r>
            <a:r>
              <a:rPr lang="zh-CN" altLang="en-US" sz="2400" dirty="0" smtClean="0">
                <a:sym typeface="Wingdings" panose="05000000000000000000" pitchFamily="2" charset="2"/>
              </a:rPr>
              <a:t>编码的字符串调用内存释放函数</a:t>
            </a:r>
            <a:r>
              <a:rPr lang="en-US" altLang="zh-CN" sz="2400" dirty="0" smtClean="0">
                <a:sym typeface="Wingdings" panose="05000000000000000000" pitchFamily="2" charset="2"/>
              </a:rPr>
              <a:t>2</a:t>
            </a:r>
            <a:r>
              <a:rPr lang="zh-CN" altLang="en-US" sz="2400" dirty="0" smtClean="0">
                <a:sym typeface="Wingdings" panose="05000000000000000000" pitchFamily="2" charset="2"/>
              </a:rPr>
              <a:t>次；</a:t>
            </a:r>
            <a:endParaRPr lang="en-US" altLang="zh-CN" sz="2400" dirty="0" smtClean="0">
              <a:sym typeface="Wingdings" panose="05000000000000000000" pitchFamily="2" charset="2"/>
            </a:endParaRPr>
          </a:p>
          <a:p>
            <a:r>
              <a:rPr lang="en-US" altLang="zh-CN" sz="2400" dirty="0" smtClean="0">
                <a:sym typeface="Wingdings" panose="05000000000000000000" pitchFamily="2" charset="2"/>
              </a:rPr>
              <a:t>                                                </a:t>
            </a:r>
            <a:r>
              <a:rPr lang="zh-CN" altLang="en-US" sz="2400" dirty="0" smtClean="0">
                <a:sym typeface="Wingdings" panose="05000000000000000000" pitchFamily="2" charset="2"/>
              </a:rPr>
              <a:t>（</a:t>
            </a:r>
            <a:r>
              <a:rPr lang="en-US" altLang="zh-CN" sz="2400" dirty="0" smtClean="0">
                <a:sym typeface="Wingdings" panose="05000000000000000000" pitchFamily="2" charset="2"/>
              </a:rPr>
              <a:t>c</a:t>
            </a:r>
            <a:r>
              <a:rPr lang="zh-CN" altLang="en-US" sz="2400" dirty="0" smtClean="0">
                <a:sym typeface="Wingdings" panose="05000000000000000000" pitchFamily="2" charset="2"/>
              </a:rPr>
              <a:t>）</a:t>
            </a:r>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编码的字符串对象的所有数据都保存在一块连续的内存里面，可以更好的利用缓存带来的优势</a:t>
            </a:r>
            <a:r>
              <a:rPr lang="zh-CN" altLang="en-US" sz="2400" dirty="0" smtClean="0">
                <a:sym typeface="Wingdings" panose="05000000000000000000" pitchFamily="2" charset="2"/>
              </a:rPr>
              <a:t>；</a:t>
            </a:r>
            <a:endParaRPr lang="en-US" altLang="zh-CN" sz="2400" dirty="0" smtClean="0">
              <a:sym typeface="Wingdings" panose="05000000000000000000" pitchFamily="2" charset="2"/>
            </a:endParaRPr>
          </a:p>
          <a:p>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为什么是</a:t>
            </a:r>
            <a:r>
              <a:rPr lang="en-US" altLang="zh-CN" sz="2400" dirty="0" smtClean="0">
                <a:sym typeface="Wingdings" panose="05000000000000000000" pitchFamily="2" charset="2"/>
              </a:rPr>
              <a:t>39</a:t>
            </a:r>
            <a:r>
              <a:rPr lang="zh-CN" altLang="en-US" sz="2400" dirty="0" smtClean="0">
                <a:sym typeface="Wingdings" panose="05000000000000000000" pitchFamily="2" charset="2"/>
              </a:rPr>
              <a:t>字节？</a:t>
            </a:r>
            <a:endParaRPr lang="en-US" altLang="zh-CN" sz="2400" dirty="0" smtClean="0">
              <a:sym typeface="Wingdings" panose="05000000000000000000" pitchFamily="2" charset="2"/>
            </a:endParaRPr>
          </a:p>
          <a:p>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是一块连续的内存区域，由</a:t>
            </a:r>
            <a:r>
              <a:rPr lang="en-US" altLang="zh-CN" sz="2400" dirty="0" err="1" smtClean="0">
                <a:sym typeface="Wingdings" panose="05000000000000000000" pitchFamily="2" charset="2"/>
              </a:rPr>
              <a:t>redisObject</a:t>
            </a:r>
            <a:r>
              <a:rPr lang="zh-CN" altLang="en-US" sz="2400" dirty="0" smtClean="0">
                <a:sym typeface="Wingdings" panose="05000000000000000000" pitchFamily="2" charset="2"/>
              </a:rPr>
              <a:t>和</a:t>
            </a:r>
            <a:r>
              <a:rPr lang="en-US" altLang="zh-CN" sz="2400" dirty="0" err="1" smtClean="0">
                <a:sym typeface="Wingdings" panose="05000000000000000000" pitchFamily="2" charset="2"/>
              </a:rPr>
              <a:t>sdshdr</a:t>
            </a:r>
            <a:r>
              <a:rPr lang="zh-CN" altLang="en-US" sz="2400" dirty="0" smtClean="0">
                <a:sym typeface="Wingdings" panose="05000000000000000000" pitchFamily="2" charset="2"/>
              </a:rPr>
              <a:t>组成，</a:t>
            </a:r>
            <a:r>
              <a:rPr lang="en-US" altLang="zh-CN" sz="2400" dirty="0" err="1" smtClean="0">
                <a:sym typeface="Wingdings" panose="05000000000000000000" pitchFamily="2" charset="2"/>
              </a:rPr>
              <a:t>redisObject</a:t>
            </a:r>
            <a:r>
              <a:rPr lang="zh-CN" altLang="en-US" sz="2400" dirty="0" smtClean="0">
                <a:sym typeface="Wingdings" panose="05000000000000000000" pitchFamily="2" charset="2"/>
              </a:rPr>
              <a:t>是</a:t>
            </a:r>
            <a:r>
              <a:rPr lang="en-US" altLang="zh-CN" sz="2400" dirty="0" smtClean="0">
                <a:sym typeface="Wingdings" panose="05000000000000000000" pitchFamily="2" charset="2"/>
              </a:rPr>
              <a:t>16B</a:t>
            </a:r>
            <a:r>
              <a:rPr lang="zh-CN" altLang="en-US" sz="2400" dirty="0" smtClean="0">
                <a:sym typeface="Wingdings" panose="05000000000000000000" pitchFamily="2" charset="2"/>
              </a:rPr>
              <a:t> </a:t>
            </a:r>
            <a:r>
              <a:rPr lang="en-US" altLang="zh-CN" sz="2400" dirty="0" smtClean="0">
                <a:sym typeface="Wingdings" panose="05000000000000000000" pitchFamily="2" charset="2"/>
              </a:rPr>
              <a:t>=&gt;</a:t>
            </a:r>
            <a:r>
              <a:rPr lang="en-US" altLang="zh-CN" sz="2400" baseline="0" dirty="0" smtClean="0">
                <a:sym typeface="Wingdings" panose="05000000000000000000" pitchFamily="2" charset="2"/>
              </a:rPr>
              <a:t> </a:t>
            </a:r>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最小为：</a:t>
            </a:r>
            <a:r>
              <a:rPr lang="en-US" altLang="zh-CN" sz="2400" dirty="0" smtClean="0">
                <a:sym typeface="Wingdings" panose="05000000000000000000" pitchFamily="2" charset="2"/>
              </a:rPr>
              <a:t>(16)(</a:t>
            </a:r>
            <a:r>
              <a:rPr lang="en-US" altLang="zh-CN" sz="2400" dirty="0" err="1" smtClean="0">
                <a:sym typeface="Wingdings" panose="05000000000000000000" pitchFamily="2" charset="2"/>
              </a:rPr>
              <a:t>redisObject</a:t>
            </a:r>
            <a:r>
              <a:rPr lang="en-US" altLang="zh-CN" sz="2400" dirty="0" smtClean="0">
                <a:sym typeface="Wingdings" panose="05000000000000000000" pitchFamily="2" charset="2"/>
              </a:rPr>
              <a:t>)+(8+8+1)(</a:t>
            </a:r>
            <a:r>
              <a:rPr lang="en-US" altLang="zh-CN" sz="2400" dirty="0" err="1" smtClean="0">
                <a:sym typeface="Wingdings" panose="05000000000000000000" pitchFamily="2" charset="2"/>
              </a:rPr>
              <a:t>sdshdr</a:t>
            </a:r>
            <a:r>
              <a:rPr lang="en-US" altLang="zh-CN" sz="2400" dirty="0" smtClean="0">
                <a:sym typeface="Wingdings" panose="05000000000000000000" pitchFamily="2" charset="2"/>
              </a:rPr>
              <a:t>)=33B</a:t>
            </a:r>
          </a:p>
          <a:p>
            <a:r>
              <a:rPr lang="zh-CN" altLang="en-US" sz="2400" dirty="0" smtClean="0">
                <a:sym typeface="Wingdings" panose="05000000000000000000" pitchFamily="2" charset="2"/>
              </a:rPr>
              <a:t>当</a:t>
            </a:r>
            <a:r>
              <a:rPr lang="en-US" altLang="zh-CN" sz="2400" dirty="0" err="1" smtClean="0">
                <a:sym typeface="Wingdings" panose="05000000000000000000" pitchFamily="2" charset="2"/>
              </a:rPr>
              <a:t>buf</a:t>
            </a:r>
            <a:r>
              <a:rPr lang="en-US" altLang="zh-CN" sz="2400" dirty="0" smtClean="0">
                <a:sym typeface="Wingdings" panose="05000000000000000000" pitchFamily="2" charset="2"/>
              </a:rPr>
              <a:t>=39B</a:t>
            </a:r>
            <a:r>
              <a:rPr lang="zh-CN" altLang="en-US" sz="2400" dirty="0" smtClean="0">
                <a:sym typeface="Wingdings" panose="05000000000000000000" pitchFamily="2" charset="2"/>
              </a:rPr>
              <a:t>时，</a:t>
            </a:r>
            <a:r>
              <a:rPr lang="en-US" altLang="zh-CN" sz="2400" dirty="0" err="1" smtClean="0">
                <a:sym typeface="Wingdings" panose="05000000000000000000" pitchFamily="2" charset="2"/>
              </a:rPr>
              <a:t>sdshdr</a:t>
            </a:r>
            <a:r>
              <a:rPr lang="zh-CN" altLang="en-US" sz="2400" dirty="0" smtClean="0">
                <a:sym typeface="Wingdings" panose="05000000000000000000" pitchFamily="2" charset="2"/>
              </a:rPr>
              <a:t>大小就为</a:t>
            </a:r>
            <a:r>
              <a:rPr lang="en-US" altLang="zh-CN" sz="2400" dirty="0" smtClean="0">
                <a:sym typeface="Wingdings" panose="05000000000000000000" pitchFamily="2" charset="2"/>
              </a:rPr>
              <a:t>:8+39+1=48B</a:t>
            </a:r>
            <a:r>
              <a:rPr lang="zh-CN" altLang="en-US" sz="2400" dirty="0" smtClean="0">
                <a:sym typeface="Wingdings" panose="05000000000000000000" pitchFamily="2" charset="2"/>
              </a:rPr>
              <a:t>，</a:t>
            </a:r>
            <a:r>
              <a:rPr lang="en-US" altLang="zh-CN" sz="2400" dirty="0" smtClean="0">
                <a:sym typeface="Wingdings" panose="05000000000000000000" pitchFamily="2" charset="2"/>
              </a:rPr>
              <a:t>48B+16B=64B</a:t>
            </a:r>
            <a:r>
              <a:rPr lang="zh-CN" altLang="en-US" sz="2400" dirty="0" smtClean="0">
                <a:sym typeface="Wingdings" panose="05000000000000000000" pitchFamily="2" charset="2"/>
              </a:rPr>
              <a:t>；</a:t>
            </a:r>
            <a:endParaRPr lang="en-US" altLang="zh-CN" sz="2400" dirty="0" smtClean="0">
              <a:sym typeface="Wingdings" panose="05000000000000000000" pitchFamily="2" charset="2"/>
            </a:endParaRPr>
          </a:p>
          <a:p>
            <a:endParaRPr lang="en-US" altLang="zh-CN" sz="2400" dirty="0" smtClean="0">
              <a:sym typeface="Wingdings" panose="05000000000000000000" pitchFamily="2" charset="2"/>
            </a:endParaRPr>
          </a:p>
          <a:p>
            <a:r>
              <a:rPr lang="en-US" altLang="zh-CN" sz="2400" dirty="0" smtClean="0"/>
              <a:t>List</a:t>
            </a:r>
            <a:r>
              <a:rPr lang="zh-CN" altLang="en-US" sz="2400" dirty="0" smtClean="0"/>
              <a:t>的编码：列表对象保存的所有字符串长度都小于</a:t>
            </a:r>
            <a:r>
              <a:rPr lang="en-US" altLang="zh-CN" sz="2400" dirty="0" smtClean="0"/>
              <a:t>64</a:t>
            </a:r>
            <a:r>
              <a:rPr lang="zh-CN" altLang="en-US" sz="2400" dirty="0" smtClean="0"/>
              <a:t>字节</a:t>
            </a:r>
            <a:r>
              <a:rPr lang="en-US" altLang="zh-CN" sz="2400" dirty="0" smtClean="0"/>
              <a:t> &amp; </a:t>
            </a:r>
            <a:r>
              <a:rPr lang="zh-CN" altLang="en-US" sz="2400" dirty="0" smtClean="0"/>
              <a:t>元素数量小于</a:t>
            </a:r>
            <a:r>
              <a:rPr lang="en-US" altLang="zh-CN" sz="2400" dirty="0" smtClean="0"/>
              <a:t>512</a:t>
            </a:r>
            <a:r>
              <a:rPr lang="zh-CN" altLang="en-US" sz="2400" dirty="0" smtClean="0"/>
              <a:t>个，编码为</a:t>
            </a:r>
            <a:r>
              <a:rPr lang="en-US" altLang="zh-CN" sz="2400" dirty="0" err="1" smtClean="0"/>
              <a:t>ziplist</a:t>
            </a:r>
            <a:r>
              <a:rPr lang="zh-CN" altLang="en-US" sz="2400" dirty="0" smtClean="0"/>
              <a:t>，否则采用</a:t>
            </a:r>
            <a:r>
              <a:rPr lang="en-US" altLang="zh-CN" sz="2400" dirty="0" err="1" smtClean="0"/>
              <a:t>linkedlist</a:t>
            </a:r>
            <a:r>
              <a:rPr lang="zh-CN" altLang="en-US" sz="2400" dirty="0" smtClean="0"/>
              <a:t>编码</a:t>
            </a:r>
            <a:r>
              <a:rPr lang="zh-CN" altLang="en-US" sz="2400" dirty="0" smtClean="0"/>
              <a:t>；</a:t>
            </a:r>
            <a:endParaRPr lang="en-US" altLang="zh-CN" sz="2400" dirty="0" smtClean="0"/>
          </a:p>
          <a:p>
            <a:r>
              <a:rPr lang="en-US" altLang="zh-CN" sz="2400" dirty="0" smtClean="0"/>
              <a:t>Hash</a:t>
            </a:r>
            <a:r>
              <a:rPr lang="zh-CN" altLang="en-US" sz="2400" dirty="0" smtClean="0"/>
              <a:t>的编码：哈希对象保存的键和值的字符串长度都小于</a:t>
            </a:r>
            <a:r>
              <a:rPr lang="en-US" altLang="zh-CN" sz="2400" dirty="0" smtClean="0"/>
              <a:t>64</a:t>
            </a:r>
            <a:r>
              <a:rPr lang="zh-CN" altLang="en-US" sz="2400" dirty="0" smtClean="0"/>
              <a:t>字节 </a:t>
            </a:r>
            <a:r>
              <a:rPr lang="en-US" altLang="zh-CN" sz="2400" dirty="0" smtClean="0"/>
              <a:t>&amp; </a:t>
            </a:r>
            <a:r>
              <a:rPr lang="zh-CN" altLang="en-US" sz="2400" dirty="0" smtClean="0"/>
              <a:t>键值对数量小于</a:t>
            </a:r>
            <a:r>
              <a:rPr lang="en-US" altLang="zh-CN" sz="2400" dirty="0" smtClean="0"/>
              <a:t>512</a:t>
            </a:r>
            <a:r>
              <a:rPr lang="zh-CN" altLang="en-US" sz="2400" dirty="0" smtClean="0"/>
              <a:t>个，编码为</a:t>
            </a:r>
            <a:r>
              <a:rPr lang="en-US" altLang="zh-CN" sz="2400" dirty="0" err="1" smtClean="0"/>
              <a:t>ziplist</a:t>
            </a:r>
            <a:r>
              <a:rPr lang="zh-CN" altLang="en-US" sz="2400" dirty="0" smtClean="0"/>
              <a:t>，否则采用</a:t>
            </a:r>
            <a:r>
              <a:rPr lang="en-US" altLang="zh-CN" sz="2400" dirty="0" err="1" smtClean="0"/>
              <a:t>hashtable</a:t>
            </a:r>
            <a:r>
              <a:rPr lang="zh-CN" altLang="en-US" sz="2400" dirty="0" smtClean="0"/>
              <a:t>编码；</a:t>
            </a:r>
            <a:endParaRPr lang="en-US" altLang="zh-CN" sz="2400" dirty="0" smtClean="0"/>
          </a:p>
          <a:p>
            <a:r>
              <a:rPr lang="en-US" altLang="zh-CN" sz="2400" dirty="0" smtClean="0"/>
              <a:t>Set</a:t>
            </a:r>
            <a:r>
              <a:rPr lang="zh-CN" altLang="en-US" sz="2400" dirty="0" smtClean="0"/>
              <a:t>的编码：所有元素都是整数值 </a:t>
            </a:r>
            <a:r>
              <a:rPr lang="en-US" altLang="zh-CN" sz="2400" dirty="0" smtClean="0"/>
              <a:t>&amp; </a:t>
            </a:r>
            <a:r>
              <a:rPr lang="zh-CN" altLang="en-US" sz="2400" dirty="0" smtClean="0"/>
              <a:t>数量不超过</a:t>
            </a:r>
            <a:r>
              <a:rPr lang="en-US" altLang="zh-CN" sz="2400" dirty="0" smtClean="0"/>
              <a:t>512</a:t>
            </a:r>
            <a:r>
              <a:rPr lang="zh-CN" altLang="en-US" sz="2400" dirty="0" smtClean="0"/>
              <a:t>个，采用</a:t>
            </a:r>
            <a:r>
              <a:rPr lang="en-US" altLang="zh-CN" sz="2400" dirty="0" err="1" smtClean="0"/>
              <a:t>intset</a:t>
            </a:r>
            <a:r>
              <a:rPr lang="zh-CN" altLang="en-US" sz="2400" dirty="0" smtClean="0"/>
              <a:t>编码，否则采用</a:t>
            </a:r>
            <a:r>
              <a:rPr lang="en-US" altLang="zh-CN" sz="2400" dirty="0" err="1" smtClean="0"/>
              <a:t>hashtable</a:t>
            </a:r>
            <a:r>
              <a:rPr lang="zh-CN" altLang="en-US" sz="2400" dirty="0" smtClean="0"/>
              <a:t>编码；</a:t>
            </a:r>
            <a:endParaRPr lang="en-US" altLang="zh-CN" sz="2400" dirty="0" smtClean="0"/>
          </a:p>
          <a:p>
            <a:r>
              <a:rPr lang="en-US" altLang="zh-CN" sz="2400" dirty="0" err="1" smtClean="0"/>
              <a:t>Zset</a:t>
            </a:r>
            <a:r>
              <a:rPr lang="zh-CN" altLang="en-US" sz="2400" dirty="0" smtClean="0"/>
              <a:t>的编码：所有元素成员长度都小于</a:t>
            </a:r>
            <a:r>
              <a:rPr lang="en-US" altLang="zh-CN" sz="2400" dirty="0" smtClean="0"/>
              <a:t>64</a:t>
            </a:r>
            <a:r>
              <a:rPr lang="zh-CN" altLang="en-US" sz="2400" dirty="0" smtClean="0"/>
              <a:t>字节 </a:t>
            </a:r>
            <a:r>
              <a:rPr lang="en-US" altLang="zh-CN" sz="2400" dirty="0" smtClean="0"/>
              <a:t>&amp; </a:t>
            </a:r>
            <a:r>
              <a:rPr lang="zh-CN" altLang="en-US" sz="2400" dirty="0" smtClean="0"/>
              <a:t>有序集合元素数量小于</a:t>
            </a:r>
            <a:r>
              <a:rPr lang="en-US" altLang="zh-CN" sz="2400" dirty="0" smtClean="0"/>
              <a:t>128</a:t>
            </a:r>
            <a:r>
              <a:rPr lang="zh-CN" altLang="en-US" sz="2400" dirty="0" smtClean="0"/>
              <a:t>个，采用</a:t>
            </a:r>
            <a:r>
              <a:rPr lang="en-US" altLang="zh-CN" sz="2400" dirty="0" err="1" smtClean="0"/>
              <a:t>ziplist</a:t>
            </a:r>
            <a:r>
              <a:rPr lang="zh-CN" altLang="en-US" sz="2400" dirty="0" smtClean="0"/>
              <a:t>，否则采用</a:t>
            </a:r>
            <a:r>
              <a:rPr lang="en-US" altLang="zh-CN" sz="2400" dirty="0" err="1" smtClean="0"/>
              <a:t>skiplist</a:t>
            </a:r>
            <a:r>
              <a:rPr lang="zh-CN" altLang="en-US" sz="2400" dirty="0" smtClean="0"/>
              <a:t>编码；</a:t>
            </a:r>
            <a:r>
              <a:rPr lang="en-US" altLang="zh-CN" sz="2400" dirty="0" smtClean="0"/>
              <a:t>           </a:t>
            </a:r>
            <a:endParaRPr lang="zh-CN" altLang="en-US" sz="2400" dirty="0"/>
          </a:p>
        </p:txBody>
      </p:sp>
      <p:sp>
        <p:nvSpPr>
          <p:cNvPr id="4" name="灯片编号占位符 3"/>
          <p:cNvSpPr>
            <a:spLocks noGrp="1"/>
          </p:cNvSpPr>
          <p:nvPr>
            <p:ph type="sldNum" sz="quarter" idx="10"/>
          </p:nvPr>
        </p:nvSpPr>
        <p:spPr/>
        <p:txBody>
          <a:bodyPr/>
          <a:lstStyle/>
          <a:p>
            <a:fld id="{AB26AE02-8E78-1B45-8FD9-03B8648EDCE6}" type="slidenum">
              <a:rPr lang="en-US" smtClean="0"/>
              <a:t>11</a:t>
            </a:fld>
            <a:endParaRPr lang="en-US"/>
          </a:p>
        </p:txBody>
      </p:sp>
    </p:spTree>
    <p:extLst>
      <p:ext uri="{BB962C8B-B14F-4D97-AF65-F5344CB8AC3E}">
        <p14:creationId xmlns:p14="http://schemas.microsoft.com/office/powerpoint/2010/main" val="2671838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15</a:t>
            </a:fld>
            <a:endParaRPr lang="en-US"/>
          </a:p>
        </p:txBody>
      </p:sp>
    </p:spTree>
    <p:extLst>
      <p:ext uri="{BB962C8B-B14F-4D97-AF65-F5344CB8AC3E}">
        <p14:creationId xmlns:p14="http://schemas.microsoft.com/office/powerpoint/2010/main" val="649163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appendonly</a:t>
            </a:r>
            <a:r>
              <a:rPr lang="en-US" altLang="zh-CN" baseline="0" dirty="0" smtClean="0"/>
              <a:t> yes             //</a:t>
            </a:r>
            <a:r>
              <a:rPr lang="zh-CN" altLang="en-US" baseline="0" dirty="0" smtClean="0"/>
              <a:t>启用</a:t>
            </a:r>
            <a:r>
              <a:rPr lang="en-US" altLang="zh-CN" baseline="0" dirty="0" smtClean="0"/>
              <a:t>AOF</a:t>
            </a:r>
            <a:r>
              <a:rPr lang="zh-CN" altLang="en-US" baseline="0" dirty="0" smtClean="0"/>
              <a:t>持久化方式，默认是</a:t>
            </a:r>
            <a:r>
              <a:rPr lang="en-US" altLang="zh-CN" baseline="0" dirty="0" err="1" smtClean="0"/>
              <a:t>everysec</a:t>
            </a:r>
            <a:endParaRPr lang="en-US" altLang="zh-CN" baseline="0" dirty="0" smtClean="0"/>
          </a:p>
          <a:p>
            <a:r>
              <a:rPr lang="en-US" altLang="zh-CN" baseline="0" dirty="0" err="1" smtClean="0"/>
              <a:t>appendfsync</a:t>
            </a:r>
            <a:r>
              <a:rPr lang="en-US" altLang="zh-CN" baseline="0" dirty="0" smtClean="0"/>
              <a:t> always      //</a:t>
            </a:r>
            <a:r>
              <a:rPr lang="zh-CN" altLang="en-US" baseline="0" dirty="0" smtClean="0"/>
              <a:t>每次收到写命令就立即将</a:t>
            </a:r>
            <a:r>
              <a:rPr lang="en-US" altLang="zh-CN" baseline="0" dirty="0" err="1" smtClean="0"/>
              <a:t>aof_buff</a:t>
            </a:r>
            <a:r>
              <a:rPr lang="zh-CN" altLang="en-US" baseline="0" dirty="0" smtClean="0"/>
              <a:t>缓冲区内容强制写入并同步到</a:t>
            </a:r>
            <a:r>
              <a:rPr lang="en-US" altLang="zh-CN" baseline="0" dirty="0" smtClean="0"/>
              <a:t>AOF</a:t>
            </a:r>
            <a:r>
              <a:rPr lang="zh-CN" altLang="en-US" baseline="0" dirty="0" smtClean="0"/>
              <a:t>文件。最慢但最安全</a:t>
            </a:r>
            <a:endParaRPr lang="en-US" altLang="zh-CN" baseline="0" dirty="0" smtClean="0"/>
          </a:p>
          <a:p>
            <a:r>
              <a:rPr lang="en-US" altLang="zh-CN" baseline="0" dirty="0" err="1" smtClean="0"/>
              <a:t>appendfsync</a:t>
            </a:r>
            <a:r>
              <a:rPr lang="en-US" altLang="zh-CN" baseline="0" dirty="0" smtClean="0"/>
              <a:t> </a:t>
            </a:r>
            <a:r>
              <a:rPr lang="en-US" altLang="zh-CN" baseline="0" dirty="0" err="1" smtClean="0"/>
              <a:t>everysec</a:t>
            </a:r>
            <a:r>
              <a:rPr lang="en-US" altLang="zh-CN" baseline="0" dirty="0" smtClean="0"/>
              <a:t>   //</a:t>
            </a:r>
            <a:r>
              <a:rPr lang="zh-CN" altLang="en-US" baseline="0" dirty="0" smtClean="0"/>
              <a:t>每秒将</a:t>
            </a:r>
            <a:r>
              <a:rPr lang="en-US" altLang="zh-CN" baseline="0" dirty="0" err="1" smtClean="0"/>
              <a:t>aof_buff</a:t>
            </a:r>
            <a:r>
              <a:rPr lang="zh-CN" altLang="en-US" baseline="0" dirty="0" smtClean="0"/>
              <a:t>缓冲区内容强制写入并同步到</a:t>
            </a:r>
            <a:r>
              <a:rPr lang="en-US" altLang="zh-CN" baseline="0" dirty="0" smtClean="0"/>
              <a:t>AOF</a:t>
            </a:r>
            <a:r>
              <a:rPr lang="zh-CN" altLang="en-US" baseline="0" dirty="0" smtClean="0"/>
              <a:t>文件。在性能和持久化方面做了折中</a:t>
            </a:r>
            <a:endParaRPr lang="en-US" altLang="zh-CN" baseline="0" dirty="0" smtClean="0"/>
          </a:p>
          <a:p>
            <a:r>
              <a:rPr lang="en-US" altLang="zh-CN" baseline="0" dirty="0" err="1" smtClean="0"/>
              <a:t>appendfsync</a:t>
            </a:r>
            <a:r>
              <a:rPr lang="en-US" altLang="zh-CN" baseline="0" dirty="0" smtClean="0"/>
              <a:t> no            //</a:t>
            </a:r>
            <a:r>
              <a:rPr lang="zh-CN" altLang="en-US" baseline="0" dirty="0" smtClean="0"/>
              <a:t>由操作系统决定什么时候进行</a:t>
            </a:r>
            <a:r>
              <a:rPr lang="en-US" altLang="zh-CN" baseline="0" dirty="0" smtClean="0"/>
              <a:t>AOF</a:t>
            </a:r>
            <a:r>
              <a:rPr lang="zh-CN" altLang="en-US" baseline="0" dirty="0" smtClean="0"/>
              <a:t>文件同步。性能最好，但持久化没保障</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16</a:t>
            </a:fld>
            <a:endParaRPr lang="en-US"/>
          </a:p>
        </p:txBody>
      </p:sp>
    </p:spTree>
    <p:extLst>
      <p:ext uri="{BB962C8B-B14F-4D97-AF65-F5344CB8AC3E}">
        <p14:creationId xmlns:p14="http://schemas.microsoft.com/office/powerpoint/2010/main" val="277829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a:t>
            </a:r>
            <a:r>
              <a:rPr lang="en-US" altLang="zh-CN" dirty="0" smtClean="0"/>
              <a:t>AOF</a:t>
            </a:r>
            <a:r>
              <a:rPr lang="zh-CN" altLang="en-US" dirty="0" smtClean="0"/>
              <a:t>重写程序放到子进程：</a:t>
            </a:r>
            <a:endParaRPr lang="en-US" altLang="zh-CN" dirty="0" smtClean="0"/>
          </a:p>
          <a:p>
            <a:r>
              <a:rPr lang="zh-CN" altLang="en-US" dirty="0" smtClean="0"/>
              <a:t>（</a:t>
            </a:r>
            <a:r>
              <a:rPr lang="en-US" altLang="zh-CN" dirty="0" smtClean="0"/>
              <a:t>1</a:t>
            </a:r>
            <a:r>
              <a:rPr lang="zh-CN" altLang="en-US" dirty="0" smtClean="0"/>
              <a:t>）</a:t>
            </a:r>
            <a:r>
              <a:rPr lang="en-US" altLang="zh-CN" dirty="0" err="1" smtClean="0"/>
              <a:t>Redis</a:t>
            </a:r>
            <a:r>
              <a:rPr lang="zh-CN" altLang="en-US" dirty="0" smtClean="0"/>
              <a:t>是采用单线程处理请求命令，在</a:t>
            </a:r>
            <a:r>
              <a:rPr lang="en-US" altLang="zh-CN" dirty="0" smtClean="0"/>
              <a:t>AOF</a:t>
            </a:r>
            <a:r>
              <a:rPr lang="zh-CN" altLang="en-US" dirty="0" smtClean="0"/>
              <a:t>执行期间，服务器无法处理客户端的命令请求；</a:t>
            </a:r>
            <a:endParaRPr lang="en-US" altLang="zh-CN" dirty="0" smtClean="0"/>
          </a:p>
          <a:p>
            <a:r>
              <a:rPr lang="zh-CN" altLang="en-US" dirty="0" smtClean="0"/>
              <a:t>（</a:t>
            </a:r>
            <a:r>
              <a:rPr lang="en-US" altLang="zh-CN" dirty="0" smtClean="0"/>
              <a:t>2</a:t>
            </a:r>
            <a:r>
              <a:rPr lang="zh-CN" altLang="en-US" dirty="0" smtClean="0"/>
              <a:t>）子进程带有服务器父进程的数据副本，子进程而不是线程可以避免使用锁的情况下保证数据安全性；</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17</a:t>
            </a:fld>
            <a:endParaRPr lang="en-US"/>
          </a:p>
        </p:txBody>
      </p:sp>
    </p:spTree>
    <p:extLst>
      <p:ext uri="{BB962C8B-B14F-4D97-AF65-F5344CB8AC3E}">
        <p14:creationId xmlns:p14="http://schemas.microsoft.com/office/powerpoint/2010/main" val="2626937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同步：</a:t>
            </a:r>
            <a:endParaRPr lang="en-US" altLang="zh-CN" dirty="0" smtClean="0"/>
          </a:p>
          <a:p>
            <a:r>
              <a:rPr lang="zh-CN" altLang="en-US" dirty="0" smtClean="0"/>
              <a:t>（</a:t>
            </a:r>
            <a:r>
              <a:rPr lang="en-US" altLang="zh-CN" dirty="0" smtClean="0"/>
              <a:t>1</a:t>
            </a:r>
            <a:r>
              <a:rPr lang="zh-CN" altLang="en-US" dirty="0" smtClean="0"/>
              <a:t>）从服务器向主服务器发送</a:t>
            </a:r>
            <a:r>
              <a:rPr lang="en-US" altLang="zh-CN" dirty="0" smtClean="0"/>
              <a:t>SYNC</a:t>
            </a:r>
            <a:r>
              <a:rPr lang="zh-CN" altLang="en-US" dirty="0" smtClean="0"/>
              <a:t>命令；</a:t>
            </a:r>
            <a:endParaRPr lang="en-US" altLang="zh-CN" dirty="0" smtClean="0"/>
          </a:p>
          <a:p>
            <a:r>
              <a:rPr lang="zh-CN" altLang="en-US" dirty="0" smtClean="0"/>
              <a:t>（</a:t>
            </a:r>
            <a:r>
              <a:rPr lang="en-US" altLang="zh-CN" dirty="0" smtClean="0"/>
              <a:t>2</a:t>
            </a:r>
            <a:r>
              <a:rPr lang="zh-CN" altLang="en-US" dirty="0" smtClean="0"/>
              <a:t>）收到</a:t>
            </a:r>
            <a:r>
              <a:rPr lang="en-US" altLang="zh-CN" dirty="0" smtClean="0"/>
              <a:t>SYNC</a:t>
            </a:r>
            <a:r>
              <a:rPr lang="zh-CN" altLang="en-US" dirty="0" smtClean="0"/>
              <a:t>命令的主服务器执行</a:t>
            </a:r>
            <a:r>
              <a:rPr lang="en-US" altLang="zh-CN" dirty="0" smtClean="0"/>
              <a:t>BGSAVE</a:t>
            </a:r>
            <a:r>
              <a:rPr lang="zh-CN" altLang="en-US" dirty="0" smtClean="0"/>
              <a:t>命令，开始生成</a:t>
            </a:r>
            <a:r>
              <a:rPr lang="en-US" altLang="zh-CN" dirty="0" smtClean="0"/>
              <a:t>RDB</a:t>
            </a:r>
            <a:r>
              <a:rPr lang="zh-CN" altLang="en-US" dirty="0" smtClean="0"/>
              <a:t>文件，同时使用缓冲区记录从现在开始执行的所有写命令；</a:t>
            </a:r>
            <a:endParaRPr lang="en-US" altLang="zh-CN" dirty="0" smtClean="0"/>
          </a:p>
          <a:p>
            <a:r>
              <a:rPr lang="zh-CN" altLang="en-US" dirty="0" smtClean="0"/>
              <a:t>（</a:t>
            </a:r>
            <a:r>
              <a:rPr lang="en-US" altLang="zh-CN" dirty="0" smtClean="0"/>
              <a:t>3</a:t>
            </a:r>
            <a:r>
              <a:rPr lang="zh-CN" altLang="en-US" dirty="0" smtClean="0"/>
              <a:t>）当主服务器的</a:t>
            </a:r>
            <a:r>
              <a:rPr lang="en-US" altLang="zh-CN" dirty="0" smtClean="0"/>
              <a:t>BGSAVE</a:t>
            </a:r>
            <a:r>
              <a:rPr lang="zh-CN" altLang="en-US" dirty="0" smtClean="0"/>
              <a:t>命令执行完毕，主服务器将</a:t>
            </a:r>
            <a:r>
              <a:rPr lang="en-US" altLang="zh-CN" dirty="0" smtClean="0"/>
              <a:t>RDB</a:t>
            </a:r>
            <a:r>
              <a:rPr lang="zh-CN" altLang="en-US" dirty="0" smtClean="0"/>
              <a:t>文件发送给从服务器，从服务器载入</a:t>
            </a:r>
            <a:r>
              <a:rPr lang="en-US" altLang="zh-CN" dirty="0" smtClean="0"/>
              <a:t>RDB</a:t>
            </a:r>
            <a:r>
              <a:rPr lang="zh-CN" altLang="en-US" dirty="0" smtClean="0"/>
              <a:t>文件，将自己数据库状态更新至主服务器执行</a:t>
            </a:r>
            <a:r>
              <a:rPr lang="en-US" altLang="zh-CN" dirty="0" smtClean="0"/>
              <a:t>BGSAVE</a:t>
            </a:r>
            <a:r>
              <a:rPr lang="zh-CN" altLang="en-US" dirty="0" smtClean="0"/>
              <a:t>命令时的状态；</a:t>
            </a:r>
            <a:endParaRPr lang="en-US" altLang="zh-CN" dirty="0" smtClean="0"/>
          </a:p>
          <a:p>
            <a:r>
              <a:rPr lang="zh-CN" altLang="en-US" dirty="0" smtClean="0"/>
              <a:t>（</a:t>
            </a:r>
            <a:r>
              <a:rPr lang="en-US" altLang="zh-CN" dirty="0" smtClean="0"/>
              <a:t>4</a:t>
            </a:r>
            <a:r>
              <a:rPr lang="zh-CN" altLang="en-US" dirty="0" smtClean="0"/>
              <a:t>）主服务器将记录在缓冲区的所有写命令发送给从服务器，从服务器执行这些写命令，更新至主服务器数据库当前状态。</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20</a:t>
            </a:fld>
            <a:endParaRPr lang="en-US"/>
          </a:p>
        </p:txBody>
      </p:sp>
    </p:spTree>
    <p:extLst>
      <p:ext uri="{BB962C8B-B14F-4D97-AF65-F5344CB8AC3E}">
        <p14:creationId xmlns:p14="http://schemas.microsoft.com/office/powerpoint/2010/main" val="462012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完整重同步：</a:t>
            </a:r>
            <a:endParaRPr lang="en-US" altLang="zh-CN" dirty="0" smtClean="0"/>
          </a:p>
          <a:p>
            <a:r>
              <a:rPr lang="zh-CN" altLang="en-US" dirty="0" smtClean="0"/>
              <a:t>（</a:t>
            </a:r>
            <a:r>
              <a:rPr lang="en-US" altLang="zh-CN" dirty="0" smtClean="0"/>
              <a:t>1</a:t>
            </a:r>
            <a:r>
              <a:rPr lang="zh-CN" altLang="en-US" dirty="0" smtClean="0"/>
              <a:t>）主服务器需要执行</a:t>
            </a:r>
            <a:r>
              <a:rPr lang="en-US" altLang="zh-CN" dirty="0" smtClean="0"/>
              <a:t>BGSAVE</a:t>
            </a:r>
            <a:r>
              <a:rPr lang="zh-CN" altLang="en-US" dirty="0" smtClean="0"/>
              <a:t>命令生成</a:t>
            </a:r>
            <a:r>
              <a:rPr lang="en-US" altLang="zh-CN" dirty="0" smtClean="0"/>
              <a:t>RDB</a:t>
            </a:r>
            <a:r>
              <a:rPr lang="zh-CN" altLang="en-US" dirty="0" smtClean="0"/>
              <a:t>文件，耗费主服务器大量</a:t>
            </a:r>
            <a:r>
              <a:rPr lang="en-US" altLang="zh-CN" dirty="0" smtClean="0"/>
              <a:t>CPU</a:t>
            </a:r>
            <a:r>
              <a:rPr lang="zh-CN" altLang="en-US" dirty="0" smtClean="0"/>
              <a:t>、内存、磁盘</a:t>
            </a:r>
            <a:r>
              <a:rPr lang="en-US" altLang="zh-CN" dirty="0" smtClean="0"/>
              <a:t>I/O</a:t>
            </a:r>
            <a:r>
              <a:rPr lang="zh-CN" altLang="en-US" dirty="0" smtClean="0"/>
              <a:t>等资源；</a:t>
            </a:r>
            <a:endParaRPr lang="en-US" altLang="zh-CN" dirty="0" smtClean="0"/>
          </a:p>
          <a:p>
            <a:r>
              <a:rPr lang="zh-CN" altLang="en-US" dirty="0" smtClean="0"/>
              <a:t>（</a:t>
            </a:r>
            <a:r>
              <a:rPr lang="en-US" altLang="zh-CN" dirty="0" smtClean="0"/>
              <a:t>2</a:t>
            </a:r>
            <a:r>
              <a:rPr lang="zh-CN" altLang="en-US" dirty="0" smtClean="0"/>
              <a:t>）主服务器将</a:t>
            </a:r>
            <a:r>
              <a:rPr lang="en-US" altLang="zh-CN" dirty="0" smtClean="0"/>
              <a:t>RDB</a:t>
            </a:r>
            <a:r>
              <a:rPr lang="zh-CN" altLang="en-US" dirty="0" smtClean="0"/>
              <a:t>文件发送给从服务器耗费大量网络资源（带宽、流量），并对主服务器响应命令请求产生影响；</a:t>
            </a:r>
            <a:endParaRPr lang="en-US" altLang="zh-CN" dirty="0" smtClean="0"/>
          </a:p>
          <a:p>
            <a:r>
              <a:rPr lang="zh-CN" altLang="en-US" dirty="0" smtClean="0"/>
              <a:t>（</a:t>
            </a:r>
            <a:r>
              <a:rPr lang="en-US" altLang="zh-CN" dirty="0" smtClean="0"/>
              <a:t>3</a:t>
            </a:r>
            <a:r>
              <a:rPr lang="zh-CN" altLang="en-US" dirty="0" smtClean="0"/>
              <a:t>）接收到</a:t>
            </a:r>
            <a:r>
              <a:rPr lang="en-US" altLang="zh-CN" dirty="0" smtClean="0"/>
              <a:t>RDB</a:t>
            </a:r>
            <a:r>
              <a:rPr lang="zh-CN" altLang="en-US" dirty="0" smtClean="0"/>
              <a:t>文件 的从服务器载入</a:t>
            </a:r>
            <a:r>
              <a:rPr lang="en-US" altLang="zh-CN" dirty="0" smtClean="0"/>
              <a:t>RDB</a:t>
            </a:r>
            <a:r>
              <a:rPr lang="zh-CN" altLang="en-US" dirty="0" smtClean="0"/>
              <a:t>文件时处理阻塞状态，无法处理命令请求；</a:t>
            </a:r>
            <a:endParaRPr lang="en-US" altLang="zh-CN" dirty="0" smtClean="0"/>
          </a:p>
          <a:p>
            <a:r>
              <a:rPr lang="zh-CN" altLang="en-US" dirty="0" smtClean="0"/>
              <a:t>部分重同步：</a:t>
            </a:r>
            <a:endParaRPr lang="en-US" altLang="zh-CN" dirty="0" smtClean="0"/>
          </a:p>
          <a:p>
            <a:r>
              <a:rPr lang="zh-CN" altLang="en-US" dirty="0" smtClean="0"/>
              <a:t>（</a:t>
            </a:r>
            <a:r>
              <a:rPr lang="en-US" altLang="zh-CN" dirty="0" smtClean="0"/>
              <a:t>1</a:t>
            </a:r>
            <a:r>
              <a:rPr lang="zh-CN" altLang="en-US" dirty="0" smtClean="0"/>
              <a:t>）主服务器每向从服务器发送</a:t>
            </a:r>
            <a:r>
              <a:rPr lang="en-US" altLang="zh-CN" dirty="0" smtClean="0"/>
              <a:t>N</a:t>
            </a:r>
            <a:r>
              <a:rPr lang="zh-CN" altLang="en-US" dirty="0" smtClean="0"/>
              <a:t>个字节的数据时，就将自己的复制偏移量加上</a:t>
            </a:r>
            <a:r>
              <a:rPr lang="en-US" altLang="zh-CN" dirty="0" smtClean="0"/>
              <a:t>N</a:t>
            </a:r>
            <a:r>
              <a:rPr lang="zh-CN" altLang="en-US" dirty="0" smtClean="0"/>
              <a:t>；从服务器每接收到</a:t>
            </a:r>
            <a:r>
              <a:rPr lang="en-US" altLang="zh-CN" dirty="0" smtClean="0"/>
              <a:t>N</a:t>
            </a:r>
            <a:r>
              <a:rPr lang="zh-CN" altLang="en-US" dirty="0" smtClean="0"/>
              <a:t>个字节时，将自己的复制偏移量加上</a:t>
            </a:r>
            <a:r>
              <a:rPr lang="en-US" altLang="zh-CN" dirty="0" smtClean="0"/>
              <a:t>N</a:t>
            </a:r>
            <a:r>
              <a:rPr lang="zh-CN" altLang="en-US" dirty="0" smtClean="0"/>
              <a:t>；</a:t>
            </a:r>
            <a:endParaRPr lang="en-US" altLang="zh-CN" dirty="0" smtClean="0"/>
          </a:p>
          <a:p>
            <a:r>
              <a:rPr lang="zh-CN" altLang="en-US" dirty="0" smtClean="0"/>
              <a:t>（</a:t>
            </a:r>
            <a:r>
              <a:rPr lang="en-US" altLang="zh-CN" dirty="0" smtClean="0"/>
              <a:t>2</a:t>
            </a:r>
            <a:r>
              <a:rPr lang="zh-CN" altLang="en-US" dirty="0" smtClean="0"/>
              <a:t>）当主服务器进行命令传播时，不仅将写命令发送给所有从服务器，同时还将写命令写入到定长、先进先出的复制积压缓冲区中；</a:t>
            </a:r>
            <a:endParaRPr lang="en-US" altLang="zh-CN" dirty="0" smtClean="0"/>
          </a:p>
          <a:p>
            <a:r>
              <a:rPr lang="zh-CN" altLang="en-US" dirty="0" smtClean="0"/>
              <a:t>（</a:t>
            </a:r>
            <a:r>
              <a:rPr lang="en-US" altLang="zh-CN" dirty="0" smtClean="0"/>
              <a:t>3</a:t>
            </a:r>
            <a:r>
              <a:rPr lang="zh-CN" altLang="en-US" dirty="0" smtClean="0"/>
              <a:t>）当从服务器断线重连后，发送之前保存的运行</a:t>
            </a:r>
            <a:r>
              <a:rPr lang="en-US" altLang="zh-CN" dirty="0" smtClean="0"/>
              <a:t>ID</a:t>
            </a:r>
            <a:r>
              <a:rPr lang="zh-CN" altLang="en-US" dirty="0" smtClean="0"/>
              <a:t>，如果和当前主服务器的运行</a:t>
            </a:r>
            <a:r>
              <a:rPr lang="en-US" altLang="zh-CN" dirty="0" smtClean="0"/>
              <a:t>ID</a:t>
            </a:r>
            <a:r>
              <a:rPr lang="zh-CN" altLang="en-US" dirty="0" smtClean="0"/>
              <a:t>相同，则说明是断线重连接，主服务器尝试执行部分重同步操作：</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21</a:t>
            </a:fld>
            <a:endParaRPr lang="en-US"/>
          </a:p>
        </p:txBody>
      </p:sp>
    </p:spTree>
    <p:extLst>
      <p:ext uri="{BB962C8B-B14F-4D97-AF65-F5344CB8AC3E}">
        <p14:creationId xmlns:p14="http://schemas.microsoft.com/office/powerpoint/2010/main" val="2173290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66686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55675" y="2133599"/>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8" name="Picture Placeholder 6"/>
          <p:cNvSpPr>
            <a:spLocks noGrp="1"/>
          </p:cNvSpPr>
          <p:nvPr>
            <p:ph type="pic" sz="quarter" idx="11" hasCustomPrompt="1"/>
          </p:nvPr>
        </p:nvSpPr>
        <p:spPr>
          <a:xfrm>
            <a:off x="3538538" y="2133599"/>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9" name="Picture Placeholder 6"/>
          <p:cNvSpPr>
            <a:spLocks noGrp="1"/>
          </p:cNvSpPr>
          <p:nvPr>
            <p:ph type="pic" sz="quarter" idx="12" hasCustomPrompt="1"/>
          </p:nvPr>
        </p:nvSpPr>
        <p:spPr>
          <a:xfrm>
            <a:off x="6121400" y="2133599"/>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0" name="Picture Placeholder 6"/>
          <p:cNvSpPr>
            <a:spLocks noGrp="1"/>
          </p:cNvSpPr>
          <p:nvPr>
            <p:ph type="pic" sz="quarter" idx="13" hasCustomPrompt="1"/>
          </p:nvPr>
        </p:nvSpPr>
        <p:spPr>
          <a:xfrm>
            <a:off x="8704263" y="2133599"/>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1" name="Picture Placeholder 6"/>
          <p:cNvSpPr>
            <a:spLocks noGrp="1"/>
          </p:cNvSpPr>
          <p:nvPr>
            <p:ph type="pic" sz="quarter" idx="14" hasCustomPrompt="1"/>
          </p:nvPr>
        </p:nvSpPr>
        <p:spPr>
          <a:xfrm>
            <a:off x="963133" y="4024312"/>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2" name="Picture Placeholder 6"/>
          <p:cNvSpPr>
            <a:spLocks noGrp="1"/>
          </p:cNvSpPr>
          <p:nvPr>
            <p:ph type="pic" sz="quarter" idx="15" hasCustomPrompt="1"/>
          </p:nvPr>
        </p:nvSpPr>
        <p:spPr>
          <a:xfrm>
            <a:off x="3545996" y="4024312"/>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3" name="Picture Placeholder 6"/>
          <p:cNvSpPr>
            <a:spLocks noGrp="1"/>
          </p:cNvSpPr>
          <p:nvPr>
            <p:ph type="pic" sz="quarter" idx="16" hasCustomPrompt="1"/>
          </p:nvPr>
        </p:nvSpPr>
        <p:spPr>
          <a:xfrm>
            <a:off x="6128858" y="4024312"/>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4" name="Picture Placeholder 6"/>
          <p:cNvSpPr>
            <a:spLocks noGrp="1"/>
          </p:cNvSpPr>
          <p:nvPr>
            <p:ph type="pic" sz="quarter" idx="17" hasCustomPrompt="1"/>
          </p:nvPr>
        </p:nvSpPr>
        <p:spPr>
          <a:xfrm>
            <a:off x="8711721" y="4024312"/>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3448716044"/>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55675" y="2133599"/>
            <a:ext cx="5138928" cy="3730752"/>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8" name="Picture Placeholder 6"/>
          <p:cNvSpPr>
            <a:spLocks noGrp="1"/>
          </p:cNvSpPr>
          <p:nvPr>
            <p:ph type="pic" sz="quarter" idx="11" hasCustomPrompt="1"/>
          </p:nvPr>
        </p:nvSpPr>
        <p:spPr>
          <a:xfrm>
            <a:off x="6170612" y="2133599"/>
            <a:ext cx="2496312" cy="2221992"/>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9" name="Picture Placeholder 6"/>
          <p:cNvSpPr>
            <a:spLocks noGrp="1"/>
          </p:cNvSpPr>
          <p:nvPr>
            <p:ph type="pic" sz="quarter" idx="12" hasCustomPrompt="1"/>
          </p:nvPr>
        </p:nvSpPr>
        <p:spPr>
          <a:xfrm>
            <a:off x="8742362" y="2133599"/>
            <a:ext cx="2496312" cy="2221992"/>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403957228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955675" y="2133599"/>
            <a:ext cx="2532888" cy="3730626"/>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3" name="Picture Placeholder 6"/>
          <p:cNvSpPr>
            <a:spLocks noGrp="1"/>
          </p:cNvSpPr>
          <p:nvPr>
            <p:ph type="pic" sz="quarter" idx="11" hasCustomPrompt="1"/>
          </p:nvPr>
        </p:nvSpPr>
        <p:spPr>
          <a:xfrm>
            <a:off x="3539712" y="2133599"/>
            <a:ext cx="2532888" cy="3730626"/>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4" name="Picture Placeholder 6"/>
          <p:cNvSpPr>
            <a:spLocks noGrp="1"/>
          </p:cNvSpPr>
          <p:nvPr>
            <p:ph type="pic" sz="quarter" idx="12" hasCustomPrompt="1"/>
          </p:nvPr>
        </p:nvSpPr>
        <p:spPr>
          <a:xfrm>
            <a:off x="6122987" y="2133599"/>
            <a:ext cx="2532888" cy="3730626"/>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5" name="Picture Placeholder 6"/>
          <p:cNvSpPr>
            <a:spLocks noGrp="1"/>
          </p:cNvSpPr>
          <p:nvPr>
            <p:ph type="pic" sz="quarter" idx="13" hasCustomPrompt="1"/>
          </p:nvPr>
        </p:nvSpPr>
        <p:spPr>
          <a:xfrm>
            <a:off x="8706262" y="2133599"/>
            <a:ext cx="2532888" cy="3730626"/>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3447889071"/>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2" name="Picture Placeholder 9"/>
          <p:cNvSpPr>
            <a:spLocks noGrp="1"/>
          </p:cNvSpPr>
          <p:nvPr>
            <p:ph type="pic" sz="quarter" idx="10" hasCustomPrompt="1"/>
          </p:nvPr>
        </p:nvSpPr>
        <p:spPr>
          <a:xfrm>
            <a:off x="7023100" y="0"/>
            <a:ext cx="5168900" cy="6858000"/>
          </a:xfrm>
          <a:prstGeom prst="rect">
            <a:avLst/>
          </a:prstGeom>
          <a:solidFill>
            <a:schemeClr val="tx2"/>
          </a:solidFill>
        </p:spPr>
        <p:txBody>
          <a:bodyPr/>
          <a:lstStyle>
            <a:lvl1pPr marL="0" indent="0">
              <a:buNone/>
              <a:defRPr sz="1000"/>
            </a:lvl1pPr>
          </a:lstStyle>
          <a:p>
            <a:r>
              <a:rPr lang="en-US" smtClean="0"/>
              <a:t>Image#</a:t>
            </a:r>
            <a:endParaRPr lang="en-US"/>
          </a:p>
        </p:txBody>
      </p:sp>
    </p:spTree>
    <p:extLst>
      <p:ext uri="{BB962C8B-B14F-4D97-AF65-F5344CB8AC3E}">
        <p14:creationId xmlns:p14="http://schemas.microsoft.com/office/powerpoint/2010/main" val="3242054730"/>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955675" y="2133599"/>
            <a:ext cx="3383280" cy="221284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3" name="Picture Placeholder 6"/>
          <p:cNvSpPr>
            <a:spLocks noGrp="1"/>
          </p:cNvSpPr>
          <p:nvPr>
            <p:ph type="pic" sz="quarter" idx="11" hasCustomPrompt="1"/>
          </p:nvPr>
        </p:nvSpPr>
        <p:spPr>
          <a:xfrm>
            <a:off x="4405313" y="2133599"/>
            <a:ext cx="3383280" cy="221284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4" name="Picture Placeholder 6"/>
          <p:cNvSpPr>
            <a:spLocks noGrp="1"/>
          </p:cNvSpPr>
          <p:nvPr>
            <p:ph type="pic" sz="quarter" idx="12" hasCustomPrompt="1"/>
          </p:nvPr>
        </p:nvSpPr>
        <p:spPr>
          <a:xfrm>
            <a:off x="7854951" y="2133599"/>
            <a:ext cx="3383280" cy="2212848"/>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3210357380"/>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ck Up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899" y="2723707"/>
            <a:ext cx="6163818" cy="3448493"/>
          </a:xfrm>
          <a:prstGeom prst="rect">
            <a:avLst/>
          </a:prstGeom>
        </p:spPr>
      </p:pic>
      <p:sp>
        <p:nvSpPr>
          <p:cNvPr id="3" name="Picture Placeholder 4"/>
          <p:cNvSpPr>
            <a:spLocks noGrp="1"/>
          </p:cNvSpPr>
          <p:nvPr>
            <p:ph type="pic" sz="quarter" idx="10" hasCustomPrompt="1"/>
          </p:nvPr>
        </p:nvSpPr>
        <p:spPr>
          <a:xfrm>
            <a:off x="1573212" y="2881312"/>
            <a:ext cx="3904488" cy="2468880"/>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1392695785"/>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k Up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209" y="2042959"/>
            <a:ext cx="4574221" cy="4193036"/>
          </a:xfrm>
          <a:prstGeom prst="rect">
            <a:avLst/>
          </a:prstGeom>
        </p:spPr>
      </p:pic>
      <p:sp>
        <p:nvSpPr>
          <p:cNvPr id="3" name="Picture Placeholder 4"/>
          <p:cNvSpPr>
            <a:spLocks noGrp="1"/>
          </p:cNvSpPr>
          <p:nvPr>
            <p:ph type="pic" sz="quarter" idx="10" hasCustomPrompt="1"/>
          </p:nvPr>
        </p:nvSpPr>
        <p:spPr>
          <a:xfrm>
            <a:off x="1139825" y="2305232"/>
            <a:ext cx="4027488" cy="2405062"/>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2782133342"/>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ock Up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1968" y="1600200"/>
            <a:ext cx="3419035" cy="4656275"/>
          </a:xfrm>
          <a:prstGeom prst="rect">
            <a:avLst/>
          </a:prstGeom>
        </p:spPr>
      </p:pic>
      <p:sp>
        <p:nvSpPr>
          <p:cNvPr id="3" name="Picture Placeholder 4"/>
          <p:cNvSpPr>
            <a:spLocks noGrp="1"/>
          </p:cNvSpPr>
          <p:nvPr>
            <p:ph type="pic" sz="quarter" idx="10" hasCustomPrompt="1"/>
          </p:nvPr>
        </p:nvSpPr>
        <p:spPr>
          <a:xfrm>
            <a:off x="8367713" y="1975945"/>
            <a:ext cx="2671762" cy="3562843"/>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1189974785"/>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ock Up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94" y="2133600"/>
            <a:ext cx="2563535" cy="4498934"/>
          </a:xfrm>
          <a:prstGeom prst="rect">
            <a:avLst/>
          </a:prstGeom>
        </p:spPr>
      </p:pic>
      <p:sp>
        <p:nvSpPr>
          <p:cNvPr id="3" name="Picture Placeholder 4"/>
          <p:cNvSpPr>
            <a:spLocks noGrp="1"/>
          </p:cNvSpPr>
          <p:nvPr>
            <p:ph type="pic" sz="quarter" idx="10" hasCustomPrompt="1"/>
          </p:nvPr>
        </p:nvSpPr>
        <p:spPr>
          <a:xfrm>
            <a:off x="1147763" y="2630488"/>
            <a:ext cx="1754187" cy="3100387"/>
          </a:xfrm>
          <a:prstGeom prst="roundRect">
            <a:avLst>
              <a:gd name="adj" fmla="val 1089"/>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3953858330"/>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ck Up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209" y="2029707"/>
            <a:ext cx="4574221" cy="4193036"/>
          </a:xfrm>
          <a:prstGeom prst="rect">
            <a:avLst/>
          </a:prstGeom>
        </p:spPr>
      </p:pic>
      <p:sp>
        <p:nvSpPr>
          <p:cNvPr id="3" name="Picture Placeholder 4"/>
          <p:cNvSpPr>
            <a:spLocks noGrp="1"/>
          </p:cNvSpPr>
          <p:nvPr>
            <p:ph type="pic" sz="quarter" idx="10" hasCustomPrompt="1"/>
          </p:nvPr>
        </p:nvSpPr>
        <p:spPr>
          <a:xfrm>
            <a:off x="1139825" y="2305232"/>
            <a:ext cx="4027488" cy="2405062"/>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367118445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12192000" cy="6858000"/>
          </a:xfrm>
          <a:prstGeom prst="rect">
            <a:avLst/>
          </a:prstGeom>
          <a:solidFill>
            <a:schemeClr val="tx2"/>
          </a:solidFill>
        </p:spPr>
        <p:txBody>
          <a:bodyPr/>
          <a:lstStyle/>
          <a:p>
            <a:endParaRPr lang="en-US"/>
          </a:p>
        </p:txBody>
      </p:sp>
    </p:spTree>
    <p:extLst>
      <p:ext uri="{BB962C8B-B14F-4D97-AF65-F5344CB8AC3E}">
        <p14:creationId xmlns:p14="http://schemas.microsoft.com/office/powerpoint/2010/main" val="3959281234"/>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ck Up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209" y="2042959"/>
            <a:ext cx="4574221" cy="4193036"/>
          </a:xfrm>
          <a:prstGeom prst="rect">
            <a:avLst/>
          </a:prstGeom>
        </p:spPr>
      </p:pic>
      <p:sp>
        <p:nvSpPr>
          <p:cNvPr id="3" name="Picture Placeholder 4"/>
          <p:cNvSpPr>
            <a:spLocks noGrp="1"/>
          </p:cNvSpPr>
          <p:nvPr>
            <p:ph type="pic" sz="quarter" idx="10" hasCustomPrompt="1"/>
          </p:nvPr>
        </p:nvSpPr>
        <p:spPr>
          <a:xfrm>
            <a:off x="1139825" y="2305232"/>
            <a:ext cx="4027488" cy="2405062"/>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2343586158"/>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ck Up #7">
    <p:spTree>
      <p:nvGrpSpPr>
        <p:cNvPr id="1" name=""/>
        <p:cNvGrpSpPr/>
        <p:nvPr/>
      </p:nvGrpSpPr>
      <p:grpSpPr>
        <a:xfrm>
          <a:off x="0" y="0"/>
          <a:ext cx="0" cy="0"/>
          <a:chOff x="0" y="0"/>
          <a:chExt cx="0" cy="0"/>
        </a:xfrm>
      </p:grpSpPr>
      <p:grpSp>
        <p:nvGrpSpPr>
          <p:cNvPr id="2" name="Group 1"/>
          <p:cNvGrpSpPr/>
          <p:nvPr userDrawn="1"/>
        </p:nvGrpSpPr>
        <p:grpSpPr>
          <a:xfrm>
            <a:off x="961418" y="2393476"/>
            <a:ext cx="5512900" cy="3172665"/>
            <a:chOff x="609600" y="1905000"/>
            <a:chExt cx="4758957" cy="2738772"/>
          </a:xfrm>
        </p:grpSpPr>
        <p:sp>
          <p:nvSpPr>
            <p:cNvPr id="3" name="Freeform 45"/>
            <p:cNvSpPr>
              <a:spLocks/>
            </p:cNvSpPr>
            <p:nvPr/>
          </p:nvSpPr>
          <p:spPr bwMode="auto">
            <a:xfrm>
              <a:off x="609600" y="4538017"/>
              <a:ext cx="2397104" cy="105755"/>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4" name="Freeform 46"/>
            <p:cNvSpPr>
              <a:spLocks/>
            </p:cNvSpPr>
            <p:nvPr/>
          </p:nvSpPr>
          <p:spPr bwMode="auto">
            <a:xfrm>
              <a:off x="2971451" y="4538017"/>
              <a:ext cx="2397104" cy="105755"/>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5" name="Freeform 47"/>
            <p:cNvSpPr>
              <a:spLocks/>
            </p:cNvSpPr>
            <p:nvPr/>
          </p:nvSpPr>
          <p:spPr bwMode="auto">
            <a:xfrm>
              <a:off x="1078716" y="1905000"/>
              <a:ext cx="3855975" cy="2641152"/>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6" name="Freeform 48"/>
            <p:cNvSpPr>
              <a:spLocks/>
            </p:cNvSpPr>
            <p:nvPr/>
          </p:nvSpPr>
          <p:spPr bwMode="auto">
            <a:xfrm>
              <a:off x="1092275" y="1918557"/>
              <a:ext cx="3831571" cy="2614036"/>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7" name="Freeform 49"/>
            <p:cNvSpPr>
              <a:spLocks/>
            </p:cNvSpPr>
            <p:nvPr/>
          </p:nvSpPr>
          <p:spPr bwMode="auto">
            <a:xfrm>
              <a:off x="1092275" y="4421416"/>
              <a:ext cx="3831571" cy="111179"/>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8" name="Rectangle 50"/>
            <p:cNvSpPr>
              <a:spLocks noChangeArrowheads="1"/>
            </p:cNvSpPr>
            <p:nvPr/>
          </p:nvSpPr>
          <p:spPr bwMode="auto">
            <a:xfrm>
              <a:off x="609600" y="4494630"/>
              <a:ext cx="4758957" cy="86773"/>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9" name="Freeform 51"/>
            <p:cNvSpPr>
              <a:spLocks/>
            </p:cNvSpPr>
            <p:nvPr/>
          </p:nvSpPr>
          <p:spPr bwMode="auto">
            <a:xfrm>
              <a:off x="2646053" y="4494630"/>
              <a:ext cx="683337" cy="488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0" name="Rectangle 52"/>
            <p:cNvSpPr>
              <a:spLocks noChangeArrowheads="1"/>
            </p:cNvSpPr>
            <p:nvPr/>
          </p:nvSpPr>
          <p:spPr bwMode="auto">
            <a:xfrm>
              <a:off x="1219722" y="2083969"/>
              <a:ext cx="3576675" cy="2258810"/>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1" name="Rectangle 53"/>
            <p:cNvSpPr>
              <a:spLocks noChangeArrowheads="1"/>
            </p:cNvSpPr>
            <p:nvPr/>
          </p:nvSpPr>
          <p:spPr bwMode="auto">
            <a:xfrm>
              <a:off x="1230568" y="2097527"/>
              <a:ext cx="3552269" cy="2234404"/>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2" name="Oval 54"/>
            <p:cNvSpPr>
              <a:spLocks noChangeArrowheads="1"/>
            </p:cNvSpPr>
            <p:nvPr/>
          </p:nvSpPr>
          <p:spPr bwMode="auto">
            <a:xfrm>
              <a:off x="2985011" y="1989060"/>
              <a:ext cx="40676" cy="40676"/>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3" name="Oval 55"/>
            <p:cNvSpPr>
              <a:spLocks noChangeArrowheads="1"/>
            </p:cNvSpPr>
            <p:nvPr/>
          </p:nvSpPr>
          <p:spPr bwMode="auto">
            <a:xfrm>
              <a:off x="2985011" y="1986350"/>
              <a:ext cx="40676" cy="37963"/>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4" name="Oval 56"/>
            <p:cNvSpPr>
              <a:spLocks noChangeArrowheads="1"/>
            </p:cNvSpPr>
            <p:nvPr/>
          </p:nvSpPr>
          <p:spPr bwMode="auto">
            <a:xfrm>
              <a:off x="2993145" y="1991773"/>
              <a:ext cx="24406" cy="271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5" name="Oval 57"/>
            <p:cNvSpPr>
              <a:spLocks noChangeArrowheads="1"/>
            </p:cNvSpPr>
            <p:nvPr/>
          </p:nvSpPr>
          <p:spPr bwMode="auto">
            <a:xfrm>
              <a:off x="2998568" y="1999907"/>
              <a:ext cx="13559" cy="13559"/>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6" name="Freeform 58"/>
            <p:cNvSpPr>
              <a:spLocks/>
            </p:cNvSpPr>
            <p:nvPr/>
          </p:nvSpPr>
          <p:spPr bwMode="auto">
            <a:xfrm>
              <a:off x="3003991" y="2002620"/>
              <a:ext cx="2713" cy="5423"/>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grpSp>
      <p:sp>
        <p:nvSpPr>
          <p:cNvPr id="17" name="Picture Placeholder 4"/>
          <p:cNvSpPr>
            <a:spLocks noGrp="1"/>
          </p:cNvSpPr>
          <p:nvPr>
            <p:ph type="pic" sz="quarter" idx="10" hasCustomPrompt="1"/>
          </p:nvPr>
        </p:nvSpPr>
        <p:spPr>
          <a:xfrm>
            <a:off x="1680763" y="2611751"/>
            <a:ext cx="4123944" cy="2587752"/>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13664324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owser Mock Up #1">
    <p:spTree>
      <p:nvGrpSpPr>
        <p:cNvPr id="1" name=""/>
        <p:cNvGrpSpPr/>
        <p:nvPr/>
      </p:nvGrpSpPr>
      <p:grpSpPr>
        <a:xfrm>
          <a:off x="0" y="0"/>
          <a:ext cx="0" cy="0"/>
          <a:chOff x="0" y="0"/>
          <a:chExt cx="0" cy="0"/>
        </a:xfrm>
      </p:grpSpPr>
      <p:sp>
        <p:nvSpPr>
          <p:cNvPr id="2" name="Rounded Rectangle 1"/>
          <p:cNvSpPr/>
          <p:nvPr userDrawn="1"/>
        </p:nvSpPr>
        <p:spPr>
          <a:xfrm>
            <a:off x="0" y="2133599"/>
            <a:ext cx="6096000" cy="4851991"/>
          </a:xfrm>
          <a:prstGeom prst="roundRect">
            <a:avLst>
              <a:gd name="adj" fmla="val 138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3" name="Freeform 2"/>
          <p:cNvSpPr/>
          <p:nvPr userDrawn="1"/>
        </p:nvSpPr>
        <p:spPr>
          <a:xfrm>
            <a:off x="0" y="2133600"/>
            <a:ext cx="6096000" cy="316457"/>
          </a:xfrm>
          <a:custGeom>
            <a:avLst/>
            <a:gdLst>
              <a:gd name="connsiteX0" fmla="*/ 52744 w 6096000"/>
              <a:gd name="connsiteY0" fmla="*/ 0 h 316457"/>
              <a:gd name="connsiteX1" fmla="*/ 6043256 w 6096000"/>
              <a:gd name="connsiteY1" fmla="*/ 0 h 316457"/>
              <a:gd name="connsiteX2" fmla="*/ 6096000 w 6096000"/>
              <a:gd name="connsiteY2" fmla="*/ 52744 h 316457"/>
              <a:gd name="connsiteX3" fmla="*/ 6096000 w 6096000"/>
              <a:gd name="connsiteY3" fmla="*/ 235827 h 316457"/>
              <a:gd name="connsiteX4" fmla="*/ 6096000 w 6096000"/>
              <a:gd name="connsiteY4" fmla="*/ 263713 h 316457"/>
              <a:gd name="connsiteX5" fmla="*/ 6096000 w 6096000"/>
              <a:gd name="connsiteY5" fmla="*/ 316457 h 316457"/>
              <a:gd name="connsiteX6" fmla="*/ 6043256 w 6096000"/>
              <a:gd name="connsiteY6" fmla="*/ 316457 h 316457"/>
              <a:gd name="connsiteX7" fmla="*/ 52744 w 6096000"/>
              <a:gd name="connsiteY7" fmla="*/ 316457 h 316457"/>
              <a:gd name="connsiteX8" fmla="*/ 0 w 6096000"/>
              <a:gd name="connsiteY8" fmla="*/ 316457 h 316457"/>
              <a:gd name="connsiteX9" fmla="*/ 0 w 6096000"/>
              <a:gd name="connsiteY9" fmla="*/ 263713 h 316457"/>
              <a:gd name="connsiteX10" fmla="*/ 0 w 6096000"/>
              <a:gd name="connsiteY10" fmla="*/ 235827 h 316457"/>
              <a:gd name="connsiteX11" fmla="*/ 0 w 6096000"/>
              <a:gd name="connsiteY11" fmla="*/ 52744 h 316457"/>
              <a:gd name="connsiteX12" fmla="*/ 52744 w 6096000"/>
              <a:gd name="connsiteY12" fmla="*/ 0 h 3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0" h="316457">
                <a:moveTo>
                  <a:pt x="52744" y="0"/>
                </a:moveTo>
                <a:lnTo>
                  <a:pt x="6043256" y="0"/>
                </a:lnTo>
                <a:cubicBezTo>
                  <a:pt x="6072386" y="0"/>
                  <a:pt x="6096000" y="23614"/>
                  <a:pt x="6096000" y="52744"/>
                </a:cubicBezTo>
                <a:lnTo>
                  <a:pt x="6096000" y="235827"/>
                </a:lnTo>
                <a:lnTo>
                  <a:pt x="6096000" y="263713"/>
                </a:lnTo>
                <a:lnTo>
                  <a:pt x="6096000" y="316457"/>
                </a:lnTo>
                <a:lnTo>
                  <a:pt x="6043256" y="316457"/>
                </a:lnTo>
                <a:lnTo>
                  <a:pt x="52744" y="316457"/>
                </a:lnTo>
                <a:lnTo>
                  <a:pt x="0" y="316457"/>
                </a:lnTo>
                <a:lnTo>
                  <a:pt x="0" y="263713"/>
                </a:lnTo>
                <a:lnTo>
                  <a:pt x="0" y="235827"/>
                </a:lnTo>
                <a:lnTo>
                  <a:pt x="0" y="52744"/>
                </a:lnTo>
                <a:cubicBezTo>
                  <a:pt x="0" y="23614"/>
                  <a:pt x="23614" y="0"/>
                  <a:pt x="52744"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4" name="Oval 3"/>
          <p:cNvSpPr/>
          <p:nvPr userDrawn="1"/>
        </p:nvSpPr>
        <p:spPr>
          <a:xfrm>
            <a:off x="5422604"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5" name="Oval 4"/>
          <p:cNvSpPr/>
          <p:nvPr userDrawn="1"/>
        </p:nvSpPr>
        <p:spPr>
          <a:xfrm>
            <a:off x="5571462"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6" name="Oval 5"/>
          <p:cNvSpPr/>
          <p:nvPr userDrawn="1"/>
        </p:nvSpPr>
        <p:spPr>
          <a:xfrm>
            <a:off x="5720320"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7" name="Rectangle 6"/>
          <p:cNvSpPr/>
          <p:nvPr userDrawn="1"/>
        </p:nvSpPr>
        <p:spPr>
          <a:xfrm>
            <a:off x="0" y="2450057"/>
            <a:ext cx="6096000" cy="63604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8" name="TextBox 7"/>
          <p:cNvSpPr txBox="1"/>
          <p:nvPr userDrawn="1"/>
        </p:nvSpPr>
        <p:spPr>
          <a:xfrm>
            <a:off x="4578742" y="2630306"/>
            <a:ext cx="1237271" cy="272415"/>
          </a:xfrm>
          <a:prstGeom prst="roundRect">
            <a:avLst/>
          </a:prstGeom>
          <a:solidFill>
            <a:schemeClr val="accent4"/>
          </a:solidFill>
        </p:spPr>
        <p:txBody>
          <a:bodyPr wrap="none" rtlCol="0">
            <a:spAutoFit/>
          </a:bodyPr>
          <a:lstStyle/>
          <a:p>
            <a:pPr defTabSz="914363"/>
            <a:r>
              <a:rPr lang="en-US" sz="1000">
                <a:solidFill>
                  <a:prstClr val="white"/>
                </a:solidFill>
                <a:latin typeface="Roboto" panose="02000000000000000000" pitchFamily="2" charset="0"/>
                <a:ea typeface="Roboto" panose="02000000000000000000" pitchFamily="2" charset="0"/>
              </a:rPr>
              <a:t>DOWNLOAD NOW</a:t>
            </a:r>
          </a:p>
        </p:txBody>
      </p:sp>
      <p:sp>
        <p:nvSpPr>
          <p:cNvPr id="9" name="Picture Placeholder 26"/>
          <p:cNvSpPr>
            <a:spLocks noGrp="1"/>
          </p:cNvSpPr>
          <p:nvPr>
            <p:ph type="pic" sz="quarter" idx="10" hasCustomPrompt="1"/>
          </p:nvPr>
        </p:nvSpPr>
        <p:spPr>
          <a:xfrm>
            <a:off x="0" y="3082334"/>
            <a:ext cx="6096000" cy="3902665"/>
          </a:xfrm>
          <a:prstGeom prst="rect">
            <a:avLst/>
          </a:prstGeom>
          <a:solidFill>
            <a:schemeClr val="tx2"/>
          </a:solidFill>
        </p:spPr>
        <p:txBody>
          <a:bodyPr/>
          <a:lstStyle>
            <a:lvl1pPr marL="0" indent="0">
              <a:buNone/>
              <a:defRPr sz="800"/>
            </a:lvl1pPr>
          </a:lstStyle>
          <a:p>
            <a:r>
              <a:rPr lang="en-US" smtClean="0"/>
              <a:t>Browser Mock Up</a:t>
            </a:r>
            <a:endParaRPr lang="en-US"/>
          </a:p>
        </p:txBody>
      </p:sp>
    </p:spTree>
    <p:extLst>
      <p:ext uri="{BB962C8B-B14F-4D97-AF65-F5344CB8AC3E}">
        <p14:creationId xmlns:p14="http://schemas.microsoft.com/office/powerpoint/2010/main" val="3176440105"/>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owser Mock Up #2">
    <p:spTree>
      <p:nvGrpSpPr>
        <p:cNvPr id="1" name=""/>
        <p:cNvGrpSpPr/>
        <p:nvPr/>
      </p:nvGrpSpPr>
      <p:grpSpPr>
        <a:xfrm>
          <a:off x="0" y="0"/>
          <a:ext cx="0" cy="0"/>
          <a:chOff x="0" y="0"/>
          <a:chExt cx="0" cy="0"/>
        </a:xfrm>
      </p:grpSpPr>
      <p:grpSp>
        <p:nvGrpSpPr>
          <p:cNvPr id="2" name="Group 1"/>
          <p:cNvGrpSpPr/>
          <p:nvPr userDrawn="1"/>
        </p:nvGrpSpPr>
        <p:grpSpPr>
          <a:xfrm>
            <a:off x="952500" y="2146221"/>
            <a:ext cx="6043723" cy="3721179"/>
            <a:chOff x="952500" y="2146221"/>
            <a:chExt cx="6043723" cy="3721179"/>
          </a:xfrm>
          <a:effectLst>
            <a:outerShdw blurRad="50800" dist="38100" dir="2700000" algn="tl" rotWithShape="0">
              <a:prstClr val="black">
                <a:alpha val="40000"/>
              </a:prstClr>
            </a:outerShdw>
          </a:effectLst>
        </p:grpSpPr>
        <p:sp>
          <p:nvSpPr>
            <p:cNvPr id="3" name="Rounded Rectangle 2"/>
            <p:cNvSpPr/>
            <p:nvPr/>
          </p:nvSpPr>
          <p:spPr>
            <a:xfrm>
              <a:off x="952500" y="2146221"/>
              <a:ext cx="6043723" cy="373695"/>
            </a:xfrm>
            <a:prstGeom prst="roundRect">
              <a:avLst>
                <a:gd name="adj" fmla="val 1442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4" name="Rectangle 3"/>
            <p:cNvSpPr/>
            <p:nvPr/>
          </p:nvSpPr>
          <p:spPr>
            <a:xfrm>
              <a:off x="952500" y="2402957"/>
              <a:ext cx="6043723" cy="346444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grpSp>
      <p:grpSp>
        <p:nvGrpSpPr>
          <p:cNvPr id="5" name="Group 4"/>
          <p:cNvGrpSpPr/>
          <p:nvPr userDrawn="1"/>
        </p:nvGrpSpPr>
        <p:grpSpPr>
          <a:xfrm>
            <a:off x="6379532" y="2233349"/>
            <a:ext cx="393409" cy="95693"/>
            <a:chOff x="6379532" y="2222716"/>
            <a:chExt cx="393409" cy="95693"/>
          </a:xfrm>
        </p:grpSpPr>
        <p:sp>
          <p:nvSpPr>
            <p:cNvPr id="6" name="Oval 5"/>
            <p:cNvSpPr/>
            <p:nvPr/>
          </p:nvSpPr>
          <p:spPr>
            <a:xfrm>
              <a:off x="6379532" y="2222716"/>
              <a:ext cx="95693" cy="95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7" name="Oval 6"/>
            <p:cNvSpPr/>
            <p:nvPr/>
          </p:nvSpPr>
          <p:spPr>
            <a:xfrm>
              <a:off x="6528390"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8" name="Oval 7"/>
            <p:cNvSpPr/>
            <p:nvPr/>
          </p:nvSpPr>
          <p:spPr>
            <a:xfrm>
              <a:off x="6677248"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grpSp>
      <p:sp>
        <p:nvSpPr>
          <p:cNvPr id="9" name="Picture Placeholder 26"/>
          <p:cNvSpPr>
            <a:spLocks noGrp="1"/>
          </p:cNvSpPr>
          <p:nvPr>
            <p:ph type="pic" sz="quarter" idx="10" hasCustomPrompt="1"/>
          </p:nvPr>
        </p:nvSpPr>
        <p:spPr>
          <a:xfrm>
            <a:off x="952500" y="2402957"/>
            <a:ext cx="6043613" cy="3464443"/>
          </a:xfrm>
          <a:prstGeom prst="rect">
            <a:avLst/>
          </a:prstGeom>
          <a:solidFill>
            <a:schemeClr val="tx2"/>
          </a:solidFill>
        </p:spPr>
        <p:txBody>
          <a:bodyPr/>
          <a:lstStyle>
            <a:lvl1pPr marL="0" indent="0">
              <a:buNone/>
              <a:defRPr sz="800"/>
            </a:lvl1pPr>
          </a:lstStyle>
          <a:p>
            <a:r>
              <a:rPr lang="en-US" smtClean="0"/>
              <a:t>Browser Mock Up</a:t>
            </a:r>
            <a:endParaRPr lang="en-US"/>
          </a:p>
        </p:txBody>
      </p:sp>
    </p:spTree>
    <p:extLst>
      <p:ext uri="{BB962C8B-B14F-4D97-AF65-F5344CB8AC3E}">
        <p14:creationId xmlns:p14="http://schemas.microsoft.com/office/powerpoint/2010/main" val="397031030"/>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20" name="Picture Placeholder 3"/>
          <p:cNvSpPr>
            <a:spLocks noGrp="1"/>
          </p:cNvSpPr>
          <p:nvPr>
            <p:ph type="pic" sz="quarter" idx="10" hasCustomPrompt="1"/>
          </p:nvPr>
        </p:nvSpPr>
        <p:spPr>
          <a:xfrm>
            <a:off x="955675" y="2133600"/>
            <a:ext cx="5138928" cy="3730752"/>
          </a:xfrm>
          <a:prstGeom prst="rect">
            <a:avLst/>
          </a:prstGeom>
          <a:solidFill>
            <a:schemeClr val="tx2"/>
          </a:solidFill>
        </p:spPr>
        <p:txBody>
          <a:bodyPr/>
          <a:lstStyle>
            <a:lvl1pPr marL="0" indent="0">
              <a:buNone/>
              <a:defRPr sz="800"/>
            </a:lvl1pPr>
          </a:lstStyle>
          <a:p>
            <a:r>
              <a:rPr lang="en-US" smtClean="0"/>
              <a:t>Single Image#</a:t>
            </a:r>
            <a:endParaRPr lang="en-US"/>
          </a:p>
        </p:txBody>
      </p:sp>
    </p:spTree>
    <p:extLst>
      <p:ext uri="{BB962C8B-B14F-4D97-AF65-F5344CB8AC3E}">
        <p14:creationId xmlns:p14="http://schemas.microsoft.com/office/powerpoint/2010/main" val="900391679"/>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8" name="Rectangle 7"/>
          <p:cNvSpPr/>
          <p:nvPr userDrawn="1"/>
        </p:nvSpPr>
        <p:spPr>
          <a:xfrm>
            <a:off x="0" y="0"/>
            <a:ext cx="12192000" cy="3429000"/>
          </a:xfrm>
          <a:prstGeom prst="rect">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9" name="Picture Placeholder 2"/>
          <p:cNvSpPr>
            <a:spLocks noGrp="1"/>
          </p:cNvSpPr>
          <p:nvPr>
            <p:ph type="pic" sz="quarter" idx="10"/>
          </p:nvPr>
        </p:nvSpPr>
        <p:spPr>
          <a:xfrm>
            <a:off x="5268548" y="2144685"/>
            <a:ext cx="1655064" cy="1655064"/>
          </a:xfrm>
          <a:prstGeom prst="roundRect">
            <a:avLst>
              <a:gd name="adj" fmla="val 3331"/>
            </a:avLst>
          </a:prstGeom>
          <a:solidFill>
            <a:schemeClr val="tx2"/>
          </a:solidFill>
        </p:spPr>
        <p:txBody>
          <a:bodyPr/>
          <a:lstStyle>
            <a:lvl1pPr marL="0" indent="0">
              <a:buNone/>
              <a:defRPr sz="800"/>
            </a:lvl1pPr>
          </a:lstStyle>
          <a:p>
            <a:endParaRPr lang="en-US"/>
          </a:p>
        </p:txBody>
      </p:sp>
    </p:spTree>
    <p:extLst>
      <p:ext uri="{BB962C8B-B14F-4D97-AF65-F5344CB8AC3E}">
        <p14:creationId xmlns:p14="http://schemas.microsoft.com/office/powerpoint/2010/main" val="372335035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Work#1">
    <p:spTree>
      <p:nvGrpSpPr>
        <p:cNvPr id="1" name=""/>
        <p:cNvGrpSpPr/>
        <p:nvPr/>
      </p:nvGrpSpPr>
      <p:grpSpPr>
        <a:xfrm>
          <a:off x="0" y="0"/>
          <a:ext cx="0" cy="0"/>
          <a:chOff x="0" y="0"/>
          <a:chExt cx="0" cy="0"/>
        </a:xfrm>
      </p:grpSpPr>
      <p:sp>
        <p:nvSpPr>
          <p:cNvPr id="10" name="Picture Placeholder 14"/>
          <p:cNvSpPr>
            <a:spLocks noGrp="1"/>
          </p:cNvSpPr>
          <p:nvPr>
            <p:ph type="pic" sz="quarter" idx="10" hasCustomPrompt="1"/>
          </p:nvPr>
        </p:nvSpPr>
        <p:spPr>
          <a:xfrm>
            <a:off x="952500" y="2143125"/>
            <a:ext cx="2020824" cy="2679192"/>
          </a:xfrm>
          <a:prstGeom prst="rect">
            <a:avLst/>
          </a:prstGeom>
          <a:solidFill>
            <a:schemeClr val="tx2"/>
          </a:solidFill>
        </p:spPr>
        <p:txBody>
          <a:bodyPr/>
          <a:lstStyle>
            <a:lvl1pPr marL="0" indent="0">
              <a:buNone/>
              <a:defRPr sz="1000" baseline="0"/>
            </a:lvl1pPr>
          </a:lstStyle>
          <a:p>
            <a:r>
              <a:rPr lang="en-US" smtClean="0"/>
              <a:t>Team#</a:t>
            </a:r>
            <a:endParaRPr lang="en-US"/>
          </a:p>
        </p:txBody>
      </p:sp>
      <p:sp>
        <p:nvSpPr>
          <p:cNvPr id="11" name="Picture Placeholder 14"/>
          <p:cNvSpPr>
            <a:spLocks noGrp="1"/>
          </p:cNvSpPr>
          <p:nvPr>
            <p:ph type="pic" sz="quarter" idx="11" hasCustomPrompt="1"/>
          </p:nvPr>
        </p:nvSpPr>
        <p:spPr>
          <a:xfrm>
            <a:off x="3706813" y="2143125"/>
            <a:ext cx="2020824" cy="2679192"/>
          </a:xfrm>
          <a:prstGeom prst="rect">
            <a:avLst/>
          </a:prstGeom>
          <a:solidFill>
            <a:schemeClr val="tx2"/>
          </a:solidFill>
        </p:spPr>
        <p:txBody>
          <a:bodyPr/>
          <a:lstStyle>
            <a:lvl1pPr marL="0" indent="0">
              <a:buNone/>
              <a:defRPr sz="1000" baseline="0"/>
            </a:lvl1pPr>
          </a:lstStyle>
          <a:p>
            <a:r>
              <a:rPr lang="en-US" smtClean="0"/>
              <a:t>Team#</a:t>
            </a:r>
            <a:endParaRPr lang="en-US"/>
          </a:p>
        </p:txBody>
      </p:sp>
      <p:sp>
        <p:nvSpPr>
          <p:cNvPr id="12" name="Picture Placeholder 14"/>
          <p:cNvSpPr>
            <a:spLocks noGrp="1"/>
          </p:cNvSpPr>
          <p:nvPr>
            <p:ph type="pic" sz="quarter" idx="12" hasCustomPrompt="1"/>
          </p:nvPr>
        </p:nvSpPr>
        <p:spPr>
          <a:xfrm>
            <a:off x="6461125" y="2143125"/>
            <a:ext cx="2020824" cy="2679192"/>
          </a:xfrm>
          <a:prstGeom prst="rect">
            <a:avLst/>
          </a:prstGeom>
          <a:solidFill>
            <a:schemeClr val="tx2"/>
          </a:solidFill>
        </p:spPr>
        <p:txBody>
          <a:bodyPr/>
          <a:lstStyle>
            <a:lvl1pPr marL="0" indent="0">
              <a:buNone/>
              <a:defRPr sz="1000" baseline="0"/>
            </a:lvl1pPr>
          </a:lstStyle>
          <a:p>
            <a:r>
              <a:rPr lang="en-US" smtClean="0"/>
              <a:t>Team#</a:t>
            </a:r>
            <a:endParaRPr lang="en-US"/>
          </a:p>
        </p:txBody>
      </p:sp>
      <p:sp>
        <p:nvSpPr>
          <p:cNvPr id="13" name="Picture Placeholder 14"/>
          <p:cNvSpPr>
            <a:spLocks noGrp="1"/>
          </p:cNvSpPr>
          <p:nvPr>
            <p:ph type="pic" sz="quarter" idx="13" hasCustomPrompt="1"/>
          </p:nvPr>
        </p:nvSpPr>
        <p:spPr>
          <a:xfrm>
            <a:off x="9215438" y="2143125"/>
            <a:ext cx="2020824" cy="2679192"/>
          </a:xfrm>
          <a:prstGeom prst="rect">
            <a:avLst/>
          </a:prstGeom>
          <a:solidFill>
            <a:schemeClr val="tx2"/>
          </a:solidFill>
        </p:spPr>
        <p:txBody>
          <a:bodyPr/>
          <a:lstStyle>
            <a:lvl1pPr marL="0" indent="0">
              <a:buNone/>
              <a:defRPr sz="1000" baseline="0"/>
            </a:lvl1pPr>
          </a:lstStyle>
          <a:p>
            <a:r>
              <a:rPr lang="en-US" smtClean="0"/>
              <a:t>Team#</a:t>
            </a:r>
            <a:endParaRPr lang="en-US"/>
          </a:p>
        </p:txBody>
      </p:sp>
    </p:spTree>
    <p:extLst>
      <p:ext uri="{BB962C8B-B14F-4D97-AF65-F5344CB8AC3E}">
        <p14:creationId xmlns:p14="http://schemas.microsoft.com/office/powerpoint/2010/main" val="3259042366"/>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Work#2">
    <p:spTree>
      <p:nvGrpSpPr>
        <p:cNvPr id="1" name=""/>
        <p:cNvGrpSpPr/>
        <p:nvPr/>
      </p:nvGrpSpPr>
      <p:grpSpPr>
        <a:xfrm>
          <a:off x="0" y="0"/>
          <a:ext cx="0" cy="0"/>
          <a:chOff x="0" y="0"/>
          <a:chExt cx="0" cy="0"/>
        </a:xfrm>
      </p:grpSpPr>
      <p:sp>
        <p:nvSpPr>
          <p:cNvPr id="6" name="Picture Placeholder 14"/>
          <p:cNvSpPr>
            <a:spLocks noGrp="1"/>
          </p:cNvSpPr>
          <p:nvPr>
            <p:ph type="pic" sz="quarter" idx="10" hasCustomPrompt="1"/>
          </p:nvPr>
        </p:nvSpPr>
        <p:spPr>
          <a:xfrm>
            <a:off x="952500" y="2133600"/>
            <a:ext cx="2212848" cy="2212848"/>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
        <p:nvSpPr>
          <p:cNvPr id="7" name="Picture Placeholder 14"/>
          <p:cNvSpPr>
            <a:spLocks noGrp="1"/>
          </p:cNvSpPr>
          <p:nvPr>
            <p:ph type="pic" sz="quarter" idx="11" hasCustomPrompt="1"/>
          </p:nvPr>
        </p:nvSpPr>
        <p:spPr>
          <a:xfrm>
            <a:off x="3643128" y="2133600"/>
            <a:ext cx="2212848" cy="2212848"/>
          </a:xfrm>
          <a:prstGeom prst="roundRect">
            <a:avLst>
              <a:gd name="adj" fmla="val 1468"/>
            </a:avLst>
          </a:prstGeom>
          <a:solidFill>
            <a:schemeClr val="tx2"/>
          </a:solidFill>
        </p:spPr>
        <p:txBody>
          <a:bodyPr/>
          <a:lstStyle>
            <a:lvl1pPr marL="0" indent="0">
              <a:buNone/>
              <a:defRPr sz="1000" baseline="0"/>
            </a:lvl1pPr>
          </a:lstStyle>
          <a:p>
            <a:r>
              <a:rPr lang="en-US" smtClean="0"/>
              <a:t>Team#</a:t>
            </a:r>
            <a:endParaRPr lang="en-US"/>
          </a:p>
        </p:txBody>
      </p:sp>
      <p:sp>
        <p:nvSpPr>
          <p:cNvPr id="8" name="Picture Placeholder 14"/>
          <p:cNvSpPr>
            <a:spLocks noGrp="1"/>
          </p:cNvSpPr>
          <p:nvPr>
            <p:ph type="pic" sz="quarter" idx="12" hasCustomPrompt="1"/>
          </p:nvPr>
        </p:nvSpPr>
        <p:spPr>
          <a:xfrm>
            <a:off x="6333756" y="2133600"/>
            <a:ext cx="2212848" cy="2212848"/>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
        <p:nvSpPr>
          <p:cNvPr id="9" name="Picture Placeholder 14"/>
          <p:cNvSpPr>
            <a:spLocks noGrp="1"/>
          </p:cNvSpPr>
          <p:nvPr>
            <p:ph type="pic" sz="quarter" idx="13" hasCustomPrompt="1"/>
          </p:nvPr>
        </p:nvSpPr>
        <p:spPr>
          <a:xfrm>
            <a:off x="9024384" y="2133600"/>
            <a:ext cx="2212848" cy="2212848"/>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Tree>
    <p:extLst>
      <p:ext uri="{BB962C8B-B14F-4D97-AF65-F5344CB8AC3E}">
        <p14:creationId xmlns:p14="http://schemas.microsoft.com/office/powerpoint/2010/main" val="1326089442"/>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Info#1">
    <p:spTree>
      <p:nvGrpSpPr>
        <p:cNvPr id="1" name=""/>
        <p:cNvGrpSpPr/>
        <p:nvPr/>
      </p:nvGrpSpPr>
      <p:grpSpPr>
        <a:xfrm>
          <a:off x="0" y="0"/>
          <a:ext cx="0" cy="0"/>
          <a:chOff x="0" y="0"/>
          <a:chExt cx="0" cy="0"/>
        </a:xfrm>
      </p:grpSpPr>
      <p:sp>
        <p:nvSpPr>
          <p:cNvPr id="5" name="Picture Placeholder 14"/>
          <p:cNvSpPr>
            <a:spLocks noGrp="1"/>
          </p:cNvSpPr>
          <p:nvPr>
            <p:ph type="pic" sz="quarter" idx="10" hasCustomPrompt="1"/>
          </p:nvPr>
        </p:nvSpPr>
        <p:spPr>
          <a:xfrm>
            <a:off x="977900" y="2155824"/>
            <a:ext cx="2286000" cy="3711575"/>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
        <p:nvSpPr>
          <p:cNvPr id="6" name="Picture Placeholder 14"/>
          <p:cNvSpPr>
            <a:spLocks noGrp="1"/>
          </p:cNvSpPr>
          <p:nvPr>
            <p:ph type="pic" sz="quarter" idx="11" hasCustomPrompt="1"/>
          </p:nvPr>
        </p:nvSpPr>
        <p:spPr>
          <a:xfrm>
            <a:off x="6096000" y="2155823"/>
            <a:ext cx="2286000" cy="3711575"/>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Tree>
    <p:extLst>
      <p:ext uri="{BB962C8B-B14F-4D97-AF65-F5344CB8AC3E}">
        <p14:creationId xmlns:p14="http://schemas.microsoft.com/office/powerpoint/2010/main" val="200155724"/>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Info#2">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0" y="0"/>
            <a:ext cx="5184648" cy="6858000"/>
          </a:xfrm>
          <a:prstGeom prst="rect">
            <a:avLst/>
          </a:prstGeom>
          <a:solidFill>
            <a:schemeClr val="tx2"/>
          </a:solidFill>
        </p:spPr>
        <p:txBody>
          <a:bodyPr/>
          <a:lstStyle>
            <a:lvl1pPr marL="0" indent="0">
              <a:buNone/>
              <a:defRPr sz="1000"/>
            </a:lvl1pPr>
          </a:lstStyle>
          <a:p>
            <a:r>
              <a:rPr lang="en-US" smtClean="0"/>
              <a:t>Image#</a:t>
            </a:r>
            <a:endParaRPr lang="en-US"/>
          </a:p>
        </p:txBody>
      </p:sp>
    </p:spTree>
    <p:extLst>
      <p:ext uri="{BB962C8B-B14F-4D97-AF65-F5344CB8AC3E}">
        <p14:creationId xmlns:p14="http://schemas.microsoft.com/office/powerpoint/2010/main" val="4267924346"/>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8" name="Picture Placeholder 6"/>
          <p:cNvSpPr>
            <a:spLocks noGrp="1"/>
          </p:cNvSpPr>
          <p:nvPr>
            <p:ph type="pic" sz="quarter" idx="10" hasCustomPrompt="1"/>
          </p:nvPr>
        </p:nvSpPr>
        <p:spPr>
          <a:xfrm>
            <a:off x="955675" y="2139950"/>
            <a:ext cx="2551176" cy="1929384"/>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9" name="Picture Placeholder 6"/>
          <p:cNvSpPr>
            <a:spLocks noGrp="1"/>
          </p:cNvSpPr>
          <p:nvPr>
            <p:ph type="pic" sz="quarter" idx="11" hasCustomPrompt="1"/>
          </p:nvPr>
        </p:nvSpPr>
        <p:spPr>
          <a:xfrm>
            <a:off x="3536950" y="2139950"/>
            <a:ext cx="2551176" cy="1929384"/>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0" name="Picture Placeholder 6"/>
          <p:cNvSpPr>
            <a:spLocks noGrp="1"/>
          </p:cNvSpPr>
          <p:nvPr>
            <p:ph type="pic" sz="quarter" idx="12" hasCustomPrompt="1"/>
          </p:nvPr>
        </p:nvSpPr>
        <p:spPr>
          <a:xfrm>
            <a:off x="6118225" y="2139950"/>
            <a:ext cx="2551176" cy="1929384"/>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1" name="Picture Placeholder 6"/>
          <p:cNvSpPr>
            <a:spLocks noGrp="1"/>
          </p:cNvSpPr>
          <p:nvPr>
            <p:ph type="pic" sz="quarter" idx="13" hasCustomPrompt="1"/>
          </p:nvPr>
        </p:nvSpPr>
        <p:spPr>
          <a:xfrm>
            <a:off x="8697913" y="2139950"/>
            <a:ext cx="2551176" cy="1929384"/>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132064121"/>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315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3125" r="3125"/>
          <a:stretch>
            <a:fillRect/>
          </a:stretch>
        </p:blipFill>
        <p:spPr/>
      </p:pic>
      <p:sp>
        <p:nvSpPr>
          <p:cNvPr id="6" name="Rectangle 5"/>
          <p:cNvSpPr/>
          <p:nvPr/>
        </p:nvSpPr>
        <p:spPr>
          <a:xfrm>
            <a:off x="0" y="0"/>
            <a:ext cx="12192000" cy="6858000"/>
          </a:xfrm>
          <a:prstGeom prst="rect">
            <a:avLst/>
          </a:prstGeom>
          <a:solidFill>
            <a:schemeClr val="tx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7" name="TextBox 6"/>
          <p:cNvSpPr txBox="1"/>
          <p:nvPr/>
        </p:nvSpPr>
        <p:spPr>
          <a:xfrm>
            <a:off x="2383830" y="2142884"/>
            <a:ext cx="6883423" cy="1015663"/>
          </a:xfrm>
          <a:prstGeom prst="rect">
            <a:avLst/>
          </a:prstGeom>
          <a:noFill/>
        </p:spPr>
        <p:txBody>
          <a:bodyPr wrap="none" rtlCol="0">
            <a:spAutoFit/>
          </a:bodyPr>
          <a:lstStyle/>
          <a:p>
            <a:pPr algn="ctr" defTabSz="914363"/>
            <a:r>
              <a:rPr lang="en-US" altLang="zh-CN" sz="6000" b="1" dirty="0" err="1" smtClean="0">
                <a:solidFill>
                  <a:srgbClr val="EEF2F5"/>
                </a:solidFill>
                <a:latin typeface="微软雅黑" panose="020B0503020204020204" pitchFamily="34" charset="-122"/>
                <a:ea typeface="微软雅黑" panose="020B0503020204020204" pitchFamily="34" charset="-122"/>
              </a:rPr>
              <a:t>Redis</a:t>
            </a:r>
            <a:r>
              <a:rPr lang="zh-CN" altLang="en-US" sz="6000" b="1" dirty="0" smtClean="0">
                <a:solidFill>
                  <a:srgbClr val="EEF2F5"/>
                </a:solidFill>
                <a:latin typeface="微软雅黑" panose="020B0503020204020204" pitchFamily="34" charset="-122"/>
                <a:ea typeface="微软雅黑" panose="020B0503020204020204" pitchFamily="34" charset="-122"/>
              </a:rPr>
              <a:t>的设计与实现</a:t>
            </a:r>
            <a:endParaRPr lang="en-US" sz="6000" b="1" dirty="0">
              <a:solidFill>
                <a:srgbClr val="EEF2F5"/>
              </a:solidFill>
              <a:latin typeface="微软雅黑" panose="020B0503020204020204" pitchFamily="34" charset="-122"/>
              <a:ea typeface="微软雅黑" panose="020B0503020204020204" pitchFamily="34" charset="-122"/>
            </a:endParaRPr>
          </a:p>
        </p:txBody>
      </p:sp>
      <p:sp>
        <p:nvSpPr>
          <p:cNvPr id="12" name="Rectangle 11"/>
          <p:cNvSpPr/>
          <p:nvPr/>
        </p:nvSpPr>
        <p:spPr>
          <a:xfrm>
            <a:off x="3407300" y="3925660"/>
            <a:ext cx="4836485" cy="670120"/>
          </a:xfrm>
          <a:prstGeom prst="rect">
            <a:avLst/>
          </a:prstGeom>
        </p:spPr>
        <p:txBody>
          <a:bodyPr wrap="square">
            <a:spAutoFit/>
          </a:bodyPr>
          <a:lstStyle/>
          <a:p>
            <a:pPr algn="ctr" defTabSz="914363">
              <a:lnSpc>
                <a:spcPct val="130000"/>
              </a:lnSpc>
            </a:pPr>
            <a:r>
              <a:rPr lang="zh-CN" altLang="en-US" sz="32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朱  亮</a:t>
            </a:r>
            <a:endParaRPr lang="en-US" sz="32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1096361650"/>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747814" y="554427"/>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09</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423141" y="1422613"/>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六、压缩列表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020329" y="2199969"/>
            <a:ext cx="9642428" cy="2012859"/>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压缩列表节约内存，由一系列特殊编码的连续内存块组成的顺序型数据结构，一个压缩列表可以包含任意多个节点，每个结点可以保存一个字节数组或一个整数值。是列表键和哈希键的底层实现之一，当元素是小整数值、或者是短字符串时使用。</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954359" y="1519979"/>
            <a:ext cx="7708398" cy="549120"/>
          </a:xfrm>
          <a:prstGeom prst="rect">
            <a:avLst/>
          </a:prstGeom>
        </p:spPr>
      </p:pic>
      <p:pic>
        <p:nvPicPr>
          <p:cNvPr id="3" name="图片 2"/>
          <p:cNvPicPr>
            <a:picLocks noChangeAspect="1"/>
          </p:cNvPicPr>
          <p:nvPr/>
        </p:nvPicPr>
        <p:blipFill>
          <a:blip r:embed="rId3"/>
          <a:stretch>
            <a:fillRect/>
          </a:stretch>
        </p:blipFill>
        <p:spPr>
          <a:xfrm>
            <a:off x="2826791" y="4212828"/>
            <a:ext cx="7369692" cy="2489160"/>
          </a:xfrm>
          <a:prstGeom prst="rect">
            <a:avLst/>
          </a:prstGeom>
        </p:spPr>
      </p:pic>
    </p:spTree>
    <p:extLst>
      <p:ext uri="{BB962C8B-B14F-4D97-AF65-F5344CB8AC3E}">
        <p14:creationId xmlns:p14="http://schemas.microsoft.com/office/powerpoint/2010/main" val="55012199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10</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a:t>
            </a: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对象</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95036"/>
            <a:ext cx="9549660" cy="1532727"/>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基于</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的数据结构，创建了</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的对象系统，这个系统包括字符串对象</a:t>
            </a:r>
            <a:r>
              <a:rPr lang="en-US" altLang="zh-CN" sz="2400" dirty="0" smtClean="0">
                <a:solidFill>
                  <a:srgbClr val="EEF2F5"/>
                </a:solidFill>
                <a:latin typeface="微软雅黑" panose="020B0503020204020204" pitchFamily="34" charset="-122"/>
                <a:ea typeface="微软雅黑" panose="020B0503020204020204" pitchFamily="34" charset="-122"/>
              </a:rPr>
              <a:t>(String)</a:t>
            </a:r>
            <a:r>
              <a:rPr lang="zh-CN" altLang="en-US" sz="2400" dirty="0" smtClean="0">
                <a:solidFill>
                  <a:srgbClr val="EEF2F5"/>
                </a:solidFill>
                <a:latin typeface="微软雅黑" panose="020B0503020204020204" pitchFamily="34" charset="-122"/>
                <a:ea typeface="微软雅黑" panose="020B0503020204020204" pitchFamily="34" charset="-122"/>
              </a:rPr>
              <a:t>、列表对象</a:t>
            </a:r>
            <a:r>
              <a:rPr lang="en-US" altLang="zh-CN" sz="2400" dirty="0" smtClean="0">
                <a:solidFill>
                  <a:srgbClr val="EEF2F5"/>
                </a:solidFill>
                <a:latin typeface="微软雅黑" panose="020B0503020204020204" pitchFamily="34" charset="-122"/>
                <a:ea typeface="微软雅黑" panose="020B0503020204020204" pitchFamily="34" charset="-122"/>
              </a:rPr>
              <a:t>(List)</a:t>
            </a:r>
            <a:r>
              <a:rPr lang="zh-CN" altLang="en-US" sz="2400" dirty="0" smtClean="0">
                <a:solidFill>
                  <a:srgbClr val="EEF2F5"/>
                </a:solidFill>
                <a:latin typeface="微软雅黑" panose="020B0503020204020204" pitchFamily="34" charset="-122"/>
                <a:ea typeface="微软雅黑" panose="020B0503020204020204" pitchFamily="34" charset="-122"/>
              </a:rPr>
              <a:t>、哈希对象</a:t>
            </a:r>
            <a:r>
              <a:rPr lang="en-US" altLang="zh-CN" sz="2400" dirty="0" smtClean="0">
                <a:solidFill>
                  <a:srgbClr val="EEF2F5"/>
                </a:solidFill>
                <a:latin typeface="微软雅黑" panose="020B0503020204020204" pitchFamily="34" charset="-122"/>
                <a:ea typeface="微软雅黑" panose="020B0503020204020204" pitchFamily="34" charset="-122"/>
              </a:rPr>
              <a:t>(Hash)</a:t>
            </a:r>
            <a:r>
              <a:rPr lang="zh-CN" altLang="en-US" sz="2400" dirty="0" smtClean="0">
                <a:solidFill>
                  <a:srgbClr val="EEF2F5"/>
                </a:solidFill>
                <a:latin typeface="微软雅黑" panose="020B0503020204020204" pitchFamily="34" charset="-122"/>
                <a:ea typeface="微软雅黑" panose="020B0503020204020204" pitchFamily="34" charset="-122"/>
              </a:rPr>
              <a:t>、集合对象</a:t>
            </a:r>
            <a:r>
              <a:rPr lang="en-US" altLang="zh-CN" sz="2400" dirty="0" smtClean="0">
                <a:solidFill>
                  <a:srgbClr val="EEF2F5"/>
                </a:solidFill>
                <a:latin typeface="微软雅黑" panose="020B0503020204020204" pitchFamily="34" charset="-122"/>
                <a:ea typeface="微软雅黑" panose="020B0503020204020204" pitchFamily="34" charset="-122"/>
              </a:rPr>
              <a:t>(Set)</a:t>
            </a:r>
            <a:r>
              <a:rPr lang="zh-CN" altLang="en-US" sz="2400" dirty="0" smtClean="0">
                <a:solidFill>
                  <a:srgbClr val="EEF2F5"/>
                </a:solidFill>
                <a:latin typeface="微软雅黑" panose="020B0503020204020204" pitchFamily="34" charset="-122"/>
                <a:ea typeface="微软雅黑" panose="020B0503020204020204" pitchFamily="34" charset="-122"/>
              </a:rPr>
              <a:t>和有序集合对象</a:t>
            </a:r>
            <a:r>
              <a:rPr lang="en-US" altLang="zh-CN" sz="2400" dirty="0" smtClean="0">
                <a:solidFill>
                  <a:srgbClr val="EEF2F5"/>
                </a:solidFill>
                <a:latin typeface="微软雅黑" panose="020B0503020204020204" pitchFamily="34" charset="-122"/>
                <a:ea typeface="微软雅黑" panose="020B0503020204020204" pitchFamily="34" charset="-122"/>
              </a:rPr>
              <a:t>(</a:t>
            </a:r>
            <a:r>
              <a:rPr lang="en-US" altLang="zh-CN" sz="2400" dirty="0" err="1" smtClean="0">
                <a:solidFill>
                  <a:srgbClr val="EEF2F5"/>
                </a:solidFill>
                <a:latin typeface="微软雅黑" panose="020B0503020204020204" pitchFamily="34" charset="-122"/>
                <a:ea typeface="微软雅黑" panose="020B0503020204020204" pitchFamily="34" charset="-122"/>
              </a:rPr>
              <a:t>Zset</a:t>
            </a:r>
            <a:r>
              <a:rPr lang="en-US" altLang="zh-CN" sz="2400" dirty="0" smtClean="0">
                <a:solidFill>
                  <a:srgbClr val="EEF2F5"/>
                </a:solidFill>
                <a:latin typeface="微软雅黑" panose="020B0503020204020204" pitchFamily="34" charset="-122"/>
                <a:ea typeface="微软雅黑" panose="020B0503020204020204" pitchFamily="34" charset="-122"/>
              </a:rPr>
              <a:t>)</a:t>
            </a:r>
            <a:r>
              <a:rPr lang="zh-CN" altLang="en-US" sz="2400" dirty="0" smtClean="0">
                <a:solidFill>
                  <a:srgbClr val="EEF2F5"/>
                </a:solidFill>
                <a:latin typeface="微软雅黑" panose="020B0503020204020204" pitchFamily="34" charset="-122"/>
                <a:ea typeface="微软雅黑" panose="020B0503020204020204" pitchFamily="34" charset="-122"/>
              </a:rPr>
              <a:t>五种类型的对象</a:t>
            </a:r>
            <a:r>
              <a:rPr lang="en-US" altLang="zh-CN" sz="2400" dirty="0">
                <a:solidFill>
                  <a:srgbClr val="EEF2F5"/>
                </a:solidFill>
                <a:latin typeface="微软雅黑" panose="020B0503020204020204" pitchFamily="34" charset="-122"/>
                <a:ea typeface="微软雅黑" panose="020B0503020204020204" pitchFamily="34" charset="-122"/>
              </a:rPr>
              <a:t>--- </a:t>
            </a:r>
            <a:r>
              <a:rPr lang="en-US" altLang="zh-CN" sz="2400" dirty="0" err="1" smtClean="0">
                <a:solidFill>
                  <a:srgbClr val="EEF2F5"/>
                </a:solidFill>
                <a:latin typeface="微软雅黑" panose="020B0503020204020204" pitchFamily="34" charset="-122"/>
                <a:ea typeface="微软雅黑" panose="020B0503020204020204" pitchFamily="34" charset="-122"/>
              </a:rPr>
              <a:t>redisObject</a:t>
            </a:r>
            <a:r>
              <a:rPr lang="zh-CN" altLang="en-US" sz="2400" dirty="0" smtClean="0">
                <a:solidFill>
                  <a:srgbClr val="EEF2F5"/>
                </a:solidFill>
                <a:latin typeface="微软雅黑" panose="020B0503020204020204" pitchFamily="34" charset="-122"/>
                <a:ea typeface="微软雅黑" panose="020B0503020204020204" pitchFamily="34" charset="-122"/>
              </a:rPr>
              <a:t>。</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104127" y="4041076"/>
            <a:ext cx="3295238" cy="2552381"/>
          </a:xfrm>
          <a:prstGeom prst="rect">
            <a:avLst/>
          </a:prstGeom>
        </p:spPr>
      </p:pic>
      <p:sp>
        <p:nvSpPr>
          <p:cNvPr id="10" name="Rectangle 14"/>
          <p:cNvSpPr/>
          <p:nvPr/>
        </p:nvSpPr>
        <p:spPr>
          <a:xfrm>
            <a:off x="5653641" y="4041076"/>
            <a:ext cx="4932300" cy="417358"/>
          </a:xfrm>
          <a:prstGeom prst="rect">
            <a:avLst/>
          </a:prstGeom>
        </p:spPr>
        <p:txBody>
          <a:bodyPr wrap="square">
            <a:spAutoFit/>
          </a:bodyPr>
          <a:lstStyle/>
          <a:p>
            <a:pPr defTabSz="914363">
              <a:lnSpc>
                <a:spcPct val="130000"/>
              </a:lnSpc>
            </a:pPr>
            <a:r>
              <a:rPr lang="zh-CN" altLang="en-US" dirty="0" smtClean="0">
                <a:solidFill>
                  <a:srgbClr val="EEF2F5"/>
                </a:solidFill>
                <a:latin typeface="微软雅黑" panose="020B0503020204020204" pitchFamily="34" charset="-122"/>
                <a:ea typeface="微软雅黑" panose="020B0503020204020204" pitchFamily="34" charset="-122"/>
              </a:rPr>
              <a:t>数据类型（</a:t>
            </a:r>
            <a:r>
              <a:rPr lang="en-US" altLang="zh-CN" dirty="0" smtClean="0">
                <a:solidFill>
                  <a:srgbClr val="EEF2F5"/>
                </a:solidFill>
                <a:latin typeface="微软雅黑" panose="020B0503020204020204" pitchFamily="34" charset="-122"/>
                <a:ea typeface="微软雅黑" panose="020B0503020204020204" pitchFamily="34" charset="-122"/>
              </a:rPr>
              <a:t>type</a:t>
            </a:r>
            <a:r>
              <a:rPr lang="zh-CN" altLang="en-US" dirty="0" smtClean="0">
                <a:solidFill>
                  <a:srgbClr val="EEF2F5"/>
                </a:solidFill>
                <a:latin typeface="微软雅黑" panose="020B0503020204020204" pitchFamily="34" charset="-122"/>
                <a:ea typeface="微软雅黑" panose="020B0503020204020204" pitchFamily="34" charset="-122"/>
              </a:rPr>
              <a:t>）：</a:t>
            </a:r>
            <a:r>
              <a:rPr lang="en-US" altLang="zh-CN" dirty="0" smtClean="0">
                <a:solidFill>
                  <a:srgbClr val="EEF2F5"/>
                </a:solidFill>
                <a:latin typeface="微软雅黑" panose="020B0503020204020204" pitchFamily="34" charset="-122"/>
                <a:ea typeface="微软雅黑" panose="020B0503020204020204" pitchFamily="34" charset="-122"/>
              </a:rPr>
              <a:t>string/list/hash/set/</a:t>
            </a:r>
            <a:r>
              <a:rPr lang="en-US" altLang="zh-CN" dirty="0" err="1" smtClean="0">
                <a:solidFill>
                  <a:srgbClr val="EEF2F5"/>
                </a:solidFill>
                <a:latin typeface="微软雅黑" panose="020B0503020204020204" pitchFamily="34" charset="-122"/>
                <a:ea typeface="微软雅黑" panose="020B0503020204020204" pitchFamily="34" charset="-122"/>
              </a:rPr>
              <a:t>zset</a:t>
            </a:r>
            <a:endParaRPr lang="en-US" altLang="zh-CN"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5653641" y="4481187"/>
            <a:ext cx="5641888" cy="1892826"/>
          </a:xfrm>
          <a:prstGeom prst="rect">
            <a:avLst/>
          </a:prstGeom>
        </p:spPr>
        <p:txBody>
          <a:bodyPr wrap="square">
            <a:spAutoFit/>
          </a:bodyPr>
          <a:lstStyle/>
          <a:p>
            <a:pPr defTabSz="914363">
              <a:lnSpc>
                <a:spcPct val="130000"/>
              </a:lnSpc>
            </a:pPr>
            <a:r>
              <a:rPr lang="zh-CN" altLang="en-US" dirty="0" smtClean="0">
                <a:solidFill>
                  <a:srgbClr val="EEF2F5"/>
                </a:solidFill>
                <a:latin typeface="微软雅黑" panose="020B0503020204020204" pitchFamily="34" charset="-122"/>
                <a:ea typeface="微软雅黑" panose="020B0503020204020204" pitchFamily="34" charset="-122"/>
              </a:rPr>
              <a:t>编码（</a:t>
            </a:r>
            <a:r>
              <a:rPr lang="en-US" altLang="zh-CN" dirty="0" smtClean="0">
                <a:solidFill>
                  <a:srgbClr val="EEF2F5"/>
                </a:solidFill>
                <a:latin typeface="微软雅黑" panose="020B0503020204020204" pitchFamily="34" charset="-122"/>
                <a:ea typeface="微软雅黑" panose="020B0503020204020204" pitchFamily="34" charset="-122"/>
              </a:rPr>
              <a:t>encoding</a:t>
            </a:r>
            <a:r>
              <a:rPr lang="zh-CN" altLang="en-US" dirty="0" smtClean="0">
                <a:solidFill>
                  <a:srgbClr val="EEF2F5"/>
                </a:solidFill>
                <a:latin typeface="微软雅黑" panose="020B0503020204020204" pitchFamily="34" charset="-122"/>
                <a:ea typeface="微软雅黑" panose="020B0503020204020204" pitchFamily="34" charset="-122"/>
              </a:rPr>
              <a:t>）：</a:t>
            </a:r>
            <a:r>
              <a:rPr lang="en-US" altLang="zh-CN" dirty="0" smtClean="0">
                <a:solidFill>
                  <a:srgbClr val="EEF2F5"/>
                </a:solidFill>
                <a:latin typeface="微软雅黑" panose="020B0503020204020204" pitchFamily="34" charset="-122"/>
                <a:ea typeface="微软雅黑" panose="020B0503020204020204" pitchFamily="34" charset="-122"/>
              </a:rPr>
              <a:t>string --- </a:t>
            </a:r>
            <a:r>
              <a:rPr lang="en-US" altLang="zh-CN" dirty="0" err="1" smtClean="0">
                <a:solidFill>
                  <a:srgbClr val="EEF2F5"/>
                </a:solidFill>
                <a:latin typeface="微软雅黑" panose="020B0503020204020204" pitchFamily="34" charset="-122"/>
                <a:ea typeface="微软雅黑" panose="020B0503020204020204" pitchFamily="34" charset="-122"/>
              </a:rPr>
              <a:t>int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embstr</a:t>
            </a:r>
            <a:r>
              <a:rPr lang="en-US" altLang="zh-CN" dirty="0">
                <a:solidFill>
                  <a:srgbClr val="EEF2F5"/>
                </a:solidFill>
                <a:latin typeface="微软雅黑" panose="020B0503020204020204" pitchFamily="34" charset="-122"/>
                <a:ea typeface="微软雅黑" panose="020B0503020204020204" pitchFamily="34" charset="-122"/>
              </a:rPr>
              <a:t>/raw</a:t>
            </a:r>
          </a:p>
          <a:p>
            <a:pPr defTabSz="914363">
              <a:lnSpc>
                <a:spcPct val="130000"/>
              </a:lnSpc>
            </a:pPr>
            <a:r>
              <a:rPr lang="en-US" altLang="zh-CN" dirty="0" smtClean="0">
                <a:solidFill>
                  <a:srgbClr val="EEF2F5"/>
                </a:solidFill>
                <a:latin typeface="微软雅黑" panose="020B0503020204020204" pitchFamily="34" charset="-122"/>
                <a:ea typeface="微软雅黑" panose="020B0503020204020204" pitchFamily="34" charset="-122"/>
              </a:rPr>
              <a:t>                                 list --- </a:t>
            </a:r>
            <a:r>
              <a:rPr lang="en-US" altLang="zh-CN" dirty="0" err="1" smtClean="0">
                <a:solidFill>
                  <a:srgbClr val="EEF2F5"/>
                </a:solidFill>
                <a:latin typeface="微软雅黑" panose="020B0503020204020204" pitchFamily="34" charset="-122"/>
                <a:ea typeface="微软雅黑" panose="020B0503020204020204" pitchFamily="34" charset="-122"/>
              </a:rPr>
              <a:t>ziplist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linkedlist</a:t>
            </a:r>
            <a:endParaRPr lang="en-US" altLang="zh-CN"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dirty="0">
                <a:solidFill>
                  <a:srgbClr val="EEF2F5"/>
                </a:solidFill>
                <a:latin typeface="微软雅黑" panose="020B0503020204020204" pitchFamily="34" charset="-122"/>
                <a:ea typeface="微软雅黑" panose="020B0503020204020204" pitchFamily="34" charset="-122"/>
              </a:rPr>
              <a:t> </a:t>
            </a:r>
            <a:r>
              <a:rPr lang="en-US" altLang="zh-CN" dirty="0" smtClean="0">
                <a:solidFill>
                  <a:srgbClr val="EEF2F5"/>
                </a:solidFill>
                <a:latin typeface="微软雅黑" panose="020B0503020204020204" pitchFamily="34" charset="-122"/>
                <a:ea typeface="微软雅黑" panose="020B0503020204020204" pitchFamily="34" charset="-122"/>
              </a:rPr>
              <a:t>                                hash --- </a:t>
            </a:r>
            <a:r>
              <a:rPr lang="en-US" altLang="zh-CN" dirty="0" err="1" smtClean="0">
                <a:solidFill>
                  <a:srgbClr val="EEF2F5"/>
                </a:solidFill>
                <a:latin typeface="微软雅黑" panose="020B0503020204020204" pitchFamily="34" charset="-122"/>
                <a:ea typeface="微软雅黑" panose="020B0503020204020204" pitchFamily="34" charset="-122"/>
              </a:rPr>
              <a:t>ziplist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hashtable</a:t>
            </a:r>
            <a:endParaRPr lang="en-US" altLang="zh-CN"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dirty="0">
                <a:solidFill>
                  <a:srgbClr val="EEF2F5"/>
                </a:solidFill>
                <a:latin typeface="微软雅黑" panose="020B0503020204020204" pitchFamily="34" charset="-122"/>
                <a:ea typeface="微软雅黑" panose="020B0503020204020204" pitchFamily="34" charset="-122"/>
              </a:rPr>
              <a:t> </a:t>
            </a:r>
            <a:r>
              <a:rPr lang="en-US" altLang="zh-CN" dirty="0" smtClean="0">
                <a:solidFill>
                  <a:srgbClr val="EEF2F5"/>
                </a:solidFill>
                <a:latin typeface="微软雅黑" panose="020B0503020204020204" pitchFamily="34" charset="-122"/>
                <a:ea typeface="微软雅黑" panose="020B0503020204020204" pitchFamily="34" charset="-122"/>
              </a:rPr>
              <a:t>                                set --- </a:t>
            </a:r>
            <a:r>
              <a:rPr lang="en-US" altLang="zh-CN" dirty="0" err="1" smtClean="0">
                <a:solidFill>
                  <a:srgbClr val="EEF2F5"/>
                </a:solidFill>
                <a:latin typeface="微软雅黑" panose="020B0503020204020204" pitchFamily="34" charset="-122"/>
                <a:ea typeface="微软雅黑" panose="020B0503020204020204" pitchFamily="34" charset="-122"/>
              </a:rPr>
              <a:t>intset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hashtable</a:t>
            </a:r>
            <a:endParaRPr lang="en-US" altLang="zh-CN"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dirty="0">
                <a:solidFill>
                  <a:srgbClr val="EEF2F5"/>
                </a:solidFill>
                <a:latin typeface="微软雅黑" panose="020B0503020204020204" pitchFamily="34" charset="-122"/>
                <a:ea typeface="微软雅黑" panose="020B0503020204020204" pitchFamily="34" charset="-122"/>
              </a:rPr>
              <a:t> </a:t>
            </a:r>
            <a:r>
              <a:rPr lang="en-US" altLang="zh-CN" dirty="0" smtClean="0">
                <a:solidFill>
                  <a:srgbClr val="EEF2F5"/>
                </a:solidFill>
                <a:latin typeface="微软雅黑" panose="020B0503020204020204" pitchFamily="34" charset="-122"/>
                <a:ea typeface="微软雅黑" panose="020B0503020204020204" pitchFamily="34" charset="-122"/>
              </a:rPr>
              <a:t>                                </a:t>
            </a:r>
            <a:r>
              <a:rPr lang="en-US" altLang="zh-CN" dirty="0" err="1" smtClean="0">
                <a:solidFill>
                  <a:srgbClr val="EEF2F5"/>
                </a:solidFill>
                <a:latin typeface="微软雅黑" panose="020B0503020204020204" pitchFamily="34" charset="-122"/>
                <a:ea typeface="微软雅黑" panose="020B0503020204020204" pitchFamily="34" charset="-122"/>
              </a:rPr>
              <a:t>zset</a:t>
            </a:r>
            <a:r>
              <a:rPr lang="en-US" altLang="zh-CN" dirty="0" smtClean="0">
                <a:solidFill>
                  <a:srgbClr val="EEF2F5"/>
                </a:solidFill>
                <a:latin typeface="微软雅黑" panose="020B0503020204020204" pitchFamily="34" charset="-122"/>
                <a:ea typeface="微软雅黑" panose="020B0503020204020204" pitchFamily="34" charset="-122"/>
              </a:rPr>
              <a:t> --- </a:t>
            </a:r>
            <a:r>
              <a:rPr lang="en-US" altLang="zh-CN" dirty="0" err="1" smtClean="0">
                <a:solidFill>
                  <a:srgbClr val="EEF2F5"/>
                </a:solidFill>
                <a:latin typeface="微软雅黑" panose="020B0503020204020204" pitchFamily="34" charset="-122"/>
                <a:ea typeface="微软雅黑" panose="020B0503020204020204" pitchFamily="34" charset="-122"/>
              </a:rPr>
              <a:t>ziplist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skiplist</a:t>
            </a:r>
            <a:endParaRPr lang="en-US" altLang="zh-CN"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906026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11</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a:t>
            </a: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使用对象系统的好处</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95036"/>
            <a:ext cx="9549660" cy="2973122"/>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1</a:t>
            </a:r>
            <a:r>
              <a:rPr lang="zh-CN" altLang="en-US" sz="2400" dirty="0" smtClean="0">
                <a:solidFill>
                  <a:srgbClr val="EEF2F5"/>
                </a:solidFill>
                <a:latin typeface="微软雅黑" panose="020B0503020204020204" pitchFamily="34" charset="-122"/>
                <a:ea typeface="微软雅黑" panose="020B0503020204020204" pitchFamily="34" charset="-122"/>
              </a:rPr>
              <a:t>）在执行命令时，根据对象类型判断一个对象是否可以执行给定的命令；</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2</a:t>
            </a:r>
            <a:r>
              <a:rPr lang="zh-CN" altLang="en-US" sz="2400" dirty="0" smtClean="0">
                <a:solidFill>
                  <a:srgbClr val="EEF2F5"/>
                </a:solidFill>
                <a:latin typeface="微软雅黑" panose="020B0503020204020204" pitchFamily="34" charset="-122"/>
                <a:ea typeface="微软雅黑" panose="020B0503020204020204" pitchFamily="34" charset="-122"/>
              </a:rPr>
              <a:t>）针对不同的使用场景，为对象设置多种不同的数据结构，从而优化对象在不同场景下的使用效率；</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3</a:t>
            </a:r>
            <a:r>
              <a:rPr lang="zh-CN" altLang="en-US" sz="2400" dirty="0" smtClean="0">
                <a:solidFill>
                  <a:srgbClr val="EEF2F5"/>
                </a:solidFill>
                <a:latin typeface="微软雅黑" panose="020B0503020204020204" pitchFamily="34" charset="-122"/>
                <a:ea typeface="微软雅黑" panose="020B0503020204020204" pitchFamily="34" charset="-122"/>
              </a:rPr>
              <a:t>）基于对象引用计数技术实现内存的回收；</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4</a:t>
            </a:r>
            <a:r>
              <a:rPr lang="zh-CN" altLang="en-US" sz="2400" dirty="0" smtClean="0">
                <a:solidFill>
                  <a:srgbClr val="EEF2F5"/>
                </a:solidFill>
                <a:latin typeface="微软雅黑" panose="020B0503020204020204" pitchFamily="34" charset="-122"/>
                <a:ea typeface="微软雅黑" panose="020B0503020204020204" pitchFamily="34" charset="-122"/>
              </a:rPr>
              <a:t>）通过引用计数技术实现对象的共享；</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418170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1660319" cy="646331"/>
          </a:xfrm>
          <a:prstGeom prst="rect">
            <a:avLst/>
          </a:prstGeom>
          <a:noFill/>
        </p:spPr>
        <p:txBody>
          <a:bodyPr wrap="square" rtlCol="0">
            <a:spAutoFit/>
          </a:bodyPr>
          <a:lstStyle/>
          <a:p>
            <a:pPr defTabSz="914363"/>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目  录</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12</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 name="Oval 2"/>
          <p:cNvSpPr/>
          <p:nvPr/>
        </p:nvSpPr>
        <p:spPr>
          <a:xfrm>
            <a:off x="2324286" y="1774989"/>
            <a:ext cx="617053" cy="631318"/>
          </a:xfrm>
          <a:prstGeom prst="ellipse">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1</a:t>
            </a:r>
          </a:p>
        </p:txBody>
      </p:sp>
      <p:sp>
        <p:nvSpPr>
          <p:cNvPr id="15" name="Rectangle 14"/>
          <p:cNvSpPr/>
          <p:nvPr/>
        </p:nvSpPr>
        <p:spPr>
          <a:xfrm>
            <a:off x="3376462" y="1786057"/>
            <a:ext cx="4369044" cy="652486"/>
          </a:xfrm>
          <a:prstGeom prst="rect">
            <a:avLst/>
          </a:prstGeom>
        </p:spPr>
        <p:txBody>
          <a:bodyPr wrap="square">
            <a:spAutoFit/>
          </a:bodyPr>
          <a:lstStyle/>
          <a:p>
            <a:pPr defTabSz="914363">
              <a:lnSpc>
                <a:spcPct val="130000"/>
              </a:lnSpc>
            </a:pPr>
            <a:r>
              <a:rPr lang="en-US" altLang="zh-CN" sz="2800" dirty="0" err="1" smtClean="0">
                <a:solidFill>
                  <a:schemeClr val="bg1"/>
                </a:solidFill>
                <a:latin typeface="微软雅黑" panose="020B0503020204020204" pitchFamily="34" charset="-122"/>
                <a:ea typeface="微软雅黑" panose="020B0503020204020204" pitchFamily="34" charset="-122"/>
              </a:rPr>
              <a:t>Redis</a:t>
            </a:r>
            <a:r>
              <a:rPr lang="zh-CN" altLang="en-US" sz="2800" dirty="0" smtClean="0">
                <a:solidFill>
                  <a:schemeClr val="bg1"/>
                </a:solidFill>
                <a:latin typeface="微软雅黑" panose="020B0503020204020204" pitchFamily="34" charset="-122"/>
                <a:ea typeface="微软雅黑" panose="020B0503020204020204" pitchFamily="34" charset="-122"/>
              </a:rPr>
              <a:t>的数据结构及其对象</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16" name="Oval 15"/>
          <p:cNvSpPr/>
          <p:nvPr/>
        </p:nvSpPr>
        <p:spPr>
          <a:xfrm>
            <a:off x="2339549" y="4687277"/>
            <a:ext cx="647577" cy="634711"/>
          </a:xfrm>
          <a:prstGeom prst="ellipse">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3</a:t>
            </a:r>
          </a:p>
        </p:txBody>
      </p:sp>
      <p:sp>
        <p:nvSpPr>
          <p:cNvPr id="20" name="Oval 19"/>
          <p:cNvSpPr/>
          <p:nvPr/>
        </p:nvSpPr>
        <p:spPr>
          <a:xfrm>
            <a:off x="2339549" y="2918956"/>
            <a:ext cx="617053" cy="631318"/>
          </a:xfrm>
          <a:prstGeom prst="ellipse">
            <a:avLst/>
          </a:prstGeom>
          <a:solidFill>
            <a:srgbClr val="9C5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2</a:t>
            </a:r>
          </a:p>
        </p:txBody>
      </p:sp>
      <p:sp>
        <p:nvSpPr>
          <p:cNvPr id="31" name="Rectangle 14"/>
          <p:cNvSpPr/>
          <p:nvPr/>
        </p:nvSpPr>
        <p:spPr>
          <a:xfrm>
            <a:off x="3376462" y="2930970"/>
            <a:ext cx="4756119" cy="597921"/>
          </a:xfrm>
          <a:prstGeom prst="rect">
            <a:avLst/>
          </a:prstGeom>
        </p:spPr>
        <p:txBody>
          <a:bodyPr wrap="square">
            <a:spAutoFit/>
          </a:bodyPr>
          <a:lstStyle/>
          <a:p>
            <a:pPr defTabSz="914363">
              <a:lnSpc>
                <a:spcPct val="130000"/>
              </a:lnSpc>
            </a:pPr>
            <a:r>
              <a:rPr lang="en-US" altLang="zh-CN" sz="2800" dirty="0" err="1" smtClean="0">
                <a:solidFill>
                  <a:srgbClr val="FF0000"/>
                </a:solidFill>
                <a:latin typeface="微软雅黑" panose="020B0503020204020204" pitchFamily="34" charset="-122"/>
                <a:ea typeface="微软雅黑" panose="020B0503020204020204" pitchFamily="34" charset="-122"/>
              </a:rPr>
              <a:t>Redis</a:t>
            </a:r>
            <a:r>
              <a:rPr lang="zh-CN" altLang="en-US" sz="2800" dirty="0" smtClean="0">
                <a:solidFill>
                  <a:srgbClr val="FF0000"/>
                </a:solidFill>
                <a:latin typeface="微软雅黑" panose="020B0503020204020204" pitchFamily="34" charset="-122"/>
                <a:ea typeface="微软雅黑" panose="020B0503020204020204" pitchFamily="34" charset="-122"/>
              </a:rPr>
              <a:t>的功能与实现机制</a:t>
            </a:r>
            <a:endParaRPr lang="en-US" sz="2800" dirty="0">
              <a:solidFill>
                <a:srgbClr val="FF0000"/>
              </a:solidFill>
              <a:latin typeface="微软雅黑" panose="020B0503020204020204" pitchFamily="34" charset="-122"/>
              <a:ea typeface="微软雅黑" panose="020B0503020204020204" pitchFamily="34" charset="-122"/>
            </a:endParaRPr>
          </a:p>
        </p:txBody>
      </p:sp>
      <p:sp>
        <p:nvSpPr>
          <p:cNvPr id="28" name="Rectangle 27"/>
          <p:cNvSpPr/>
          <p:nvPr/>
        </p:nvSpPr>
        <p:spPr>
          <a:xfrm>
            <a:off x="3417209" y="5810924"/>
            <a:ext cx="6441707" cy="652486"/>
          </a:xfrm>
          <a:prstGeom prst="rect">
            <a:avLst/>
          </a:prstGeom>
        </p:spPr>
        <p:txBody>
          <a:bodyPr wrap="square">
            <a:spAutoFit/>
          </a:bodyPr>
          <a:lstStyle/>
          <a:p>
            <a:pPr defTabSz="914363">
              <a:lnSpc>
                <a:spcPct val="130000"/>
              </a:lnSpc>
            </a:pP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在当前项目中的运用</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3429828" y="3772862"/>
            <a:ext cx="8631356" cy="492443"/>
          </a:xfrm>
          <a:prstGeom prst="rect">
            <a:avLst/>
          </a:prstGeom>
        </p:spPr>
        <p:txBody>
          <a:bodyPr wrap="square">
            <a:spAutoFit/>
          </a:bodyPr>
          <a:lstStyle/>
          <a:p>
            <a:pPr defTabSz="914363">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持久化、事件、复制、监控、集群、发布与订阅、事务等</a:t>
            </a:r>
            <a:endParaRPr lang="en-US" sz="2000" dirty="0">
              <a:solidFill>
                <a:schemeClr val="bg1"/>
              </a:solidFill>
              <a:latin typeface="微软雅黑" panose="020B0503020204020204" pitchFamily="34" charset="-122"/>
              <a:ea typeface="微软雅黑" panose="020B0503020204020204" pitchFamily="34" charset="-122"/>
            </a:endParaRPr>
          </a:p>
        </p:txBody>
      </p:sp>
      <p:sp>
        <p:nvSpPr>
          <p:cNvPr id="11" name="Freeform 67"/>
          <p:cNvSpPr>
            <a:spLocks noEditPoints="1"/>
          </p:cNvSpPr>
          <p:nvPr/>
        </p:nvSpPr>
        <p:spPr bwMode="auto">
          <a:xfrm>
            <a:off x="3060674" y="3865544"/>
            <a:ext cx="356535" cy="268092"/>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12" name="Rectangle 27"/>
          <p:cNvSpPr/>
          <p:nvPr/>
        </p:nvSpPr>
        <p:spPr>
          <a:xfrm>
            <a:off x="3376462" y="4705671"/>
            <a:ext cx="4559119"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与其他内存数据库的对比</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13" name="Oval 15"/>
          <p:cNvSpPr/>
          <p:nvPr/>
        </p:nvSpPr>
        <p:spPr>
          <a:xfrm>
            <a:off x="2339549" y="5824280"/>
            <a:ext cx="647577" cy="6347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smtClean="0">
                <a:solidFill>
                  <a:srgbClr val="EEF2F5"/>
                </a:solidFill>
                <a:latin typeface="微软雅黑" panose="020B0503020204020204" pitchFamily="34" charset="-122"/>
                <a:ea typeface="微软雅黑" panose="020B0503020204020204" pitchFamily="34" charset="-122"/>
              </a:rPr>
              <a:t>4</a:t>
            </a:r>
            <a:endParaRPr lang="en-US"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629100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13</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一、持久化</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95036"/>
            <a:ext cx="9549660" cy="2012859"/>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由于</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是内存数据库，一旦服务器进程退出，服务器中的数据库状态也会消失。为解决这个问题，</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提供了</a:t>
            </a: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快照形式、</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日志形式两种持久化方式，将内存中的数据保存到磁盘中，以免数据意外丢失。</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2590564"/>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14</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一、持久化</a:t>
            </a:r>
            <a:r>
              <a:rPr lang="en-US" altLang="zh-CN" sz="2800" dirty="0" smtClean="0">
                <a:solidFill>
                  <a:srgbClr val="EEF2F5"/>
                </a:solidFill>
                <a:latin typeface="微软雅黑" panose="020B0503020204020204" pitchFamily="34" charset="-122"/>
                <a:ea typeface="微软雅黑" panose="020B0503020204020204" pitchFamily="34" charset="-122"/>
              </a:rPr>
              <a:t>---RDB</a:t>
            </a:r>
            <a:r>
              <a:rPr lang="zh-CN" altLang="en-US" sz="2800" dirty="0" smtClean="0">
                <a:solidFill>
                  <a:srgbClr val="EEF2F5"/>
                </a:solidFill>
                <a:latin typeface="微软雅黑" panose="020B0503020204020204" pitchFamily="34" charset="-122"/>
                <a:ea typeface="微软雅黑" panose="020B0503020204020204" pitchFamily="34" charset="-122"/>
              </a:rPr>
              <a:t>（快照）</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816100" y="2295036"/>
            <a:ext cx="9878595" cy="1052596"/>
          </a:xfrm>
          <a:prstGeom prst="rect">
            <a:avLst/>
          </a:prstGeom>
        </p:spPr>
        <p:txBody>
          <a:bodyPr wrap="square">
            <a:spAutoFit/>
          </a:bodyPr>
          <a:lstStyle/>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持久化：将服务器某个时间点上的数据库状态保存到一个二进制文件中，在</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服务器重新启动后可以自动载入</a:t>
            </a: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文件还原数据库</a:t>
            </a:r>
            <a:r>
              <a:rPr lang="zh-CN" altLang="en-US" sz="2400" dirty="0" smtClean="0">
                <a:solidFill>
                  <a:srgbClr val="EEF2F5"/>
                </a:solidFill>
                <a:latin typeface="微软雅黑" panose="020B0503020204020204" pitchFamily="34" charset="-122"/>
                <a:ea typeface="微软雅黑" panose="020B0503020204020204" pitchFamily="34" charset="-122"/>
              </a:rPr>
              <a:t>状态</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5152668" y="5380416"/>
            <a:ext cx="6542027" cy="1052596"/>
          </a:xfrm>
          <a:prstGeom prst="rect">
            <a:avLst/>
          </a:prstGeom>
        </p:spPr>
        <p:txBody>
          <a:bodyPr wrap="square">
            <a:spAutoFit/>
          </a:bodyPr>
          <a:lstStyle/>
          <a:p>
            <a:pPr defTabSz="914363">
              <a:lnSpc>
                <a:spcPct val="130000"/>
              </a:lnSpc>
            </a:pPr>
            <a:r>
              <a:rPr lang="en-US" altLang="zh-CN" sz="1600" dirty="0" err="1" smtClean="0">
                <a:solidFill>
                  <a:srgbClr val="EEF2F5"/>
                </a:solidFill>
                <a:latin typeface="微软雅黑" panose="020B0503020204020204" pitchFamily="34" charset="-122"/>
                <a:ea typeface="微软雅黑" panose="020B0503020204020204" pitchFamily="34" charset="-122"/>
              </a:rPr>
              <a:t>saveparams</a:t>
            </a:r>
            <a:r>
              <a:rPr lang="zh-CN" altLang="en-US" sz="1600" dirty="0">
                <a:solidFill>
                  <a:srgbClr val="EEF2F5"/>
                </a:solidFill>
                <a:latin typeface="微软雅黑" panose="020B0503020204020204" pitchFamily="34" charset="-122"/>
                <a:ea typeface="微软雅黑" panose="020B0503020204020204" pitchFamily="34" charset="-122"/>
              </a:rPr>
              <a:t>：保存</a:t>
            </a:r>
            <a:r>
              <a:rPr lang="en-US" altLang="zh-CN" sz="1600" dirty="0">
                <a:solidFill>
                  <a:srgbClr val="EEF2F5"/>
                </a:solidFill>
                <a:latin typeface="微软雅黑" panose="020B0503020204020204" pitchFamily="34" charset="-122"/>
                <a:ea typeface="微软雅黑" panose="020B0503020204020204" pitchFamily="34" charset="-122"/>
              </a:rPr>
              <a:t>save</a:t>
            </a:r>
            <a:r>
              <a:rPr lang="zh-CN" altLang="en-US" sz="1600" dirty="0">
                <a:solidFill>
                  <a:srgbClr val="EEF2F5"/>
                </a:solidFill>
                <a:latin typeface="微软雅黑" panose="020B0503020204020204" pitchFamily="34" charset="-122"/>
                <a:ea typeface="微软雅黑" panose="020B0503020204020204" pitchFamily="34" charset="-122"/>
              </a:rPr>
              <a:t>选项设置的保存</a:t>
            </a:r>
            <a:r>
              <a:rPr lang="zh-CN" altLang="en-US" sz="1600" dirty="0" smtClean="0">
                <a:solidFill>
                  <a:srgbClr val="EEF2F5"/>
                </a:solidFill>
                <a:latin typeface="微软雅黑" panose="020B0503020204020204" pitchFamily="34" charset="-122"/>
                <a:ea typeface="微软雅黑" panose="020B0503020204020204" pitchFamily="34" charset="-122"/>
              </a:rPr>
              <a:t>条件</a:t>
            </a:r>
            <a:r>
              <a:rPr lang="en-US" altLang="zh-CN" sz="1600" dirty="0" smtClean="0">
                <a:solidFill>
                  <a:srgbClr val="EEF2F5"/>
                </a:solidFill>
                <a:latin typeface="微软雅黑" panose="020B0503020204020204" pitchFamily="34" charset="-122"/>
                <a:ea typeface="微软雅黑" panose="020B0503020204020204" pitchFamily="34" charset="-122"/>
              </a:rPr>
              <a:t>---</a:t>
            </a:r>
            <a:r>
              <a:rPr lang="zh-CN" altLang="en-US" sz="1600" dirty="0" smtClean="0">
                <a:solidFill>
                  <a:srgbClr val="EEF2F5"/>
                </a:solidFill>
                <a:latin typeface="微软雅黑" panose="020B0503020204020204" pitchFamily="34" charset="-122"/>
                <a:ea typeface="微软雅黑" panose="020B0503020204020204" pitchFamily="34" charset="-122"/>
              </a:rPr>
              <a:t>秒数和修改次数</a:t>
            </a:r>
            <a:endParaRPr lang="en-US" altLang="zh-CN" sz="16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1600" dirty="0" smtClean="0">
                <a:solidFill>
                  <a:srgbClr val="EEF2F5"/>
                </a:solidFill>
                <a:latin typeface="微软雅黑" panose="020B0503020204020204" pitchFamily="34" charset="-122"/>
                <a:ea typeface="微软雅黑" panose="020B0503020204020204" pitchFamily="34" charset="-122"/>
              </a:rPr>
              <a:t>dirty</a:t>
            </a:r>
            <a:r>
              <a:rPr lang="zh-CN" altLang="en-US" sz="1600" dirty="0" smtClean="0">
                <a:solidFill>
                  <a:srgbClr val="EEF2F5"/>
                </a:solidFill>
                <a:latin typeface="微软雅黑" panose="020B0503020204020204" pitchFamily="34" charset="-122"/>
                <a:ea typeface="微软雅黑" panose="020B0503020204020204" pitchFamily="34" charset="-122"/>
              </a:rPr>
              <a:t>计数器：距离上次保存又修改了多少次</a:t>
            </a:r>
            <a:endParaRPr lang="en-US" altLang="zh-CN" sz="16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1600" dirty="0" err="1" smtClean="0">
                <a:solidFill>
                  <a:srgbClr val="EEF2F5"/>
                </a:solidFill>
                <a:latin typeface="微软雅黑" panose="020B0503020204020204" pitchFamily="34" charset="-122"/>
                <a:ea typeface="微软雅黑" panose="020B0503020204020204" pitchFamily="34" charset="-122"/>
              </a:rPr>
              <a:t>lastsave</a:t>
            </a:r>
            <a:r>
              <a:rPr lang="zh-CN" altLang="en-US" sz="1600" dirty="0" smtClean="0">
                <a:solidFill>
                  <a:srgbClr val="EEF2F5"/>
                </a:solidFill>
                <a:latin typeface="微软雅黑" panose="020B0503020204020204" pitchFamily="34" charset="-122"/>
                <a:ea typeface="微软雅黑" panose="020B0503020204020204" pitchFamily="34" charset="-122"/>
              </a:rPr>
              <a:t>：上次成功保存的时间戳</a:t>
            </a:r>
            <a:endParaRPr lang="en-US" altLang="zh-CN" sz="1600" dirty="0" smtClean="0">
              <a:solidFill>
                <a:srgbClr val="EEF2F5"/>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035944" y="5004032"/>
            <a:ext cx="2971429" cy="1847619"/>
          </a:xfrm>
          <a:prstGeom prst="rect">
            <a:avLst/>
          </a:prstGeom>
        </p:spPr>
      </p:pic>
      <p:sp>
        <p:nvSpPr>
          <p:cNvPr id="11" name="矩形 10"/>
          <p:cNvSpPr/>
          <p:nvPr/>
        </p:nvSpPr>
        <p:spPr>
          <a:xfrm>
            <a:off x="1816100" y="3371132"/>
            <a:ext cx="9857346" cy="1292662"/>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1</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SAVE</a:t>
            </a:r>
            <a:r>
              <a:rPr lang="zh-CN" altLang="en-US" sz="2000" dirty="0">
                <a:solidFill>
                  <a:srgbClr val="EEF2F5"/>
                </a:solidFill>
                <a:latin typeface="微软雅黑" panose="020B0503020204020204" pitchFamily="34" charset="-122"/>
                <a:ea typeface="微软雅黑" panose="020B0503020204020204" pitchFamily="34" charset="-122"/>
              </a:rPr>
              <a:t>命令：阻塞</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服务器进程；</a:t>
            </a:r>
            <a:endParaRPr lang="en-US" altLang="zh-CN" sz="20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2</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BGSAVE</a:t>
            </a:r>
            <a:r>
              <a:rPr lang="zh-CN" altLang="en-US" sz="2000" dirty="0">
                <a:solidFill>
                  <a:srgbClr val="EEF2F5"/>
                </a:solidFill>
                <a:latin typeface="微软雅黑" panose="020B0503020204020204" pitchFamily="34" charset="-122"/>
                <a:ea typeface="微软雅黑" panose="020B0503020204020204" pitchFamily="34" charset="-122"/>
              </a:rPr>
              <a:t>命令：派生子进程创建</a:t>
            </a:r>
            <a:r>
              <a:rPr lang="en-US" altLang="zh-CN" sz="2000" dirty="0">
                <a:solidFill>
                  <a:srgbClr val="EEF2F5"/>
                </a:solidFill>
                <a:latin typeface="微软雅黑" panose="020B0503020204020204" pitchFamily="34" charset="-122"/>
                <a:ea typeface="微软雅黑" panose="020B0503020204020204" pitchFamily="34" charset="-122"/>
              </a:rPr>
              <a:t>RDB</a:t>
            </a:r>
            <a:r>
              <a:rPr lang="zh-CN" altLang="en-US" sz="2000" dirty="0">
                <a:solidFill>
                  <a:srgbClr val="EEF2F5"/>
                </a:solidFill>
                <a:latin typeface="微软雅黑" panose="020B0503020204020204" pitchFamily="34" charset="-122"/>
                <a:ea typeface="微软雅黑" panose="020B0503020204020204" pitchFamily="34" charset="-122"/>
              </a:rPr>
              <a:t>文件，父进程继续处理请求，因此可以设置保存条件让服务器每隔一段时间自动执行</a:t>
            </a:r>
            <a:r>
              <a:rPr lang="en-US" altLang="zh-CN" sz="2000" dirty="0">
                <a:solidFill>
                  <a:srgbClr val="EEF2F5"/>
                </a:solidFill>
                <a:latin typeface="微软雅黑" panose="020B0503020204020204" pitchFamily="34" charset="-122"/>
                <a:ea typeface="微软雅黑" panose="020B0503020204020204" pitchFamily="34" charset="-122"/>
              </a:rPr>
              <a:t>BGSAVE</a:t>
            </a:r>
            <a:r>
              <a:rPr lang="zh-CN" altLang="en-US" sz="2000" dirty="0">
                <a:solidFill>
                  <a:srgbClr val="EEF2F5"/>
                </a:solidFill>
                <a:latin typeface="微软雅黑" panose="020B0503020204020204" pitchFamily="34" charset="-122"/>
                <a:ea typeface="微软雅黑" panose="020B0503020204020204" pitchFamily="34" charset="-122"/>
              </a:rPr>
              <a:t>命令；</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12" name="矩形 11"/>
          <p:cNvSpPr/>
          <p:nvPr/>
        </p:nvSpPr>
        <p:spPr>
          <a:xfrm>
            <a:off x="2434389" y="4597651"/>
            <a:ext cx="8225589" cy="412421"/>
          </a:xfrm>
          <a:prstGeom prst="rect">
            <a:avLst/>
          </a:prstGeom>
        </p:spPr>
        <p:txBody>
          <a:bodyPr wrap="square">
            <a:spAutoFit/>
          </a:bodyPr>
          <a:lstStyle/>
          <a:p>
            <a:pPr defTabSz="914363">
              <a:lnSpc>
                <a:spcPct val="130000"/>
              </a:lnSpc>
            </a:pPr>
            <a:r>
              <a:rPr lang="en-US" altLang="zh-CN" sz="1600" dirty="0">
                <a:solidFill>
                  <a:srgbClr val="EEF2F5"/>
                </a:solidFill>
                <a:latin typeface="微软雅黑" panose="020B0503020204020204" pitchFamily="34" charset="-122"/>
                <a:ea typeface="微软雅黑" panose="020B0503020204020204" pitchFamily="34" charset="-122"/>
              </a:rPr>
              <a:t>save 300 10   //300S</a:t>
            </a:r>
            <a:r>
              <a:rPr lang="zh-CN" altLang="en-US" sz="1600" dirty="0">
                <a:solidFill>
                  <a:srgbClr val="EEF2F5"/>
                </a:solidFill>
                <a:latin typeface="微软雅黑" panose="020B0503020204020204" pitchFamily="34" charset="-122"/>
                <a:ea typeface="微软雅黑" panose="020B0503020204020204" pitchFamily="34" charset="-122"/>
              </a:rPr>
              <a:t>内对</a:t>
            </a:r>
            <a:r>
              <a:rPr lang="zh-CN" altLang="en-US" sz="1600" dirty="0" smtClean="0">
                <a:solidFill>
                  <a:srgbClr val="EEF2F5"/>
                </a:solidFill>
                <a:latin typeface="微软雅黑" panose="020B0503020204020204" pitchFamily="34" charset="-122"/>
                <a:ea typeface="微软雅黑" panose="020B0503020204020204" pitchFamily="34" charset="-122"/>
              </a:rPr>
              <a:t>数据库进行</a:t>
            </a:r>
            <a:r>
              <a:rPr lang="zh-CN" altLang="en-US" sz="1600" dirty="0" smtClean="0">
                <a:solidFill>
                  <a:srgbClr val="EEF2F5"/>
                </a:solidFill>
                <a:latin typeface="微软雅黑" panose="020B0503020204020204" pitchFamily="34" charset="-122"/>
                <a:ea typeface="微软雅黑" panose="020B0503020204020204" pitchFamily="34" charset="-122"/>
              </a:rPr>
              <a:t>了至少</a:t>
            </a:r>
            <a:r>
              <a:rPr lang="en-US" altLang="zh-CN" sz="1600" dirty="0" smtClean="0">
                <a:solidFill>
                  <a:srgbClr val="EEF2F5"/>
                </a:solidFill>
                <a:latin typeface="微软雅黑" panose="020B0503020204020204" pitchFamily="34" charset="-122"/>
                <a:ea typeface="微软雅黑" panose="020B0503020204020204" pitchFamily="34" charset="-122"/>
              </a:rPr>
              <a:t>10</a:t>
            </a:r>
            <a:r>
              <a:rPr lang="zh-CN" altLang="en-US" sz="1600" dirty="0">
                <a:solidFill>
                  <a:srgbClr val="EEF2F5"/>
                </a:solidFill>
                <a:latin typeface="微软雅黑" panose="020B0503020204020204" pitchFamily="34" charset="-122"/>
                <a:ea typeface="微软雅黑" panose="020B0503020204020204" pitchFamily="34" charset="-122"/>
              </a:rPr>
              <a:t>次修改，</a:t>
            </a:r>
            <a:r>
              <a:rPr lang="en-US" altLang="zh-CN" sz="1600" dirty="0">
                <a:solidFill>
                  <a:srgbClr val="EEF2F5"/>
                </a:solidFill>
                <a:latin typeface="微软雅黑" panose="020B0503020204020204" pitchFamily="34" charset="-122"/>
                <a:ea typeface="微软雅黑" panose="020B0503020204020204" pitchFamily="34" charset="-122"/>
              </a:rPr>
              <a:t>BGSAVE</a:t>
            </a:r>
            <a:r>
              <a:rPr lang="zh-CN" altLang="en-US" sz="1600" dirty="0">
                <a:solidFill>
                  <a:srgbClr val="EEF2F5"/>
                </a:solidFill>
                <a:latin typeface="微软雅黑" panose="020B0503020204020204" pitchFamily="34" charset="-122"/>
                <a:ea typeface="微软雅黑" panose="020B0503020204020204" pitchFamily="34" charset="-122"/>
              </a:rPr>
              <a:t>就会被执行</a:t>
            </a:r>
            <a:endParaRPr lang="en-US" altLang="zh-CN" sz="16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8686970"/>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15</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一、持久化</a:t>
            </a:r>
            <a:r>
              <a:rPr lang="en-US" altLang="zh-CN" sz="2800" dirty="0" smtClean="0">
                <a:solidFill>
                  <a:srgbClr val="EEF2F5"/>
                </a:solidFill>
                <a:latin typeface="微软雅黑" panose="020B0503020204020204" pitchFamily="34" charset="-122"/>
                <a:ea typeface="微软雅黑" panose="020B0503020204020204" pitchFamily="34" charset="-122"/>
              </a:rPr>
              <a:t>---AOF</a:t>
            </a:r>
            <a:r>
              <a:rPr lang="zh-CN" altLang="en-US" sz="2800" dirty="0" smtClean="0">
                <a:solidFill>
                  <a:srgbClr val="EEF2F5"/>
                </a:solidFill>
                <a:latin typeface="微软雅黑" panose="020B0503020204020204" pitchFamily="34" charset="-122"/>
                <a:ea typeface="微软雅黑" panose="020B0503020204020204" pitchFamily="34" charset="-122"/>
              </a:rPr>
              <a:t>（日志）</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75571"/>
            <a:ext cx="9549660" cy="1532727"/>
          </a:xfrm>
          <a:prstGeom prst="rect">
            <a:avLst/>
          </a:prstGeom>
        </p:spPr>
        <p:txBody>
          <a:bodyPr wrap="square">
            <a:spAutoFit/>
          </a:bodyPr>
          <a:lstStyle/>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持久化：通过保存</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服务器所执行的写命令来记录数据库状态。被写入</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文件的所有命令都是以</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的命令请求协议格式保存的，</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的命令请求协议是纯文本格式。</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2" name="矩形 1"/>
          <p:cNvSpPr/>
          <p:nvPr/>
        </p:nvSpPr>
        <p:spPr>
          <a:xfrm>
            <a:off x="1966237" y="3777023"/>
            <a:ext cx="9120863" cy="1258934"/>
          </a:xfrm>
          <a:prstGeom prst="rect">
            <a:avLst/>
          </a:prstGeom>
        </p:spPr>
        <p:txBody>
          <a:bodyPr wrap="square">
            <a:spAutoFit/>
          </a:bodyPr>
          <a:lstStyle/>
          <a:p>
            <a:pPr>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AOF</a:t>
            </a:r>
            <a:r>
              <a:rPr lang="zh-CN" altLang="en-US" sz="2000" dirty="0">
                <a:solidFill>
                  <a:srgbClr val="EEF2F5"/>
                </a:solidFill>
                <a:latin typeface="微软雅黑" panose="020B0503020204020204" pitchFamily="34" charset="-122"/>
                <a:ea typeface="微软雅黑" panose="020B0503020204020204" pitchFamily="34" charset="-122"/>
              </a:rPr>
              <a:t>持久化为三步进行：命令追加、文件写入、文件同步</a:t>
            </a:r>
            <a:r>
              <a:rPr lang="zh-CN" altLang="en-US" sz="2000" dirty="0" smtClean="0">
                <a:solidFill>
                  <a:srgbClr val="EEF2F5"/>
                </a:solidFill>
                <a:latin typeface="微软雅黑" panose="020B0503020204020204" pitchFamily="34" charset="-122"/>
                <a:ea typeface="微软雅黑" panose="020B0503020204020204" pitchFamily="34" charset="-122"/>
              </a:rPr>
              <a:t>。服务器执行完一个命令后将命令以协议格式追加到</a:t>
            </a:r>
            <a:r>
              <a:rPr lang="en-US" altLang="zh-CN" sz="2000" dirty="0" err="1" smtClean="0">
                <a:solidFill>
                  <a:srgbClr val="EEF2F5"/>
                </a:solidFill>
                <a:latin typeface="微软雅黑" panose="020B0503020204020204" pitchFamily="34" charset="-122"/>
                <a:ea typeface="微软雅黑" panose="020B0503020204020204" pitchFamily="34" charset="-122"/>
              </a:rPr>
              <a:t>aof_buff</a:t>
            </a:r>
            <a:r>
              <a:rPr lang="zh-CN" altLang="en-US" sz="2000" dirty="0" smtClean="0">
                <a:solidFill>
                  <a:srgbClr val="EEF2F5"/>
                </a:solidFill>
                <a:latin typeface="微软雅黑" panose="020B0503020204020204" pitchFamily="34" charset="-122"/>
                <a:ea typeface="微软雅黑" panose="020B0503020204020204" pitchFamily="34" charset="-122"/>
              </a:rPr>
              <a:t>缓冲区，在服务器结束一个事件循环前调用</a:t>
            </a:r>
            <a:r>
              <a:rPr lang="en-US" altLang="zh-CN" sz="2000" dirty="0" err="1" smtClean="0">
                <a:solidFill>
                  <a:srgbClr val="EEF2F5"/>
                </a:solidFill>
                <a:latin typeface="微软雅黑" panose="020B0503020204020204" pitchFamily="34" charset="-122"/>
                <a:ea typeface="微软雅黑" panose="020B0503020204020204" pitchFamily="34" charset="-122"/>
              </a:rPr>
              <a:t>flushAppendOnlyFile</a:t>
            </a:r>
            <a:r>
              <a:rPr lang="zh-CN" altLang="en-US" sz="2000" dirty="0" smtClean="0">
                <a:solidFill>
                  <a:srgbClr val="EEF2F5"/>
                </a:solidFill>
                <a:latin typeface="微软雅黑" panose="020B0503020204020204" pitchFamily="34" charset="-122"/>
                <a:ea typeface="微软雅黑" panose="020B0503020204020204" pitchFamily="34" charset="-122"/>
              </a:rPr>
              <a:t>函数保存到</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文件里。</a:t>
            </a:r>
            <a:endParaRPr lang="zh-CN" altLang="en-US" sz="2000" dirty="0"/>
          </a:p>
        </p:txBody>
      </p:sp>
      <p:pic>
        <p:nvPicPr>
          <p:cNvPr id="4" name="图片 3"/>
          <p:cNvPicPr>
            <a:picLocks noChangeAspect="1"/>
          </p:cNvPicPr>
          <p:nvPr/>
        </p:nvPicPr>
        <p:blipFill>
          <a:blip r:embed="rId3"/>
          <a:stretch>
            <a:fillRect/>
          </a:stretch>
        </p:blipFill>
        <p:spPr>
          <a:xfrm>
            <a:off x="2041939" y="6074170"/>
            <a:ext cx="7270503" cy="786251"/>
          </a:xfrm>
          <a:prstGeom prst="rect">
            <a:avLst/>
          </a:prstGeom>
        </p:spPr>
      </p:pic>
      <p:sp>
        <p:nvSpPr>
          <p:cNvPr id="9" name="Rectangle 14"/>
          <p:cNvSpPr/>
          <p:nvPr/>
        </p:nvSpPr>
        <p:spPr>
          <a:xfrm>
            <a:off x="5677190" y="5180773"/>
            <a:ext cx="5200230" cy="812530"/>
          </a:xfrm>
          <a:prstGeom prst="rect">
            <a:avLst/>
          </a:prstGeom>
        </p:spPr>
        <p:txBody>
          <a:bodyPr wrap="square">
            <a:spAutoFit/>
          </a:bodyPr>
          <a:lstStyle/>
          <a:p>
            <a:pPr defTabSz="914363">
              <a:lnSpc>
                <a:spcPct val="130000"/>
              </a:lnSpc>
            </a:pPr>
            <a:r>
              <a:rPr lang="zh-CN" altLang="en-US" dirty="0" smtClean="0">
                <a:solidFill>
                  <a:srgbClr val="EEF2F5"/>
                </a:solidFill>
                <a:latin typeface="微软雅黑" panose="020B0503020204020204" pitchFamily="34" charset="-122"/>
                <a:ea typeface="微软雅黑" panose="020B0503020204020204" pitchFamily="34" charset="-122"/>
              </a:rPr>
              <a:t>保存频率由服务器配置选项</a:t>
            </a:r>
            <a:r>
              <a:rPr lang="en-US" altLang="zh-CN" dirty="0" err="1" smtClean="0">
                <a:solidFill>
                  <a:srgbClr val="EEF2F5"/>
                </a:solidFill>
                <a:latin typeface="微软雅黑" panose="020B0503020204020204" pitchFamily="34" charset="-122"/>
                <a:ea typeface="微软雅黑" panose="020B0503020204020204" pitchFamily="34" charset="-122"/>
              </a:rPr>
              <a:t>appendfsync</a:t>
            </a:r>
            <a:r>
              <a:rPr lang="zh-CN" altLang="en-US" dirty="0" smtClean="0">
                <a:solidFill>
                  <a:srgbClr val="EEF2F5"/>
                </a:solidFill>
                <a:latin typeface="微软雅黑" panose="020B0503020204020204" pitchFamily="34" charset="-122"/>
                <a:ea typeface="微软雅黑" panose="020B0503020204020204" pitchFamily="34" charset="-122"/>
              </a:rPr>
              <a:t>决定：</a:t>
            </a:r>
            <a:r>
              <a:rPr lang="en-US" altLang="zh-CN" dirty="0" smtClean="0">
                <a:solidFill>
                  <a:srgbClr val="EEF2F5"/>
                </a:solidFill>
                <a:latin typeface="微软雅黑" panose="020B0503020204020204" pitchFamily="34" charset="-122"/>
                <a:ea typeface="微软雅黑" panose="020B0503020204020204" pitchFamily="34" charset="-122"/>
              </a:rPr>
              <a:t>always</a:t>
            </a:r>
            <a:r>
              <a:rPr lang="zh-CN" altLang="en-US"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everysec</a:t>
            </a:r>
            <a:r>
              <a:rPr lang="zh-CN" altLang="en-US" dirty="0" smtClean="0">
                <a:solidFill>
                  <a:srgbClr val="EEF2F5"/>
                </a:solidFill>
                <a:latin typeface="微软雅黑" panose="020B0503020204020204" pitchFamily="34" charset="-122"/>
                <a:ea typeface="微软雅黑" panose="020B0503020204020204" pitchFamily="34" charset="-122"/>
              </a:rPr>
              <a:t>、</a:t>
            </a:r>
            <a:r>
              <a:rPr lang="en-US" altLang="zh-CN" dirty="0" smtClean="0">
                <a:solidFill>
                  <a:srgbClr val="EEF2F5"/>
                </a:solidFill>
                <a:latin typeface="微软雅黑" panose="020B0503020204020204" pitchFamily="34" charset="-122"/>
                <a:ea typeface="微软雅黑" panose="020B0503020204020204" pitchFamily="34" charset="-122"/>
              </a:rPr>
              <a:t>no</a:t>
            </a:r>
          </a:p>
        </p:txBody>
      </p:sp>
      <p:pic>
        <p:nvPicPr>
          <p:cNvPr id="5" name="图片 4"/>
          <p:cNvPicPr>
            <a:picLocks noChangeAspect="1"/>
          </p:cNvPicPr>
          <p:nvPr/>
        </p:nvPicPr>
        <p:blipFill>
          <a:blip r:embed="rId4"/>
          <a:stretch>
            <a:fillRect/>
          </a:stretch>
        </p:blipFill>
        <p:spPr>
          <a:xfrm>
            <a:off x="2041939" y="5180773"/>
            <a:ext cx="3198680" cy="893397"/>
          </a:xfrm>
          <a:prstGeom prst="rect">
            <a:avLst/>
          </a:prstGeom>
        </p:spPr>
      </p:pic>
    </p:spTree>
    <p:extLst>
      <p:ext uri="{BB962C8B-B14F-4D97-AF65-F5344CB8AC3E}">
        <p14:creationId xmlns:p14="http://schemas.microsoft.com/office/powerpoint/2010/main" val="2029369545"/>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16</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一、持久化</a:t>
            </a:r>
            <a:r>
              <a:rPr lang="en-US" altLang="zh-CN" sz="2800" dirty="0" smtClean="0">
                <a:solidFill>
                  <a:srgbClr val="EEF2F5"/>
                </a:solidFill>
                <a:latin typeface="微软雅黑" panose="020B0503020204020204" pitchFamily="34" charset="-122"/>
                <a:ea typeface="微软雅黑" panose="020B0503020204020204" pitchFamily="34" charset="-122"/>
              </a:rPr>
              <a:t>---RDB</a:t>
            </a:r>
            <a:r>
              <a:rPr lang="zh-CN" altLang="en-US" sz="2800" dirty="0" smtClean="0">
                <a:solidFill>
                  <a:srgbClr val="EEF2F5"/>
                </a:solidFill>
                <a:latin typeface="微软雅黑" panose="020B0503020204020204" pitchFamily="34" charset="-122"/>
                <a:ea typeface="微软雅黑" panose="020B0503020204020204" pitchFamily="34" charset="-122"/>
              </a:rPr>
              <a:t>与</a:t>
            </a:r>
            <a:r>
              <a:rPr lang="en-US" altLang="zh-CN" sz="2800" dirty="0" smtClean="0">
                <a:solidFill>
                  <a:srgbClr val="EEF2F5"/>
                </a:solidFill>
                <a:latin typeface="微软雅黑" panose="020B0503020204020204" pitchFamily="34" charset="-122"/>
                <a:ea typeface="微软雅黑" panose="020B0503020204020204" pitchFamily="34" charset="-122"/>
              </a:rPr>
              <a:t>AOF</a:t>
            </a:r>
            <a:r>
              <a:rPr lang="zh-CN" altLang="en-US" sz="2800" dirty="0" smtClean="0">
                <a:solidFill>
                  <a:srgbClr val="EEF2F5"/>
                </a:solidFill>
                <a:latin typeface="微软雅黑" panose="020B0503020204020204" pitchFamily="34" charset="-122"/>
                <a:ea typeface="微软雅黑" panose="020B0503020204020204" pitchFamily="34" charset="-122"/>
              </a:rPr>
              <a:t>比较</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58940"/>
            <a:ext cx="9549660" cy="1052596"/>
          </a:xfrm>
          <a:prstGeom prst="rect">
            <a:avLst/>
          </a:prstGeom>
        </p:spPr>
        <p:txBody>
          <a:bodyPr wrap="square">
            <a:spAutoFit/>
          </a:bodyPr>
          <a:lstStyle/>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：保存了</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在某时间点上的</a:t>
            </a:r>
            <a:r>
              <a:rPr lang="zh-CN" altLang="en-US" sz="2400" dirty="0">
                <a:solidFill>
                  <a:srgbClr val="EEF2F5"/>
                </a:solidFill>
                <a:latin typeface="微软雅黑" panose="020B0503020204020204" pitchFamily="34" charset="-122"/>
                <a:ea typeface="微软雅黑" panose="020B0503020204020204" pitchFamily="34" charset="-122"/>
              </a:rPr>
              <a:t>数据</a:t>
            </a:r>
            <a:r>
              <a:rPr lang="zh-CN" altLang="en-US" sz="2400" dirty="0" smtClean="0">
                <a:solidFill>
                  <a:srgbClr val="EEF2F5"/>
                </a:solidFill>
                <a:latin typeface="微软雅黑" panose="020B0503020204020204" pitchFamily="34" charset="-122"/>
                <a:ea typeface="微软雅黑" panose="020B0503020204020204" pitchFamily="34" charset="-122"/>
              </a:rPr>
              <a:t>集，文件</a:t>
            </a:r>
            <a:r>
              <a:rPr lang="zh-CN" altLang="en-US" sz="2400" dirty="0">
                <a:solidFill>
                  <a:srgbClr val="EEF2F5"/>
                </a:solidFill>
                <a:latin typeface="微软雅黑" panose="020B0503020204020204" pitchFamily="34" charset="-122"/>
                <a:ea typeface="微软雅黑" panose="020B0503020204020204" pitchFamily="34" charset="-122"/>
              </a:rPr>
              <a:t>紧凑。</a:t>
            </a:r>
            <a:r>
              <a:rPr lang="zh-CN" altLang="en-US" sz="2400" dirty="0" smtClean="0">
                <a:solidFill>
                  <a:srgbClr val="EEF2F5"/>
                </a:solidFill>
                <a:latin typeface="微软雅黑" panose="020B0503020204020204" pitchFamily="34" charset="-122"/>
                <a:ea typeface="微软雅黑" panose="020B0503020204020204" pitchFamily="34" charset="-122"/>
              </a:rPr>
              <a:t>但如果需要尽量避免在服务器故障时丢失数据，那么</a:t>
            </a: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不合适。</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6" name="Rectangle 14"/>
          <p:cNvSpPr/>
          <p:nvPr/>
        </p:nvSpPr>
        <p:spPr>
          <a:xfrm>
            <a:off x="1966236" y="3302356"/>
            <a:ext cx="9549660" cy="1532727"/>
          </a:xfrm>
          <a:prstGeom prst="rect">
            <a:avLst/>
          </a:prstGeom>
        </p:spPr>
        <p:txBody>
          <a:bodyPr wrap="square">
            <a:spAutoFit/>
          </a:bodyPr>
          <a:lstStyle/>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：通过保存命令的形式保存数据库状态，同时可以设置保存的频率。针对相同数据集，</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文件的体积大于</a:t>
            </a: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文件的体积，</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引入了</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重写机制以解决</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文件体积膨胀问题。</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9" name="Rectangle 14"/>
          <p:cNvSpPr/>
          <p:nvPr/>
        </p:nvSpPr>
        <p:spPr>
          <a:xfrm>
            <a:off x="1966236" y="4844263"/>
            <a:ext cx="9628987" cy="2092881"/>
          </a:xfrm>
          <a:prstGeom prst="rect">
            <a:avLst/>
          </a:prstGeom>
        </p:spPr>
        <p:txBody>
          <a:bodyPr wrap="square">
            <a:spAutoFit/>
          </a:bodyPr>
          <a:lstStyle/>
          <a:p>
            <a:pPr defTabSz="914363">
              <a:lnSpc>
                <a:spcPct val="130000"/>
              </a:lnSpc>
            </a:pP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重写</a:t>
            </a:r>
            <a:r>
              <a:rPr lang="zh-CN" altLang="en-US" sz="2000" dirty="0" smtClean="0">
                <a:solidFill>
                  <a:srgbClr val="EEF2F5"/>
                </a:solidFill>
                <a:latin typeface="微软雅黑" panose="020B0503020204020204" pitchFamily="34" charset="-122"/>
                <a:ea typeface="微软雅黑" panose="020B0503020204020204" pitchFamily="34" charset="-122"/>
              </a:rPr>
              <a:t>机制原理：</a:t>
            </a:r>
            <a:r>
              <a:rPr lang="zh-CN" altLang="en-US" sz="2000" dirty="0" smtClean="0">
                <a:solidFill>
                  <a:srgbClr val="EEF2F5"/>
                </a:solidFill>
                <a:latin typeface="微软雅黑" panose="020B0503020204020204" pitchFamily="34" charset="-122"/>
                <a:ea typeface="微软雅黑" panose="020B0503020204020204" pitchFamily="34" charset="-122"/>
              </a:rPr>
              <a:t>首先从数据库中读取键现在的值，然后用一</a:t>
            </a:r>
            <a:r>
              <a:rPr lang="zh-CN" altLang="en-US" sz="2000" dirty="0">
                <a:solidFill>
                  <a:srgbClr val="EEF2F5"/>
                </a:solidFill>
                <a:latin typeface="微软雅黑" panose="020B0503020204020204" pitchFamily="34" charset="-122"/>
                <a:ea typeface="微软雅黑" panose="020B0503020204020204" pitchFamily="34" charset="-122"/>
              </a:rPr>
              <a:t>条写命令代替之前的多条写</a:t>
            </a:r>
            <a:r>
              <a:rPr lang="zh-CN" altLang="en-US" sz="2000" dirty="0" smtClean="0">
                <a:solidFill>
                  <a:srgbClr val="EEF2F5"/>
                </a:solidFill>
                <a:latin typeface="微软雅黑" panose="020B0503020204020204" pitchFamily="34" charset="-122"/>
                <a:ea typeface="微软雅黑" panose="020B0503020204020204" pitchFamily="34" charset="-122"/>
              </a:rPr>
              <a:t>命令</a:t>
            </a:r>
            <a:r>
              <a:rPr lang="zh-CN" altLang="en-US" sz="2000" dirty="0" smtClean="0">
                <a:solidFill>
                  <a:srgbClr val="EEF2F5"/>
                </a:solidFill>
                <a:latin typeface="微软雅黑" panose="020B0503020204020204" pitchFamily="34" charset="-122"/>
                <a:ea typeface="微软雅黑" panose="020B0503020204020204" pitchFamily="34" charset="-122"/>
              </a:rPr>
              <a:t>记录</a:t>
            </a:r>
            <a:r>
              <a:rPr lang="zh-CN" altLang="en-US" sz="2000" dirty="0" smtClean="0">
                <a:solidFill>
                  <a:srgbClr val="EEF2F5"/>
                </a:solidFill>
                <a:latin typeface="微软雅黑" panose="020B0503020204020204" pitchFamily="34" charset="-122"/>
                <a:ea typeface="微软雅黑" panose="020B0503020204020204" pitchFamily="34" charset="-122"/>
              </a:rPr>
              <a:t>键值</a:t>
            </a:r>
            <a:r>
              <a:rPr lang="zh-CN" altLang="en-US" sz="2000" dirty="0" smtClean="0">
                <a:solidFill>
                  <a:srgbClr val="EEF2F5"/>
                </a:solidFill>
                <a:latin typeface="微软雅黑" panose="020B0503020204020204" pitchFamily="34" charset="-122"/>
                <a:ea typeface="微软雅黑" panose="020B0503020204020204" pitchFamily="34" charset="-122"/>
              </a:rPr>
              <a:t>对。</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重写步骤：</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1</a:t>
            </a:r>
            <a:r>
              <a:rPr lang="zh-CN" altLang="en-US" sz="2000" dirty="0" smtClean="0">
                <a:solidFill>
                  <a:srgbClr val="EEF2F5"/>
                </a:solidFill>
                <a:latin typeface="微软雅黑" panose="020B0503020204020204" pitchFamily="34" charset="-122"/>
                <a:ea typeface="微软雅黑" panose="020B0503020204020204" pitchFamily="34" charset="-122"/>
              </a:rPr>
              <a:t>）创建</a:t>
            </a:r>
            <a:r>
              <a:rPr lang="zh-CN" altLang="en-US" sz="2000" b="1" dirty="0" smtClean="0">
                <a:solidFill>
                  <a:srgbClr val="3598DC"/>
                </a:solidFill>
                <a:latin typeface="微软雅黑" panose="020B0503020204020204" pitchFamily="34" charset="-122"/>
                <a:ea typeface="微软雅黑" panose="020B0503020204020204" pitchFamily="34" charset="-122"/>
              </a:rPr>
              <a:t>子进程</a:t>
            </a:r>
            <a:r>
              <a:rPr lang="zh-CN" altLang="en-US" sz="2000" dirty="0" smtClean="0">
                <a:solidFill>
                  <a:srgbClr val="EEF2F5"/>
                </a:solidFill>
                <a:latin typeface="微软雅黑" panose="020B0503020204020204" pitchFamily="34" charset="-122"/>
                <a:ea typeface="微软雅黑" panose="020B0503020204020204" pitchFamily="34" charset="-122"/>
              </a:rPr>
              <a:t>开始新</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文件重写；</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2</a:t>
            </a:r>
            <a:r>
              <a:rPr lang="zh-CN" altLang="en-US" sz="2000" dirty="0" smtClean="0">
                <a:solidFill>
                  <a:srgbClr val="EEF2F5"/>
                </a:solidFill>
                <a:latin typeface="微软雅黑" panose="020B0503020204020204" pitchFamily="34" charset="-122"/>
                <a:ea typeface="微软雅黑" panose="020B0503020204020204" pitchFamily="34" charset="-122"/>
              </a:rPr>
              <a:t>）创建</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重写缓冲区，记录创建子进程后</a:t>
            </a:r>
            <a:r>
              <a:rPr lang="en-US" altLang="zh-CN" sz="2000" dirty="0" err="1" smtClean="0">
                <a:solidFill>
                  <a:srgbClr val="EEF2F5"/>
                </a:solidFill>
                <a:latin typeface="微软雅黑" panose="020B0503020204020204" pitchFamily="34" charset="-122"/>
                <a:ea typeface="微软雅黑" panose="020B0503020204020204" pitchFamily="34" charset="-122"/>
              </a:rPr>
              <a:t>Redis</a:t>
            </a:r>
            <a:r>
              <a:rPr lang="zh-CN" altLang="en-US" sz="2000" dirty="0" smtClean="0">
                <a:solidFill>
                  <a:srgbClr val="EEF2F5"/>
                </a:solidFill>
                <a:latin typeface="微软雅黑" panose="020B0503020204020204" pitchFamily="34" charset="-122"/>
                <a:ea typeface="微软雅黑" panose="020B0503020204020204" pitchFamily="34" charset="-122"/>
              </a:rPr>
              <a:t>又执行的写命令；</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3</a:t>
            </a:r>
            <a:r>
              <a:rPr lang="zh-CN" altLang="en-US" sz="2000" dirty="0" smtClean="0">
                <a:solidFill>
                  <a:srgbClr val="EEF2F5"/>
                </a:solidFill>
                <a:latin typeface="微软雅黑" panose="020B0503020204020204" pitchFamily="34" charset="-122"/>
                <a:ea typeface="微软雅黑" panose="020B0503020204020204" pitchFamily="34" charset="-122"/>
              </a:rPr>
              <a:t>）将重写缓冲区内容写到新</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文件中，最后新</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文件覆盖原</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726447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17</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二、事件</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183754"/>
            <a:ext cx="9549660" cy="572464"/>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服务器是一个事件驱动程序，需要处理以下两类事件：</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66237" y="2787312"/>
            <a:ext cx="9549660" cy="1253677"/>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（１）文件事件：服务器对套接字操作的抽象。文件事件处理器以单线程、</a:t>
            </a:r>
            <a:r>
              <a:rPr lang="en-US" altLang="zh-CN" sz="2000" dirty="0" smtClean="0">
                <a:solidFill>
                  <a:srgbClr val="EEF2F5"/>
                </a:solidFill>
                <a:latin typeface="微软雅黑" panose="020B0503020204020204" pitchFamily="34" charset="-122"/>
                <a:ea typeface="微软雅黑" panose="020B0503020204020204" pitchFamily="34" charset="-122"/>
              </a:rPr>
              <a:t>I/O</a:t>
            </a:r>
            <a:r>
              <a:rPr lang="zh-CN" altLang="en-US" sz="2000" dirty="0" smtClean="0">
                <a:solidFill>
                  <a:srgbClr val="EEF2F5"/>
                </a:solidFill>
                <a:latin typeface="微软雅黑" panose="020B0503020204020204" pitchFamily="34" charset="-122"/>
                <a:ea typeface="微软雅黑" panose="020B0503020204020204" pitchFamily="34" charset="-122"/>
              </a:rPr>
              <a:t>多路复用将所有产生事件的套接字都放到一个队列中，然后通过这个队列以有序、同步、每次一个套接字的方式向文件事件分派器传送套接字，相应的事件处理器进行处理。</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
        <p:nvSpPr>
          <p:cNvPr id="12" name="Rectangle 14"/>
          <p:cNvSpPr/>
          <p:nvPr/>
        </p:nvSpPr>
        <p:spPr>
          <a:xfrm>
            <a:off x="1966237" y="4072083"/>
            <a:ext cx="5986635" cy="1653786"/>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（２）时间事件：服务器对定时操作的抽象。包括定时事件和周期性事件，时间事件主要由三个属性组成：事件</a:t>
            </a:r>
            <a:r>
              <a:rPr lang="en-US" altLang="zh-CN" sz="2000" dirty="0" smtClean="0">
                <a:solidFill>
                  <a:srgbClr val="EEF2F5"/>
                </a:solidFill>
                <a:latin typeface="微软雅黑" panose="020B0503020204020204" pitchFamily="34" charset="-122"/>
                <a:ea typeface="微软雅黑" panose="020B0503020204020204" pitchFamily="34" charset="-122"/>
              </a:rPr>
              <a:t>id</a:t>
            </a:r>
            <a:r>
              <a:rPr lang="zh-CN" altLang="en-US" sz="2000" dirty="0" smtClean="0">
                <a:solidFill>
                  <a:srgbClr val="EEF2F5"/>
                </a:solidFill>
                <a:latin typeface="微软雅黑" panose="020B0503020204020204" pitchFamily="34" charset="-122"/>
                <a:ea typeface="微软雅黑" panose="020B0503020204020204" pitchFamily="34" charset="-122"/>
              </a:rPr>
              <a:t>、事件到达时间</a:t>
            </a:r>
            <a:r>
              <a:rPr lang="en-US" altLang="zh-CN" sz="2000" dirty="0" smtClean="0">
                <a:solidFill>
                  <a:srgbClr val="EEF2F5"/>
                </a:solidFill>
                <a:latin typeface="微软雅黑" panose="020B0503020204020204" pitchFamily="34" charset="-122"/>
                <a:ea typeface="微软雅黑" panose="020B0503020204020204" pitchFamily="34" charset="-122"/>
              </a:rPr>
              <a:t>when</a:t>
            </a:r>
            <a:r>
              <a:rPr lang="zh-CN" altLang="en-US" sz="2000" dirty="0" smtClean="0">
                <a:solidFill>
                  <a:srgbClr val="EEF2F5"/>
                </a:solidFill>
                <a:latin typeface="微软雅黑" panose="020B0503020204020204" pitchFamily="34" charset="-122"/>
                <a:ea typeface="微软雅黑" panose="020B0503020204020204" pitchFamily="34" charset="-122"/>
              </a:rPr>
              <a:t>、时间事件处理器</a:t>
            </a:r>
            <a:r>
              <a:rPr lang="en-US" altLang="zh-CN" sz="2000" dirty="0" err="1" smtClean="0">
                <a:solidFill>
                  <a:srgbClr val="EEF2F5"/>
                </a:solidFill>
                <a:latin typeface="微软雅黑" panose="020B0503020204020204" pitchFamily="34" charset="-122"/>
                <a:ea typeface="微软雅黑" panose="020B0503020204020204" pitchFamily="34" charset="-122"/>
              </a:rPr>
              <a:t>timeProc</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952872" y="4072083"/>
            <a:ext cx="3363578" cy="2562726"/>
          </a:xfrm>
          <a:prstGeom prst="rect">
            <a:avLst/>
          </a:prstGeom>
        </p:spPr>
      </p:pic>
    </p:spTree>
    <p:extLst>
      <p:ext uri="{BB962C8B-B14F-4D97-AF65-F5344CB8AC3E}">
        <p14:creationId xmlns:p14="http://schemas.microsoft.com/office/powerpoint/2010/main" val="318134721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18</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二、文件事件处理器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9" name="Rectangle 14"/>
          <p:cNvSpPr/>
          <p:nvPr/>
        </p:nvSpPr>
        <p:spPr>
          <a:xfrm>
            <a:off x="1966237" y="2270082"/>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1</a:t>
            </a:r>
            <a:r>
              <a:rPr lang="zh-CN" altLang="en-US" sz="2400" dirty="0" smtClean="0">
                <a:solidFill>
                  <a:srgbClr val="EEF2F5"/>
                </a:solidFill>
                <a:latin typeface="微软雅黑" panose="020B0503020204020204" pitchFamily="34" charset="-122"/>
                <a:ea typeface="微软雅黑" panose="020B0503020204020204" pitchFamily="34" charset="-122"/>
              </a:rPr>
              <a:t>）连接应答处理器：监听套接字，对连接的客户端进行应答；</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66237" y="4015952"/>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4</a:t>
            </a:r>
            <a:r>
              <a:rPr lang="zh-CN" altLang="en-US" sz="2400" dirty="0" smtClean="0">
                <a:solidFill>
                  <a:srgbClr val="EEF2F5"/>
                </a:solidFill>
                <a:latin typeface="微软雅黑" panose="020B0503020204020204" pitchFamily="34" charset="-122"/>
                <a:ea typeface="微软雅黑" panose="020B0503020204020204" pitchFamily="34" charset="-122"/>
              </a:rPr>
              <a:t>）复制处理器：主从服务器进行复制操作；</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38580" y="2820529"/>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2</a:t>
            </a:r>
            <a:r>
              <a:rPr lang="zh-CN" altLang="en-US" sz="2400" dirty="0" smtClean="0">
                <a:solidFill>
                  <a:srgbClr val="EEF2F5"/>
                </a:solidFill>
                <a:latin typeface="微软雅黑" panose="020B0503020204020204" pitchFamily="34" charset="-122"/>
                <a:ea typeface="微软雅黑" panose="020B0503020204020204" pitchFamily="34" charset="-122"/>
              </a:rPr>
              <a:t>）命令请求处理器：接收客户端的命令请求；</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2" name="Rectangle 14"/>
          <p:cNvSpPr/>
          <p:nvPr/>
        </p:nvSpPr>
        <p:spPr>
          <a:xfrm>
            <a:off x="1938580" y="3405025"/>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3</a:t>
            </a:r>
            <a:r>
              <a:rPr lang="zh-CN" altLang="en-US" sz="2400" dirty="0" smtClean="0">
                <a:solidFill>
                  <a:srgbClr val="EEF2F5"/>
                </a:solidFill>
                <a:latin typeface="微软雅黑" panose="020B0503020204020204" pitchFamily="34" charset="-122"/>
                <a:ea typeface="微软雅黑" panose="020B0503020204020204" pitchFamily="34" charset="-122"/>
              </a:rPr>
              <a:t>）命令回复处理器：向客户端返回命令执行的结果；</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027051" y="4637840"/>
            <a:ext cx="3384402" cy="2183766"/>
          </a:xfrm>
          <a:prstGeom prst="rect">
            <a:avLst/>
          </a:prstGeom>
        </p:spPr>
      </p:pic>
    </p:spTree>
    <p:extLst>
      <p:ext uri="{BB962C8B-B14F-4D97-AF65-F5344CB8AC3E}">
        <p14:creationId xmlns:p14="http://schemas.microsoft.com/office/powerpoint/2010/main" val="38552478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872504" y="720682"/>
            <a:ext cx="3278104"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01</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5" name="Rectangle 14"/>
          <p:cNvSpPr/>
          <p:nvPr/>
        </p:nvSpPr>
        <p:spPr>
          <a:xfrm>
            <a:off x="2169153" y="1896518"/>
            <a:ext cx="8888691" cy="1692771"/>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是</a:t>
            </a:r>
            <a:r>
              <a:rPr lang="zh-CN" altLang="en-US" sz="2400" dirty="0">
                <a:solidFill>
                  <a:srgbClr val="EEF2F5"/>
                </a:solidFill>
                <a:latin typeface="微软雅黑" panose="020B0503020204020204" pitchFamily="34" charset="-122"/>
                <a:ea typeface="微软雅黑" panose="020B0503020204020204" pitchFamily="34" charset="-122"/>
              </a:rPr>
              <a:t>一个开源的、使用</a:t>
            </a:r>
            <a:r>
              <a:rPr lang="en-US" altLang="zh-CN" sz="2400" dirty="0">
                <a:solidFill>
                  <a:srgbClr val="EEF2F5"/>
                </a:solidFill>
                <a:latin typeface="微软雅黑" panose="020B0503020204020204" pitchFamily="34" charset="-122"/>
                <a:ea typeface="微软雅黑" panose="020B0503020204020204" pitchFamily="34" charset="-122"/>
              </a:rPr>
              <a:t>ANSI C</a:t>
            </a:r>
            <a:r>
              <a:rPr lang="zh-CN" altLang="en-US" sz="2400" dirty="0">
                <a:solidFill>
                  <a:srgbClr val="EEF2F5"/>
                </a:solidFill>
                <a:latin typeface="微软雅黑" panose="020B0503020204020204" pitchFamily="34" charset="-122"/>
                <a:ea typeface="微软雅黑" panose="020B0503020204020204" pitchFamily="34" charset="-122"/>
              </a:rPr>
              <a:t>语言编写、支持网络、可基于内存亦可持久化、日志型、提供多种语言的</a:t>
            </a:r>
            <a:r>
              <a:rPr lang="en-US" altLang="zh-CN" sz="2400" dirty="0" smtClean="0">
                <a:solidFill>
                  <a:srgbClr val="EEF2F5"/>
                </a:solidFill>
                <a:latin typeface="微软雅黑" panose="020B0503020204020204" pitchFamily="34" charset="-122"/>
                <a:ea typeface="微软雅黑" panose="020B0503020204020204" pitchFamily="34" charset="-122"/>
              </a:rPr>
              <a:t>API</a:t>
            </a:r>
            <a:r>
              <a:rPr lang="zh-CN" altLang="en-US" sz="2400" dirty="0" smtClean="0">
                <a:solidFill>
                  <a:srgbClr val="EEF2F5"/>
                </a:solidFill>
                <a:latin typeface="微软雅黑" panose="020B0503020204020204" pitchFamily="34" charset="-122"/>
                <a:ea typeface="微软雅黑" panose="020B0503020204020204" pitchFamily="34" charset="-122"/>
              </a:rPr>
              <a:t>的、</a:t>
            </a:r>
            <a:r>
              <a:rPr lang="zh-CN" altLang="en-US" sz="2800" b="1" dirty="0" smtClean="0">
                <a:solidFill>
                  <a:srgbClr val="EEF2F5"/>
                </a:solidFill>
                <a:latin typeface="微软雅黑" panose="020B0503020204020204" pitchFamily="34" charset="-122"/>
                <a:ea typeface="微软雅黑" panose="020B0503020204020204" pitchFamily="34" charset="-122"/>
              </a:rPr>
              <a:t>高性能</a:t>
            </a:r>
            <a:r>
              <a:rPr lang="zh-CN" altLang="en-US" sz="2800" b="1" dirty="0" smtClean="0">
                <a:solidFill>
                  <a:srgbClr val="EEF2F5"/>
                </a:solidFill>
                <a:latin typeface="微软雅黑" panose="020B0503020204020204" pitchFamily="34" charset="-122"/>
                <a:ea typeface="微软雅黑" panose="020B0503020204020204" pitchFamily="34" charset="-122"/>
              </a:rPr>
              <a:t>的</a:t>
            </a:r>
            <a:r>
              <a:rPr lang="en-US" altLang="zh-CN" sz="2800" b="1" dirty="0" smtClean="0">
                <a:solidFill>
                  <a:srgbClr val="EEF2F5"/>
                </a:solidFill>
                <a:latin typeface="微软雅黑" panose="020B0503020204020204" pitchFamily="34" charset="-122"/>
                <a:ea typeface="微软雅黑" panose="020B0503020204020204" pitchFamily="34" charset="-122"/>
              </a:rPr>
              <a:t>key-value</a:t>
            </a:r>
            <a:r>
              <a:rPr lang="zh-CN" altLang="en-US" sz="2800" b="1" dirty="0" smtClean="0">
                <a:solidFill>
                  <a:srgbClr val="EEF2F5"/>
                </a:solidFill>
                <a:latin typeface="微软雅黑" panose="020B0503020204020204" pitchFamily="34" charset="-122"/>
                <a:ea typeface="微软雅黑" panose="020B0503020204020204" pitchFamily="34" charset="-122"/>
              </a:rPr>
              <a:t>内存数据库</a:t>
            </a:r>
            <a:endParaRPr lang="en-US" sz="2800" b="1" dirty="0">
              <a:solidFill>
                <a:srgbClr val="EEF2F5"/>
              </a:solidFill>
              <a:latin typeface="微软雅黑" panose="020B0503020204020204" pitchFamily="34" charset="-122"/>
              <a:ea typeface="微软雅黑" panose="020B0503020204020204" pitchFamily="34" charset="-122"/>
            </a:endParaRPr>
          </a:p>
        </p:txBody>
      </p:sp>
      <p:grpSp>
        <p:nvGrpSpPr>
          <p:cNvPr id="21" name="Group 57"/>
          <p:cNvGrpSpPr/>
          <p:nvPr/>
        </p:nvGrpSpPr>
        <p:grpSpPr>
          <a:xfrm>
            <a:off x="1531583" y="2046040"/>
            <a:ext cx="244600" cy="356535"/>
            <a:chOff x="3926387" y="3594831"/>
            <a:chExt cx="244600" cy="356535"/>
          </a:xfrm>
          <a:solidFill>
            <a:schemeClr val="bg2"/>
          </a:solidFill>
        </p:grpSpPr>
        <p:sp>
          <p:nvSpPr>
            <p:cNvPr id="24" name="Freeform 58"/>
            <p:cNvSpPr>
              <a:spLocks noEditPoints="1"/>
            </p:cNvSpPr>
            <p:nvPr/>
          </p:nvSpPr>
          <p:spPr bwMode="auto">
            <a:xfrm>
              <a:off x="3926387" y="3594831"/>
              <a:ext cx="244600" cy="35653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30" name="Freeform 59"/>
            <p:cNvSpPr>
              <a:spLocks/>
            </p:cNvSpPr>
            <p:nvPr/>
          </p:nvSpPr>
          <p:spPr bwMode="auto">
            <a:xfrm>
              <a:off x="3981663" y="3650107"/>
              <a:ext cx="73242" cy="7324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grpSp>
      <p:sp>
        <p:nvSpPr>
          <p:cNvPr id="36" name="Rectangle 14"/>
          <p:cNvSpPr/>
          <p:nvPr/>
        </p:nvSpPr>
        <p:spPr>
          <a:xfrm>
            <a:off x="2169153" y="3878442"/>
            <a:ext cx="9020417"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官方性能测试：在</a:t>
            </a:r>
            <a:r>
              <a:rPr lang="en-US" altLang="zh-CN" sz="2400" dirty="0" smtClean="0">
                <a:solidFill>
                  <a:srgbClr val="EEF2F5"/>
                </a:solidFill>
                <a:latin typeface="微软雅黑" panose="020B0503020204020204" pitchFamily="34" charset="-122"/>
                <a:ea typeface="微软雅黑" panose="020B0503020204020204" pitchFamily="34" charset="-122"/>
              </a:rPr>
              <a:t>50</a:t>
            </a:r>
            <a:r>
              <a:rPr lang="zh-CN" altLang="en-US" sz="2400" dirty="0" smtClean="0">
                <a:solidFill>
                  <a:srgbClr val="EEF2F5"/>
                </a:solidFill>
                <a:latin typeface="微软雅黑" panose="020B0503020204020204" pitchFamily="34" charset="-122"/>
                <a:ea typeface="微软雅黑" panose="020B0503020204020204" pitchFamily="34" charset="-122"/>
              </a:rPr>
              <a:t>个并发的情况下请求</a:t>
            </a:r>
            <a:r>
              <a:rPr lang="en-US" altLang="zh-CN" sz="2400" dirty="0" smtClean="0">
                <a:solidFill>
                  <a:srgbClr val="EEF2F5"/>
                </a:solidFill>
                <a:latin typeface="微软雅黑" panose="020B0503020204020204" pitchFamily="34" charset="-122"/>
                <a:ea typeface="微软雅黑" panose="020B0503020204020204" pitchFamily="34" charset="-122"/>
              </a:rPr>
              <a:t>10W</a:t>
            </a:r>
            <a:r>
              <a:rPr lang="zh-CN" altLang="en-US" sz="2400" dirty="0" smtClean="0">
                <a:solidFill>
                  <a:srgbClr val="EEF2F5"/>
                </a:solidFill>
                <a:latin typeface="微软雅黑" panose="020B0503020204020204" pitchFamily="34" charset="-122"/>
                <a:ea typeface="微软雅黑" panose="020B0503020204020204" pitchFamily="34" charset="-122"/>
              </a:rPr>
              <a:t>次，写操作的速度是</a:t>
            </a:r>
            <a:r>
              <a:rPr lang="en-US" altLang="zh-CN" sz="2400" dirty="0" smtClean="0">
                <a:solidFill>
                  <a:srgbClr val="EEF2F5"/>
                </a:solidFill>
                <a:latin typeface="微软雅黑" panose="020B0503020204020204" pitchFamily="34" charset="-122"/>
                <a:ea typeface="微软雅黑" panose="020B0503020204020204" pitchFamily="34" charset="-122"/>
              </a:rPr>
              <a:t>110000</a:t>
            </a:r>
            <a:r>
              <a:rPr lang="zh-CN" altLang="en-US" sz="2400" dirty="0" smtClean="0">
                <a:solidFill>
                  <a:srgbClr val="EEF2F5"/>
                </a:solidFill>
                <a:latin typeface="微软雅黑" panose="020B0503020204020204" pitchFamily="34" charset="-122"/>
                <a:ea typeface="微软雅黑" panose="020B0503020204020204" pitchFamily="34" charset="-122"/>
              </a:rPr>
              <a:t>次</a:t>
            </a:r>
            <a:r>
              <a:rPr lang="en-US" altLang="zh-CN" sz="2400" dirty="0" smtClean="0">
                <a:solidFill>
                  <a:srgbClr val="EEF2F5"/>
                </a:solidFill>
                <a:latin typeface="微软雅黑" panose="020B0503020204020204" pitchFamily="34" charset="-122"/>
                <a:ea typeface="微软雅黑" panose="020B0503020204020204" pitchFamily="34" charset="-122"/>
              </a:rPr>
              <a:t>/S</a:t>
            </a:r>
            <a:r>
              <a:rPr lang="zh-CN" altLang="en-US" sz="2400" dirty="0" smtClean="0">
                <a:solidFill>
                  <a:srgbClr val="EEF2F5"/>
                </a:solidFill>
                <a:latin typeface="微软雅黑" panose="020B0503020204020204" pitchFamily="34" charset="-122"/>
                <a:ea typeface="微软雅黑" panose="020B0503020204020204" pitchFamily="34" charset="-122"/>
              </a:rPr>
              <a:t>，读操作的速度是</a:t>
            </a:r>
            <a:r>
              <a:rPr lang="en-US" altLang="zh-CN" sz="2400" dirty="0" smtClean="0">
                <a:solidFill>
                  <a:srgbClr val="EEF2F5"/>
                </a:solidFill>
                <a:latin typeface="微软雅黑" panose="020B0503020204020204" pitchFamily="34" charset="-122"/>
                <a:ea typeface="微软雅黑" panose="020B0503020204020204" pitchFamily="34" charset="-122"/>
              </a:rPr>
              <a:t>81000</a:t>
            </a:r>
            <a:r>
              <a:rPr lang="zh-CN" altLang="en-US" sz="2400" dirty="0" smtClean="0">
                <a:solidFill>
                  <a:srgbClr val="EEF2F5"/>
                </a:solidFill>
                <a:latin typeface="微软雅黑" panose="020B0503020204020204" pitchFamily="34" charset="-122"/>
                <a:ea typeface="微软雅黑" panose="020B0503020204020204" pitchFamily="34" charset="-122"/>
              </a:rPr>
              <a:t>次</a:t>
            </a:r>
            <a:r>
              <a:rPr lang="en-US" altLang="zh-CN" sz="2400" dirty="0" smtClean="0">
                <a:solidFill>
                  <a:srgbClr val="EEF2F5"/>
                </a:solidFill>
                <a:latin typeface="微软雅黑" panose="020B0503020204020204" pitchFamily="34" charset="-122"/>
                <a:ea typeface="微软雅黑" panose="020B0503020204020204" pitchFamily="34" charset="-122"/>
              </a:rPr>
              <a:t>/S</a:t>
            </a:r>
            <a:endParaRPr lang="en-US" sz="2400" dirty="0">
              <a:solidFill>
                <a:srgbClr val="EEF2F5"/>
              </a:solidFill>
              <a:latin typeface="微软雅黑" panose="020B0503020204020204" pitchFamily="34" charset="-122"/>
              <a:ea typeface="微软雅黑" panose="020B0503020204020204" pitchFamily="34" charset="-122"/>
            </a:endParaRPr>
          </a:p>
        </p:txBody>
      </p:sp>
      <p:grpSp>
        <p:nvGrpSpPr>
          <p:cNvPr id="37" name="Group 57"/>
          <p:cNvGrpSpPr/>
          <p:nvPr/>
        </p:nvGrpSpPr>
        <p:grpSpPr>
          <a:xfrm>
            <a:off x="1561986" y="4006640"/>
            <a:ext cx="244600" cy="356535"/>
            <a:chOff x="3926387" y="3594831"/>
            <a:chExt cx="244600" cy="356535"/>
          </a:xfrm>
          <a:solidFill>
            <a:schemeClr val="bg2"/>
          </a:solidFill>
        </p:grpSpPr>
        <p:sp>
          <p:nvSpPr>
            <p:cNvPr id="38" name="Freeform 58"/>
            <p:cNvSpPr>
              <a:spLocks noEditPoints="1"/>
            </p:cNvSpPr>
            <p:nvPr/>
          </p:nvSpPr>
          <p:spPr bwMode="auto">
            <a:xfrm>
              <a:off x="3926387" y="3594831"/>
              <a:ext cx="244600" cy="35653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39" name="Freeform 59"/>
            <p:cNvSpPr>
              <a:spLocks/>
            </p:cNvSpPr>
            <p:nvPr/>
          </p:nvSpPr>
          <p:spPr bwMode="auto">
            <a:xfrm>
              <a:off x="3981663" y="3650107"/>
              <a:ext cx="73242" cy="7324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84937588"/>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19</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三、</a:t>
            </a:r>
            <a:r>
              <a:rPr lang="zh-CN" altLang="en-US" sz="2800" dirty="0" smtClean="0">
                <a:solidFill>
                  <a:srgbClr val="EEF2F5"/>
                </a:solidFill>
                <a:latin typeface="微软雅黑" panose="020B0503020204020204" pitchFamily="34" charset="-122"/>
                <a:ea typeface="微软雅黑" panose="020B0503020204020204" pitchFamily="34" charset="-122"/>
              </a:rPr>
              <a:t>复制功能</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95036"/>
            <a:ext cx="9549660" cy="1485920"/>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中，通过执行</a:t>
            </a:r>
            <a:r>
              <a:rPr lang="en-US" altLang="zh-CN" sz="2400" dirty="0" smtClean="0">
                <a:solidFill>
                  <a:srgbClr val="EEF2F5"/>
                </a:solidFill>
                <a:latin typeface="微软雅黑" panose="020B0503020204020204" pitchFamily="34" charset="-122"/>
                <a:ea typeface="微软雅黑" panose="020B0503020204020204" pitchFamily="34" charset="-122"/>
              </a:rPr>
              <a:t>SLAVEOF</a:t>
            </a:r>
            <a:r>
              <a:rPr lang="zh-CN" altLang="en-US" sz="2400" dirty="0" smtClean="0">
                <a:solidFill>
                  <a:srgbClr val="EEF2F5"/>
                </a:solidFill>
                <a:latin typeface="微软雅黑" panose="020B0503020204020204" pitchFamily="34" charset="-122"/>
                <a:ea typeface="微软雅黑" panose="020B0503020204020204" pitchFamily="34" charset="-122"/>
              </a:rPr>
              <a:t>命令或设置</a:t>
            </a:r>
            <a:r>
              <a:rPr lang="en-US" altLang="zh-CN" sz="2400" dirty="0" err="1" smtClean="0">
                <a:solidFill>
                  <a:srgbClr val="EEF2F5"/>
                </a:solidFill>
                <a:latin typeface="微软雅黑" panose="020B0503020204020204" pitchFamily="34" charset="-122"/>
                <a:ea typeface="微软雅黑" panose="020B0503020204020204" pitchFamily="34" charset="-122"/>
              </a:rPr>
              <a:t>slaveof</a:t>
            </a:r>
            <a:r>
              <a:rPr lang="zh-CN" altLang="en-US" sz="2400" dirty="0" smtClean="0">
                <a:solidFill>
                  <a:srgbClr val="EEF2F5"/>
                </a:solidFill>
                <a:latin typeface="微软雅黑" panose="020B0503020204020204" pitchFamily="34" charset="-122"/>
                <a:ea typeface="微软雅黑" panose="020B0503020204020204" pitchFamily="34" charset="-122"/>
              </a:rPr>
              <a:t>选项，让一个服务器去复制另一个服务器，从而形成主从服务器关系，具有主从关系的服务器数据库状态一致。</a:t>
            </a:r>
            <a:r>
              <a:rPr lang="en-US" altLang="zh-CN" sz="2400" dirty="0" err="1">
                <a:solidFill>
                  <a:srgbClr val="EEF2F5"/>
                </a:solidFill>
                <a:latin typeface="微软雅黑" panose="020B0503020204020204" pitchFamily="34" charset="-122"/>
                <a:ea typeface="微软雅黑" panose="020B0503020204020204" pitchFamily="34" charset="-122"/>
              </a:rPr>
              <a:t>Redis</a:t>
            </a:r>
            <a:r>
              <a:rPr lang="zh-CN" altLang="en-US" sz="2400" dirty="0">
                <a:solidFill>
                  <a:srgbClr val="EEF2F5"/>
                </a:solidFill>
                <a:latin typeface="微软雅黑" panose="020B0503020204020204" pitchFamily="34" charset="-122"/>
                <a:ea typeface="微软雅黑" panose="020B0503020204020204" pitchFamily="34" charset="-122"/>
              </a:rPr>
              <a:t>的复制功能</a:t>
            </a:r>
            <a:r>
              <a:rPr lang="zh-CN" altLang="en-US" sz="2400" dirty="0" smtClean="0">
                <a:solidFill>
                  <a:srgbClr val="EEF2F5"/>
                </a:solidFill>
                <a:latin typeface="微软雅黑" panose="020B0503020204020204" pitchFamily="34" charset="-122"/>
                <a:ea typeface="微软雅黑" panose="020B0503020204020204" pitchFamily="34" charset="-122"/>
              </a:rPr>
              <a:t>分为同步</a:t>
            </a:r>
            <a:r>
              <a:rPr lang="zh-CN" altLang="en-US" sz="2400" dirty="0">
                <a:solidFill>
                  <a:srgbClr val="EEF2F5"/>
                </a:solidFill>
                <a:latin typeface="微软雅黑" panose="020B0503020204020204" pitchFamily="34" charset="-122"/>
                <a:ea typeface="微软雅黑" panose="020B0503020204020204" pitchFamily="34" charset="-122"/>
              </a:rPr>
              <a:t>和命令</a:t>
            </a:r>
            <a:r>
              <a:rPr lang="zh-CN" altLang="en-US" sz="2400" dirty="0" smtClean="0">
                <a:solidFill>
                  <a:srgbClr val="EEF2F5"/>
                </a:solidFill>
                <a:latin typeface="微软雅黑" panose="020B0503020204020204" pitchFamily="34" charset="-122"/>
                <a:ea typeface="微软雅黑" panose="020B0503020204020204" pitchFamily="34" charset="-122"/>
              </a:rPr>
              <a:t>传播：</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2317413" y="5192778"/>
            <a:ext cx="769573" cy="492443"/>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同步</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
        <p:nvSpPr>
          <p:cNvPr id="12" name="Rectangle 14"/>
          <p:cNvSpPr/>
          <p:nvPr/>
        </p:nvSpPr>
        <p:spPr>
          <a:xfrm>
            <a:off x="6403571" y="5259544"/>
            <a:ext cx="1283713" cy="492443"/>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命令传播</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990896" y="5238264"/>
            <a:ext cx="3076190" cy="1314286"/>
          </a:xfrm>
          <a:prstGeom prst="rect">
            <a:avLst/>
          </a:prstGeom>
        </p:spPr>
      </p:pic>
      <p:pic>
        <p:nvPicPr>
          <p:cNvPr id="3" name="图片 2"/>
          <p:cNvPicPr>
            <a:picLocks noChangeAspect="1"/>
          </p:cNvPicPr>
          <p:nvPr/>
        </p:nvPicPr>
        <p:blipFill>
          <a:blip r:embed="rId4"/>
          <a:stretch>
            <a:fillRect/>
          </a:stretch>
        </p:blipFill>
        <p:spPr>
          <a:xfrm>
            <a:off x="7687284" y="5155941"/>
            <a:ext cx="2655876" cy="1668154"/>
          </a:xfrm>
          <a:prstGeom prst="rect">
            <a:avLst/>
          </a:prstGeom>
        </p:spPr>
      </p:pic>
      <p:sp>
        <p:nvSpPr>
          <p:cNvPr id="5" name="矩形 4"/>
          <p:cNvSpPr/>
          <p:nvPr/>
        </p:nvSpPr>
        <p:spPr>
          <a:xfrm>
            <a:off x="1878423" y="3827183"/>
            <a:ext cx="9637473" cy="1292662"/>
          </a:xfrm>
          <a:prstGeom prst="rect">
            <a:avLst/>
          </a:prstGeom>
        </p:spPr>
        <p:txBody>
          <a:bodyPr wrap="square">
            <a:spAutoFit/>
          </a:bodyPr>
          <a:lstStyle/>
          <a:p>
            <a:pP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）同步：将从服务器数据库状态更新至主服务器数据库当前所处状态；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）命令传播：主服务器数据库状态被修改导致主从服务器数据库状态不一致时，让主从服务器的数据库再回到一致状态；</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964787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20</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三、</a:t>
            </a:r>
            <a:r>
              <a:rPr lang="zh-CN" altLang="en-US" sz="2800" dirty="0" smtClean="0">
                <a:solidFill>
                  <a:srgbClr val="EEF2F5"/>
                </a:solidFill>
                <a:latin typeface="微软雅黑" panose="020B0503020204020204" pitchFamily="34" charset="-122"/>
                <a:ea typeface="微软雅黑" panose="020B0503020204020204" pitchFamily="34" charset="-122"/>
              </a:rPr>
              <a:t>复制功能存在</a:t>
            </a:r>
            <a:r>
              <a:rPr lang="zh-CN" altLang="en-US" sz="2800" dirty="0" smtClean="0">
                <a:solidFill>
                  <a:srgbClr val="EEF2F5"/>
                </a:solidFill>
                <a:latin typeface="微软雅黑" panose="020B0503020204020204" pitchFamily="34" charset="-122"/>
                <a:ea typeface="微软雅黑" panose="020B0503020204020204" pitchFamily="34" charset="-122"/>
              </a:rPr>
              <a:t>的问题</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743236" y="2320820"/>
            <a:ext cx="9686763"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主从服务器断线重连接后，如果直接执行完整重同步过程效率低下！</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9" name="矩形 8"/>
          <p:cNvSpPr/>
          <p:nvPr/>
        </p:nvSpPr>
        <p:spPr>
          <a:xfrm>
            <a:off x="1743236" y="2989376"/>
            <a:ext cx="9851988" cy="2454005"/>
          </a:xfrm>
          <a:prstGeom prst="rect">
            <a:avLst/>
          </a:prstGeom>
        </p:spPr>
        <p:txBody>
          <a:bodyPr wrap="square">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完整重同步：</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）主服务器需要执行</a:t>
            </a:r>
            <a:r>
              <a:rPr lang="en-US" altLang="zh-CN" sz="2000" dirty="0">
                <a:solidFill>
                  <a:schemeClr val="bg1"/>
                </a:solidFill>
                <a:latin typeface="微软雅黑" panose="020B0503020204020204" pitchFamily="34" charset="-122"/>
                <a:ea typeface="微软雅黑" panose="020B0503020204020204" pitchFamily="34" charset="-122"/>
              </a:rPr>
              <a:t>BGSAVE</a:t>
            </a:r>
            <a:r>
              <a:rPr lang="zh-CN" altLang="en-US" sz="2000" dirty="0">
                <a:solidFill>
                  <a:schemeClr val="bg1"/>
                </a:solidFill>
                <a:latin typeface="微软雅黑" panose="020B0503020204020204" pitchFamily="34" charset="-122"/>
                <a:ea typeface="微软雅黑" panose="020B0503020204020204" pitchFamily="34" charset="-122"/>
              </a:rPr>
              <a:t>命令生成</a:t>
            </a:r>
            <a:r>
              <a:rPr lang="en-US" altLang="zh-CN" sz="2000" dirty="0">
                <a:solidFill>
                  <a:schemeClr val="bg1"/>
                </a:solidFill>
                <a:latin typeface="微软雅黑" panose="020B0503020204020204" pitchFamily="34" charset="-122"/>
                <a:ea typeface="微软雅黑" panose="020B0503020204020204" pitchFamily="34" charset="-122"/>
              </a:rPr>
              <a:t>RDB</a:t>
            </a:r>
            <a:r>
              <a:rPr lang="zh-CN" altLang="en-US" sz="2000" dirty="0">
                <a:solidFill>
                  <a:schemeClr val="bg1"/>
                </a:solidFill>
                <a:latin typeface="微软雅黑" panose="020B0503020204020204" pitchFamily="34" charset="-122"/>
                <a:ea typeface="微软雅黑" panose="020B0503020204020204" pitchFamily="34" charset="-122"/>
              </a:rPr>
              <a:t>文件，耗费主服务器大量</a:t>
            </a:r>
            <a:r>
              <a:rPr lang="en-US" altLang="zh-CN" sz="2000" dirty="0">
                <a:solidFill>
                  <a:schemeClr val="bg1"/>
                </a:solidFill>
                <a:latin typeface="微软雅黑" panose="020B0503020204020204" pitchFamily="34" charset="-122"/>
                <a:ea typeface="微软雅黑" panose="020B0503020204020204" pitchFamily="34" charset="-122"/>
              </a:rPr>
              <a:t>CPU</a:t>
            </a:r>
            <a:r>
              <a:rPr lang="zh-CN" altLang="en-US" sz="2000" dirty="0">
                <a:solidFill>
                  <a:schemeClr val="bg1"/>
                </a:solidFill>
                <a:latin typeface="微软雅黑" panose="020B0503020204020204" pitchFamily="34" charset="-122"/>
                <a:ea typeface="微软雅黑" panose="020B0503020204020204" pitchFamily="34" charset="-122"/>
              </a:rPr>
              <a:t>、内存、磁盘</a:t>
            </a:r>
            <a:r>
              <a:rPr lang="en-US" altLang="zh-CN" sz="2000" dirty="0">
                <a:solidFill>
                  <a:schemeClr val="bg1"/>
                </a:solidFill>
                <a:latin typeface="微软雅黑" panose="020B0503020204020204" pitchFamily="34" charset="-122"/>
                <a:ea typeface="微软雅黑" panose="020B0503020204020204" pitchFamily="34" charset="-122"/>
              </a:rPr>
              <a:t>I/O</a:t>
            </a:r>
            <a:r>
              <a:rPr lang="zh-CN" altLang="en-US" sz="2000" dirty="0">
                <a:solidFill>
                  <a:schemeClr val="bg1"/>
                </a:solidFill>
                <a:latin typeface="微软雅黑" panose="020B0503020204020204" pitchFamily="34" charset="-122"/>
                <a:ea typeface="微软雅黑" panose="020B0503020204020204" pitchFamily="34" charset="-122"/>
              </a:rPr>
              <a:t>等资源；</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）主服务器将</a:t>
            </a:r>
            <a:r>
              <a:rPr lang="en-US" altLang="zh-CN" sz="2000" dirty="0">
                <a:solidFill>
                  <a:schemeClr val="bg1"/>
                </a:solidFill>
                <a:latin typeface="微软雅黑" panose="020B0503020204020204" pitchFamily="34" charset="-122"/>
                <a:ea typeface="微软雅黑" panose="020B0503020204020204" pitchFamily="34" charset="-122"/>
              </a:rPr>
              <a:t>RDB</a:t>
            </a:r>
            <a:r>
              <a:rPr lang="zh-CN" altLang="en-US" sz="2000" dirty="0">
                <a:solidFill>
                  <a:schemeClr val="bg1"/>
                </a:solidFill>
                <a:latin typeface="微软雅黑" panose="020B0503020204020204" pitchFamily="34" charset="-122"/>
                <a:ea typeface="微软雅黑" panose="020B0503020204020204" pitchFamily="34" charset="-122"/>
              </a:rPr>
              <a:t>文件发送给从服务器耗费大量网络资源（带宽、流量），并对主服务器响应命令请求产生影响；</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）接收到</a:t>
            </a:r>
            <a:r>
              <a:rPr lang="en-US" altLang="zh-CN" sz="2000" dirty="0">
                <a:solidFill>
                  <a:schemeClr val="bg1"/>
                </a:solidFill>
                <a:latin typeface="微软雅黑" panose="020B0503020204020204" pitchFamily="34" charset="-122"/>
                <a:ea typeface="微软雅黑" panose="020B0503020204020204" pitchFamily="34" charset="-122"/>
              </a:rPr>
              <a:t>RDB</a:t>
            </a:r>
            <a:r>
              <a:rPr lang="zh-CN" altLang="en-US" sz="2000" dirty="0">
                <a:solidFill>
                  <a:schemeClr val="bg1"/>
                </a:solidFill>
                <a:latin typeface="微软雅黑" panose="020B0503020204020204" pitchFamily="34" charset="-122"/>
                <a:ea typeface="微软雅黑" panose="020B0503020204020204" pitchFamily="34" charset="-122"/>
              </a:rPr>
              <a:t>文件 的从服务器载入</a:t>
            </a:r>
            <a:r>
              <a:rPr lang="en-US" altLang="zh-CN" sz="2000" dirty="0">
                <a:solidFill>
                  <a:schemeClr val="bg1"/>
                </a:solidFill>
                <a:latin typeface="微软雅黑" panose="020B0503020204020204" pitchFamily="34" charset="-122"/>
                <a:ea typeface="微软雅黑" panose="020B0503020204020204" pitchFamily="34" charset="-122"/>
              </a:rPr>
              <a:t>RDB</a:t>
            </a:r>
            <a:r>
              <a:rPr lang="zh-CN" altLang="en-US" sz="2000" dirty="0">
                <a:solidFill>
                  <a:schemeClr val="bg1"/>
                </a:solidFill>
                <a:latin typeface="微软雅黑" panose="020B0503020204020204" pitchFamily="34" charset="-122"/>
                <a:ea typeface="微软雅黑" panose="020B0503020204020204" pitchFamily="34" charset="-122"/>
              </a:rPr>
              <a:t>文件时处理阻塞状态，无法处理命令请求；</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192231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21</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三、</a:t>
            </a:r>
            <a:r>
              <a:rPr lang="zh-CN" altLang="en-US" sz="2800" dirty="0" smtClean="0">
                <a:solidFill>
                  <a:srgbClr val="EEF2F5"/>
                </a:solidFill>
                <a:latin typeface="微软雅黑" panose="020B0503020204020204" pitchFamily="34" charset="-122"/>
                <a:ea typeface="微软雅黑" panose="020B0503020204020204" pitchFamily="34" charset="-122"/>
              </a:rPr>
              <a:t>复制功能问题</a:t>
            </a:r>
            <a:r>
              <a:rPr lang="zh-CN" altLang="en-US" sz="2800" dirty="0" smtClean="0">
                <a:solidFill>
                  <a:srgbClr val="EEF2F5"/>
                </a:solidFill>
                <a:latin typeface="微软雅黑" panose="020B0503020204020204" pitchFamily="34" charset="-122"/>
                <a:ea typeface="微软雅黑" panose="020B0503020204020204" pitchFamily="34" charset="-122"/>
              </a:rPr>
              <a:t>的解决办法</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4" name="Rectangle 14"/>
          <p:cNvSpPr/>
          <p:nvPr/>
        </p:nvSpPr>
        <p:spPr>
          <a:xfrm>
            <a:off x="1863552" y="2168407"/>
            <a:ext cx="9851987"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部分重同步：处理断线后重新</a:t>
            </a:r>
            <a:r>
              <a:rPr lang="zh-CN" altLang="en-US" sz="2400" dirty="0" smtClean="0">
                <a:solidFill>
                  <a:srgbClr val="EEF2F5"/>
                </a:solidFill>
                <a:latin typeface="微软雅黑" panose="020B0503020204020204" pitchFamily="34" charset="-122"/>
                <a:ea typeface="微软雅黑" panose="020B0503020204020204" pitchFamily="34" charset="-122"/>
              </a:rPr>
              <a:t>连接到主</a:t>
            </a:r>
            <a:r>
              <a:rPr lang="zh-CN" altLang="en-US" sz="2400" dirty="0" smtClean="0">
                <a:solidFill>
                  <a:srgbClr val="EEF2F5"/>
                </a:solidFill>
                <a:latin typeface="微软雅黑" panose="020B0503020204020204" pitchFamily="34" charset="-122"/>
                <a:ea typeface="微软雅黑" panose="020B0503020204020204" pitchFamily="34" charset="-122"/>
              </a:rPr>
              <a:t>服务器时，发送主从服务器断线时主服务器执行的写命令。</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5" name="矩形 4"/>
          <p:cNvSpPr/>
          <p:nvPr/>
        </p:nvSpPr>
        <p:spPr>
          <a:xfrm>
            <a:off x="1711310" y="3164681"/>
            <a:ext cx="9775840" cy="892552"/>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1</a:t>
            </a:r>
            <a:r>
              <a:rPr lang="zh-CN" altLang="en-US" sz="2000" dirty="0">
                <a:solidFill>
                  <a:srgbClr val="EEF2F5"/>
                </a:solidFill>
                <a:latin typeface="微软雅黑" panose="020B0503020204020204" pitchFamily="34" charset="-122"/>
                <a:ea typeface="微软雅黑" panose="020B0503020204020204" pitchFamily="34" charset="-122"/>
              </a:rPr>
              <a:t>）主服务器每向从服务器发送</a:t>
            </a:r>
            <a:r>
              <a:rPr lang="en-US" altLang="zh-CN" sz="2000" dirty="0">
                <a:solidFill>
                  <a:srgbClr val="EEF2F5"/>
                </a:solidFill>
                <a:latin typeface="微软雅黑" panose="020B0503020204020204" pitchFamily="34" charset="-122"/>
                <a:ea typeface="微软雅黑" panose="020B0503020204020204" pitchFamily="34" charset="-122"/>
              </a:rPr>
              <a:t>N</a:t>
            </a:r>
            <a:r>
              <a:rPr lang="zh-CN" altLang="en-US" sz="2000" dirty="0">
                <a:solidFill>
                  <a:srgbClr val="EEF2F5"/>
                </a:solidFill>
                <a:latin typeface="微软雅黑" panose="020B0503020204020204" pitchFamily="34" charset="-122"/>
                <a:ea typeface="微软雅黑" panose="020B0503020204020204" pitchFamily="34" charset="-122"/>
              </a:rPr>
              <a:t>个字节的数据时，就将自己的</a:t>
            </a:r>
            <a:r>
              <a:rPr lang="zh-CN" altLang="en-US" sz="2000" b="1" dirty="0">
                <a:solidFill>
                  <a:srgbClr val="00B0F0"/>
                </a:solidFill>
                <a:latin typeface="微软雅黑" panose="020B0503020204020204" pitchFamily="34" charset="-122"/>
                <a:ea typeface="微软雅黑" panose="020B0503020204020204" pitchFamily="34" charset="-122"/>
              </a:rPr>
              <a:t>复制偏移量</a:t>
            </a:r>
            <a:r>
              <a:rPr lang="zh-CN" altLang="en-US" sz="2000" dirty="0">
                <a:solidFill>
                  <a:srgbClr val="EEF2F5"/>
                </a:solidFill>
                <a:latin typeface="微软雅黑" panose="020B0503020204020204" pitchFamily="34" charset="-122"/>
                <a:ea typeface="微软雅黑" panose="020B0503020204020204" pitchFamily="34" charset="-122"/>
              </a:rPr>
              <a:t>加上</a:t>
            </a:r>
            <a:r>
              <a:rPr lang="en-US" altLang="zh-CN" sz="2000" dirty="0">
                <a:solidFill>
                  <a:srgbClr val="EEF2F5"/>
                </a:solidFill>
                <a:latin typeface="微软雅黑" panose="020B0503020204020204" pitchFamily="34" charset="-122"/>
                <a:ea typeface="微软雅黑" panose="020B0503020204020204" pitchFamily="34" charset="-122"/>
              </a:rPr>
              <a:t>N</a:t>
            </a:r>
            <a:r>
              <a:rPr lang="zh-CN" altLang="en-US" sz="2000" dirty="0">
                <a:solidFill>
                  <a:srgbClr val="EEF2F5"/>
                </a:solidFill>
                <a:latin typeface="微软雅黑" panose="020B0503020204020204" pitchFamily="34" charset="-122"/>
                <a:ea typeface="微软雅黑" panose="020B0503020204020204" pitchFamily="34" charset="-122"/>
              </a:rPr>
              <a:t>；从服务器每接收到</a:t>
            </a:r>
            <a:r>
              <a:rPr lang="en-US" altLang="zh-CN" sz="2000" dirty="0">
                <a:solidFill>
                  <a:srgbClr val="EEF2F5"/>
                </a:solidFill>
                <a:latin typeface="微软雅黑" panose="020B0503020204020204" pitchFamily="34" charset="-122"/>
                <a:ea typeface="微软雅黑" panose="020B0503020204020204" pitchFamily="34" charset="-122"/>
              </a:rPr>
              <a:t>N</a:t>
            </a:r>
            <a:r>
              <a:rPr lang="zh-CN" altLang="en-US" sz="2000" dirty="0">
                <a:solidFill>
                  <a:srgbClr val="EEF2F5"/>
                </a:solidFill>
                <a:latin typeface="微软雅黑" panose="020B0503020204020204" pitchFamily="34" charset="-122"/>
                <a:ea typeface="微软雅黑" panose="020B0503020204020204" pitchFamily="34" charset="-122"/>
              </a:rPr>
              <a:t>个字节时，将自己的复制偏移量加上</a:t>
            </a:r>
            <a:r>
              <a:rPr lang="en-US" altLang="zh-CN" sz="2000" dirty="0">
                <a:solidFill>
                  <a:srgbClr val="EEF2F5"/>
                </a:solidFill>
                <a:latin typeface="微软雅黑" panose="020B0503020204020204" pitchFamily="34" charset="-122"/>
                <a:ea typeface="微软雅黑" panose="020B0503020204020204" pitchFamily="34" charset="-122"/>
              </a:rPr>
              <a:t>N</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zh-CN" altLang="en-US" sz="2000" dirty="0">
              <a:solidFill>
                <a:srgbClr val="EEF2F5"/>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9157191" y="3887231"/>
            <a:ext cx="2809874" cy="2573469"/>
          </a:xfrm>
          <a:prstGeom prst="rect">
            <a:avLst/>
          </a:prstGeom>
        </p:spPr>
      </p:pic>
      <p:sp>
        <p:nvSpPr>
          <p:cNvPr id="2" name="矩形 1"/>
          <p:cNvSpPr/>
          <p:nvPr/>
        </p:nvSpPr>
        <p:spPr>
          <a:xfrm>
            <a:off x="1708301" y="4039023"/>
            <a:ext cx="7601133" cy="892552"/>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2</a:t>
            </a:r>
            <a:r>
              <a:rPr lang="zh-CN" altLang="en-US" sz="2000" dirty="0">
                <a:solidFill>
                  <a:srgbClr val="EEF2F5"/>
                </a:solidFill>
                <a:latin typeface="微软雅黑" panose="020B0503020204020204" pitchFamily="34" charset="-122"/>
                <a:ea typeface="微软雅黑" panose="020B0503020204020204" pitchFamily="34" charset="-122"/>
              </a:rPr>
              <a:t>）主服务器进行命令传播时，不仅将写命令发送给所有从服务器，同时还将写命令写入到定长、先进先出的</a:t>
            </a:r>
            <a:r>
              <a:rPr lang="zh-CN" altLang="en-US" sz="2000" b="1" dirty="0">
                <a:solidFill>
                  <a:srgbClr val="00B0F0"/>
                </a:solidFill>
                <a:latin typeface="微软雅黑" panose="020B0503020204020204" pitchFamily="34" charset="-122"/>
                <a:ea typeface="微软雅黑" panose="020B0503020204020204" pitchFamily="34" charset="-122"/>
              </a:rPr>
              <a:t>复制积压缓冲区</a:t>
            </a:r>
            <a:r>
              <a:rPr lang="zh-CN" altLang="en-US" sz="2000" dirty="0">
                <a:solidFill>
                  <a:srgbClr val="EEF2F5"/>
                </a:solidFill>
                <a:latin typeface="微软雅黑" panose="020B0503020204020204" pitchFamily="34" charset="-122"/>
                <a:ea typeface="微软雅黑" panose="020B0503020204020204" pitchFamily="34" charset="-122"/>
              </a:rPr>
              <a:t>中</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zh-CN" altLang="en-US" sz="2000" dirty="0">
              <a:solidFill>
                <a:srgbClr val="EEF2F5"/>
              </a:solidFill>
              <a:latin typeface="微软雅黑" panose="020B0503020204020204" pitchFamily="34" charset="-122"/>
              <a:ea typeface="微软雅黑" panose="020B0503020204020204" pitchFamily="34" charset="-122"/>
            </a:endParaRPr>
          </a:p>
        </p:txBody>
      </p:sp>
      <p:sp>
        <p:nvSpPr>
          <p:cNvPr id="3" name="矩形 2"/>
          <p:cNvSpPr/>
          <p:nvPr/>
        </p:nvSpPr>
        <p:spPr>
          <a:xfrm>
            <a:off x="1708301" y="4959531"/>
            <a:ext cx="7448890" cy="1692771"/>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3</a:t>
            </a:r>
            <a:r>
              <a:rPr lang="zh-CN" altLang="en-US" sz="2000" dirty="0">
                <a:solidFill>
                  <a:srgbClr val="EEF2F5"/>
                </a:solidFill>
                <a:latin typeface="微软雅黑" panose="020B0503020204020204" pitchFamily="34" charset="-122"/>
                <a:ea typeface="微软雅黑" panose="020B0503020204020204" pitchFamily="34" charset="-122"/>
              </a:rPr>
              <a:t>）从服务器断线重连后，发送之前保存的</a:t>
            </a:r>
            <a:r>
              <a:rPr lang="zh-CN" altLang="en-US" sz="2000" b="1" dirty="0">
                <a:solidFill>
                  <a:srgbClr val="00B0F0"/>
                </a:solidFill>
                <a:latin typeface="微软雅黑" panose="020B0503020204020204" pitchFamily="34" charset="-122"/>
                <a:ea typeface="微软雅黑" panose="020B0503020204020204" pitchFamily="34" charset="-122"/>
              </a:rPr>
              <a:t>运行</a:t>
            </a:r>
            <a:r>
              <a:rPr lang="en-US" altLang="zh-CN" sz="2000" b="1" dirty="0">
                <a:solidFill>
                  <a:srgbClr val="00B0F0"/>
                </a:solidFill>
                <a:latin typeface="微软雅黑" panose="020B0503020204020204" pitchFamily="34" charset="-122"/>
                <a:ea typeface="微软雅黑" panose="020B0503020204020204" pitchFamily="34" charset="-122"/>
              </a:rPr>
              <a:t>ID</a:t>
            </a:r>
            <a:r>
              <a:rPr lang="zh-CN" altLang="en-US" sz="2000" dirty="0">
                <a:solidFill>
                  <a:srgbClr val="EEF2F5"/>
                </a:solidFill>
                <a:latin typeface="微软雅黑" panose="020B0503020204020204" pitchFamily="34" charset="-122"/>
                <a:ea typeface="微软雅黑" panose="020B0503020204020204" pitchFamily="34" charset="-122"/>
              </a:rPr>
              <a:t>，如果和当前主服务器的运行</a:t>
            </a:r>
            <a:r>
              <a:rPr lang="en-US" altLang="zh-CN" sz="2000" dirty="0">
                <a:solidFill>
                  <a:srgbClr val="EEF2F5"/>
                </a:solidFill>
                <a:latin typeface="微软雅黑" panose="020B0503020204020204" pitchFamily="34" charset="-122"/>
                <a:ea typeface="微软雅黑" panose="020B0503020204020204" pitchFamily="34" charset="-122"/>
              </a:rPr>
              <a:t>ID</a:t>
            </a:r>
            <a:r>
              <a:rPr lang="zh-CN" altLang="en-US" sz="2000" dirty="0">
                <a:solidFill>
                  <a:srgbClr val="EEF2F5"/>
                </a:solidFill>
                <a:latin typeface="微软雅黑" panose="020B0503020204020204" pitchFamily="34" charset="-122"/>
                <a:ea typeface="微软雅黑" panose="020B0503020204020204" pitchFamily="34" charset="-122"/>
              </a:rPr>
              <a:t>相同，并且偏移量之后的数据仍在复制积压缓冲区中，则执行部分重同步操作，将复制积压缓冲区复制偏移量之后的所有数据发送给从服务器，再次回到一致状态；</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741139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14" presetClass="entr" presetSubtype="1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22</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四、监控</a:t>
            </a:r>
            <a:r>
              <a:rPr lang="en-US" altLang="zh-CN" sz="2800" dirty="0" smtClean="0">
                <a:solidFill>
                  <a:srgbClr val="EEF2F5"/>
                </a:solidFill>
                <a:latin typeface="微软雅黑" panose="020B0503020204020204" pitchFamily="34" charset="-122"/>
                <a:ea typeface="微软雅黑" panose="020B0503020204020204" pitchFamily="34" charset="-122"/>
              </a:rPr>
              <a:t>---Sentinel</a:t>
            </a:r>
          </a:p>
        </p:txBody>
      </p:sp>
      <p:sp>
        <p:nvSpPr>
          <p:cNvPr id="10" name="Rectangle 14"/>
          <p:cNvSpPr/>
          <p:nvPr/>
        </p:nvSpPr>
        <p:spPr>
          <a:xfrm>
            <a:off x="1944972" y="2308534"/>
            <a:ext cx="9549660" cy="2012859"/>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的高可用性：引入一个或多个</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实例组成的</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系统，可以监视任意多个主从服务器，当主服务器进入下线状态时自动将从服务器升级为新的主服务器，然后由新服务器代替已下线的主服务器处理命令请求。</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944972" y="4459765"/>
            <a:ext cx="2403744" cy="1824078"/>
          </a:xfrm>
          <a:prstGeom prst="rect">
            <a:avLst/>
          </a:prstGeom>
        </p:spPr>
      </p:pic>
      <p:pic>
        <p:nvPicPr>
          <p:cNvPr id="3" name="图片 2"/>
          <p:cNvPicPr>
            <a:picLocks noChangeAspect="1"/>
          </p:cNvPicPr>
          <p:nvPr/>
        </p:nvPicPr>
        <p:blipFill>
          <a:blip r:embed="rId4"/>
          <a:stretch>
            <a:fillRect/>
          </a:stretch>
        </p:blipFill>
        <p:spPr>
          <a:xfrm>
            <a:off x="4519626" y="4459764"/>
            <a:ext cx="2315127" cy="1807655"/>
          </a:xfrm>
          <a:prstGeom prst="rect">
            <a:avLst/>
          </a:prstGeom>
        </p:spPr>
      </p:pic>
      <p:pic>
        <p:nvPicPr>
          <p:cNvPr id="4" name="图片 3"/>
          <p:cNvPicPr>
            <a:picLocks noChangeAspect="1"/>
          </p:cNvPicPr>
          <p:nvPr/>
        </p:nvPicPr>
        <p:blipFill>
          <a:blip r:embed="rId5"/>
          <a:stretch>
            <a:fillRect/>
          </a:stretch>
        </p:blipFill>
        <p:spPr>
          <a:xfrm>
            <a:off x="7005663" y="4467976"/>
            <a:ext cx="2255521" cy="1807655"/>
          </a:xfrm>
          <a:prstGeom prst="rect">
            <a:avLst/>
          </a:prstGeom>
        </p:spPr>
      </p:pic>
      <p:pic>
        <p:nvPicPr>
          <p:cNvPr id="5" name="图片 4"/>
          <p:cNvPicPr>
            <a:picLocks noChangeAspect="1"/>
          </p:cNvPicPr>
          <p:nvPr/>
        </p:nvPicPr>
        <p:blipFill>
          <a:blip r:embed="rId6"/>
          <a:stretch>
            <a:fillRect/>
          </a:stretch>
        </p:blipFill>
        <p:spPr>
          <a:xfrm>
            <a:off x="9432094" y="4476188"/>
            <a:ext cx="2274037" cy="1807655"/>
          </a:xfrm>
          <a:prstGeom prst="rect">
            <a:avLst/>
          </a:prstGeom>
        </p:spPr>
      </p:pic>
    </p:spTree>
    <p:extLst>
      <p:ext uri="{BB962C8B-B14F-4D97-AF65-F5344CB8AC3E}">
        <p14:creationId xmlns:p14="http://schemas.microsoft.com/office/powerpoint/2010/main" val="220394075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23</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四、监控</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下线的判断</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852815"/>
          </a:xfrm>
          <a:prstGeom prst="rect">
            <a:avLst/>
          </a:prstGeom>
        </p:spPr>
        <p:txBody>
          <a:bodyPr wrap="square">
            <a:spAutoFit/>
          </a:bodyPr>
          <a:lstStyle/>
          <a:p>
            <a:pPr defTabSz="914363">
              <a:lnSpc>
                <a:spcPct val="130000"/>
              </a:lnSpc>
            </a:pPr>
            <a:r>
              <a:rPr lang="zh-CN" altLang="en-US" sz="2400" b="1" dirty="0" smtClean="0">
                <a:solidFill>
                  <a:srgbClr val="EEF2F5"/>
                </a:solidFill>
                <a:latin typeface="微软雅黑" panose="020B0503020204020204" pitchFamily="34" charset="-122"/>
                <a:ea typeface="微软雅黑" panose="020B0503020204020204" pitchFamily="34" charset="-122"/>
              </a:rPr>
              <a:t>主观下线</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以每秒一次的频率向所有命令链接的实例（服务器、</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）发送</a:t>
            </a:r>
            <a:r>
              <a:rPr lang="en-US" altLang="zh-CN" sz="2400" dirty="0" smtClean="0">
                <a:solidFill>
                  <a:srgbClr val="EEF2F5"/>
                </a:solidFill>
                <a:latin typeface="微软雅黑" panose="020B0503020204020204" pitchFamily="34" charset="-122"/>
                <a:ea typeface="微软雅黑" panose="020B0503020204020204" pitchFamily="34" charset="-122"/>
              </a:rPr>
              <a:t>PING</a:t>
            </a:r>
            <a:r>
              <a:rPr lang="zh-CN" altLang="en-US" sz="2400" dirty="0" smtClean="0">
                <a:solidFill>
                  <a:srgbClr val="EEF2F5"/>
                </a:solidFill>
                <a:latin typeface="微软雅黑" panose="020B0503020204020204" pitchFamily="34" charset="-122"/>
                <a:ea typeface="微软雅黑" panose="020B0503020204020204" pitchFamily="34" charset="-122"/>
              </a:rPr>
              <a:t>命令，通过</a:t>
            </a:r>
            <a:r>
              <a:rPr lang="en-US" altLang="zh-CN" sz="2400" dirty="0" smtClean="0">
                <a:solidFill>
                  <a:srgbClr val="EEF2F5"/>
                </a:solidFill>
                <a:latin typeface="微软雅黑" panose="020B0503020204020204" pitchFamily="34" charset="-122"/>
                <a:ea typeface="微软雅黑" panose="020B0503020204020204" pitchFamily="34" charset="-122"/>
              </a:rPr>
              <a:t>PING</a:t>
            </a:r>
            <a:r>
              <a:rPr lang="zh-CN" altLang="en-US" sz="2400" dirty="0" smtClean="0">
                <a:solidFill>
                  <a:srgbClr val="EEF2F5"/>
                </a:solidFill>
                <a:latin typeface="微软雅黑" panose="020B0503020204020204" pitchFamily="34" charset="-122"/>
                <a:ea typeface="微软雅黑" panose="020B0503020204020204" pitchFamily="34" charset="-122"/>
              </a:rPr>
              <a:t>命令判断实例是否在线。</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a:t>
            </a:r>
            <a:r>
              <a:rPr lang="en-US" altLang="zh-CN" sz="2000" dirty="0" smtClean="0">
                <a:solidFill>
                  <a:srgbClr val="EEF2F5"/>
                </a:solidFill>
                <a:latin typeface="微软雅黑" panose="020B0503020204020204" pitchFamily="34" charset="-122"/>
                <a:ea typeface="微软雅黑" panose="020B0503020204020204" pitchFamily="34" charset="-122"/>
              </a:rPr>
              <a:t>       </a:t>
            </a:r>
            <a:r>
              <a:rPr lang="zh-CN" altLang="en-US" sz="2000" dirty="0" smtClean="0">
                <a:solidFill>
                  <a:srgbClr val="EEF2F5"/>
                </a:solidFill>
                <a:latin typeface="微软雅黑" panose="020B0503020204020204" pitchFamily="34" charset="-122"/>
                <a:ea typeface="微软雅黑" panose="020B0503020204020204" pitchFamily="34" charset="-122"/>
              </a:rPr>
              <a:t>有效回复：实例返回＋</a:t>
            </a:r>
            <a:r>
              <a:rPr lang="en-US" altLang="zh-CN" sz="2000" dirty="0" smtClean="0">
                <a:solidFill>
                  <a:srgbClr val="EEF2F5"/>
                </a:solidFill>
                <a:latin typeface="微软雅黑" panose="020B0503020204020204" pitchFamily="34" charset="-122"/>
                <a:ea typeface="微软雅黑" panose="020B0503020204020204" pitchFamily="34" charset="-122"/>
              </a:rPr>
              <a:t>PONG</a:t>
            </a: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LOADING</a:t>
            </a: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MASTERDOWN</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a:t>
            </a:r>
            <a:r>
              <a:rPr lang="en-US" altLang="zh-CN" sz="2000" dirty="0" smtClean="0">
                <a:solidFill>
                  <a:srgbClr val="EEF2F5"/>
                </a:solidFill>
                <a:latin typeface="微软雅黑" panose="020B0503020204020204" pitchFamily="34" charset="-122"/>
                <a:ea typeface="微软雅黑" panose="020B0503020204020204" pitchFamily="34" charset="-122"/>
              </a:rPr>
              <a:t>       </a:t>
            </a:r>
            <a:r>
              <a:rPr lang="zh-CN" altLang="en-US" sz="2000" dirty="0" smtClean="0">
                <a:solidFill>
                  <a:srgbClr val="EEF2F5"/>
                </a:solidFill>
                <a:latin typeface="微软雅黑" panose="020B0503020204020204" pitchFamily="34" charset="-122"/>
                <a:ea typeface="微软雅黑" panose="020B0503020204020204" pitchFamily="34" charset="-122"/>
              </a:rPr>
              <a:t>无效回复：实例返回其他回复，或者没有回复。</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860751" y="4161349"/>
            <a:ext cx="9549660" cy="1485920"/>
          </a:xfrm>
          <a:prstGeom prst="rect">
            <a:avLst/>
          </a:prstGeom>
        </p:spPr>
        <p:txBody>
          <a:bodyPr wrap="square">
            <a:spAutoFit/>
          </a:bodyPr>
          <a:lstStyle/>
          <a:p>
            <a:pPr defTabSz="914363">
              <a:lnSpc>
                <a:spcPct val="130000"/>
              </a:lnSpc>
            </a:pPr>
            <a:r>
              <a:rPr lang="zh-CN" altLang="en-US" sz="2400" b="1" dirty="0" smtClean="0">
                <a:solidFill>
                  <a:srgbClr val="EEF2F5"/>
                </a:solidFill>
                <a:latin typeface="微软雅黑" panose="020B0503020204020204" pitchFamily="34" charset="-122"/>
                <a:ea typeface="微软雅黑" panose="020B0503020204020204" pitchFamily="34" charset="-122"/>
              </a:rPr>
              <a:t>客观下线</a:t>
            </a:r>
            <a:r>
              <a:rPr lang="zh-CN" altLang="en-US" sz="2400" dirty="0" smtClean="0">
                <a:solidFill>
                  <a:srgbClr val="EEF2F5"/>
                </a:solidFill>
                <a:latin typeface="微软雅黑" panose="020B0503020204020204" pitchFamily="34" charset="-122"/>
                <a:ea typeface="微软雅黑" panose="020B0503020204020204" pitchFamily="34" charset="-122"/>
              </a:rPr>
              <a:t>：当一个</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将一个主服务器判断为主观下线后，会向监视这个主服务器的其他</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进行询问，当达一定数量，则标记为客观下线，然后对主服务器进行故障转移操作。</a:t>
            </a:r>
            <a:r>
              <a:rPr lang="en-US" altLang="zh-CN" sz="2400" dirty="0" smtClean="0">
                <a:solidFill>
                  <a:srgbClr val="EEF2F5"/>
                </a:solidFill>
                <a:latin typeface="微软雅黑" panose="020B0503020204020204" pitchFamily="34" charset="-122"/>
                <a:ea typeface="微软雅黑" panose="020B0503020204020204" pitchFamily="34" charset="-122"/>
              </a:rPr>
              <a:t>        </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598883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24</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五、集群</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节点</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052596"/>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集群是</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提供的分布式数据库方案，集群通过分片进行数据共享，并提供复制和故障转移功能。</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9" name="Rectangle 14"/>
          <p:cNvSpPr/>
          <p:nvPr/>
        </p:nvSpPr>
        <p:spPr>
          <a:xfrm>
            <a:off x="1944972" y="3361130"/>
            <a:ext cx="9549660" cy="492443"/>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通过</a:t>
            </a:r>
            <a:r>
              <a:rPr lang="en-US" altLang="zh-CN" sz="2000" dirty="0" smtClean="0">
                <a:solidFill>
                  <a:srgbClr val="EEF2F5"/>
                </a:solidFill>
                <a:latin typeface="微软雅黑" panose="020B0503020204020204" pitchFamily="34" charset="-122"/>
                <a:ea typeface="微软雅黑" panose="020B0503020204020204" pitchFamily="34" charset="-122"/>
              </a:rPr>
              <a:t>CLUSTER MEET &lt;</a:t>
            </a:r>
            <a:r>
              <a:rPr lang="en-US" altLang="zh-CN" sz="2000" dirty="0" err="1" smtClean="0">
                <a:solidFill>
                  <a:srgbClr val="EEF2F5"/>
                </a:solidFill>
                <a:latin typeface="微软雅黑" panose="020B0503020204020204" pitchFamily="34" charset="-122"/>
                <a:ea typeface="微软雅黑" panose="020B0503020204020204" pitchFamily="34" charset="-122"/>
              </a:rPr>
              <a:t>ip</a:t>
            </a:r>
            <a:r>
              <a:rPr lang="en-US" altLang="zh-CN" sz="2000" dirty="0" smtClean="0">
                <a:solidFill>
                  <a:srgbClr val="EEF2F5"/>
                </a:solidFill>
                <a:latin typeface="微软雅黑" panose="020B0503020204020204" pitchFamily="34" charset="-122"/>
                <a:ea typeface="微软雅黑" panose="020B0503020204020204" pitchFamily="34" charset="-122"/>
              </a:rPr>
              <a:t>&gt; &lt;port&gt;</a:t>
            </a:r>
            <a:r>
              <a:rPr lang="zh-CN" altLang="en-US" sz="2000" dirty="0" smtClean="0">
                <a:solidFill>
                  <a:srgbClr val="EEF2F5"/>
                </a:solidFill>
                <a:latin typeface="微软雅黑" panose="020B0503020204020204" pitchFamily="34" charset="-122"/>
                <a:ea typeface="微软雅黑" panose="020B0503020204020204" pitchFamily="34" charset="-122"/>
              </a:rPr>
              <a:t>命令，将指定</a:t>
            </a:r>
            <a:r>
              <a:rPr lang="zh-CN" altLang="en-US" sz="2000" dirty="0" smtClean="0">
                <a:solidFill>
                  <a:srgbClr val="EEF2F5"/>
                </a:solidFill>
                <a:latin typeface="微软雅黑" panose="020B0503020204020204" pitchFamily="34" charset="-122"/>
                <a:ea typeface="微软雅黑" panose="020B0503020204020204" pitchFamily="34" charset="-122"/>
              </a:rPr>
              <a:t>节点添加当前</a:t>
            </a:r>
            <a:r>
              <a:rPr lang="zh-CN" altLang="en-US" sz="2000" dirty="0" smtClean="0">
                <a:solidFill>
                  <a:srgbClr val="EEF2F5"/>
                </a:solidFill>
                <a:latin typeface="微软雅黑" panose="020B0503020204020204" pitchFamily="34" charset="-122"/>
                <a:ea typeface="微软雅黑" panose="020B0503020204020204" pitchFamily="34" charset="-122"/>
              </a:rPr>
              <a:t>节点</a:t>
            </a:r>
            <a:r>
              <a:rPr lang="zh-CN" altLang="en-US" sz="2000" dirty="0" smtClean="0">
                <a:solidFill>
                  <a:srgbClr val="EEF2F5"/>
                </a:solidFill>
                <a:latin typeface="微软雅黑" panose="020B0503020204020204" pitchFamily="34" charset="-122"/>
                <a:ea typeface="微软雅黑" panose="020B0503020204020204" pitchFamily="34" charset="-122"/>
              </a:rPr>
              <a:t>所在的集群</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035584" y="4210931"/>
            <a:ext cx="4223776" cy="1243289"/>
          </a:xfrm>
          <a:prstGeom prst="rect">
            <a:avLst/>
          </a:prstGeom>
        </p:spPr>
      </p:pic>
      <p:pic>
        <p:nvPicPr>
          <p:cNvPr id="3" name="图片 2"/>
          <p:cNvPicPr>
            <a:picLocks noChangeAspect="1"/>
          </p:cNvPicPr>
          <p:nvPr/>
        </p:nvPicPr>
        <p:blipFill>
          <a:blip r:embed="rId3"/>
          <a:stretch>
            <a:fillRect/>
          </a:stretch>
        </p:blipFill>
        <p:spPr>
          <a:xfrm>
            <a:off x="6827026" y="4210929"/>
            <a:ext cx="1888487" cy="1857143"/>
          </a:xfrm>
          <a:prstGeom prst="rect">
            <a:avLst/>
          </a:prstGeom>
        </p:spPr>
      </p:pic>
      <p:pic>
        <p:nvPicPr>
          <p:cNvPr id="4" name="图片 3"/>
          <p:cNvPicPr>
            <a:picLocks noChangeAspect="1"/>
          </p:cNvPicPr>
          <p:nvPr/>
        </p:nvPicPr>
        <p:blipFill>
          <a:blip r:embed="rId4"/>
          <a:stretch>
            <a:fillRect/>
          </a:stretch>
        </p:blipFill>
        <p:spPr>
          <a:xfrm>
            <a:off x="9283180" y="4210930"/>
            <a:ext cx="1857143" cy="1857143"/>
          </a:xfrm>
          <a:prstGeom prst="rect">
            <a:avLst/>
          </a:prstGeom>
        </p:spPr>
      </p:pic>
    </p:spTree>
    <p:extLst>
      <p:ext uri="{BB962C8B-B14F-4D97-AF65-F5344CB8AC3E}">
        <p14:creationId xmlns:p14="http://schemas.microsoft.com/office/powerpoint/2010/main" val="239346395"/>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25</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五、集群</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槽</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271451"/>
            <a:ext cx="9549660" cy="1532727"/>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集群通过分片的方式来保存数据库的键：集群中整个数据库被分为</a:t>
            </a:r>
            <a:r>
              <a:rPr lang="en-US" altLang="zh-CN" sz="2400" dirty="0" smtClean="0">
                <a:solidFill>
                  <a:srgbClr val="EEF2F5"/>
                </a:solidFill>
                <a:latin typeface="微软雅黑" panose="020B0503020204020204" pitchFamily="34" charset="-122"/>
                <a:ea typeface="微软雅黑" panose="020B0503020204020204" pitchFamily="34" charset="-122"/>
              </a:rPr>
              <a:t>16834</a:t>
            </a:r>
            <a:r>
              <a:rPr lang="zh-CN" altLang="en-US" sz="2400" dirty="0" smtClean="0">
                <a:solidFill>
                  <a:srgbClr val="EEF2F5"/>
                </a:solidFill>
                <a:latin typeface="微软雅黑" panose="020B0503020204020204" pitchFamily="34" charset="-122"/>
                <a:ea typeface="微软雅黑" panose="020B0503020204020204" pitchFamily="34" charset="-122"/>
              </a:rPr>
              <a:t>个槽（</a:t>
            </a:r>
            <a:r>
              <a:rPr lang="en-US" altLang="zh-CN" sz="2400" dirty="0" smtClean="0">
                <a:solidFill>
                  <a:srgbClr val="EEF2F5"/>
                </a:solidFill>
                <a:latin typeface="微软雅黑" panose="020B0503020204020204" pitchFamily="34" charset="-122"/>
                <a:ea typeface="微软雅黑" panose="020B0503020204020204" pitchFamily="34" charset="-122"/>
              </a:rPr>
              <a:t>slot</a:t>
            </a:r>
            <a:r>
              <a:rPr lang="zh-CN" altLang="en-US" sz="2400" dirty="0" smtClean="0">
                <a:solidFill>
                  <a:srgbClr val="EEF2F5"/>
                </a:solidFill>
                <a:latin typeface="微软雅黑" panose="020B0503020204020204" pitchFamily="34" charset="-122"/>
                <a:ea typeface="微软雅黑" panose="020B0503020204020204" pitchFamily="34" charset="-122"/>
              </a:rPr>
              <a:t>），数据库中每个键都属于其中一个，每个节点可以处理</a:t>
            </a:r>
            <a:r>
              <a:rPr lang="en-US" altLang="zh-CN" sz="2400" dirty="0" smtClean="0">
                <a:solidFill>
                  <a:srgbClr val="EEF2F5"/>
                </a:solidFill>
                <a:latin typeface="微软雅黑" panose="020B0503020204020204" pitchFamily="34" charset="-122"/>
                <a:ea typeface="微软雅黑" panose="020B0503020204020204" pitchFamily="34" charset="-122"/>
              </a:rPr>
              <a:t>0~16834</a:t>
            </a:r>
            <a:r>
              <a:rPr lang="zh-CN" altLang="en-US" sz="2400" dirty="0" smtClean="0">
                <a:solidFill>
                  <a:srgbClr val="EEF2F5"/>
                </a:solidFill>
                <a:latin typeface="微软雅黑" panose="020B0503020204020204" pitchFamily="34" charset="-122"/>
                <a:ea typeface="微软雅黑" panose="020B0503020204020204" pitchFamily="34" charset="-122"/>
              </a:rPr>
              <a:t>个槽。</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944972" y="3841261"/>
            <a:ext cx="3320044" cy="1453747"/>
          </a:xfrm>
          <a:prstGeom prst="rect">
            <a:avLst/>
          </a:prstGeom>
        </p:spPr>
      </p:pic>
      <p:pic>
        <p:nvPicPr>
          <p:cNvPr id="4" name="图片 3"/>
          <p:cNvPicPr>
            <a:picLocks noChangeAspect="1"/>
          </p:cNvPicPr>
          <p:nvPr/>
        </p:nvPicPr>
        <p:blipFill>
          <a:blip r:embed="rId4"/>
          <a:stretch>
            <a:fillRect/>
          </a:stretch>
        </p:blipFill>
        <p:spPr>
          <a:xfrm>
            <a:off x="1944972" y="5396151"/>
            <a:ext cx="3320044" cy="1406536"/>
          </a:xfrm>
          <a:prstGeom prst="rect">
            <a:avLst/>
          </a:prstGeom>
        </p:spPr>
      </p:pic>
      <p:pic>
        <p:nvPicPr>
          <p:cNvPr id="5" name="图片 4"/>
          <p:cNvPicPr>
            <a:picLocks noChangeAspect="1"/>
          </p:cNvPicPr>
          <p:nvPr/>
        </p:nvPicPr>
        <p:blipFill>
          <a:blip r:embed="rId5"/>
          <a:stretch>
            <a:fillRect/>
          </a:stretch>
        </p:blipFill>
        <p:spPr>
          <a:xfrm>
            <a:off x="5679117" y="4004627"/>
            <a:ext cx="5311454" cy="794781"/>
          </a:xfrm>
          <a:prstGeom prst="rect">
            <a:avLst/>
          </a:prstGeom>
        </p:spPr>
      </p:pic>
      <p:pic>
        <p:nvPicPr>
          <p:cNvPr id="6" name="图片 5"/>
          <p:cNvPicPr>
            <a:picLocks noChangeAspect="1"/>
          </p:cNvPicPr>
          <p:nvPr/>
        </p:nvPicPr>
        <p:blipFill>
          <a:blip r:embed="rId6"/>
          <a:stretch>
            <a:fillRect/>
          </a:stretch>
        </p:blipFill>
        <p:spPr>
          <a:xfrm>
            <a:off x="5679117" y="4879858"/>
            <a:ext cx="1997030" cy="1960654"/>
          </a:xfrm>
          <a:prstGeom prst="rect">
            <a:avLst/>
          </a:prstGeom>
        </p:spPr>
      </p:pic>
    </p:spTree>
    <p:extLst>
      <p:ext uri="{BB962C8B-B14F-4D97-AF65-F5344CB8AC3E}">
        <p14:creationId xmlns:p14="http://schemas.microsoft.com/office/powerpoint/2010/main" val="195025673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26</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五、集群</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执行命令</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485920"/>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数据库的</a:t>
            </a:r>
            <a:r>
              <a:rPr lang="en-US" altLang="zh-CN" sz="2400" dirty="0" smtClean="0">
                <a:solidFill>
                  <a:srgbClr val="EEF2F5"/>
                </a:solidFill>
                <a:latin typeface="微软雅黑" panose="020B0503020204020204" pitchFamily="34" charset="-122"/>
                <a:ea typeface="微软雅黑" panose="020B0503020204020204" pitchFamily="34" charset="-122"/>
              </a:rPr>
              <a:t>16384</a:t>
            </a:r>
            <a:r>
              <a:rPr lang="zh-CN" altLang="en-US" sz="2400" dirty="0" smtClean="0">
                <a:solidFill>
                  <a:srgbClr val="EEF2F5"/>
                </a:solidFill>
                <a:latin typeface="微软雅黑" panose="020B0503020204020204" pitchFamily="34" charset="-122"/>
                <a:ea typeface="微软雅黑" panose="020B0503020204020204" pitchFamily="34" charset="-122"/>
              </a:rPr>
              <a:t>个槽都进行了指派之后，集群就会进入上线状态，当客户端向节点发送数据库键相关的命令时，接收命令的节点会计算出命令要处理的数据库键属于哪个槽，然后检查槽是否指派给了自己：</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499824" y="3928076"/>
            <a:ext cx="4372795" cy="2292250"/>
          </a:xfrm>
          <a:prstGeom prst="rect">
            <a:avLst/>
          </a:prstGeom>
        </p:spPr>
      </p:pic>
      <p:sp>
        <p:nvSpPr>
          <p:cNvPr id="8" name="矩形 7"/>
          <p:cNvSpPr/>
          <p:nvPr/>
        </p:nvSpPr>
        <p:spPr>
          <a:xfrm>
            <a:off x="1944972" y="3878260"/>
            <a:ext cx="4458599" cy="1532727"/>
          </a:xfrm>
          <a:prstGeom prst="rect">
            <a:avLst/>
          </a:prstGeom>
        </p:spPr>
        <p:txBody>
          <a:bodyPr wrap="square">
            <a:spAutoFit/>
          </a:bodyPr>
          <a:lstStyle/>
          <a:p>
            <a:pPr defTabSz="914363">
              <a:lnSpc>
                <a:spcPct val="130000"/>
              </a:lnSpc>
            </a:pPr>
            <a:r>
              <a:rPr lang="zh-CN" altLang="en-US" dirty="0">
                <a:solidFill>
                  <a:srgbClr val="EEF2F5"/>
                </a:solidFill>
                <a:latin typeface="微软雅黑" panose="020B0503020204020204" pitchFamily="34" charset="-122"/>
                <a:ea typeface="微软雅黑" panose="020B0503020204020204" pitchFamily="34" charset="-122"/>
              </a:rPr>
              <a:t>（</a:t>
            </a:r>
            <a:r>
              <a:rPr lang="en-US" altLang="zh-CN" dirty="0">
                <a:solidFill>
                  <a:srgbClr val="EEF2F5"/>
                </a:solidFill>
                <a:latin typeface="微软雅黑" panose="020B0503020204020204" pitchFamily="34" charset="-122"/>
                <a:ea typeface="微软雅黑" panose="020B0503020204020204" pitchFamily="34" charset="-122"/>
              </a:rPr>
              <a:t>1</a:t>
            </a:r>
            <a:r>
              <a:rPr lang="zh-CN" altLang="en-US" dirty="0">
                <a:solidFill>
                  <a:srgbClr val="EEF2F5"/>
                </a:solidFill>
                <a:latin typeface="微软雅黑" panose="020B0503020204020204" pitchFamily="34" charset="-122"/>
                <a:ea typeface="微软雅黑" panose="020B0503020204020204" pitchFamily="34" charset="-122"/>
              </a:rPr>
              <a:t>）如果指派给了自己，则</a:t>
            </a:r>
            <a:r>
              <a:rPr lang="zh-CN" altLang="en-US" dirty="0" smtClean="0">
                <a:solidFill>
                  <a:srgbClr val="EEF2F5"/>
                </a:solidFill>
                <a:latin typeface="微软雅黑" panose="020B0503020204020204" pitchFamily="34" charset="-122"/>
                <a:ea typeface="微软雅黑" panose="020B0503020204020204" pitchFamily="34" charset="-122"/>
              </a:rPr>
              <a:t>节点</a:t>
            </a:r>
            <a:r>
              <a:rPr lang="zh-CN" altLang="en-US" dirty="0">
                <a:solidFill>
                  <a:srgbClr val="EEF2F5"/>
                </a:solidFill>
                <a:latin typeface="微软雅黑" panose="020B0503020204020204" pitchFamily="34" charset="-122"/>
                <a:ea typeface="微软雅黑" panose="020B0503020204020204" pitchFamily="34" charset="-122"/>
              </a:rPr>
              <a:t>直接执行该命令；</a:t>
            </a:r>
            <a:endParaRPr lang="en-US" altLang="zh-CN"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dirty="0">
                <a:solidFill>
                  <a:srgbClr val="EEF2F5"/>
                </a:solidFill>
                <a:latin typeface="微软雅黑" panose="020B0503020204020204" pitchFamily="34" charset="-122"/>
                <a:ea typeface="微软雅黑" panose="020B0503020204020204" pitchFamily="34" charset="-122"/>
              </a:rPr>
              <a:t>（</a:t>
            </a:r>
            <a:r>
              <a:rPr lang="en-US" altLang="zh-CN" dirty="0">
                <a:solidFill>
                  <a:srgbClr val="EEF2F5"/>
                </a:solidFill>
                <a:latin typeface="微软雅黑" panose="020B0503020204020204" pitchFamily="34" charset="-122"/>
                <a:ea typeface="微软雅黑" panose="020B0503020204020204" pitchFamily="34" charset="-122"/>
              </a:rPr>
              <a:t>2</a:t>
            </a:r>
            <a:r>
              <a:rPr lang="zh-CN" altLang="en-US" dirty="0">
                <a:solidFill>
                  <a:srgbClr val="EEF2F5"/>
                </a:solidFill>
                <a:latin typeface="微软雅黑" panose="020B0503020204020204" pitchFamily="34" charset="-122"/>
                <a:ea typeface="微软雅黑" panose="020B0503020204020204" pitchFamily="34" charset="-122"/>
              </a:rPr>
              <a:t>）如果没有指派给自己，则</a:t>
            </a:r>
            <a:r>
              <a:rPr lang="zh-CN" altLang="en-US" dirty="0" smtClean="0">
                <a:solidFill>
                  <a:srgbClr val="EEF2F5"/>
                </a:solidFill>
                <a:latin typeface="微软雅黑" panose="020B0503020204020204" pitchFamily="34" charset="-122"/>
                <a:ea typeface="微软雅黑" panose="020B0503020204020204" pitchFamily="34" charset="-122"/>
              </a:rPr>
              <a:t>指引</a:t>
            </a:r>
            <a:r>
              <a:rPr lang="zh-CN" altLang="en-US" dirty="0">
                <a:solidFill>
                  <a:srgbClr val="EEF2F5"/>
                </a:solidFill>
                <a:latin typeface="微软雅黑" panose="020B0503020204020204" pitchFamily="34" charset="-122"/>
                <a:ea typeface="微软雅黑" panose="020B0503020204020204" pitchFamily="34" charset="-122"/>
              </a:rPr>
              <a:t>客户端转向到正确的节点；</a:t>
            </a:r>
            <a:endParaRPr lang="en-US" altLang="zh-CN"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741180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27</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五、集群</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重新分片</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2492990"/>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集群的重新分片操作可以将任意数量已指派给某节点的槽改为指派给另一个节点，并且相关槽所在的键值也会从源节点移动到目标节点。在进行重新分片期间，可能会出现这样一种情况：属于被迁移槽的一部分键值对保存在源节点里，而另一部分键值对保存在目标节点里。</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966700" y="4484457"/>
            <a:ext cx="7104762" cy="1628571"/>
          </a:xfrm>
          <a:prstGeom prst="rect">
            <a:avLst/>
          </a:prstGeom>
        </p:spPr>
      </p:pic>
    </p:spTree>
    <p:extLst>
      <p:ext uri="{BB962C8B-B14F-4D97-AF65-F5344CB8AC3E}">
        <p14:creationId xmlns:p14="http://schemas.microsoft.com/office/powerpoint/2010/main" val="378230483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28</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六、发布与订阅功能</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2492990"/>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的发布与订阅功能由</a:t>
            </a:r>
            <a:r>
              <a:rPr lang="en-US" altLang="zh-CN" sz="2400" dirty="0" smtClean="0">
                <a:solidFill>
                  <a:srgbClr val="EEF2F5"/>
                </a:solidFill>
                <a:latin typeface="微软雅黑" panose="020B0503020204020204" pitchFamily="34" charset="-122"/>
                <a:ea typeface="微软雅黑" panose="020B0503020204020204" pitchFamily="34" charset="-122"/>
              </a:rPr>
              <a:t>PUBLISH</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SUBSCRIBE</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PSUBSCRIBE</a:t>
            </a:r>
            <a:r>
              <a:rPr lang="zh-CN" altLang="en-US" sz="2400" dirty="0" smtClean="0">
                <a:solidFill>
                  <a:srgbClr val="EEF2F5"/>
                </a:solidFill>
                <a:latin typeface="微软雅黑" panose="020B0503020204020204" pitchFamily="34" charset="-122"/>
                <a:ea typeface="微软雅黑" panose="020B0503020204020204" pitchFamily="34" charset="-122"/>
              </a:rPr>
              <a:t>等命令</a:t>
            </a:r>
            <a:r>
              <a:rPr lang="zh-CN" altLang="en-US" sz="2400" dirty="0">
                <a:solidFill>
                  <a:srgbClr val="EEF2F5"/>
                </a:solidFill>
                <a:latin typeface="微软雅黑" panose="020B0503020204020204" pitchFamily="34" charset="-122"/>
                <a:ea typeface="微软雅黑" panose="020B0503020204020204" pitchFamily="34" charset="-122"/>
              </a:rPr>
              <a:t>组成。“发布</a:t>
            </a:r>
            <a:r>
              <a:rPr lang="en-US" altLang="zh-CN" sz="2400" dirty="0">
                <a:solidFill>
                  <a:srgbClr val="EEF2F5"/>
                </a:solidFill>
                <a:latin typeface="微软雅黑" panose="020B0503020204020204" pitchFamily="34" charset="-122"/>
                <a:ea typeface="微软雅黑" panose="020B0503020204020204" pitchFamily="34" charset="-122"/>
              </a:rPr>
              <a:t>/</a:t>
            </a:r>
            <a:r>
              <a:rPr lang="zh-CN" altLang="en-US" sz="2400" dirty="0">
                <a:solidFill>
                  <a:srgbClr val="EEF2F5"/>
                </a:solidFill>
                <a:latin typeface="微软雅黑" panose="020B0503020204020204" pitchFamily="34" charset="-122"/>
                <a:ea typeface="微软雅黑" panose="020B0503020204020204" pitchFamily="34" charset="-122"/>
              </a:rPr>
              <a:t>订阅”模式包含两种</a:t>
            </a:r>
            <a:r>
              <a:rPr lang="zh-CN" altLang="en-US" sz="2400" dirty="0" smtClean="0">
                <a:solidFill>
                  <a:srgbClr val="EEF2F5"/>
                </a:solidFill>
                <a:latin typeface="微软雅黑" panose="020B0503020204020204" pitchFamily="34" charset="-122"/>
                <a:ea typeface="微软雅黑" panose="020B0503020204020204" pitchFamily="34" charset="-122"/>
              </a:rPr>
              <a:t>角色：</a:t>
            </a:r>
            <a:r>
              <a:rPr lang="zh-CN" altLang="en-US" sz="2400" dirty="0">
                <a:solidFill>
                  <a:srgbClr val="EEF2F5"/>
                </a:solidFill>
                <a:latin typeface="微软雅黑" panose="020B0503020204020204" pitchFamily="34" charset="-122"/>
                <a:ea typeface="微软雅黑" panose="020B0503020204020204" pitchFamily="34" charset="-122"/>
              </a:rPr>
              <a:t>发布者和</a:t>
            </a:r>
            <a:r>
              <a:rPr lang="zh-CN" altLang="en-US" sz="2400" dirty="0" smtClean="0">
                <a:solidFill>
                  <a:srgbClr val="EEF2F5"/>
                </a:solidFill>
                <a:latin typeface="微软雅黑" panose="020B0503020204020204" pitchFamily="34" charset="-122"/>
                <a:ea typeface="微软雅黑" panose="020B0503020204020204" pitchFamily="34" charset="-122"/>
              </a:rPr>
              <a:t>订阅者。通过</a:t>
            </a:r>
            <a:r>
              <a:rPr lang="en-US" altLang="zh-CN" sz="2400" dirty="0" smtClean="0">
                <a:solidFill>
                  <a:srgbClr val="EEF2F5"/>
                </a:solidFill>
                <a:latin typeface="微软雅黑" panose="020B0503020204020204" pitchFamily="34" charset="-122"/>
                <a:ea typeface="微软雅黑" panose="020B0503020204020204" pitchFamily="34" charset="-122"/>
              </a:rPr>
              <a:t>PUBLISH</a:t>
            </a:r>
            <a:r>
              <a:rPr lang="zh-CN" altLang="en-US" sz="2400" dirty="0" smtClean="0">
                <a:solidFill>
                  <a:srgbClr val="EEF2F5"/>
                </a:solidFill>
                <a:latin typeface="微软雅黑" panose="020B0503020204020204" pitchFamily="34" charset="-122"/>
                <a:ea typeface="微软雅黑" panose="020B0503020204020204" pitchFamily="34" charset="-122"/>
              </a:rPr>
              <a:t>命令可以发布消息，</a:t>
            </a:r>
            <a:r>
              <a:rPr lang="zh-CN" altLang="en-US" sz="2400" dirty="0">
                <a:solidFill>
                  <a:srgbClr val="EEF2F5"/>
                </a:solidFill>
                <a:latin typeface="微软雅黑" panose="020B0503020204020204" pitchFamily="34" charset="-122"/>
                <a:ea typeface="微软雅黑" panose="020B0503020204020204" pitchFamily="34" charset="-122"/>
              </a:rPr>
              <a:t>通过</a:t>
            </a:r>
            <a:r>
              <a:rPr lang="en-US" altLang="zh-CN" sz="2400" dirty="0" smtClean="0">
                <a:solidFill>
                  <a:srgbClr val="EEF2F5"/>
                </a:solidFill>
                <a:latin typeface="微软雅黑" panose="020B0503020204020204" pitchFamily="34" charset="-122"/>
                <a:ea typeface="微软雅黑" panose="020B0503020204020204" pitchFamily="34" charset="-122"/>
              </a:rPr>
              <a:t>SUBSCRIBE</a:t>
            </a:r>
            <a:r>
              <a:rPr lang="zh-CN" altLang="en-US" sz="2400" dirty="0" smtClean="0">
                <a:solidFill>
                  <a:srgbClr val="EEF2F5"/>
                </a:solidFill>
                <a:latin typeface="微软雅黑" panose="020B0503020204020204" pitchFamily="34" charset="-122"/>
                <a:ea typeface="微软雅黑" panose="020B0503020204020204" pitchFamily="34" charset="-122"/>
              </a:rPr>
              <a:t>命令订阅者可以订阅一个或多个频道，通过</a:t>
            </a:r>
            <a:r>
              <a:rPr lang="en-US" altLang="zh-CN" sz="2400" dirty="0" smtClean="0">
                <a:solidFill>
                  <a:srgbClr val="EEF2F5"/>
                </a:solidFill>
                <a:latin typeface="微软雅黑" panose="020B0503020204020204" pitchFamily="34" charset="-122"/>
                <a:ea typeface="微软雅黑" panose="020B0503020204020204" pitchFamily="34" charset="-122"/>
              </a:rPr>
              <a:t>PSUBSCRIBE</a:t>
            </a:r>
            <a:r>
              <a:rPr lang="zh-CN" altLang="en-US" sz="2400" dirty="0" smtClean="0">
                <a:solidFill>
                  <a:srgbClr val="EEF2F5"/>
                </a:solidFill>
                <a:latin typeface="微软雅黑" panose="020B0503020204020204" pitchFamily="34" charset="-122"/>
                <a:ea typeface="微软雅黑" panose="020B0503020204020204" pitchFamily="34" charset="-122"/>
              </a:rPr>
              <a:t>命令可以订阅一个或多个模式。</a:t>
            </a:r>
            <a:endParaRPr lang="en-US" altLang="zh-CN" sz="24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643609" y="5716605"/>
            <a:ext cx="2840146" cy="1176673"/>
          </a:xfrm>
          <a:prstGeom prst="rect">
            <a:avLst/>
          </a:prstGeom>
        </p:spPr>
      </p:pic>
      <p:pic>
        <p:nvPicPr>
          <p:cNvPr id="5" name="图片 4"/>
          <p:cNvPicPr>
            <a:picLocks noChangeAspect="1"/>
          </p:cNvPicPr>
          <p:nvPr/>
        </p:nvPicPr>
        <p:blipFill>
          <a:blip r:embed="rId3"/>
          <a:stretch>
            <a:fillRect/>
          </a:stretch>
        </p:blipFill>
        <p:spPr>
          <a:xfrm>
            <a:off x="6204226" y="4308486"/>
            <a:ext cx="3149862" cy="1262817"/>
          </a:xfrm>
          <a:prstGeom prst="rect">
            <a:avLst/>
          </a:prstGeom>
        </p:spPr>
      </p:pic>
      <p:pic>
        <p:nvPicPr>
          <p:cNvPr id="6" name="图片 5"/>
          <p:cNvPicPr>
            <a:picLocks noChangeAspect="1"/>
          </p:cNvPicPr>
          <p:nvPr/>
        </p:nvPicPr>
        <p:blipFill>
          <a:blip r:embed="rId4"/>
          <a:stretch>
            <a:fillRect/>
          </a:stretch>
        </p:blipFill>
        <p:spPr>
          <a:xfrm>
            <a:off x="6204226" y="5716605"/>
            <a:ext cx="3149862" cy="1176673"/>
          </a:xfrm>
          <a:prstGeom prst="rect">
            <a:avLst/>
          </a:prstGeom>
        </p:spPr>
      </p:pic>
      <p:pic>
        <p:nvPicPr>
          <p:cNvPr id="9" name="图片 8"/>
          <p:cNvPicPr>
            <a:picLocks noChangeAspect="1"/>
          </p:cNvPicPr>
          <p:nvPr/>
        </p:nvPicPr>
        <p:blipFill>
          <a:blip r:embed="rId5"/>
          <a:stretch>
            <a:fillRect/>
          </a:stretch>
        </p:blipFill>
        <p:spPr>
          <a:xfrm>
            <a:off x="2643609" y="4308486"/>
            <a:ext cx="2840146" cy="1262817"/>
          </a:xfrm>
          <a:prstGeom prst="rect">
            <a:avLst/>
          </a:prstGeom>
        </p:spPr>
      </p:pic>
    </p:spTree>
    <p:extLst>
      <p:ext uri="{BB962C8B-B14F-4D97-AF65-F5344CB8AC3E}">
        <p14:creationId xmlns:p14="http://schemas.microsoft.com/office/powerpoint/2010/main" val="301946020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1660319" cy="646331"/>
          </a:xfrm>
          <a:prstGeom prst="rect">
            <a:avLst/>
          </a:prstGeom>
          <a:noFill/>
        </p:spPr>
        <p:txBody>
          <a:bodyPr wrap="square" rtlCol="0">
            <a:spAutoFit/>
          </a:bodyPr>
          <a:lstStyle/>
          <a:p>
            <a:pPr defTabSz="914363"/>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目  录</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02</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 name="Oval 2"/>
          <p:cNvSpPr/>
          <p:nvPr/>
        </p:nvSpPr>
        <p:spPr>
          <a:xfrm>
            <a:off x="2324286" y="1774989"/>
            <a:ext cx="617053" cy="631318"/>
          </a:xfrm>
          <a:prstGeom prst="ellipse">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1</a:t>
            </a:r>
          </a:p>
        </p:txBody>
      </p:sp>
      <p:sp>
        <p:nvSpPr>
          <p:cNvPr id="15" name="Rectangle 14"/>
          <p:cNvSpPr/>
          <p:nvPr/>
        </p:nvSpPr>
        <p:spPr>
          <a:xfrm>
            <a:off x="3361199" y="1754805"/>
            <a:ext cx="4436279" cy="597921"/>
          </a:xfrm>
          <a:prstGeom prst="rect">
            <a:avLst/>
          </a:prstGeom>
        </p:spPr>
        <p:txBody>
          <a:bodyPr wrap="square">
            <a:spAutoFit/>
          </a:bodyPr>
          <a:lstStyle/>
          <a:p>
            <a:pPr defTabSz="914363">
              <a:lnSpc>
                <a:spcPct val="130000"/>
              </a:lnSpc>
            </a:pPr>
            <a:r>
              <a:rPr lang="en-US" altLang="zh-CN" sz="2800" dirty="0" err="1" smtClean="0">
                <a:solidFill>
                  <a:srgbClr val="FF0000"/>
                </a:solidFill>
                <a:latin typeface="微软雅黑" panose="020B0503020204020204" pitchFamily="34" charset="-122"/>
                <a:ea typeface="微软雅黑" panose="020B0503020204020204" pitchFamily="34" charset="-122"/>
              </a:rPr>
              <a:t>Redis</a:t>
            </a:r>
            <a:r>
              <a:rPr lang="zh-CN" altLang="en-US" sz="2800" dirty="0" smtClean="0">
                <a:solidFill>
                  <a:srgbClr val="FF0000"/>
                </a:solidFill>
                <a:latin typeface="微软雅黑" panose="020B0503020204020204" pitchFamily="34" charset="-122"/>
                <a:ea typeface="微软雅黑" panose="020B0503020204020204" pitchFamily="34" charset="-122"/>
              </a:rPr>
              <a:t>的数据结构及其对象</a:t>
            </a:r>
            <a:endParaRPr lang="en-US" sz="2800" dirty="0">
              <a:solidFill>
                <a:srgbClr val="FF0000"/>
              </a:solidFill>
              <a:latin typeface="微软雅黑" panose="020B0503020204020204" pitchFamily="34" charset="-122"/>
              <a:ea typeface="微软雅黑" panose="020B0503020204020204" pitchFamily="34" charset="-122"/>
            </a:endParaRPr>
          </a:p>
        </p:txBody>
      </p:sp>
      <p:sp>
        <p:nvSpPr>
          <p:cNvPr id="16" name="Oval 15"/>
          <p:cNvSpPr/>
          <p:nvPr/>
        </p:nvSpPr>
        <p:spPr>
          <a:xfrm>
            <a:off x="2379889" y="4820310"/>
            <a:ext cx="647577" cy="634711"/>
          </a:xfrm>
          <a:prstGeom prst="ellipse">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3</a:t>
            </a:r>
          </a:p>
        </p:txBody>
      </p:sp>
      <p:sp>
        <p:nvSpPr>
          <p:cNvPr id="20" name="Oval 19"/>
          <p:cNvSpPr/>
          <p:nvPr/>
        </p:nvSpPr>
        <p:spPr>
          <a:xfrm>
            <a:off x="2339549" y="3725781"/>
            <a:ext cx="617053" cy="631318"/>
          </a:xfrm>
          <a:prstGeom prst="ellipse">
            <a:avLst/>
          </a:prstGeom>
          <a:solidFill>
            <a:srgbClr val="9C5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2</a:t>
            </a:r>
          </a:p>
        </p:txBody>
      </p:sp>
      <p:sp>
        <p:nvSpPr>
          <p:cNvPr id="31" name="Rectangle 14"/>
          <p:cNvSpPr/>
          <p:nvPr/>
        </p:nvSpPr>
        <p:spPr>
          <a:xfrm>
            <a:off x="3361199" y="3682597"/>
            <a:ext cx="4756119" cy="597921"/>
          </a:xfrm>
          <a:prstGeom prst="rect">
            <a:avLst/>
          </a:prstGeom>
        </p:spPr>
        <p:txBody>
          <a:bodyPr wrap="square">
            <a:spAutoFit/>
          </a:bodyPr>
          <a:lstStyle/>
          <a:p>
            <a:pPr defTabSz="914363">
              <a:lnSpc>
                <a:spcPct val="130000"/>
              </a:lnSpc>
            </a:pP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的功能与实现机制</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28" name="Rectangle 27"/>
          <p:cNvSpPr/>
          <p:nvPr/>
        </p:nvSpPr>
        <p:spPr>
          <a:xfrm>
            <a:off x="3361199" y="4844880"/>
            <a:ext cx="4559119"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与其他内存数据库的对比</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14" name="Rectangle 14"/>
          <p:cNvSpPr/>
          <p:nvPr/>
        </p:nvSpPr>
        <p:spPr>
          <a:xfrm>
            <a:off x="3417209" y="2547115"/>
            <a:ext cx="8631356" cy="892552"/>
          </a:xfrm>
          <a:prstGeom prst="rect">
            <a:avLst/>
          </a:prstGeom>
        </p:spPr>
        <p:txBody>
          <a:bodyPr wrap="square">
            <a:spAutoFit/>
          </a:bodyPr>
          <a:lstStyle/>
          <a:p>
            <a:pPr defTabSz="914363">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数据结构：简单动态字符串、链表、字典、跳跃表、整数集合、压缩列表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对象：字符串、列表、哈希、集合、有序集合</a:t>
            </a:r>
            <a:endParaRPr lang="en-US" sz="2000" dirty="0">
              <a:solidFill>
                <a:schemeClr val="bg1"/>
              </a:solidFill>
              <a:latin typeface="微软雅黑" panose="020B0503020204020204" pitchFamily="34" charset="-122"/>
              <a:ea typeface="微软雅黑" panose="020B0503020204020204" pitchFamily="34" charset="-122"/>
            </a:endParaRPr>
          </a:p>
        </p:txBody>
      </p:sp>
      <p:sp>
        <p:nvSpPr>
          <p:cNvPr id="17" name="Freeform 67"/>
          <p:cNvSpPr>
            <a:spLocks noEditPoints="1"/>
          </p:cNvSpPr>
          <p:nvPr/>
        </p:nvSpPr>
        <p:spPr bwMode="auto">
          <a:xfrm>
            <a:off x="3060267" y="2709243"/>
            <a:ext cx="356535" cy="268092"/>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19" name="Freeform 67"/>
          <p:cNvSpPr>
            <a:spLocks noEditPoints="1"/>
          </p:cNvSpPr>
          <p:nvPr/>
        </p:nvSpPr>
        <p:spPr bwMode="auto">
          <a:xfrm>
            <a:off x="3060674" y="3057988"/>
            <a:ext cx="356535" cy="268092"/>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25" name="Oval 15"/>
          <p:cNvSpPr/>
          <p:nvPr/>
        </p:nvSpPr>
        <p:spPr>
          <a:xfrm>
            <a:off x="2379889" y="5918233"/>
            <a:ext cx="647577" cy="6347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smtClean="0">
                <a:solidFill>
                  <a:srgbClr val="EEF2F5"/>
                </a:solidFill>
                <a:latin typeface="微软雅黑" panose="020B0503020204020204" pitchFamily="34" charset="-122"/>
                <a:ea typeface="微软雅黑" panose="020B0503020204020204" pitchFamily="34" charset="-122"/>
              </a:rPr>
              <a:t>4</a:t>
            </a:r>
            <a:endParaRPr lang="en-US" dirty="0">
              <a:solidFill>
                <a:srgbClr val="EEF2F5"/>
              </a:solidFill>
              <a:latin typeface="微软雅黑" panose="020B0503020204020204" pitchFamily="34" charset="-122"/>
              <a:ea typeface="微软雅黑" panose="020B0503020204020204" pitchFamily="34" charset="-122"/>
            </a:endParaRPr>
          </a:p>
        </p:txBody>
      </p:sp>
      <p:sp>
        <p:nvSpPr>
          <p:cNvPr id="26" name="Rectangle 27"/>
          <p:cNvSpPr/>
          <p:nvPr/>
        </p:nvSpPr>
        <p:spPr>
          <a:xfrm>
            <a:off x="3361198" y="5900458"/>
            <a:ext cx="4559119" cy="652486"/>
          </a:xfrm>
          <a:prstGeom prst="rect">
            <a:avLst/>
          </a:prstGeom>
        </p:spPr>
        <p:txBody>
          <a:bodyPr wrap="square">
            <a:spAutoFit/>
          </a:bodyPr>
          <a:lstStyle/>
          <a:p>
            <a:pPr defTabSz="914363">
              <a:lnSpc>
                <a:spcPct val="130000"/>
              </a:lnSpc>
            </a:pP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在当前项目中的运用</a:t>
            </a:r>
            <a:endParaRPr lang="en-US" sz="28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258734"/>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29</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682514"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六、发布与订阅功能</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实现原理（频道）</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052596"/>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将所有频道的订阅关系都保存在服务器状态的订阅频道字典里，这个字典的键是被订阅的频道，值则是订阅该频道的客户端列表。</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231183" y="3725536"/>
            <a:ext cx="2580952" cy="1866667"/>
          </a:xfrm>
          <a:prstGeom prst="rect">
            <a:avLst/>
          </a:prstGeom>
        </p:spPr>
      </p:pic>
      <p:pic>
        <p:nvPicPr>
          <p:cNvPr id="8" name="图片 7"/>
          <p:cNvPicPr>
            <a:picLocks noChangeAspect="1"/>
          </p:cNvPicPr>
          <p:nvPr/>
        </p:nvPicPr>
        <p:blipFill>
          <a:blip r:embed="rId3"/>
          <a:stretch>
            <a:fillRect/>
          </a:stretch>
        </p:blipFill>
        <p:spPr>
          <a:xfrm>
            <a:off x="5316210" y="3792203"/>
            <a:ext cx="5380952" cy="1800000"/>
          </a:xfrm>
          <a:prstGeom prst="rect">
            <a:avLst/>
          </a:prstGeom>
        </p:spPr>
      </p:pic>
    </p:spTree>
    <p:extLst>
      <p:ext uri="{BB962C8B-B14F-4D97-AF65-F5344CB8AC3E}">
        <p14:creationId xmlns:p14="http://schemas.microsoft.com/office/powerpoint/2010/main" val="164376942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30</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六、发布与订阅功能</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实现原理（模式）</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052596"/>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将所有模式的订阅关系都保存在服务器状态的订阅模式链表里，链表的每个节点都包含着客户端及客户端订阅的模式。</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646759" y="3728513"/>
            <a:ext cx="6343812" cy="1657143"/>
          </a:xfrm>
          <a:prstGeom prst="rect">
            <a:avLst/>
          </a:prstGeom>
        </p:spPr>
      </p:pic>
      <p:pic>
        <p:nvPicPr>
          <p:cNvPr id="4" name="图片 3"/>
          <p:cNvPicPr>
            <a:picLocks noChangeAspect="1"/>
          </p:cNvPicPr>
          <p:nvPr/>
        </p:nvPicPr>
        <p:blipFill>
          <a:blip r:embed="rId3"/>
          <a:stretch>
            <a:fillRect/>
          </a:stretch>
        </p:blipFill>
        <p:spPr>
          <a:xfrm>
            <a:off x="1944972" y="3673752"/>
            <a:ext cx="2367514" cy="1766667"/>
          </a:xfrm>
          <a:prstGeom prst="rect">
            <a:avLst/>
          </a:prstGeom>
        </p:spPr>
      </p:pic>
    </p:spTree>
    <p:extLst>
      <p:ext uri="{BB962C8B-B14F-4D97-AF65-F5344CB8AC3E}">
        <p14:creationId xmlns:p14="http://schemas.microsoft.com/office/powerpoint/2010/main" val="122178280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31</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七、事务</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532727"/>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事务同命令一样，都是</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的最小执行单位，一个事务中的命令要么都执行，要么都不执行。一个事务从开始到结束，包含三个阶段：事务开始、命令入队、事务执行。</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5441020" y="4040043"/>
            <a:ext cx="4338889" cy="2574899"/>
          </a:xfrm>
          <a:prstGeom prst="rect">
            <a:avLst/>
          </a:prstGeom>
        </p:spPr>
      </p:pic>
      <p:pic>
        <p:nvPicPr>
          <p:cNvPr id="12" name="图片 11"/>
          <p:cNvPicPr>
            <a:picLocks noChangeAspect="1"/>
          </p:cNvPicPr>
          <p:nvPr/>
        </p:nvPicPr>
        <p:blipFill>
          <a:blip r:embed="rId4"/>
          <a:stretch>
            <a:fillRect/>
          </a:stretch>
        </p:blipFill>
        <p:spPr>
          <a:xfrm>
            <a:off x="2426235" y="3979632"/>
            <a:ext cx="2721388" cy="2635310"/>
          </a:xfrm>
          <a:prstGeom prst="rect">
            <a:avLst/>
          </a:prstGeom>
        </p:spPr>
      </p:pic>
    </p:spTree>
    <p:extLst>
      <p:ext uri="{BB962C8B-B14F-4D97-AF65-F5344CB8AC3E}">
        <p14:creationId xmlns:p14="http://schemas.microsoft.com/office/powerpoint/2010/main" val="5851675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32</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七、事务的</a:t>
            </a:r>
            <a:r>
              <a:rPr lang="en-US" altLang="zh-CN" sz="2800" dirty="0" smtClean="0">
                <a:solidFill>
                  <a:srgbClr val="EEF2F5"/>
                </a:solidFill>
                <a:latin typeface="微软雅黑" panose="020B0503020204020204" pitchFamily="34" charset="-122"/>
                <a:ea typeface="微软雅黑" panose="020B0503020204020204" pitchFamily="34" charset="-122"/>
              </a:rPr>
              <a:t>ACID</a:t>
            </a:r>
            <a:r>
              <a:rPr lang="zh-CN" altLang="en-US" sz="2800" dirty="0" smtClean="0">
                <a:solidFill>
                  <a:srgbClr val="EEF2F5"/>
                </a:solidFill>
                <a:latin typeface="微软雅黑" panose="020B0503020204020204" pitchFamily="34" charset="-122"/>
                <a:ea typeface="微软雅黑" panose="020B0503020204020204" pitchFamily="34" charset="-122"/>
              </a:rPr>
              <a:t>性质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08877" y="2224728"/>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针对原子性，</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不支持事务的回滚：</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5" name="矩形 4"/>
          <p:cNvSpPr/>
          <p:nvPr/>
        </p:nvSpPr>
        <p:spPr>
          <a:xfrm>
            <a:off x="1908877" y="2877214"/>
            <a:ext cx="8249653" cy="892552"/>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1</a:t>
            </a:r>
            <a:r>
              <a:rPr lang="zh-CN" altLang="en-US" sz="2000" dirty="0" smtClean="0">
                <a:solidFill>
                  <a:srgbClr val="EEF2F5"/>
                </a:solidFill>
                <a:latin typeface="微软雅黑" panose="020B0503020204020204" pitchFamily="34" charset="-122"/>
                <a:ea typeface="微软雅黑" panose="020B0503020204020204" pitchFamily="34" charset="-122"/>
              </a:rPr>
              <a:t>）事务</a:t>
            </a:r>
            <a:r>
              <a:rPr lang="zh-CN" altLang="en-US" sz="2000" dirty="0">
                <a:solidFill>
                  <a:srgbClr val="EEF2F5"/>
                </a:solidFill>
                <a:latin typeface="微软雅黑" panose="020B0503020204020204" pitchFamily="34" charset="-122"/>
                <a:ea typeface="微软雅黑" panose="020B0503020204020204" pitchFamily="34" charset="-122"/>
              </a:rPr>
              <a:t>要么都执行，要么都不</a:t>
            </a:r>
            <a:r>
              <a:rPr lang="zh-CN" altLang="en-US" sz="2000" dirty="0" smtClean="0">
                <a:solidFill>
                  <a:srgbClr val="EEF2F5"/>
                </a:solidFill>
                <a:latin typeface="微软雅黑" panose="020B0503020204020204" pitchFamily="34" charset="-122"/>
                <a:ea typeface="微软雅黑" panose="020B0503020204020204" pitchFamily="34" charset="-122"/>
              </a:rPr>
              <a:t>执行；</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2</a:t>
            </a:r>
            <a:r>
              <a:rPr lang="zh-CN" altLang="en-US" sz="2000" dirty="0" smtClean="0">
                <a:solidFill>
                  <a:srgbClr val="EEF2F5"/>
                </a:solidFill>
                <a:latin typeface="微软雅黑" panose="020B0503020204020204" pitchFamily="34" charset="-122"/>
                <a:ea typeface="微软雅黑" panose="020B0503020204020204" pitchFamily="34" charset="-122"/>
              </a:rPr>
              <a:t>）事务执行失败，后面</a:t>
            </a:r>
            <a:r>
              <a:rPr lang="zh-CN" altLang="en-US" sz="2000" dirty="0">
                <a:solidFill>
                  <a:srgbClr val="EEF2F5"/>
                </a:solidFill>
                <a:latin typeface="微软雅黑" panose="020B0503020204020204" pitchFamily="34" charset="-122"/>
                <a:ea typeface="微软雅黑" panose="020B0503020204020204" pitchFamily="34" charset="-122"/>
              </a:rPr>
              <a:t>的命令还会执行，错误之前的命令不回</a:t>
            </a:r>
            <a:r>
              <a:rPr lang="zh-CN" altLang="en-US" sz="2000" dirty="0" smtClean="0">
                <a:solidFill>
                  <a:srgbClr val="EEF2F5"/>
                </a:solidFill>
                <a:latin typeface="微软雅黑" panose="020B0503020204020204" pitchFamily="34" charset="-122"/>
                <a:ea typeface="微软雅黑" panose="020B0503020204020204" pitchFamily="34" charset="-122"/>
              </a:rPr>
              <a:t>滚；</a:t>
            </a:r>
            <a:endParaRPr lang="en-US" altLang="zh-CN" sz="2000" dirty="0">
              <a:solidFill>
                <a:srgbClr val="EEF2F5"/>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908877" y="3927619"/>
            <a:ext cx="4501184" cy="1757714"/>
          </a:xfrm>
          <a:prstGeom prst="rect">
            <a:avLst/>
          </a:prstGeom>
        </p:spPr>
      </p:pic>
      <p:pic>
        <p:nvPicPr>
          <p:cNvPr id="9" name="图片 8"/>
          <p:cNvPicPr>
            <a:picLocks noChangeAspect="1"/>
          </p:cNvPicPr>
          <p:nvPr/>
        </p:nvPicPr>
        <p:blipFill>
          <a:blip r:embed="rId4"/>
          <a:stretch>
            <a:fillRect/>
          </a:stretch>
        </p:blipFill>
        <p:spPr>
          <a:xfrm>
            <a:off x="6591758" y="3927619"/>
            <a:ext cx="4701139" cy="2143075"/>
          </a:xfrm>
          <a:prstGeom prst="rect">
            <a:avLst/>
          </a:prstGeom>
        </p:spPr>
      </p:pic>
    </p:spTree>
    <p:extLst>
      <p:ext uri="{BB962C8B-B14F-4D97-AF65-F5344CB8AC3E}">
        <p14:creationId xmlns:p14="http://schemas.microsoft.com/office/powerpoint/2010/main" val="84675444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33</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七、事务的</a:t>
            </a:r>
            <a:r>
              <a:rPr lang="en-US" altLang="zh-CN" sz="2800" dirty="0" smtClean="0">
                <a:solidFill>
                  <a:srgbClr val="EEF2F5"/>
                </a:solidFill>
                <a:latin typeface="微软雅黑" panose="020B0503020204020204" pitchFamily="34" charset="-122"/>
                <a:ea typeface="微软雅黑" panose="020B0503020204020204" pitchFamily="34" charset="-122"/>
              </a:rPr>
              <a:t>ACID</a:t>
            </a:r>
            <a:r>
              <a:rPr lang="zh-CN" altLang="en-US" sz="2800" dirty="0" smtClean="0">
                <a:solidFill>
                  <a:srgbClr val="EEF2F5"/>
                </a:solidFill>
                <a:latin typeface="微软雅黑" panose="020B0503020204020204" pitchFamily="34" charset="-122"/>
                <a:ea typeface="微软雅黑" panose="020B0503020204020204" pitchFamily="34" charset="-122"/>
              </a:rPr>
              <a:t>性质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08877" y="2224728"/>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针对一致性，通过妥善处理可能出错的地方，确保事务的一致性：</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5" name="矩形 4"/>
          <p:cNvSpPr/>
          <p:nvPr/>
        </p:nvSpPr>
        <p:spPr>
          <a:xfrm>
            <a:off x="2065287" y="2914251"/>
            <a:ext cx="8774162" cy="853567"/>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1</a:t>
            </a:r>
            <a:r>
              <a:rPr lang="zh-CN" altLang="en-US" sz="2000" dirty="0" smtClean="0">
                <a:solidFill>
                  <a:srgbClr val="EEF2F5"/>
                </a:solidFill>
                <a:latin typeface="微软雅黑" panose="020B0503020204020204" pitchFamily="34" charset="-122"/>
                <a:ea typeface="微软雅黑" panose="020B0503020204020204" pitchFamily="34" charset="-122"/>
              </a:rPr>
              <a:t>）入队错误：命令入队过程中出现</a:t>
            </a:r>
            <a:r>
              <a:rPr lang="zh-CN" altLang="en-US" sz="2000" u="sng" dirty="0" smtClean="0">
                <a:solidFill>
                  <a:srgbClr val="EEF2F5"/>
                </a:solidFill>
                <a:latin typeface="微软雅黑" panose="020B0503020204020204" pitchFamily="34" charset="-122"/>
                <a:ea typeface="微软雅黑" panose="020B0503020204020204" pitchFamily="34" charset="-122"/>
              </a:rPr>
              <a:t>命令不存在</a:t>
            </a:r>
            <a:r>
              <a:rPr lang="zh-CN" altLang="en-US" sz="2000" dirty="0" smtClean="0">
                <a:solidFill>
                  <a:srgbClr val="EEF2F5"/>
                </a:solidFill>
                <a:latin typeface="微软雅黑" panose="020B0503020204020204" pitchFamily="34" charset="-122"/>
                <a:ea typeface="微软雅黑" panose="020B0503020204020204" pitchFamily="34" charset="-122"/>
              </a:rPr>
              <a:t>或者</a:t>
            </a:r>
            <a:r>
              <a:rPr lang="zh-CN" altLang="en-US" sz="2000" u="sng" dirty="0" smtClean="0">
                <a:solidFill>
                  <a:srgbClr val="EEF2F5"/>
                </a:solidFill>
                <a:latin typeface="微软雅黑" panose="020B0503020204020204" pitchFamily="34" charset="-122"/>
                <a:ea typeface="微软雅黑" panose="020B0503020204020204" pitchFamily="34" charset="-122"/>
              </a:rPr>
              <a:t>命令格式不正确</a:t>
            </a:r>
            <a:r>
              <a:rPr lang="zh-CN" altLang="en-US" sz="2000" dirty="0" smtClean="0">
                <a:solidFill>
                  <a:srgbClr val="EEF2F5"/>
                </a:solidFill>
                <a:latin typeface="微软雅黑" panose="020B0503020204020204" pitchFamily="34" charset="-122"/>
                <a:ea typeface="微软雅黑" panose="020B0503020204020204" pitchFamily="34" charset="-122"/>
              </a:rPr>
              <a:t>的情况，则拒绝执行这个事务</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
        <p:nvSpPr>
          <p:cNvPr id="2" name="矩形 1"/>
          <p:cNvSpPr/>
          <p:nvPr/>
        </p:nvSpPr>
        <p:spPr>
          <a:xfrm>
            <a:off x="2065287" y="3807228"/>
            <a:ext cx="8925283" cy="853567"/>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2</a:t>
            </a:r>
            <a:r>
              <a:rPr lang="zh-CN" altLang="en-US" sz="2000" dirty="0" smtClean="0">
                <a:solidFill>
                  <a:srgbClr val="EEF2F5"/>
                </a:solidFill>
                <a:latin typeface="微软雅黑" panose="020B0503020204020204" pitchFamily="34" charset="-122"/>
                <a:ea typeface="微软雅黑" panose="020B0503020204020204" pitchFamily="34" charset="-122"/>
              </a:rPr>
              <a:t>）执行错误：事务在执行过程中出错的命令由相应的错误处理，所以这些出错的命令不会对数据库做任何修改，也不会影响一致性；</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3" name="矩形 2"/>
          <p:cNvSpPr/>
          <p:nvPr/>
        </p:nvSpPr>
        <p:spPr>
          <a:xfrm>
            <a:off x="2031949" y="4700205"/>
            <a:ext cx="8840838" cy="1692771"/>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3</a:t>
            </a:r>
            <a:r>
              <a:rPr lang="zh-CN" altLang="en-US" sz="2000" dirty="0">
                <a:solidFill>
                  <a:srgbClr val="EEF2F5"/>
                </a:solidFill>
                <a:latin typeface="微软雅黑" panose="020B0503020204020204" pitchFamily="34" charset="-122"/>
                <a:ea typeface="微软雅黑" panose="020B0503020204020204" pitchFamily="34" charset="-122"/>
              </a:rPr>
              <a:t>）服务器停机：</a:t>
            </a:r>
            <a:endParaRPr lang="en-US" altLang="zh-CN" sz="20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a</a:t>
            </a:r>
            <a:r>
              <a:rPr lang="zh-CN" altLang="en-US" sz="2000" dirty="0">
                <a:solidFill>
                  <a:srgbClr val="EEF2F5"/>
                </a:solidFill>
                <a:latin typeface="微软雅黑" panose="020B0503020204020204" pitchFamily="34" charset="-122"/>
                <a:ea typeface="微软雅黑" panose="020B0503020204020204" pitchFamily="34" charset="-122"/>
              </a:rPr>
              <a:t>）无持久化的内存模式下，重启后空白，一致；</a:t>
            </a:r>
            <a:endParaRPr lang="en-US" altLang="zh-CN" sz="20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b</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RDB</a:t>
            </a:r>
            <a:r>
              <a:rPr lang="zh-CN" altLang="en-US" sz="2000" dirty="0">
                <a:solidFill>
                  <a:srgbClr val="EEF2F5"/>
                </a:solidFill>
                <a:latin typeface="微软雅黑" panose="020B0503020204020204" pitchFamily="34" charset="-122"/>
                <a:ea typeface="微软雅黑" panose="020B0503020204020204" pitchFamily="34" charset="-122"/>
              </a:rPr>
              <a:t>模式下，事务中途停机，重启后可根据</a:t>
            </a:r>
            <a:r>
              <a:rPr lang="en-US" altLang="zh-CN" sz="2000" dirty="0">
                <a:solidFill>
                  <a:srgbClr val="EEF2F5"/>
                </a:solidFill>
                <a:latin typeface="微软雅黑" panose="020B0503020204020204" pitchFamily="34" charset="-122"/>
                <a:ea typeface="微软雅黑" panose="020B0503020204020204" pitchFamily="34" charset="-122"/>
              </a:rPr>
              <a:t>RDB</a:t>
            </a:r>
            <a:r>
              <a:rPr lang="zh-CN" altLang="en-US" sz="2000" dirty="0">
                <a:solidFill>
                  <a:srgbClr val="EEF2F5"/>
                </a:solidFill>
                <a:latin typeface="微软雅黑" panose="020B0503020204020204" pitchFamily="34" charset="-122"/>
                <a:ea typeface="微软雅黑" panose="020B0503020204020204" pitchFamily="34" charset="-122"/>
              </a:rPr>
              <a:t>文件还原数据库状态；</a:t>
            </a:r>
            <a:endParaRPr lang="en-US" altLang="zh-CN" sz="20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c</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AOF</a:t>
            </a:r>
            <a:r>
              <a:rPr lang="zh-CN" altLang="en-US" sz="2000" dirty="0">
                <a:solidFill>
                  <a:srgbClr val="EEF2F5"/>
                </a:solidFill>
                <a:latin typeface="微软雅黑" panose="020B0503020204020204" pitchFamily="34" charset="-122"/>
                <a:ea typeface="微软雅黑" panose="020B0503020204020204" pitchFamily="34" charset="-122"/>
              </a:rPr>
              <a:t>模式下可根据</a:t>
            </a:r>
            <a:r>
              <a:rPr lang="en-US" altLang="zh-CN" sz="2000" dirty="0">
                <a:solidFill>
                  <a:srgbClr val="EEF2F5"/>
                </a:solidFill>
                <a:latin typeface="微软雅黑" panose="020B0503020204020204" pitchFamily="34" charset="-122"/>
                <a:ea typeface="微软雅黑" panose="020B0503020204020204" pitchFamily="34" charset="-122"/>
              </a:rPr>
              <a:t>AOF</a:t>
            </a:r>
            <a:r>
              <a:rPr lang="zh-CN" altLang="en-US" sz="2000" dirty="0">
                <a:solidFill>
                  <a:srgbClr val="EEF2F5"/>
                </a:solidFill>
                <a:latin typeface="微软雅黑" panose="020B0503020204020204" pitchFamily="34" charset="-122"/>
                <a:ea typeface="微软雅黑" panose="020B0503020204020204" pitchFamily="34" charset="-122"/>
              </a:rPr>
              <a:t>文件还原数据库状态；</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9006794"/>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34</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七、事务的</a:t>
            </a:r>
            <a:r>
              <a:rPr lang="en-US" altLang="zh-CN" sz="2800" dirty="0" smtClean="0">
                <a:solidFill>
                  <a:srgbClr val="EEF2F5"/>
                </a:solidFill>
                <a:latin typeface="微软雅黑" panose="020B0503020204020204" pitchFamily="34" charset="-122"/>
                <a:ea typeface="微软雅黑" panose="020B0503020204020204" pitchFamily="34" charset="-122"/>
              </a:rPr>
              <a:t>ACID</a:t>
            </a:r>
            <a:r>
              <a:rPr lang="zh-CN" altLang="en-US" sz="2800" dirty="0" smtClean="0">
                <a:solidFill>
                  <a:srgbClr val="EEF2F5"/>
                </a:solidFill>
                <a:latin typeface="微软雅黑" panose="020B0503020204020204" pitchFamily="34" charset="-122"/>
                <a:ea typeface="微软雅黑" panose="020B0503020204020204" pitchFamily="34" charset="-122"/>
              </a:rPr>
              <a:t>性质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08877" y="2224728"/>
            <a:ext cx="9549660"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针对隔离性，</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以单线程的方式来执行事务，并保证事务执行期间不会被中断。</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08877" y="3359671"/>
            <a:ext cx="9549660" cy="2012859"/>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针对持久性，</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的事务是用队列包裹起来的，因此事务的持久性由</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使用的模式决定</a:t>
            </a:r>
            <a:r>
              <a:rPr lang="zh-CN" altLang="en-US" sz="2400" dirty="0" smtClean="0">
                <a:solidFill>
                  <a:srgbClr val="EEF2F5"/>
                </a:solidFill>
                <a:latin typeface="微软雅黑" panose="020B0503020204020204" pitchFamily="34" charset="-122"/>
                <a:ea typeface="微软雅黑" panose="020B0503020204020204" pitchFamily="34" charset="-122"/>
              </a:rPr>
              <a:t>，如在</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模式的事务具有持久性。但不管</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在什么模式下，在事务的最后加下</a:t>
            </a:r>
            <a:r>
              <a:rPr lang="en-US" altLang="zh-CN" sz="2400" dirty="0" smtClean="0">
                <a:solidFill>
                  <a:srgbClr val="EEF2F5"/>
                </a:solidFill>
                <a:latin typeface="微软雅黑" panose="020B0503020204020204" pitchFamily="34" charset="-122"/>
                <a:ea typeface="微软雅黑" panose="020B0503020204020204" pitchFamily="34" charset="-122"/>
              </a:rPr>
              <a:t>SAVE</a:t>
            </a:r>
            <a:r>
              <a:rPr lang="zh-CN" altLang="en-US" sz="2400" dirty="0" smtClean="0">
                <a:solidFill>
                  <a:srgbClr val="EEF2F5"/>
                </a:solidFill>
                <a:latin typeface="微软雅黑" panose="020B0503020204020204" pitchFamily="34" charset="-122"/>
                <a:ea typeface="微软雅黑" panose="020B0503020204020204" pitchFamily="34" charset="-122"/>
              </a:rPr>
              <a:t>命令总可以保证事务的持久性。</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219591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1660319"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目  录</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35</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3" name="Oval 2"/>
          <p:cNvSpPr/>
          <p:nvPr/>
        </p:nvSpPr>
        <p:spPr>
          <a:xfrm>
            <a:off x="2324286" y="1774989"/>
            <a:ext cx="617053" cy="631318"/>
          </a:xfrm>
          <a:prstGeom prst="ellipse">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1</a:t>
            </a:r>
          </a:p>
        </p:txBody>
      </p:sp>
      <p:sp>
        <p:nvSpPr>
          <p:cNvPr id="15" name="Rectangle 14"/>
          <p:cNvSpPr/>
          <p:nvPr/>
        </p:nvSpPr>
        <p:spPr>
          <a:xfrm>
            <a:off x="3376462" y="1774989"/>
            <a:ext cx="4369044" cy="65248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的数据结构及其对象</a:t>
            </a:r>
            <a:endParaRPr kumimoji="0" 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p:nvPr/>
        </p:nvSpPr>
        <p:spPr>
          <a:xfrm>
            <a:off x="2339549" y="4118561"/>
            <a:ext cx="647577" cy="634711"/>
          </a:xfrm>
          <a:prstGeom prst="ellipse">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3</a:t>
            </a:r>
          </a:p>
        </p:txBody>
      </p:sp>
      <p:sp>
        <p:nvSpPr>
          <p:cNvPr id="20" name="Oval 19"/>
          <p:cNvSpPr/>
          <p:nvPr/>
        </p:nvSpPr>
        <p:spPr>
          <a:xfrm>
            <a:off x="2339549" y="2918956"/>
            <a:ext cx="617053" cy="631318"/>
          </a:xfrm>
          <a:prstGeom prst="ellipse">
            <a:avLst/>
          </a:prstGeom>
          <a:solidFill>
            <a:srgbClr val="9C5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2</a:t>
            </a:r>
          </a:p>
        </p:txBody>
      </p:sp>
      <p:sp>
        <p:nvSpPr>
          <p:cNvPr id="31" name="Rectangle 14"/>
          <p:cNvSpPr/>
          <p:nvPr/>
        </p:nvSpPr>
        <p:spPr>
          <a:xfrm>
            <a:off x="3376462" y="2908901"/>
            <a:ext cx="4756119"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的功能与实现机制</a:t>
            </a:r>
            <a:endParaRPr kumimoji="0" 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Rectangle 27"/>
          <p:cNvSpPr/>
          <p:nvPr/>
        </p:nvSpPr>
        <p:spPr>
          <a:xfrm>
            <a:off x="3376462" y="5321559"/>
            <a:ext cx="6441707"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在当前项目中的运用</a:t>
            </a:r>
            <a:endParaRPr kumimoji="0" 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Rectangle 27"/>
          <p:cNvSpPr/>
          <p:nvPr/>
        </p:nvSpPr>
        <p:spPr>
          <a:xfrm>
            <a:off x="3281424" y="4136955"/>
            <a:ext cx="4559119" cy="597921"/>
          </a:xfrm>
          <a:prstGeom prst="rect">
            <a:avLst/>
          </a:prstGeom>
        </p:spPr>
        <p:txBody>
          <a:bodyPr wrap="square">
            <a:spAutoFit/>
          </a:bodyPr>
          <a:lstStyle/>
          <a:p>
            <a:pPr defTabSz="914363">
              <a:lnSpc>
                <a:spcPct val="130000"/>
              </a:lnSpc>
            </a:pPr>
            <a:r>
              <a:rPr lang="zh-CN" altLang="en-US" sz="2800" dirty="0" smtClean="0">
                <a:solidFill>
                  <a:srgbClr val="FF0000"/>
                </a:solidFill>
                <a:latin typeface="微软雅黑" panose="020B0503020204020204" pitchFamily="34" charset="-122"/>
                <a:ea typeface="微软雅黑" panose="020B0503020204020204" pitchFamily="34" charset="-122"/>
              </a:rPr>
              <a:t>与其他内存数据库的对比</a:t>
            </a:r>
            <a:endParaRPr lang="en-US" sz="2800" dirty="0">
              <a:solidFill>
                <a:srgbClr val="FF0000"/>
              </a:solidFill>
              <a:latin typeface="微软雅黑" panose="020B0503020204020204" pitchFamily="34" charset="-122"/>
              <a:ea typeface="微软雅黑" panose="020B0503020204020204" pitchFamily="34" charset="-122"/>
            </a:endParaRPr>
          </a:p>
        </p:txBody>
      </p:sp>
      <p:sp>
        <p:nvSpPr>
          <p:cNvPr id="13" name="Oval 15"/>
          <p:cNvSpPr/>
          <p:nvPr/>
        </p:nvSpPr>
        <p:spPr>
          <a:xfrm>
            <a:off x="2384334" y="5321559"/>
            <a:ext cx="647577" cy="6347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smtClean="0">
                <a:solidFill>
                  <a:srgbClr val="EEF2F5"/>
                </a:solidFill>
                <a:latin typeface="微软雅黑" panose="020B0503020204020204" pitchFamily="34" charset="-122"/>
                <a:ea typeface="微软雅黑" panose="020B0503020204020204" pitchFamily="34" charset="-122"/>
              </a:rPr>
              <a:t>4</a:t>
            </a:r>
            <a:endParaRPr lang="en-US"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609189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与其他内存数据库的对比</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36</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Redis</a:t>
            </a:r>
            <a:r>
              <a:rPr lang="zh-CN" altLang="en-US" sz="2800" dirty="0">
                <a:solidFill>
                  <a:srgbClr val="EEF2F5"/>
                </a:solidFill>
                <a:latin typeface="微软雅黑" panose="020B0503020204020204" pitchFamily="34" charset="-122"/>
                <a:ea typeface="微软雅黑" panose="020B0503020204020204" pitchFamily="34" charset="-122"/>
              </a:rPr>
              <a:t> </a:t>
            </a:r>
            <a:r>
              <a:rPr lang="zh-CN" altLang="en-US" sz="2800" dirty="0" smtClean="0">
                <a:solidFill>
                  <a:srgbClr val="EEF2F5"/>
                </a:solidFill>
                <a:latin typeface="微软雅黑" panose="020B0503020204020204" pitchFamily="34" charset="-122"/>
                <a:ea typeface="微软雅黑" panose="020B0503020204020204" pitchFamily="34" charset="-122"/>
              </a:rPr>
              <a:t> </a:t>
            </a:r>
            <a:r>
              <a:rPr lang="en-US" altLang="zh-CN" sz="2800" dirty="0" smtClean="0">
                <a:solidFill>
                  <a:srgbClr val="EEF2F5"/>
                </a:solidFill>
                <a:latin typeface="微软雅黑" panose="020B0503020204020204" pitchFamily="34" charset="-122"/>
                <a:ea typeface="微软雅黑" panose="020B0503020204020204" pitchFamily="34" charset="-122"/>
              </a:rPr>
              <a:t>VS  </a:t>
            </a:r>
            <a:r>
              <a:rPr lang="en-US" altLang="zh-CN" sz="2800" dirty="0" err="1" smtClean="0">
                <a:solidFill>
                  <a:srgbClr val="EEF2F5"/>
                </a:solidFill>
                <a:latin typeface="微软雅黑" panose="020B0503020204020204" pitchFamily="34" charset="-122"/>
                <a:ea typeface="微软雅黑" panose="020B0503020204020204" pitchFamily="34" charset="-122"/>
              </a:rPr>
              <a:t>memcached</a:t>
            </a:r>
            <a:endPar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8" name="Rectangle 14"/>
          <p:cNvSpPr/>
          <p:nvPr/>
        </p:nvSpPr>
        <p:spPr>
          <a:xfrm>
            <a:off x="1966237" y="2295036"/>
            <a:ext cx="9549660" cy="105259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Redis</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memcached</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都是内存型数据库，通过</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TCP</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直接存取数据，存取速度极高，但</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Redis</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的优势在于：</a:t>
            </a:r>
            <a:endPar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6" name="Rectangle 14"/>
          <p:cNvSpPr/>
          <p:nvPr/>
        </p:nvSpPr>
        <p:spPr>
          <a:xfrm>
            <a:off x="1966237" y="3296759"/>
            <a:ext cx="9549660" cy="853567"/>
          </a:xfrm>
          <a:prstGeom prst="rect">
            <a:avLst/>
          </a:prstGeom>
        </p:spPr>
        <p:txBody>
          <a:bodyPr wrap="square">
            <a:spAutoFit/>
          </a:bodyPr>
          <a:lstStyle/>
          <a:p>
            <a:pPr defTabSz="914363">
              <a:lnSpc>
                <a:spcPct val="130000"/>
              </a:lnSpc>
            </a:pP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原生支持的数据类型更多，不仅支持简单的</a:t>
            </a:r>
            <a:r>
              <a:rPr lang="en-US" altLang="zh-CN" sz="2000" dirty="0">
                <a:solidFill>
                  <a:srgbClr val="EEF2F5"/>
                </a:solidFill>
                <a:latin typeface="微软雅黑" panose="020B0503020204020204" pitchFamily="34" charset="-122"/>
                <a:ea typeface="微软雅黑" panose="020B0503020204020204" pitchFamily="34" charset="-122"/>
              </a:rPr>
              <a:t>K/V</a:t>
            </a:r>
            <a:r>
              <a:rPr lang="zh-CN" altLang="en-US" sz="2000" dirty="0">
                <a:solidFill>
                  <a:srgbClr val="EEF2F5"/>
                </a:solidFill>
                <a:latin typeface="微软雅黑" panose="020B0503020204020204" pitchFamily="34" charset="-122"/>
                <a:ea typeface="微软雅黑" panose="020B0503020204020204" pitchFamily="34" charset="-122"/>
              </a:rPr>
              <a:t>类型数据，同时还提供</a:t>
            </a:r>
            <a:r>
              <a:rPr lang="en-US" altLang="zh-CN" sz="2000" dirty="0">
                <a:solidFill>
                  <a:srgbClr val="EEF2F5"/>
                </a:solidFill>
                <a:latin typeface="微软雅黑" panose="020B0503020204020204" pitchFamily="34" charset="-122"/>
                <a:ea typeface="微软雅黑" panose="020B0503020204020204" pitchFamily="34" charset="-122"/>
              </a:rPr>
              <a:t>list</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set</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hash</a:t>
            </a:r>
            <a:r>
              <a:rPr lang="zh-CN" altLang="en-US" sz="2000" dirty="0">
                <a:solidFill>
                  <a:srgbClr val="EEF2F5"/>
                </a:solidFill>
                <a:latin typeface="微软雅黑" panose="020B0503020204020204" pitchFamily="34" charset="-122"/>
                <a:ea typeface="微软雅黑" panose="020B0503020204020204" pitchFamily="34" charset="-122"/>
              </a:rPr>
              <a:t>等数据结构的存储</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2" name="矩形 1"/>
          <p:cNvSpPr/>
          <p:nvPr/>
        </p:nvSpPr>
        <p:spPr>
          <a:xfrm>
            <a:off x="1931318" y="4182407"/>
            <a:ext cx="9387563" cy="853567"/>
          </a:xfrm>
          <a:prstGeom prst="rect">
            <a:avLst/>
          </a:prstGeom>
        </p:spPr>
        <p:txBody>
          <a:bodyPr wrap="square">
            <a:spAutoFit/>
          </a:bodyPr>
          <a:lstStyle/>
          <a:p>
            <a:pPr lvl="0" defTabSz="914363">
              <a:lnSpc>
                <a:spcPct val="130000"/>
              </a:lnSpc>
              <a:defRPr/>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2</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具有持久化机制，可以以快照方式或日志方式定期将内存数据保存到硬盘上，以便数据的恢复</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3" name="矩形 2"/>
          <p:cNvSpPr/>
          <p:nvPr/>
        </p:nvSpPr>
        <p:spPr>
          <a:xfrm>
            <a:off x="1905333" y="5068055"/>
            <a:ext cx="9387564" cy="453457"/>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3</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支持数据的备份，即以主从复制进行数据备份</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4" name="矩形 3"/>
          <p:cNvSpPr/>
          <p:nvPr/>
        </p:nvSpPr>
        <p:spPr>
          <a:xfrm>
            <a:off x="1931317" y="5553593"/>
            <a:ext cx="9508207" cy="892552"/>
          </a:xfrm>
          <a:prstGeom prst="rect">
            <a:avLst/>
          </a:prstGeom>
        </p:spPr>
        <p:txBody>
          <a:bodyPr wrap="square">
            <a:spAutoFit/>
          </a:bodyPr>
          <a:lstStyle/>
          <a:p>
            <a:pPr lvl="0" defTabSz="914363">
              <a:lnSpc>
                <a:spcPct val="130000"/>
              </a:lnSpc>
              <a:defRPr/>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4</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支持</a:t>
            </a:r>
            <a:r>
              <a:rPr lang="en-US" altLang="zh-CN" sz="2000" dirty="0">
                <a:solidFill>
                  <a:srgbClr val="EEF2F5"/>
                </a:solidFill>
                <a:latin typeface="微软雅黑" panose="020B0503020204020204" pitchFamily="34" charset="-122"/>
                <a:ea typeface="微软雅黑" panose="020B0503020204020204" pitchFamily="34" charset="-122"/>
              </a:rPr>
              <a:t>virtual memory</a:t>
            </a:r>
            <a:r>
              <a:rPr lang="zh-CN" altLang="en-US" sz="2000" dirty="0">
                <a:solidFill>
                  <a:srgbClr val="EEF2F5"/>
                </a:solidFill>
                <a:latin typeface="微软雅黑" panose="020B0503020204020204" pitchFamily="34" charset="-122"/>
                <a:ea typeface="微软雅黑" panose="020B0503020204020204" pitchFamily="34" charset="-122"/>
              </a:rPr>
              <a:t>功能，可以限定内存大小，当数据超过阈值时，可以通过类似</a:t>
            </a:r>
            <a:r>
              <a:rPr lang="en-US" altLang="zh-CN" sz="2000" dirty="0">
                <a:solidFill>
                  <a:srgbClr val="EEF2F5"/>
                </a:solidFill>
                <a:latin typeface="微软雅黑" panose="020B0503020204020204" pitchFamily="34" charset="-122"/>
                <a:ea typeface="微软雅黑" panose="020B0503020204020204" pitchFamily="34" charset="-122"/>
              </a:rPr>
              <a:t>LRU</a:t>
            </a:r>
            <a:r>
              <a:rPr lang="zh-CN" altLang="en-US" sz="2000" dirty="0">
                <a:solidFill>
                  <a:srgbClr val="EEF2F5"/>
                </a:solidFill>
                <a:latin typeface="微软雅黑" panose="020B0503020204020204" pitchFamily="34" charset="-122"/>
                <a:ea typeface="微软雅黑" panose="020B0503020204020204" pitchFamily="34" charset="-122"/>
              </a:rPr>
              <a:t>的算法把内存中最不常用的数据保存到硬盘的页面文件中；</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675941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1660319"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目  录</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37</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3" name="Oval 2"/>
          <p:cNvSpPr/>
          <p:nvPr/>
        </p:nvSpPr>
        <p:spPr>
          <a:xfrm>
            <a:off x="2324286" y="1774989"/>
            <a:ext cx="617053" cy="631318"/>
          </a:xfrm>
          <a:prstGeom prst="ellipse">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1</a:t>
            </a:r>
          </a:p>
        </p:txBody>
      </p:sp>
      <p:sp>
        <p:nvSpPr>
          <p:cNvPr id="15" name="Rectangle 14"/>
          <p:cNvSpPr/>
          <p:nvPr/>
        </p:nvSpPr>
        <p:spPr>
          <a:xfrm>
            <a:off x="3376462" y="1774989"/>
            <a:ext cx="4369044" cy="65248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的数据结构及其对象</a:t>
            </a:r>
            <a:endParaRPr kumimoji="0" 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p:nvPr/>
        </p:nvSpPr>
        <p:spPr>
          <a:xfrm>
            <a:off x="2339549" y="4118561"/>
            <a:ext cx="647577" cy="634711"/>
          </a:xfrm>
          <a:prstGeom prst="ellipse">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3</a:t>
            </a:r>
          </a:p>
        </p:txBody>
      </p:sp>
      <p:sp>
        <p:nvSpPr>
          <p:cNvPr id="20" name="Oval 19"/>
          <p:cNvSpPr/>
          <p:nvPr/>
        </p:nvSpPr>
        <p:spPr>
          <a:xfrm>
            <a:off x="2339549" y="2918956"/>
            <a:ext cx="617053" cy="631318"/>
          </a:xfrm>
          <a:prstGeom prst="ellipse">
            <a:avLst/>
          </a:prstGeom>
          <a:solidFill>
            <a:srgbClr val="9C5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2</a:t>
            </a:r>
          </a:p>
        </p:txBody>
      </p:sp>
      <p:sp>
        <p:nvSpPr>
          <p:cNvPr id="31" name="Rectangle 14"/>
          <p:cNvSpPr/>
          <p:nvPr/>
        </p:nvSpPr>
        <p:spPr>
          <a:xfrm>
            <a:off x="3376462" y="2908901"/>
            <a:ext cx="4756119"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的功能与实现机制</a:t>
            </a:r>
            <a:endParaRPr kumimoji="0" 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Rectangle 27"/>
          <p:cNvSpPr/>
          <p:nvPr/>
        </p:nvSpPr>
        <p:spPr>
          <a:xfrm>
            <a:off x="3376462" y="5321559"/>
            <a:ext cx="6441707"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在当前项目中的运用</a:t>
            </a:r>
            <a:endParaRPr kumimoji="0" 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2" name="Rectangle 27"/>
          <p:cNvSpPr/>
          <p:nvPr/>
        </p:nvSpPr>
        <p:spPr>
          <a:xfrm>
            <a:off x="3281424" y="4136955"/>
            <a:ext cx="4559119"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与其他内存数据库的对比</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13" name="Oval 15"/>
          <p:cNvSpPr/>
          <p:nvPr/>
        </p:nvSpPr>
        <p:spPr>
          <a:xfrm>
            <a:off x="2384334" y="5321559"/>
            <a:ext cx="647577" cy="6347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smtClean="0">
                <a:solidFill>
                  <a:srgbClr val="EEF2F5"/>
                </a:solidFill>
                <a:latin typeface="微软雅黑" panose="020B0503020204020204" pitchFamily="34" charset="-122"/>
                <a:ea typeface="微软雅黑" panose="020B0503020204020204" pitchFamily="34" charset="-122"/>
              </a:rPr>
              <a:t>4</a:t>
            </a:r>
            <a:endParaRPr lang="en-US"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739470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Redis</a:t>
            </a: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在当前项目中的运用</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38</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需求</a:t>
            </a:r>
            <a:r>
              <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动态</a:t>
            </a:r>
            <a:r>
              <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&amp;</a:t>
            </a: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资讯</a:t>
            </a:r>
            <a:endPar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8" name="Rectangle 14"/>
          <p:cNvSpPr/>
          <p:nvPr/>
        </p:nvSpPr>
        <p:spPr>
          <a:xfrm>
            <a:off x="1966237" y="2295036"/>
            <a:ext cx="9549660" cy="105259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按城市、楼盘、用户等访问</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动态</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资讯</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，如果直接从数据库</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中获取数据，数据量大、</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并且不是按照主键</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检索，耗时</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大，页面响应低</a:t>
            </a:r>
            <a:endPar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6" name="Rectangle 14"/>
          <p:cNvSpPr/>
          <p:nvPr/>
        </p:nvSpPr>
        <p:spPr>
          <a:xfrm>
            <a:off x="2045564" y="3472505"/>
            <a:ext cx="9549660" cy="892552"/>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、建立索引</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。索引固然可以</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提高相应</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的</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select</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效率，但同时降低了</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insert/update</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的效率，当有数据更新时会引起索引重建</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，耗费</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资源巨大不满足要求；</a:t>
            </a:r>
            <a:endPar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9" name="Rectangle 14"/>
          <p:cNvSpPr/>
          <p:nvPr/>
        </p:nvSpPr>
        <p:spPr>
          <a:xfrm>
            <a:off x="2045564" y="4489930"/>
            <a:ext cx="9549660" cy="492443"/>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lang="en-US" altLang="zh-CN" sz="2000" dirty="0">
                <a:solidFill>
                  <a:srgbClr val="EEF2F5"/>
                </a:solidFill>
                <a:latin typeface="微软雅黑" panose="020B0503020204020204" pitchFamily="34" charset="-122"/>
                <a:ea typeface="微软雅黑" panose="020B0503020204020204" pitchFamily="34" charset="-122"/>
              </a:rPr>
              <a:t>2</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、加入缓存</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。将数据加载到内存中，大大提高数据访问速度。</a:t>
            </a:r>
            <a:endPar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6415967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23119"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03</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298446" y="1588868"/>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一、简单动态字符串（</a:t>
            </a:r>
            <a:r>
              <a:rPr lang="en-US" altLang="zh-CN" sz="2800" dirty="0" smtClean="0">
                <a:solidFill>
                  <a:srgbClr val="EEF2F5"/>
                </a:solidFill>
                <a:latin typeface="微软雅黑" panose="020B0503020204020204" pitchFamily="34" charset="-122"/>
                <a:ea typeface="微软雅黑" panose="020B0503020204020204" pitchFamily="34" charset="-122"/>
              </a:rPr>
              <a:t>SDS</a:t>
            </a:r>
            <a:r>
              <a:rPr lang="zh-CN" altLang="en-US" sz="2800" dirty="0" smtClean="0">
                <a:solidFill>
                  <a:srgbClr val="EEF2F5"/>
                </a:solidFill>
                <a:latin typeface="微软雅黑" panose="020B0503020204020204" pitchFamily="34" charset="-122"/>
                <a:ea typeface="微软雅黑" panose="020B0503020204020204" pitchFamily="34" charset="-122"/>
              </a:rPr>
              <a:t>）</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1895634" y="2421644"/>
            <a:ext cx="9549660" cy="1532727"/>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构建了名为简单动态字符串（</a:t>
            </a:r>
            <a:r>
              <a:rPr lang="en-US" altLang="zh-CN" sz="2400" dirty="0" smtClean="0">
                <a:solidFill>
                  <a:srgbClr val="EEF2F5"/>
                </a:solidFill>
                <a:latin typeface="微软雅黑" panose="020B0503020204020204" pitchFamily="34" charset="-122"/>
                <a:ea typeface="微软雅黑" panose="020B0503020204020204" pitchFamily="34" charset="-122"/>
              </a:rPr>
              <a:t>Simple Dynamic String</a:t>
            </a:r>
            <a:r>
              <a:rPr lang="zh-CN" altLang="en-US" sz="2400" dirty="0" smtClean="0">
                <a:solidFill>
                  <a:srgbClr val="EEF2F5"/>
                </a:solidFill>
                <a:latin typeface="微软雅黑" panose="020B0503020204020204" pitchFamily="34" charset="-122"/>
                <a:ea typeface="微软雅黑" panose="020B0503020204020204" pitchFamily="34" charset="-122"/>
              </a:rPr>
              <a:t>）的抽象类型，并用作系统中默认的字符串表示，同时用作缓冲区，例如</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缓冲区、客户端状态中的输入缓冲区等。</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104599" y="4134661"/>
            <a:ext cx="3476190" cy="2295238"/>
          </a:xfrm>
          <a:prstGeom prst="rect">
            <a:avLst/>
          </a:prstGeom>
        </p:spPr>
      </p:pic>
      <p:pic>
        <p:nvPicPr>
          <p:cNvPr id="9" name="图片 8"/>
          <p:cNvPicPr>
            <a:picLocks noChangeAspect="1"/>
          </p:cNvPicPr>
          <p:nvPr/>
        </p:nvPicPr>
        <p:blipFill>
          <a:blip r:embed="rId3"/>
          <a:stretch>
            <a:fillRect/>
          </a:stretch>
        </p:blipFill>
        <p:spPr>
          <a:xfrm>
            <a:off x="5826092" y="4553708"/>
            <a:ext cx="4752381" cy="1457143"/>
          </a:xfrm>
          <a:prstGeom prst="rect">
            <a:avLst/>
          </a:prstGeom>
        </p:spPr>
      </p:pic>
    </p:spTree>
    <p:extLst>
      <p:ext uri="{BB962C8B-B14F-4D97-AF65-F5344CB8AC3E}">
        <p14:creationId xmlns:p14="http://schemas.microsoft.com/office/powerpoint/2010/main" val="132079992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Redis</a:t>
            </a: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在当前项目中的运用</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39</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508806" cy="65248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数据库与</a:t>
            </a:r>
            <a:r>
              <a:rPr kumimoji="0" lang="en-US" altLang="zh-CN" sz="28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缓存一致性的解决</a:t>
            </a:r>
            <a:endPar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8" name="Rectangle 14"/>
          <p:cNvSpPr/>
          <p:nvPr/>
        </p:nvSpPr>
        <p:spPr>
          <a:xfrm>
            <a:off x="1772995" y="2297161"/>
            <a:ext cx="9839076" cy="105259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以楼盘下动态为例</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，运用</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zset</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数据对象，缓存中存放已通过状态的动态，</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key=</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projectId</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value=[…,</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dynamicId</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p>
        </p:txBody>
      </p:sp>
      <p:graphicFrame>
        <p:nvGraphicFramePr>
          <p:cNvPr id="4" name="表格 3"/>
          <p:cNvGraphicFramePr>
            <a:graphicFrameLocks noGrp="1"/>
          </p:cNvGraphicFramePr>
          <p:nvPr>
            <p:extLst>
              <p:ext uri="{D42A27DB-BD31-4B8C-83A1-F6EECF244321}">
                <p14:modId xmlns:p14="http://schemas.microsoft.com/office/powerpoint/2010/main" val="847774414"/>
              </p:ext>
            </p:extLst>
          </p:nvPr>
        </p:nvGraphicFramePr>
        <p:xfrm>
          <a:off x="1920433" y="3741959"/>
          <a:ext cx="1532964" cy="2336202"/>
        </p:xfrm>
        <a:graphic>
          <a:graphicData uri="http://schemas.openxmlformats.org/drawingml/2006/table">
            <a:tbl>
              <a:tblPr firstRow="1" bandRow="1">
                <a:tableStyleId>{5C22544A-7EE6-4342-B048-85BDC9FD1C3A}</a:tableStyleId>
              </a:tblPr>
              <a:tblGrid>
                <a:gridCol w="1532964">
                  <a:extLst>
                    <a:ext uri="{9D8B030D-6E8A-4147-A177-3AD203B41FA5}">
                      <a16:colId xmlns:a16="http://schemas.microsoft.com/office/drawing/2014/main" val="489540308"/>
                    </a:ext>
                  </a:extLst>
                </a:gridCol>
              </a:tblGrid>
              <a:tr h="389367">
                <a:tc>
                  <a:txBody>
                    <a:bodyPr/>
                    <a:lstStyle/>
                    <a:p>
                      <a:pPr algn="ctr"/>
                      <a:r>
                        <a:rPr lang="en-US" altLang="zh-CN" b="1" dirty="0" err="1" smtClean="0">
                          <a:solidFill>
                            <a:schemeClr val="tx1"/>
                          </a:solidFill>
                          <a:latin typeface="微软雅黑" panose="020B0503020204020204" pitchFamily="34" charset="-122"/>
                          <a:ea typeface="微软雅黑" panose="020B0503020204020204" pitchFamily="34" charset="-122"/>
                        </a:rPr>
                        <a:t>Redis</a:t>
                      </a:r>
                      <a:r>
                        <a:rPr lang="en-US" altLang="zh-CN" b="1" dirty="0" smtClean="0">
                          <a:solidFill>
                            <a:schemeClr val="tx1"/>
                          </a:solidFill>
                          <a:latin typeface="微软雅黑" panose="020B0503020204020204" pitchFamily="34" charset="-122"/>
                          <a:ea typeface="微软雅黑" panose="020B0503020204020204" pitchFamily="34" charset="-122"/>
                        </a:rPr>
                        <a:t>(</a:t>
                      </a:r>
                      <a:r>
                        <a:rPr lang="en-US" altLang="zh-CN" b="1" dirty="0" err="1" smtClean="0">
                          <a:solidFill>
                            <a:schemeClr val="tx1"/>
                          </a:solidFill>
                          <a:latin typeface="微软雅黑" panose="020B0503020204020204" pitchFamily="34" charset="-122"/>
                          <a:ea typeface="微软雅黑" panose="020B0503020204020204" pitchFamily="34" charset="-122"/>
                        </a:rPr>
                        <a:t>zset</a:t>
                      </a:r>
                      <a:r>
                        <a:rPr lang="en-US" altLang="zh-CN" b="1" dirty="0" smtClean="0">
                          <a:solidFill>
                            <a:schemeClr val="tx1"/>
                          </a:solidFill>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1305253134"/>
                  </a:ext>
                </a:extLst>
              </a:tr>
              <a:tr h="389367">
                <a:tc>
                  <a:txBody>
                    <a:bodyPr/>
                    <a:lstStyle/>
                    <a:p>
                      <a:pPr algn="ctr"/>
                      <a:r>
                        <a:rPr lang="en-US" altLang="zh-CN" b="0" dirty="0" smtClean="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3832063377"/>
                  </a:ext>
                </a:extLst>
              </a:tr>
              <a:tr h="389367">
                <a:tc>
                  <a:txBody>
                    <a:bodyPr/>
                    <a:lstStyle/>
                    <a:p>
                      <a:pPr algn="ctr"/>
                      <a:r>
                        <a:rPr lang="en-US" altLang="zh-CN" b="0" dirty="0" err="1" smtClean="0">
                          <a:solidFill>
                            <a:schemeClr val="tx1"/>
                          </a:solidFill>
                          <a:latin typeface="微软雅黑" panose="020B0503020204020204" pitchFamily="34" charset="-122"/>
                          <a:ea typeface="微软雅黑" panose="020B0503020204020204" pitchFamily="34" charset="-122"/>
                        </a:rPr>
                        <a:t>dynamicIdi</a:t>
                      </a:r>
                      <a:endParaRPr lang="zh-CN" altLang="en-US" b="0" dirty="0">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3030971750"/>
                  </a:ext>
                </a:extLst>
              </a:tr>
              <a:tr h="389367">
                <a:tc>
                  <a:txBody>
                    <a:bodyPr/>
                    <a:lstStyle/>
                    <a:p>
                      <a:pPr algn="ctr"/>
                      <a:r>
                        <a:rPr lang="en-US" altLang="zh-CN" b="0" dirty="0" err="1" smtClean="0">
                          <a:solidFill>
                            <a:schemeClr val="tx1"/>
                          </a:solidFill>
                          <a:latin typeface="微软雅黑" panose="020B0503020204020204" pitchFamily="34" charset="-122"/>
                          <a:ea typeface="微软雅黑" panose="020B0503020204020204" pitchFamily="34" charset="-122"/>
                        </a:rPr>
                        <a:t>dynamicIdj</a:t>
                      </a:r>
                      <a:endParaRPr lang="zh-CN" altLang="en-US" b="0" dirty="0">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2452298597"/>
                  </a:ext>
                </a:extLst>
              </a:tr>
              <a:tr h="389367">
                <a:tc>
                  <a:txBody>
                    <a:bodyPr/>
                    <a:lstStyle/>
                    <a:p>
                      <a:pPr algn="ctr"/>
                      <a:r>
                        <a:rPr lang="en-US" altLang="zh-CN" b="0" dirty="0" smtClean="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1131071982"/>
                  </a:ext>
                </a:extLst>
              </a:tr>
              <a:tr h="389367">
                <a:tc>
                  <a:txBody>
                    <a:bodyPr/>
                    <a:lstStyle/>
                    <a:p>
                      <a:pPr algn="ctr"/>
                      <a:r>
                        <a:rPr lang="en-US" altLang="zh-CN" b="0" dirty="0" err="1" smtClean="0">
                          <a:solidFill>
                            <a:schemeClr val="tx1"/>
                          </a:solidFill>
                          <a:latin typeface="微软雅黑" panose="020B0503020204020204" pitchFamily="34" charset="-122"/>
                          <a:ea typeface="微软雅黑" panose="020B0503020204020204" pitchFamily="34" charset="-122"/>
                        </a:rPr>
                        <a:t>dynamicIdn</a:t>
                      </a:r>
                      <a:endParaRPr lang="zh-CN" altLang="en-US" b="0" dirty="0">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1092297865"/>
                  </a:ext>
                </a:extLst>
              </a:tr>
            </a:tbl>
          </a:graphicData>
        </a:graphic>
      </p:graphicFrame>
      <p:grpSp>
        <p:nvGrpSpPr>
          <p:cNvPr id="71" name="组合 70"/>
          <p:cNvGrpSpPr/>
          <p:nvPr/>
        </p:nvGrpSpPr>
        <p:grpSpPr>
          <a:xfrm>
            <a:off x="3901899" y="3349757"/>
            <a:ext cx="4369860" cy="3120606"/>
            <a:chOff x="5049373" y="3132568"/>
            <a:chExt cx="4369860" cy="3120606"/>
          </a:xfrm>
        </p:grpSpPr>
        <p:sp>
          <p:nvSpPr>
            <p:cNvPr id="12" name="椭圆 11"/>
            <p:cNvSpPr/>
            <p:nvPr/>
          </p:nvSpPr>
          <p:spPr>
            <a:xfrm>
              <a:off x="6599161" y="3132568"/>
              <a:ext cx="1184584" cy="11717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通过</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5049373" y="5067774"/>
              <a:ext cx="1184584" cy="11717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待审核</a:t>
              </a:r>
              <a:endParaRPr lang="zh-CN" altLang="en-US" sz="2400" dirty="0">
                <a:latin typeface="微软雅黑" panose="020B0503020204020204" pitchFamily="34" charset="-122"/>
                <a:ea typeface="微软雅黑" panose="020B0503020204020204" pitchFamily="34" charset="-122"/>
              </a:endParaRPr>
            </a:p>
          </p:txBody>
        </p:sp>
        <p:sp>
          <p:nvSpPr>
            <p:cNvPr id="22" name="椭圆 21"/>
            <p:cNvSpPr/>
            <p:nvPr/>
          </p:nvSpPr>
          <p:spPr>
            <a:xfrm>
              <a:off x="8234649" y="5081422"/>
              <a:ext cx="1184584" cy="11717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删除</a:t>
              </a:r>
              <a:endParaRPr lang="zh-CN" altLang="en-US" sz="2400" dirty="0">
                <a:latin typeface="微软雅黑" panose="020B0503020204020204" pitchFamily="34" charset="-122"/>
                <a:ea typeface="微软雅黑" panose="020B0503020204020204" pitchFamily="34" charset="-122"/>
              </a:endParaRPr>
            </a:p>
          </p:txBody>
        </p:sp>
        <p:cxnSp>
          <p:nvCxnSpPr>
            <p:cNvPr id="27" name="直接箭头连接符 26"/>
            <p:cNvCxnSpPr>
              <a:endCxn id="12" idx="3"/>
            </p:cNvCxnSpPr>
            <p:nvPr/>
          </p:nvCxnSpPr>
          <p:spPr>
            <a:xfrm flipV="1">
              <a:off x="5745707" y="4132721"/>
              <a:ext cx="1026932" cy="1106653"/>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1" idx="7"/>
            </p:cNvCxnSpPr>
            <p:nvPr/>
          </p:nvCxnSpPr>
          <p:spPr>
            <a:xfrm flipH="1">
              <a:off x="6060479" y="4037236"/>
              <a:ext cx="1149764" cy="1202137"/>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1" idx="6"/>
              <a:endCxn id="22" idx="2"/>
            </p:cNvCxnSpPr>
            <p:nvPr/>
          </p:nvCxnSpPr>
          <p:spPr>
            <a:xfrm>
              <a:off x="6233957" y="5653650"/>
              <a:ext cx="2000692" cy="13648"/>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6206661" y="5895832"/>
              <a:ext cx="1968348" cy="0"/>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2" idx="5"/>
            </p:cNvCxnSpPr>
            <p:nvPr/>
          </p:nvCxnSpPr>
          <p:spPr>
            <a:xfrm>
              <a:off x="7610267" y="4132721"/>
              <a:ext cx="880982" cy="1031715"/>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72" name="Rectangle 14"/>
          <p:cNvSpPr/>
          <p:nvPr/>
        </p:nvSpPr>
        <p:spPr>
          <a:xfrm>
            <a:off x="7433803" y="3562515"/>
            <a:ext cx="4532440" cy="169277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lang="en-US" altLang="zh-CN" sz="2000" dirty="0">
                <a:solidFill>
                  <a:srgbClr val="EEF2F5"/>
                </a:solidFill>
                <a:latin typeface="微软雅黑" panose="020B0503020204020204" pitchFamily="34" charset="-122"/>
                <a:ea typeface="微软雅黑" panose="020B0503020204020204" pitchFamily="34" charset="-122"/>
              </a:rPr>
              <a:t>(</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1</a:t>
            </a:r>
            <a:r>
              <a:rPr lang="en-US" altLang="zh-CN" sz="2000" dirty="0">
                <a:solidFill>
                  <a:srgbClr val="EEF2F5"/>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待审核</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=&gt;</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通过：向缓存中添加；</a:t>
            </a:r>
            <a:endPar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a:p>
            <a:pPr lvl="0" defTabSz="914363">
              <a:lnSpc>
                <a:spcPct val="130000"/>
              </a:lnSpc>
            </a:pPr>
            <a:r>
              <a:rPr lang="en-US" altLang="zh-CN" sz="2000" dirty="0" smtClean="0">
                <a:solidFill>
                  <a:srgbClr val="EEF2F5"/>
                </a:solidFill>
                <a:latin typeface="微软雅黑" panose="020B0503020204020204" pitchFamily="34" charset="-122"/>
                <a:ea typeface="微软雅黑" panose="020B0503020204020204" pitchFamily="34" charset="-122"/>
              </a:rPr>
              <a:t>(2)</a:t>
            </a:r>
            <a:r>
              <a:rPr lang="zh-CN" altLang="en-US" sz="2000" dirty="0" smtClean="0">
                <a:solidFill>
                  <a:srgbClr val="EEF2F5"/>
                </a:solidFill>
                <a:latin typeface="微软雅黑" panose="020B0503020204020204" pitchFamily="34" charset="-122"/>
                <a:ea typeface="微软雅黑" panose="020B0503020204020204" pitchFamily="34" charset="-122"/>
              </a:rPr>
              <a:t>通过</a:t>
            </a:r>
            <a:r>
              <a:rPr lang="en-US" altLang="zh-CN" sz="2000" dirty="0" smtClean="0">
                <a:solidFill>
                  <a:srgbClr val="EEF2F5"/>
                </a:solidFill>
                <a:latin typeface="微软雅黑" panose="020B0503020204020204" pitchFamily="34" charset="-122"/>
                <a:ea typeface="微软雅黑" panose="020B0503020204020204" pitchFamily="34" charset="-122"/>
              </a:rPr>
              <a:t>=&gt;</a:t>
            </a:r>
            <a:r>
              <a:rPr lang="zh-CN" altLang="en-US" sz="2000" dirty="0" smtClean="0">
                <a:solidFill>
                  <a:srgbClr val="EEF2F5"/>
                </a:solidFill>
                <a:latin typeface="微软雅黑" panose="020B0503020204020204" pitchFamily="34" charset="-122"/>
                <a:ea typeface="微软雅黑" panose="020B0503020204020204" pitchFamily="34" charset="-122"/>
              </a:rPr>
              <a:t>待审核：从缓存中移除；</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lvl="0" defTabSz="914363">
              <a:lnSpc>
                <a:spcPct val="130000"/>
              </a:lnSpc>
            </a:pPr>
            <a:r>
              <a:rPr lang="en-US" altLang="zh-CN" sz="2000" dirty="0" smtClean="0">
                <a:solidFill>
                  <a:srgbClr val="EEF2F5"/>
                </a:solidFill>
                <a:latin typeface="微软雅黑" panose="020B0503020204020204" pitchFamily="34" charset="-122"/>
                <a:ea typeface="微软雅黑" panose="020B0503020204020204" pitchFamily="34" charset="-122"/>
              </a:rPr>
              <a:t>(3)</a:t>
            </a:r>
            <a:r>
              <a:rPr lang="zh-CN" altLang="en-US" sz="2000" dirty="0" smtClean="0">
                <a:solidFill>
                  <a:srgbClr val="EEF2F5"/>
                </a:solidFill>
                <a:latin typeface="微软雅黑" panose="020B0503020204020204" pitchFamily="34" charset="-122"/>
                <a:ea typeface="微软雅黑" panose="020B0503020204020204" pitchFamily="34" charset="-122"/>
              </a:rPr>
              <a:t>通过</a:t>
            </a:r>
            <a:r>
              <a:rPr lang="en-US" altLang="zh-CN" sz="2000" dirty="0" smtClean="0">
                <a:solidFill>
                  <a:srgbClr val="EEF2F5"/>
                </a:solidFill>
                <a:latin typeface="微软雅黑" panose="020B0503020204020204" pitchFamily="34" charset="-122"/>
                <a:ea typeface="微软雅黑" panose="020B0503020204020204" pitchFamily="34" charset="-122"/>
              </a:rPr>
              <a:t>=&gt;</a:t>
            </a:r>
            <a:r>
              <a:rPr lang="zh-CN" altLang="en-US" sz="2000" dirty="0" smtClean="0">
                <a:solidFill>
                  <a:srgbClr val="EEF2F5"/>
                </a:solidFill>
                <a:latin typeface="微软雅黑" panose="020B0503020204020204" pitchFamily="34" charset="-122"/>
                <a:ea typeface="微软雅黑" panose="020B0503020204020204" pitchFamily="34" charset="-122"/>
              </a:rPr>
              <a:t>删除：从缓存中移除；</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lvl="0" defTabSz="914363">
              <a:lnSpc>
                <a:spcPct val="130000"/>
              </a:lnSpc>
            </a:pP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(4)</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待审核</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&lt;=&gt;</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删除：缓存不改动；</a:t>
            </a:r>
            <a:endPar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5327203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2" name="图片占位符 1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13" b="7813"/>
          <a:stretch>
            <a:fillRect/>
          </a:stretch>
        </p:blipFill>
        <p:spPr/>
      </p:pic>
      <p:sp>
        <p:nvSpPr>
          <p:cNvPr id="2" name="Rectangle 1"/>
          <p:cNvSpPr/>
          <p:nvPr/>
        </p:nvSpPr>
        <p:spPr>
          <a:xfrm>
            <a:off x="0" y="0"/>
            <a:ext cx="12192000" cy="6858000"/>
          </a:xfrm>
          <a:prstGeom prst="rect">
            <a:avLst/>
          </a:prstGeom>
          <a:solidFill>
            <a:schemeClr val="tx1">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prstClr val="white"/>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4720276" y="3136613"/>
            <a:ext cx="2751458" cy="584775"/>
          </a:xfrm>
          <a:prstGeom prst="rect">
            <a:avLst/>
          </a:prstGeom>
          <a:noFill/>
        </p:spPr>
        <p:txBody>
          <a:bodyPr wrap="none" rtlCol="0">
            <a:spAutoFit/>
          </a:bodyPr>
          <a:lstStyle/>
          <a:p>
            <a:pPr algn="ctr" defTabSz="914363"/>
            <a:r>
              <a:rPr lang="en-US" sz="32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THANK </a:t>
            </a:r>
            <a:r>
              <a:rPr lang="en-US" sz="32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YOU</a:t>
            </a:r>
            <a:endParaRPr lang="en-US" sz="32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122590505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4206" y="728995"/>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04</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09533" y="1597181"/>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一、简单动态字符串（</a:t>
            </a:r>
            <a:r>
              <a:rPr lang="en-US" altLang="zh-CN" sz="2800" dirty="0" smtClean="0">
                <a:solidFill>
                  <a:srgbClr val="EEF2F5"/>
                </a:solidFill>
                <a:latin typeface="微软雅黑" panose="020B0503020204020204" pitchFamily="34" charset="-122"/>
                <a:ea typeface="微软雅黑" panose="020B0503020204020204" pitchFamily="34" charset="-122"/>
              </a:rPr>
              <a:t>SDS</a:t>
            </a:r>
            <a:r>
              <a:rPr lang="zh-CN" altLang="en-US" sz="2800" dirty="0" smtClean="0">
                <a:solidFill>
                  <a:srgbClr val="EEF2F5"/>
                </a:solidFill>
                <a:latin typeface="微软雅黑" panose="020B0503020204020204" pitchFamily="34" charset="-122"/>
                <a:ea typeface="微软雅黑" panose="020B0503020204020204" pitchFamily="34" charset="-122"/>
              </a:rPr>
              <a:t>）</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1998218" y="2305404"/>
            <a:ext cx="9294679"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相比于</a:t>
            </a:r>
            <a:r>
              <a:rPr lang="en-US" altLang="zh-CN" sz="2400" dirty="0" smtClean="0">
                <a:solidFill>
                  <a:srgbClr val="EEF2F5"/>
                </a:solidFill>
                <a:latin typeface="微软雅黑" panose="020B0503020204020204" pitchFamily="34" charset="-122"/>
                <a:ea typeface="微软雅黑" panose="020B0503020204020204" pitchFamily="34" charset="-122"/>
              </a:rPr>
              <a:t>C</a:t>
            </a:r>
            <a:r>
              <a:rPr lang="zh-CN" altLang="en-US" sz="2400" dirty="0" smtClean="0">
                <a:solidFill>
                  <a:srgbClr val="EEF2F5"/>
                </a:solidFill>
                <a:latin typeface="微软雅黑" panose="020B0503020204020204" pitchFamily="34" charset="-122"/>
                <a:ea typeface="微软雅黑" panose="020B0503020204020204" pitchFamily="34" charset="-122"/>
              </a:rPr>
              <a:t>字符串：</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1</a:t>
            </a:r>
            <a:r>
              <a:rPr lang="zh-CN" altLang="en-US" sz="2400" dirty="0" smtClean="0">
                <a:solidFill>
                  <a:srgbClr val="EEF2F5"/>
                </a:solidFill>
                <a:latin typeface="微软雅黑" panose="020B0503020204020204" pitchFamily="34" charset="-122"/>
                <a:ea typeface="微软雅黑" panose="020B0503020204020204" pitchFamily="34" charset="-122"/>
              </a:rPr>
              <a:t>、常数复杂度获取字符串长度</a:t>
            </a:r>
            <a:r>
              <a:rPr lang="zh-CN" altLang="en-US" sz="2400" dirty="0" smtClean="0">
                <a:solidFill>
                  <a:srgbClr val="EEF2F5"/>
                </a:solidFill>
                <a:latin typeface="微软雅黑" panose="020B0503020204020204" pitchFamily="34" charset="-122"/>
                <a:ea typeface="微软雅黑" panose="020B0503020204020204" pitchFamily="34" charset="-122"/>
              </a:rPr>
              <a:t>；</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645557" y="2173063"/>
            <a:ext cx="4752381" cy="1457143"/>
          </a:xfrm>
          <a:prstGeom prst="rect">
            <a:avLst/>
          </a:prstGeom>
        </p:spPr>
      </p:pic>
      <p:sp>
        <p:nvSpPr>
          <p:cNvPr id="2" name="矩形 1"/>
          <p:cNvSpPr/>
          <p:nvPr/>
        </p:nvSpPr>
        <p:spPr>
          <a:xfrm>
            <a:off x="1998217" y="3367378"/>
            <a:ext cx="8050851" cy="525657"/>
          </a:xfrm>
          <a:prstGeom prst="rect">
            <a:avLst/>
          </a:prstGeom>
        </p:spPr>
        <p:txBody>
          <a:bodyPr wrap="square">
            <a:spAutoFit/>
          </a:bodyPr>
          <a:lstStyle/>
          <a:p>
            <a:pPr defTabSz="914363">
              <a:lnSpc>
                <a:spcPct val="130000"/>
              </a:lnSpc>
            </a:pPr>
            <a:r>
              <a:rPr lang="en-US" altLang="zh-CN" sz="2400" dirty="0">
                <a:solidFill>
                  <a:srgbClr val="EEF2F5"/>
                </a:solidFill>
                <a:latin typeface="微软雅黑" panose="020B0503020204020204" pitchFamily="34" charset="-122"/>
                <a:ea typeface="微软雅黑" panose="020B0503020204020204" pitchFamily="34" charset="-122"/>
              </a:rPr>
              <a:t>2</a:t>
            </a:r>
            <a:r>
              <a:rPr lang="zh-CN" altLang="en-US" sz="2400" dirty="0">
                <a:solidFill>
                  <a:srgbClr val="EEF2F5"/>
                </a:solidFill>
                <a:latin typeface="微软雅黑" panose="020B0503020204020204" pitchFamily="34" charset="-122"/>
                <a:ea typeface="微软雅黑" panose="020B0503020204020204" pitchFamily="34" charset="-122"/>
              </a:rPr>
              <a:t>、杜绝缓冲区溢出</a:t>
            </a:r>
            <a:r>
              <a:rPr lang="zh-CN" altLang="en-US" sz="2400" dirty="0" smtClean="0">
                <a:solidFill>
                  <a:srgbClr val="EEF2F5"/>
                </a:solidFill>
                <a:latin typeface="微软雅黑" panose="020B0503020204020204" pitchFamily="34" charset="-122"/>
                <a:ea typeface="微软雅黑" panose="020B0503020204020204" pitchFamily="34" charset="-122"/>
              </a:rPr>
              <a:t>；</a:t>
            </a:r>
            <a:endParaRPr lang="en-US" altLang="zh-CN" sz="2400" dirty="0">
              <a:solidFill>
                <a:srgbClr val="EEF2F5"/>
              </a:solidFill>
              <a:latin typeface="微软雅黑" panose="020B0503020204020204" pitchFamily="34" charset="-122"/>
              <a:ea typeface="微软雅黑" panose="020B0503020204020204" pitchFamily="34" charset="-122"/>
            </a:endParaRPr>
          </a:p>
        </p:txBody>
      </p:sp>
      <p:sp>
        <p:nvSpPr>
          <p:cNvPr id="3" name="矩形 2"/>
          <p:cNvSpPr/>
          <p:nvPr/>
        </p:nvSpPr>
        <p:spPr>
          <a:xfrm>
            <a:off x="1998216" y="3893035"/>
            <a:ext cx="9597008" cy="2012859"/>
          </a:xfrm>
          <a:prstGeom prst="rect">
            <a:avLst/>
          </a:prstGeom>
        </p:spPr>
        <p:txBody>
          <a:bodyPr wrap="square">
            <a:spAutoFit/>
          </a:bodyPr>
          <a:lstStyle/>
          <a:p>
            <a:pPr defTabSz="914363">
              <a:lnSpc>
                <a:spcPct val="130000"/>
              </a:lnSpc>
            </a:pPr>
            <a:r>
              <a:rPr lang="en-US" altLang="zh-CN" sz="2400" dirty="0">
                <a:solidFill>
                  <a:srgbClr val="EEF2F5"/>
                </a:solidFill>
                <a:latin typeface="微软雅黑" panose="020B0503020204020204" pitchFamily="34" charset="-122"/>
                <a:ea typeface="微软雅黑" panose="020B0503020204020204" pitchFamily="34" charset="-122"/>
              </a:rPr>
              <a:t>3</a:t>
            </a:r>
            <a:r>
              <a:rPr lang="zh-CN" altLang="en-US" sz="2400" dirty="0">
                <a:solidFill>
                  <a:srgbClr val="EEF2F5"/>
                </a:solidFill>
                <a:latin typeface="微软雅黑" panose="020B0503020204020204" pitchFamily="34" charset="-122"/>
                <a:ea typeface="微软雅黑" panose="020B0503020204020204" pitchFamily="34" charset="-122"/>
              </a:rPr>
              <a:t>、减少修改字符串时带来的内存重分配次数：</a:t>
            </a:r>
            <a:endParaRPr lang="en-US" altLang="zh-CN" sz="2400" dirty="0">
              <a:solidFill>
                <a:srgbClr val="EEF2F5"/>
              </a:solidFill>
              <a:latin typeface="微软雅黑" panose="020B0503020204020204" pitchFamily="34" charset="-122"/>
              <a:ea typeface="微软雅黑" panose="020B0503020204020204" pitchFamily="34" charset="-122"/>
            </a:endParaRPr>
          </a:p>
          <a:p>
            <a:pPr indent="-457200" defTabSz="914363">
              <a:lnSpc>
                <a:spcPct val="130000"/>
              </a:lnSpc>
            </a:pPr>
            <a:r>
              <a:rPr lang="zh-CN" altLang="en-US" sz="2400" dirty="0">
                <a:solidFill>
                  <a:srgbClr val="EEF2F5"/>
                </a:solidFill>
                <a:latin typeface="微软雅黑" panose="020B0503020204020204" pitchFamily="34" charset="-122"/>
                <a:ea typeface="微软雅黑" panose="020B0503020204020204" pitchFamily="34" charset="-122"/>
              </a:rPr>
              <a:t>（</a:t>
            </a:r>
            <a:r>
              <a:rPr lang="en-US" altLang="zh-CN" sz="2400" dirty="0">
                <a:solidFill>
                  <a:srgbClr val="EEF2F5"/>
                </a:solidFill>
                <a:latin typeface="微软雅黑" panose="020B0503020204020204" pitchFamily="34" charset="-122"/>
                <a:ea typeface="微软雅黑" panose="020B0503020204020204" pitchFamily="34" charset="-122"/>
              </a:rPr>
              <a:t>1</a:t>
            </a:r>
            <a:r>
              <a:rPr lang="zh-CN" altLang="en-US" sz="2400" dirty="0">
                <a:solidFill>
                  <a:srgbClr val="EEF2F5"/>
                </a:solidFill>
                <a:latin typeface="微软雅黑" panose="020B0503020204020204" pitchFamily="34" charset="-122"/>
                <a:ea typeface="微软雅黑" panose="020B0503020204020204" pitchFamily="34" charset="-122"/>
              </a:rPr>
              <a:t>）空间预分配：</a:t>
            </a:r>
            <a:r>
              <a:rPr lang="en-US" altLang="zh-CN" sz="2400" dirty="0">
                <a:solidFill>
                  <a:srgbClr val="EEF2F5"/>
                </a:solidFill>
                <a:latin typeface="微软雅黑" panose="020B0503020204020204" pitchFamily="34" charset="-122"/>
                <a:ea typeface="微软雅黑" panose="020B0503020204020204" pitchFamily="34" charset="-122"/>
              </a:rPr>
              <a:t>SDS</a:t>
            </a:r>
            <a:r>
              <a:rPr lang="zh-CN" altLang="en-US" sz="2400" dirty="0">
                <a:solidFill>
                  <a:srgbClr val="EEF2F5"/>
                </a:solidFill>
                <a:latin typeface="微软雅黑" panose="020B0503020204020204" pitchFamily="34" charset="-122"/>
                <a:ea typeface="微软雅黑" panose="020B0503020204020204" pitchFamily="34" charset="-122"/>
              </a:rPr>
              <a:t>长度小于</a:t>
            </a:r>
            <a:r>
              <a:rPr lang="en-US" altLang="zh-CN" sz="2400" dirty="0">
                <a:solidFill>
                  <a:srgbClr val="EEF2F5"/>
                </a:solidFill>
                <a:latin typeface="微软雅黑" panose="020B0503020204020204" pitchFamily="34" charset="-122"/>
                <a:ea typeface="微软雅黑" panose="020B0503020204020204" pitchFamily="34" charset="-122"/>
              </a:rPr>
              <a:t>1MB</a:t>
            </a:r>
            <a:r>
              <a:rPr lang="zh-CN" altLang="en-US" sz="2400" dirty="0">
                <a:solidFill>
                  <a:srgbClr val="EEF2F5"/>
                </a:solidFill>
                <a:latin typeface="微软雅黑" panose="020B0503020204020204" pitchFamily="34" charset="-122"/>
                <a:ea typeface="微软雅黑" panose="020B0503020204020204" pitchFamily="34" charset="-122"/>
              </a:rPr>
              <a:t>，则分配（</a:t>
            </a:r>
            <a:r>
              <a:rPr lang="en-US" altLang="zh-CN" sz="2400" dirty="0">
                <a:solidFill>
                  <a:srgbClr val="EEF2F5"/>
                </a:solidFill>
                <a:latin typeface="微软雅黑" panose="020B0503020204020204" pitchFamily="34" charset="-122"/>
                <a:ea typeface="微软雅黑" panose="020B0503020204020204" pitchFamily="34" charset="-122"/>
              </a:rPr>
              <a:t>2</a:t>
            </a:r>
            <a:r>
              <a:rPr lang="zh-CN" altLang="en-US" sz="2400" dirty="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len+1B</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zh-CN" altLang="en-US" sz="2400" dirty="0">
                <a:solidFill>
                  <a:srgbClr val="EEF2F5"/>
                </a:solidFill>
                <a:latin typeface="微软雅黑" panose="020B0503020204020204" pitchFamily="34" charset="-122"/>
                <a:ea typeface="微软雅黑" panose="020B0503020204020204" pitchFamily="34" charset="-122"/>
              </a:rPr>
              <a:t>大小空间</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SDS</a:t>
            </a:r>
            <a:r>
              <a:rPr lang="zh-CN" altLang="en-US" sz="2400" dirty="0">
                <a:solidFill>
                  <a:srgbClr val="EEF2F5"/>
                </a:solidFill>
                <a:latin typeface="微软雅黑" panose="020B0503020204020204" pitchFamily="34" charset="-122"/>
                <a:ea typeface="微软雅黑" panose="020B0503020204020204" pitchFamily="34" charset="-122"/>
              </a:rPr>
              <a:t>长度大于</a:t>
            </a:r>
            <a:r>
              <a:rPr lang="en-US" altLang="zh-CN" sz="2400" dirty="0">
                <a:solidFill>
                  <a:srgbClr val="EEF2F5"/>
                </a:solidFill>
                <a:latin typeface="微软雅黑" panose="020B0503020204020204" pitchFamily="34" charset="-122"/>
                <a:ea typeface="微软雅黑" panose="020B0503020204020204" pitchFamily="34" charset="-122"/>
              </a:rPr>
              <a:t>1MB</a:t>
            </a:r>
            <a:r>
              <a:rPr lang="zh-CN" altLang="en-US" sz="2400" dirty="0">
                <a:solidFill>
                  <a:srgbClr val="EEF2F5"/>
                </a:solidFill>
                <a:latin typeface="微软雅黑" panose="020B0503020204020204" pitchFamily="34" charset="-122"/>
                <a:ea typeface="微软雅黑" panose="020B0503020204020204" pitchFamily="34" charset="-122"/>
              </a:rPr>
              <a:t>，则分配（</a:t>
            </a:r>
            <a:r>
              <a:rPr lang="en-US" altLang="zh-CN" sz="2400" dirty="0" smtClean="0">
                <a:solidFill>
                  <a:srgbClr val="EEF2F5"/>
                </a:solidFill>
                <a:latin typeface="微软雅黑" panose="020B0503020204020204" pitchFamily="34" charset="-122"/>
                <a:ea typeface="微软雅黑" panose="020B0503020204020204" pitchFamily="34" charset="-122"/>
              </a:rPr>
              <a:t>len+1MB+1B</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zh-CN" altLang="en-US" sz="2400" dirty="0">
                <a:solidFill>
                  <a:srgbClr val="EEF2F5"/>
                </a:solidFill>
                <a:latin typeface="微软雅黑" panose="020B0503020204020204" pitchFamily="34" charset="-122"/>
                <a:ea typeface="微软雅黑" panose="020B0503020204020204" pitchFamily="34" charset="-122"/>
              </a:rPr>
              <a:t>大小空间；</a:t>
            </a:r>
            <a:endParaRPr lang="en-US" altLang="zh-CN" sz="2400" dirty="0">
              <a:solidFill>
                <a:srgbClr val="EEF2F5"/>
              </a:solidFill>
              <a:latin typeface="微软雅黑" panose="020B0503020204020204" pitchFamily="34" charset="-122"/>
              <a:ea typeface="微软雅黑" panose="020B0503020204020204" pitchFamily="34" charset="-122"/>
            </a:endParaRPr>
          </a:p>
          <a:p>
            <a:pPr indent="-457200" defTabSz="914363">
              <a:lnSpc>
                <a:spcPct val="130000"/>
              </a:lnSpc>
            </a:pPr>
            <a:r>
              <a:rPr lang="zh-CN" altLang="en-US" sz="2400" dirty="0">
                <a:solidFill>
                  <a:srgbClr val="EEF2F5"/>
                </a:solidFill>
                <a:latin typeface="微软雅黑" panose="020B0503020204020204" pitchFamily="34" charset="-122"/>
                <a:ea typeface="微软雅黑" panose="020B0503020204020204" pitchFamily="34" charset="-122"/>
              </a:rPr>
              <a:t>（</a:t>
            </a:r>
            <a:r>
              <a:rPr lang="en-US" altLang="zh-CN" sz="2400" dirty="0">
                <a:solidFill>
                  <a:srgbClr val="EEF2F5"/>
                </a:solidFill>
                <a:latin typeface="微软雅黑" panose="020B0503020204020204" pitchFamily="34" charset="-122"/>
                <a:ea typeface="微软雅黑" panose="020B0503020204020204" pitchFamily="34" charset="-122"/>
              </a:rPr>
              <a:t>2</a:t>
            </a:r>
            <a:r>
              <a:rPr lang="zh-CN" altLang="en-US" sz="2400" dirty="0">
                <a:solidFill>
                  <a:srgbClr val="EEF2F5"/>
                </a:solidFill>
                <a:latin typeface="微软雅黑" panose="020B0503020204020204" pitchFamily="34" charset="-122"/>
                <a:ea typeface="微软雅黑" panose="020B0503020204020204" pitchFamily="34" charset="-122"/>
              </a:rPr>
              <a:t>）惰性空间释放；</a:t>
            </a:r>
            <a:endParaRPr lang="en-US" altLang="zh-CN" sz="24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0232858"/>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806002"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05</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481329" y="1588868"/>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二、链表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078517" y="2366224"/>
            <a:ext cx="9549660"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链表高效</a:t>
            </a:r>
            <a:r>
              <a:rPr lang="zh-CN" altLang="en-US" sz="2400" dirty="0" smtClean="0">
                <a:solidFill>
                  <a:srgbClr val="EEF2F5"/>
                </a:solidFill>
                <a:latin typeface="微软雅黑" panose="020B0503020204020204" pitchFamily="34" charset="-122"/>
                <a:ea typeface="微软雅黑" panose="020B0503020204020204" pitchFamily="34" charset="-122"/>
              </a:rPr>
              <a:t>的节点</a:t>
            </a:r>
            <a:r>
              <a:rPr lang="zh-CN" altLang="en-US" sz="2400" dirty="0" smtClean="0">
                <a:solidFill>
                  <a:srgbClr val="EEF2F5"/>
                </a:solidFill>
                <a:latin typeface="微软雅黑" panose="020B0503020204020204" pitchFamily="34" charset="-122"/>
                <a:ea typeface="微软雅黑" panose="020B0503020204020204" pitchFamily="34" charset="-122"/>
              </a:rPr>
              <a:t>重排、</a:t>
            </a:r>
            <a:r>
              <a:rPr lang="zh-CN" altLang="en-US" sz="2400" dirty="0" smtClean="0">
                <a:solidFill>
                  <a:srgbClr val="EEF2F5"/>
                </a:solidFill>
                <a:latin typeface="微软雅黑" panose="020B0503020204020204" pitchFamily="34" charset="-122"/>
                <a:ea typeface="微软雅黑" panose="020B0503020204020204" pitchFamily="34" charset="-122"/>
              </a:rPr>
              <a:t>顺序访问方式、灵活增删节点。因此，在</a:t>
            </a:r>
            <a:r>
              <a:rPr lang="en-US" altLang="zh-CN" sz="2400" dirty="0" err="1" smtClean="0">
                <a:solidFill>
                  <a:srgbClr val="EEF2F5"/>
                </a:solidFill>
                <a:latin typeface="微软雅黑" panose="020B0503020204020204" pitchFamily="34" charset="-122"/>
                <a:ea typeface="微软雅黑" panose="020B0503020204020204" pitchFamily="34" charset="-122"/>
              </a:rPr>
              <a:t>Reids</a:t>
            </a:r>
            <a:r>
              <a:rPr lang="zh-CN" altLang="en-US" sz="2400" dirty="0" smtClean="0">
                <a:solidFill>
                  <a:srgbClr val="EEF2F5"/>
                </a:solidFill>
                <a:latin typeface="微软雅黑" panose="020B0503020204020204" pitchFamily="34" charset="-122"/>
                <a:ea typeface="微软雅黑" panose="020B0503020204020204" pitchFamily="34" charset="-122"/>
              </a:rPr>
              <a:t>中应用非常广泛。</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286653" y="3598255"/>
            <a:ext cx="2799160" cy="2666568"/>
          </a:xfrm>
          <a:prstGeom prst="rect">
            <a:avLst/>
          </a:prstGeom>
        </p:spPr>
      </p:pic>
      <p:pic>
        <p:nvPicPr>
          <p:cNvPr id="9" name="图片 8"/>
          <p:cNvPicPr>
            <a:picLocks noChangeAspect="1"/>
          </p:cNvPicPr>
          <p:nvPr/>
        </p:nvPicPr>
        <p:blipFill>
          <a:blip r:embed="rId3"/>
          <a:stretch>
            <a:fillRect/>
          </a:stretch>
        </p:blipFill>
        <p:spPr>
          <a:xfrm>
            <a:off x="5276313" y="3960110"/>
            <a:ext cx="5933333" cy="1942857"/>
          </a:xfrm>
          <a:prstGeom prst="rect">
            <a:avLst/>
          </a:prstGeom>
        </p:spPr>
      </p:pic>
    </p:spTree>
    <p:extLst>
      <p:ext uri="{BB962C8B-B14F-4D97-AF65-F5344CB8AC3E}">
        <p14:creationId xmlns:p14="http://schemas.microsoft.com/office/powerpoint/2010/main" val="169379696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06</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589395" y="1588868"/>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三、字典</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195914" y="2276505"/>
            <a:ext cx="9167217" cy="1532727"/>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字典用于保存键值对，可以方便的根据</a:t>
            </a:r>
            <a:r>
              <a:rPr lang="en-US" altLang="zh-CN" sz="2400" dirty="0" smtClean="0">
                <a:solidFill>
                  <a:srgbClr val="EEF2F5"/>
                </a:solidFill>
                <a:latin typeface="微软雅黑" panose="020B0503020204020204" pitchFamily="34" charset="-122"/>
                <a:ea typeface="微软雅黑" panose="020B0503020204020204" pitchFamily="34" charset="-122"/>
              </a:rPr>
              <a:t>key</a:t>
            </a:r>
            <a:r>
              <a:rPr lang="zh-CN" altLang="en-US" sz="2400" dirty="0" smtClean="0">
                <a:solidFill>
                  <a:srgbClr val="EEF2F5"/>
                </a:solidFill>
                <a:latin typeface="微软雅黑" panose="020B0503020204020204" pitchFamily="34" charset="-122"/>
                <a:ea typeface="微软雅黑" panose="020B0503020204020204" pitchFamily="34" charset="-122"/>
              </a:rPr>
              <a:t>值操作对应的</a:t>
            </a:r>
            <a:r>
              <a:rPr lang="en-US" altLang="zh-CN" sz="2400" dirty="0" smtClean="0">
                <a:solidFill>
                  <a:srgbClr val="EEF2F5"/>
                </a:solidFill>
                <a:latin typeface="微软雅黑" panose="020B0503020204020204" pitchFamily="34" charset="-122"/>
                <a:ea typeface="微软雅黑" panose="020B0503020204020204" pitchFamily="34" charset="-122"/>
              </a:rPr>
              <a:t>value</a:t>
            </a:r>
            <a:r>
              <a:rPr lang="zh-CN" altLang="en-US" sz="2400" dirty="0" smtClean="0">
                <a:solidFill>
                  <a:srgbClr val="EEF2F5"/>
                </a:solidFill>
                <a:latin typeface="微软雅黑" panose="020B0503020204020204" pitchFamily="34" charset="-122"/>
                <a:ea typeface="微软雅黑" panose="020B0503020204020204" pitchFamily="34" charset="-122"/>
              </a:rPr>
              <a:t>值。</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数据库就是使用字典作为底层实现的，实现对数据库的增、删、改、查等操作。</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5583137" y="3898949"/>
            <a:ext cx="5318313" cy="2885467"/>
          </a:xfrm>
          <a:prstGeom prst="rect">
            <a:avLst/>
          </a:prstGeom>
        </p:spPr>
      </p:pic>
      <p:pic>
        <p:nvPicPr>
          <p:cNvPr id="10" name="图片 9"/>
          <p:cNvPicPr>
            <a:picLocks noChangeAspect="1"/>
          </p:cNvPicPr>
          <p:nvPr/>
        </p:nvPicPr>
        <p:blipFill>
          <a:blip r:embed="rId3"/>
          <a:stretch>
            <a:fillRect/>
          </a:stretch>
        </p:blipFill>
        <p:spPr>
          <a:xfrm>
            <a:off x="2297421" y="3898950"/>
            <a:ext cx="2867432" cy="2885467"/>
          </a:xfrm>
          <a:prstGeom prst="rect">
            <a:avLst/>
          </a:prstGeom>
        </p:spPr>
      </p:pic>
    </p:spTree>
    <p:extLst>
      <p:ext uri="{BB962C8B-B14F-4D97-AF65-F5344CB8AC3E}">
        <p14:creationId xmlns:p14="http://schemas.microsoft.com/office/powerpoint/2010/main" val="246828680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07</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589395" y="1588868"/>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四、跳跃表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186583" y="2276506"/>
            <a:ext cx="9642428"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跳跃表通过在每个节点中维持多个指向其他节点的指针，从而达到快速访问节点的目的。</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中有序集合键、集群节点内部数据结构。</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186583" y="3418820"/>
            <a:ext cx="2986728" cy="3382846"/>
          </a:xfrm>
          <a:prstGeom prst="rect">
            <a:avLst/>
          </a:prstGeom>
        </p:spPr>
      </p:pic>
      <p:pic>
        <p:nvPicPr>
          <p:cNvPr id="4" name="图片 3"/>
          <p:cNvPicPr>
            <a:picLocks noChangeAspect="1"/>
          </p:cNvPicPr>
          <p:nvPr/>
        </p:nvPicPr>
        <p:blipFill>
          <a:blip r:embed="rId4"/>
          <a:stretch>
            <a:fillRect/>
          </a:stretch>
        </p:blipFill>
        <p:spPr>
          <a:xfrm>
            <a:off x="5363658" y="3879553"/>
            <a:ext cx="5861070" cy="2274964"/>
          </a:xfrm>
          <a:prstGeom prst="rect">
            <a:avLst/>
          </a:prstGeom>
        </p:spPr>
      </p:pic>
    </p:spTree>
    <p:extLst>
      <p:ext uri="{BB962C8B-B14F-4D97-AF65-F5344CB8AC3E}">
        <p14:creationId xmlns:p14="http://schemas.microsoft.com/office/powerpoint/2010/main" val="108780839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772752"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08</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448079" y="1588868"/>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五、整数集合</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045267" y="2276506"/>
            <a:ext cx="9642428" cy="2012859"/>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整数集合是</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用于保存</a:t>
            </a:r>
            <a:r>
              <a:rPr lang="zh-CN" altLang="en-US" sz="2400" dirty="0" smtClean="0">
                <a:solidFill>
                  <a:srgbClr val="EEF2F5"/>
                </a:solidFill>
                <a:latin typeface="微软雅黑" panose="020B0503020204020204" pitchFamily="34" charset="-122"/>
                <a:ea typeface="微软雅黑" panose="020B0503020204020204" pitchFamily="34" charset="-122"/>
              </a:rPr>
              <a:t>整数值的</a:t>
            </a:r>
            <a:r>
              <a:rPr lang="zh-CN" altLang="en-US" sz="2400" dirty="0" smtClean="0">
                <a:solidFill>
                  <a:srgbClr val="EEF2F5"/>
                </a:solidFill>
                <a:latin typeface="微软雅黑" panose="020B0503020204020204" pitchFamily="34" charset="-122"/>
                <a:ea typeface="微软雅黑" panose="020B0503020204020204" pitchFamily="34" charset="-122"/>
              </a:rPr>
              <a:t>集合抽象数据结构，可以保存类型为</a:t>
            </a:r>
            <a:r>
              <a:rPr lang="en-US" altLang="zh-CN" sz="2400" dirty="0" smtClean="0">
                <a:solidFill>
                  <a:srgbClr val="EEF2F5"/>
                </a:solidFill>
                <a:latin typeface="微软雅黑" panose="020B0503020204020204" pitchFamily="34" charset="-122"/>
                <a:ea typeface="微软雅黑" panose="020B0503020204020204" pitchFamily="34" charset="-122"/>
              </a:rPr>
              <a:t>int16_t</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a:solidFill>
                  <a:srgbClr val="EEF2F5"/>
                </a:solidFill>
                <a:latin typeface="微软雅黑" panose="020B0503020204020204" pitchFamily="34" charset="-122"/>
                <a:ea typeface="微软雅黑" panose="020B0503020204020204" pitchFamily="34" charset="-122"/>
              </a:rPr>
              <a:t> </a:t>
            </a:r>
            <a:r>
              <a:rPr lang="en-US" altLang="zh-CN" sz="2400" dirty="0" smtClean="0">
                <a:solidFill>
                  <a:srgbClr val="EEF2F5"/>
                </a:solidFill>
                <a:latin typeface="微软雅黑" panose="020B0503020204020204" pitchFamily="34" charset="-122"/>
                <a:ea typeface="微软雅黑" panose="020B0503020204020204" pitchFamily="34" charset="-122"/>
              </a:rPr>
              <a:t>int32_t </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a:solidFill>
                  <a:srgbClr val="EEF2F5"/>
                </a:solidFill>
                <a:latin typeface="微软雅黑" panose="020B0503020204020204" pitchFamily="34" charset="-122"/>
                <a:ea typeface="微软雅黑" panose="020B0503020204020204" pitchFamily="34" charset="-122"/>
              </a:rPr>
              <a:t> </a:t>
            </a:r>
            <a:r>
              <a:rPr lang="en-US" altLang="zh-CN" sz="2400" dirty="0" smtClean="0">
                <a:solidFill>
                  <a:srgbClr val="EEF2F5"/>
                </a:solidFill>
                <a:latin typeface="微软雅黑" panose="020B0503020204020204" pitchFamily="34" charset="-122"/>
                <a:ea typeface="微软雅黑" panose="020B0503020204020204" pitchFamily="34" charset="-122"/>
              </a:rPr>
              <a:t>int64_t </a:t>
            </a:r>
            <a:r>
              <a:rPr lang="zh-CN" altLang="en-US" sz="2400" dirty="0" smtClean="0">
                <a:solidFill>
                  <a:srgbClr val="EEF2F5"/>
                </a:solidFill>
                <a:latin typeface="微软雅黑" panose="020B0503020204020204" pitchFamily="34" charset="-122"/>
                <a:ea typeface="微软雅黑" panose="020B0503020204020204" pitchFamily="34" charset="-122"/>
              </a:rPr>
              <a:t>的整数值</a:t>
            </a:r>
            <a:r>
              <a:rPr lang="zh-CN" altLang="en-US" sz="2400" dirty="0" smtClean="0">
                <a:solidFill>
                  <a:srgbClr val="EEF2F5"/>
                </a:solidFill>
                <a:latin typeface="微软雅黑" panose="020B0503020204020204" pitchFamily="34" charset="-122"/>
                <a:ea typeface="微软雅黑" panose="020B0503020204020204" pitchFamily="34" charset="-122"/>
              </a:rPr>
              <a:t>，按大小排序，并且</a:t>
            </a:r>
            <a:r>
              <a:rPr lang="zh-CN" altLang="en-US" sz="2400" dirty="0" smtClean="0">
                <a:solidFill>
                  <a:srgbClr val="EEF2F5"/>
                </a:solidFill>
                <a:latin typeface="微软雅黑" panose="020B0503020204020204" pitchFamily="34" charset="-122"/>
                <a:ea typeface="微软雅黑" panose="020B0503020204020204" pitchFamily="34" charset="-122"/>
              </a:rPr>
              <a:t>保证集合元素不重复。集合键的底层实现之一，当一个集合只包含整数值元素、且数量不多时，</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就会使用整数集合作为集合键的实现。</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273427" y="4379083"/>
            <a:ext cx="2759534" cy="2230888"/>
          </a:xfrm>
          <a:prstGeom prst="rect">
            <a:avLst/>
          </a:prstGeom>
        </p:spPr>
      </p:pic>
      <p:pic>
        <p:nvPicPr>
          <p:cNvPr id="6" name="图片 5"/>
          <p:cNvPicPr>
            <a:picLocks noChangeAspect="1"/>
          </p:cNvPicPr>
          <p:nvPr/>
        </p:nvPicPr>
        <p:blipFill>
          <a:blip r:embed="rId4"/>
          <a:stretch>
            <a:fillRect/>
          </a:stretch>
        </p:blipFill>
        <p:spPr>
          <a:xfrm>
            <a:off x="5501238" y="4616667"/>
            <a:ext cx="4647619" cy="1752381"/>
          </a:xfrm>
          <a:prstGeom prst="rect">
            <a:avLst/>
          </a:prstGeom>
        </p:spPr>
      </p:pic>
    </p:spTree>
    <p:extLst>
      <p:ext uri="{BB962C8B-B14F-4D97-AF65-F5344CB8AC3E}">
        <p14:creationId xmlns:p14="http://schemas.microsoft.com/office/powerpoint/2010/main" val="77877750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自定义 2">
      <a:dk1>
        <a:srgbClr val="32363F"/>
      </a:dk1>
      <a:lt1>
        <a:sysClr val="window" lastClr="FFFFFF"/>
      </a:lt1>
      <a:dk2>
        <a:srgbClr val="AAB2BD"/>
      </a:dk2>
      <a:lt2>
        <a:srgbClr val="EEF2F5"/>
      </a:lt2>
      <a:accent1>
        <a:srgbClr val="1BBCAF"/>
      </a:accent1>
      <a:accent2>
        <a:srgbClr val="2FCC71"/>
      </a:accent2>
      <a:accent3>
        <a:srgbClr val="3598DC"/>
      </a:accent3>
      <a:accent4>
        <a:srgbClr val="9C59B8"/>
      </a:accent4>
      <a:accent5>
        <a:srgbClr val="34495E"/>
      </a:accent5>
      <a:accent6>
        <a:srgbClr val="F1C40F"/>
      </a:accent6>
      <a:hlink>
        <a:srgbClr val="FF9604"/>
      </a:hlink>
      <a:folHlink>
        <a:srgbClr val="FB155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13915</TotalTime>
  <Words>4936</Words>
  <Application>Microsoft Office PowerPoint</Application>
  <PresentationFormat>宽屏</PresentationFormat>
  <Paragraphs>340</Paragraphs>
  <Slides>41</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Open Sans</vt:lpstr>
      <vt:lpstr>Roboto</vt:lpstr>
      <vt:lpstr>DengXian</vt:lpstr>
      <vt:lpstr>宋体</vt:lpstr>
      <vt:lpstr>微软雅黑</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Zhu Liang(焦点)</cp:lastModifiedBy>
  <cp:revision>802</cp:revision>
  <dcterms:created xsi:type="dcterms:W3CDTF">2017-03-09T11:32:46Z</dcterms:created>
  <dcterms:modified xsi:type="dcterms:W3CDTF">2017-11-16T08:42:03Z</dcterms:modified>
</cp:coreProperties>
</file>