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5"/>
  </p:notesMasterIdLst>
  <p:sldIdLst>
    <p:sldId id="256" r:id="rId2"/>
    <p:sldId id="273" r:id="rId3"/>
    <p:sldId id="257" r:id="rId4"/>
    <p:sldId id="274" r:id="rId5"/>
    <p:sldId id="259" r:id="rId6"/>
    <p:sldId id="276" r:id="rId7"/>
    <p:sldId id="275" r:id="rId8"/>
    <p:sldId id="271" r:id="rId9"/>
    <p:sldId id="262" r:id="rId10"/>
    <p:sldId id="266" r:id="rId11"/>
    <p:sldId id="26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C9DC0-F4DE-42C5-81DF-0A615808A58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1AA4-7ACC-4275-9FEF-E7DDE42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mode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ext_corpora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Machine Translation is an approach where translations are generated on the basis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whose parameters are derived from the analysis of bilingual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ext corpora"/>
              </a:rPr>
              <a:t>text corpora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Machine Translation is an emerging topic  that aims to train a 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potential issue with this encoder–decoder approach is that a neural network needs to be able to compress all the necessary information of a source sentence into a fixed-length vector</a:t>
            </a:r>
          </a:p>
          <a:p>
            <a:r>
              <a:rPr lang="en-US" dirty="0"/>
              <a:t>Each time the proposed model generates a word in a translation, it (soft-)searches for a set of positions in a source sentence where the most relevant information is concentrated.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decoder defines a probability over the translation y by decomposing the joint probability into the ordered conditionals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decoder that searches through a source sentence to capture most relevant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prediction of next word </a:t>
            </a:r>
            <a:r>
              <a:rPr lang="en-US" dirty="0" err="1"/>
              <a:t>yi</a:t>
            </a:r>
            <a:r>
              <a:rPr lang="en-US" dirty="0"/>
              <a:t>, instead of using fixed source representation, we define a context vector searches through source hidden states(annotations) </a:t>
            </a:r>
          </a:p>
          <a:p>
            <a:r>
              <a:rPr lang="en-US" dirty="0"/>
              <a:t>Now I’m going to explain how this information is generated from these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encoder consists of bidirectional LSTM and by concatenating forward and hidden states we generate annotations</a:t>
            </a:r>
          </a:p>
          <a:p>
            <a:r>
              <a:rPr lang="en-US" dirty="0"/>
              <a:t>The context vector is weighted sum of these annotations according to some defined weights instead of depending on last hidden state as in RNN Encoder-Decoder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weights are calculated as </a:t>
            </a:r>
            <a:r>
              <a:rPr lang="en-US" dirty="0" err="1"/>
              <a:t>softmax</a:t>
            </a:r>
            <a:r>
              <a:rPr lang="en-US" dirty="0"/>
              <a:t> of alignment scores of target word </a:t>
            </a:r>
            <a:r>
              <a:rPr lang="en-US" dirty="0" err="1"/>
              <a:t>i</a:t>
            </a:r>
            <a:r>
              <a:rPr lang="en-US" dirty="0"/>
              <a:t> which in the end generates probabilities from 0 to 1. And we use these probabilities as weights</a:t>
            </a:r>
          </a:p>
          <a:p>
            <a:r>
              <a:rPr lang="en-US" dirty="0"/>
              <a:t>Alignment score means correlation of target hidden state I and input annotation j.</a:t>
            </a:r>
          </a:p>
          <a:p>
            <a:r>
              <a:rPr lang="en-US" dirty="0"/>
              <a:t>These hidden states carry information of words around their local position in two ways due to bidirectional LSTM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71AA4-7ACC-4275-9FEF-E7DDE42A31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6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68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10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2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47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9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10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1819F9-8CAC-4A6C-8F06-0482027F97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98CC08-AEC2-4E8F-8F52-0F5C6372DB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1545E6-EB3C-4478-A661-A2CA963F12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A75861-F6C5-44A9-B161-B03701CBDE0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895F-B408-433C-A603-DF4461075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NEURAL MACHINE TRANSLATION BY JOINTLY LEARNING TO ALIGN AND TRANSLATE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246A0-500C-4296-BF90-5AE49BEE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 dirty="0" err="1"/>
              <a:t>Dzmitry</a:t>
            </a:r>
            <a:r>
              <a:rPr lang="en-US" dirty="0"/>
              <a:t> </a:t>
            </a:r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1B121-12B5-4977-A064-636AB0B9B0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05F70-AB3E-4472-B26B-EFE6A5A59B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1CAC325-BB8E-4405-88B2-6CEE2B54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8" y="796026"/>
            <a:ext cx="3981455" cy="494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615C4-AEFB-43D0-B265-85E7E30F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51E97-44F5-435B-8E97-96E4543F1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4" y="2133600"/>
                <a:ext cx="6574535" cy="37592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depends on a sequence of annotations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which an encoder maps input sentence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aligns target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with input sequence as weighted sum of annotations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weights are chosen according to importance of annotation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51E97-44F5-435B-8E97-96E4543F1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4" y="2133600"/>
                <a:ext cx="6574535" cy="3759253"/>
              </a:xfrm>
              <a:blipFill>
                <a:blip r:embed="rId4"/>
                <a:stretch>
                  <a:fillRect l="-835" t="-810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589BB5-C513-4930-9FC9-36217E175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554" y="2061355"/>
            <a:ext cx="314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8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7E2B2-BD00-4477-B51A-2FF7AEF8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52A8C-895C-4D72-B32D-7C40DCB4F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3905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Weights for target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are chosen according to </a:t>
                </a:r>
                <a:r>
                  <a:rPr lang="en-US" dirty="0" err="1"/>
                  <a:t>softmax</a:t>
                </a:r>
                <a:r>
                  <a:rPr lang="en-US" dirty="0"/>
                  <a:t> of alignment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is an alignment model which gives a score of how well input around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output around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match. </a:t>
                </a:r>
              </a:p>
              <a:p>
                <a:r>
                  <a:rPr lang="en-US" dirty="0"/>
                  <a:t>In decoder RNN model,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52A8C-895C-4D72-B32D-7C40DCB4F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3905" y="589722"/>
                <a:ext cx="6798033" cy="5321500"/>
              </a:xfrm>
              <a:blipFill>
                <a:blip r:embed="rId3"/>
                <a:stretch>
                  <a:fillRect l="-807" r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09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D400D-30E7-411E-9336-1E54ABC2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473AC-99CF-4B46-9405-DF331F128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The alignment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given as single-layer perceptron such that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473AC-99CF-4B46-9405-DF331F128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2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5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7173-D0E0-4E25-B655-265C3227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C0AF3-3FF9-4652-BFC1-18BFAD45C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For the 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decoder RNN, Gated Recurrent Unit proposed by Cho et. al(2014a) is used.</a:t>
                </a:r>
              </a:p>
              <a:p>
                <a:r>
                  <a:rPr lang="en-US" dirty="0"/>
                  <a:t>The initial hidden state of decoder RNN is computed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⃐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C0AF3-3FF9-4652-BFC1-18BFAD45C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2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91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CC3D-A96C-482C-A4A3-FDFF1CB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734063" cy="1280890"/>
          </a:xfrm>
        </p:spPr>
        <p:txBody>
          <a:bodyPr>
            <a:normAutofit/>
          </a:bodyPr>
          <a:lstStyle/>
          <a:p>
            <a:r>
              <a:rPr lang="en-US" sz="3200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1 −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 </m:t>
                      </m:r>
                      <m:acc>
                        <m:accPr>
                          <m:chr m:val="̃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: reset gate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is embedding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: update gate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: candidate activation state.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7248B29-BB97-4C32-92EB-3F818867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93" y="2407189"/>
            <a:ext cx="4759479" cy="2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9EEE-41A4-48E8-B702-DC2D837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vs LSTM</a:t>
            </a:r>
          </a:p>
        </p:txBody>
      </p:sp>
      <p:pic>
        <p:nvPicPr>
          <p:cNvPr id="1026" name="Picture 2" descr="http://d3kbpzbmcynnmx.cloudfront.net/wp-content/uploads/2015/10/Screen-Shot-2015-10-23-at-10.00.55-AM.png">
            <a:extLst>
              <a:ext uri="{FF2B5EF4-FFF2-40B4-BE49-F238E27FC236}">
                <a16:creationId xmlns:a16="http://schemas.microsoft.com/office/drawing/2014/main" id="{D9C210C2-48AC-401B-A03B-5E774F5AD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20" y="1940351"/>
            <a:ext cx="4242018" cy="35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D22ABC3-DAC4-4942-80D8-080516C5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517170"/>
            <a:ext cx="4759479" cy="2080835"/>
          </a:xfrm>
          <a:prstGeom prst="rect">
            <a:avLst/>
          </a:prstGeom>
        </p:spPr>
      </p:pic>
      <p:sp>
        <p:nvSpPr>
          <p:cNvPr id="4" name="AutoShape 4" descr="data:image/png;base64,iVBORw0KGgoAAAANSUhEUgAAACAAAAAbCAYAAAAdx42aAAACUElEQVRIDe1WvW/aUBA/2k7gFVYYYMFIDKkYwe7f4E6pkFhS0izpgjsgFaV/ROhSuqVqdsSQLowkDAxmAQnEyA5TU1e/1z7HhPdhV22y9CSL8727+93XO5Pw/R8+PSI9eURsBv0/gGdRWjCbzeji4gt5nkfr9TowKZVKVCwW6fi4GcjiMQnSBgDw09O3ZBgGnZy8oWq1yoIYDAbU632mZDIZD5MSO/raGbi6+kbb7ZYsy2LgsM5kMlSv1ymXy5FpFnccyl8AvAsOXW0FuMPlcsnZ4LfX+xTwamYfmOtrK8AzHI1G5LrvdmaAO5H/irMO6z/tdN53woL7fDabJcNIsQFEFfr9Pt3efqdyuXxflb2Px2M6PHxFq9WKarWaUCcs1FYAyo7jEMpt2zabBwzf2dmHsJ+A97wp4zEfkQirOM5zefnVtyyLPTc31yFb/48oUgXCmaAaPLvNZvP7SD5kYVsRLw0A99+2XyiHLpVKBVdrOByyFqFNjUZDhCWUSQOYTCbMoNv9SAgGhC14ft4lDCOADg6eB06xoFqtFnvHhoxK0j2AZVOpVGixWNDR0evAH8qPjeg4LwMZZ3hLsJ6jkjQAZIRnn+T9nk5/3YB8Pr9vJpFIWyDWl4NDHx8rVK5QKIjNBdIYAajBMSeYEdM0BTByUYwA5E5wMp/PmQK/omrtu9OIAaizhzv+sUqn04Qr6bruHYqCS+j/lOrB4R8taLfbrA24os1mk82DApsdaQKIBq4DUZ0rWvDvwRGYJICHAVcEoCra3z0TVODhskcqPwEinB+Y4w4uHwAAAABJRU5ErkJggg==">
            <a:extLst>
              <a:ext uri="{FF2B5EF4-FFF2-40B4-BE49-F238E27FC236}">
                <a16:creationId xmlns:a16="http://schemas.microsoft.com/office/drawing/2014/main" id="{670E9E14-4F44-4A5A-BB3A-6841CB905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00413"/>
            <a:ext cx="3048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8B858-574B-4DDC-8400-028D6BDE0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312" b="14689"/>
          <a:stretch/>
        </p:blipFill>
        <p:spPr>
          <a:xfrm>
            <a:off x="2820832" y="4083172"/>
            <a:ext cx="452219" cy="36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D3E50-F2C6-4A05-8613-28C5A5BE4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341" y="3213546"/>
            <a:ext cx="476388" cy="51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B637B-6829-40E1-B06C-541DEEF2F426}"/>
              </a:ext>
            </a:extLst>
          </p:cNvPr>
          <p:cNvSpPr txBox="1"/>
          <p:nvPr/>
        </p:nvSpPr>
        <p:spPr>
          <a:xfrm>
            <a:off x="1740023" y="5708342"/>
            <a:ext cx="420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D879-357D-42A5-8EB4-E76200DD2FFC}"/>
              </a:ext>
            </a:extLst>
          </p:cNvPr>
          <p:cNvSpPr txBox="1"/>
          <p:nvPr/>
        </p:nvSpPr>
        <p:spPr>
          <a:xfrm>
            <a:off x="7048768" y="4793807"/>
            <a:ext cx="35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73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598B-6CEF-4633-B25D-D609FEC3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vs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D703-21B1-47B3-881A-4A972C13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 has 2 gates, LSTM has 3 gates</a:t>
            </a:r>
          </a:p>
          <a:p>
            <a:r>
              <a:rPr lang="en-US" dirty="0"/>
              <a:t>No second nonlinearity to compute the output</a:t>
            </a:r>
          </a:p>
          <a:p>
            <a:r>
              <a:rPr lang="en-US" dirty="0"/>
              <a:t>GRU has less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2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4E3B-7517-4DAD-AE68-15E45137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6F058-279B-42A5-AAB4-BCB734CF9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distinct context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for each target word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Annotation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contains information about the whole input sequence with a strong focus on the parts surrounding the </a:t>
                </a:r>
                <a:r>
                  <a:rPr lang="en-US" sz="2400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word of the input sequence. </a:t>
                </a:r>
              </a:p>
              <a:p>
                <a:r>
                  <a:rPr lang="en-US" sz="2400" dirty="0"/>
                  <a:t>Summary not only preceding words, but also the following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6F058-279B-42A5-AAB4-BCB734CF9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23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EBE3-99BD-458A-AA3E-2F97B54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Encoder: Bidirectional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DA6C-99A0-4C70-B226-18B5423B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the input sequence in both direction, forward and backward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77BE2-4AD9-4555-8CCB-7BB1C085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796921"/>
            <a:ext cx="7277100" cy="25717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CC26-2BCC-4F57-A1EB-51C125AF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credit: http://colah.github.io/posts/2015-09-NN-Types-FP/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145-E95E-47A4-BB4F-A9DFECEA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Encoder: Bidirectional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5B6B2-6F6A-4303-B640-4FF4E4768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Concatenating the forward hidden state and the backward one</a:t>
                </a:r>
              </a:p>
              <a:p>
                <a:r>
                  <a:rPr lang="en-US" sz="2800" dirty="0"/>
                  <a:t>Due to the tendency of RNNs to better represent recent inputs, the annotation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will be focused on the words around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5B6B2-6F6A-4303-B640-4FF4E4768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 r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14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CB7CD-E545-4500-AF4E-AC527A7E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FE85-3B08-45B4-A36C-382B3B51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Unlike Statistical Machine Translation, Neural Machine Translation(NMT) aims to train a neural network </a:t>
            </a:r>
          </a:p>
          <a:p>
            <a:r>
              <a:rPr lang="en-US" dirty="0"/>
              <a:t>Recently proposed approaches in NMT belong to a family of encoder and decoder that encodes a source sentence into a vector representation from which decoder generates a translation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0392-446E-4BFB-BF9A-E07CF690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6939-3E59-40B4-B848-F0E5493F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Baseline: RNN Encoder-Decoder (</a:t>
            </a:r>
            <a:r>
              <a:rPr lang="en-US" dirty="0" err="1"/>
              <a:t>RNNencdec</a:t>
            </a:r>
            <a:r>
              <a:rPr lang="en-US" dirty="0"/>
              <a:t>, Cho et al., 2014)</a:t>
            </a:r>
          </a:p>
          <a:p>
            <a:r>
              <a:rPr lang="en-US" dirty="0"/>
              <a:t>Moses: a conventional phrase-based translation system</a:t>
            </a:r>
          </a:p>
          <a:p>
            <a:r>
              <a:rPr lang="en-US" dirty="0"/>
              <a:t>Dataset: ACL WMT ’14 English-to-French, 850M words</a:t>
            </a:r>
          </a:p>
          <a:p>
            <a:r>
              <a:rPr lang="en-US" dirty="0"/>
              <a:t>Tokenization: Top 30,000 most frequent words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C9C04-7807-4EF0-B356-670CD72F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4024313"/>
            <a:ext cx="4362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1B1B-872B-4C38-AABC-968455BA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AB40-C2D7-45EB-9A0C-5BA88349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No deterioration even with sentences of length 50 or more!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A54A2-9A59-40AE-AE7D-9CBB5084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2632554"/>
            <a:ext cx="6819900" cy="38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6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E41-0ED6-4D5C-965A-276D5FFC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4215848" cy="1492132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Qualitative Analysis:</a:t>
            </a:r>
            <a:br>
              <a:rPr lang="en-US" dirty="0"/>
            </a:br>
            <a:r>
              <a:rPr lang="en-US" dirty="0"/>
              <a:t>Alignment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8B33C-8CD7-4391-B764-798E4081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25" y="24740"/>
            <a:ext cx="6096000" cy="6808520"/>
          </a:xfrm>
        </p:spPr>
      </p:pic>
    </p:spTree>
    <p:extLst>
      <p:ext uri="{BB962C8B-B14F-4D97-AF65-F5344CB8AC3E}">
        <p14:creationId xmlns:p14="http://schemas.microsoft.com/office/powerpoint/2010/main" val="8241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9685-E63F-4E7D-90AF-8CCD0455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5909-055F-4057-824D-671A8DE6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Conventional approach e</a:t>
            </a:r>
            <a:r>
              <a:rPr lang="en-US" dirty="0"/>
              <a:t>ncodes a whole input sentence into a fixed-length vector, limitation for translation long sentences</a:t>
            </a:r>
          </a:p>
          <a:p>
            <a:r>
              <a:rPr lang="en-US" dirty="0"/>
              <a:t>Attention Mechanism: (soft-)search for a set of input words, or their annotations computed by an encoder, focus only on information relevant to the generation of the next target word</a:t>
            </a:r>
          </a:p>
          <a:p>
            <a:r>
              <a:rPr lang="en-US" dirty="0"/>
              <a:t>Achieved a translation performance comparable to the existing phrase-based statistical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72295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EDF4D-74C2-4C94-B5FE-60AA7E9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9D6-1709-4146-AC75-F24A8BE8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Bottleneck: </a:t>
            </a:r>
          </a:p>
          <a:p>
            <a:pPr lvl="1"/>
            <a:r>
              <a:rPr lang="en-US" dirty="0"/>
              <a:t>Information of source sentence is compressed into one fixed vector</a:t>
            </a:r>
          </a:p>
          <a:p>
            <a:pPr lvl="1"/>
            <a:r>
              <a:rPr lang="en-US" dirty="0"/>
              <a:t>Cho et al. (2014b) showed performance of a basic encoder–decoder deteriorates rapidly as the length of an input sentence increases. </a:t>
            </a:r>
          </a:p>
          <a:p>
            <a:r>
              <a:rPr lang="en-US" dirty="0"/>
              <a:t>In this paper, an extension to the encoder-decoder model that jointly aligns and translate is proposed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2611374-D40A-47E4-9854-D54170A4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42" y="1644243"/>
            <a:ext cx="4894442" cy="3525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80BE1-290F-499B-A800-BACE6C056A21}"/>
              </a:ext>
            </a:extLst>
          </p:cNvPr>
          <p:cNvSpPr txBox="1"/>
          <p:nvPr/>
        </p:nvSpPr>
        <p:spPr>
          <a:xfrm>
            <a:off x="6569476" y="5442012"/>
            <a:ext cx="47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</a:t>
            </a:r>
            <a:r>
              <a:rPr lang="en-US"/>
              <a:t>Encoder-Decoder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8751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BA977-8C9D-4AB7-8109-12C0BD4D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93889-4777-4B48-9C62-E373340CC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Machine Translation tries to find a target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that maximizes conditional probability of target sentence given a source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Neural Machine Translation fits a neural network model to maximize this conditional probability</a:t>
                </a:r>
              </a:p>
              <a:p>
                <a:r>
                  <a:rPr lang="en-US" dirty="0"/>
                  <a:t>In the literature, </a:t>
                </a:r>
                <a:r>
                  <a:rPr lang="da-DK" dirty="0"/>
                  <a:t>(Kalchbrenner and Blunsom, 2013; Cho et al., 2014a; Sutskever et al., 2014; Cho et al., 2014b; Forcada and Neco, 1997)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93889-4777-4B48-9C62-E373340CC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5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2927F-FC6D-4A8C-B99B-6CDFD9C1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54449-B008-4B80-A596-BCF3FC305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Neural network approach consists of two components: Encoder and decoder. The former encodes a source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latter decodes to a target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Cho et. al(2014a) and </a:t>
                </a:r>
                <a:r>
                  <a:rPr lang="en-US" dirty="0" err="1"/>
                  <a:t>Sutskever</a:t>
                </a:r>
                <a:r>
                  <a:rPr lang="en-US" dirty="0"/>
                  <a:t> et. al(2014) used RNNs for both encoder and decoder.</a:t>
                </a:r>
              </a:p>
              <a:p>
                <a:r>
                  <a:rPr lang="en-US" dirty="0" err="1"/>
                  <a:t>Sutskever</a:t>
                </a:r>
                <a:r>
                  <a:rPr lang="en-US" dirty="0"/>
                  <a:t> et al. (2014) reported that RNNs with LSTM units achieves close to the state-of-the-art performance of the conventional phrase-based machine translation system on an English-to-French translation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54449-B008-4B80-A596-BCF3FC305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3"/>
                <a:stretch>
                  <a:fillRect l="-628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CC3D-A96C-482C-A4A3-FDFF1CB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151670" cy="1280890"/>
          </a:xfrm>
        </p:spPr>
        <p:txBody>
          <a:bodyPr>
            <a:normAutofit/>
          </a:bodyPr>
          <a:lstStyle/>
          <a:p>
            <a:r>
              <a:rPr lang="en-US" sz="3200" dirty="0"/>
              <a:t>RNN Encoder -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268963" y="1763487"/>
                <a:ext cx="5878286" cy="4627982"/>
              </a:xfrm>
            </p:spPr>
            <p:txBody>
              <a:bodyPr>
                <a:normAutofit/>
              </a:bodyPr>
              <a:lstStyle/>
              <a:p>
                <a:r>
                  <a:rPr lang="da-DK" sz="1600" dirty="0"/>
                  <a:t>Encoder encodes the input sentence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a sequence of vectors, into a source representation vector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The most common approach for encoder is to use an RNN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denotes hidden state at time t,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a nonlinear function.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 err="1"/>
                  <a:t>Sutskever</a:t>
                </a:r>
                <a:r>
                  <a:rPr lang="en-US" sz="1600" dirty="0"/>
                  <a:t> et. al used an LSTM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, and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a-DK" sz="1600" dirty="0"/>
                  <a:t> </a:t>
                </a:r>
              </a:p>
              <a:p>
                <a:pPr marL="0" indent="0">
                  <a:buNone/>
                </a:pPr>
                <a:endParaRPr lang="da-DK" sz="16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8963" y="1763487"/>
                <a:ext cx="5878286" cy="4627982"/>
              </a:xfrm>
              <a:blipFill>
                <a:blip r:embed="rId2"/>
                <a:stretch>
                  <a:fillRect l="-519" t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AFD9C6-3DC2-497A-8DB1-0759731F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99" y="1972594"/>
            <a:ext cx="4043903" cy="2912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2E4BD-1191-4E8B-AFD7-0543716443FD}"/>
              </a:ext>
            </a:extLst>
          </p:cNvPr>
          <p:cNvSpPr txBox="1"/>
          <p:nvPr/>
        </p:nvSpPr>
        <p:spPr>
          <a:xfrm>
            <a:off x="7147249" y="5216037"/>
            <a:ext cx="53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RNN Encoder-Decoder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10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CC3D-A96C-482C-A4A3-FDFF1CB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151670" cy="1280890"/>
          </a:xfrm>
        </p:spPr>
        <p:txBody>
          <a:bodyPr>
            <a:normAutofit/>
          </a:bodyPr>
          <a:lstStyle/>
          <a:p>
            <a:r>
              <a:rPr lang="en-US" sz="3200"/>
              <a:t>RNN Encoder - Decoder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268963" y="1763487"/>
                <a:ext cx="5878286" cy="462798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Decoder is trained to predict next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/>
                  <a:t> given the source representation vector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and all previous predicted words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With RNN,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/>
                  <a:t> is a nonlinear function,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source representation vector,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is the hidden state of decoder RNN.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8963" y="1763487"/>
                <a:ext cx="5878286" cy="4627982"/>
              </a:xfrm>
              <a:blipFill>
                <a:blip r:embed="rId3"/>
                <a:stretch>
                  <a:fillRect l="-519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FC082B-73C1-497E-BE3B-01366615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49" y="1920672"/>
            <a:ext cx="4188073" cy="30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73B9-C66A-448C-B590-F0BA8173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Learning to Align and 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30D9-A555-47EC-94FC-BEBF16030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Novelties of decoder:</a:t>
                </a:r>
              </a:p>
              <a:p>
                <a:pPr lvl="1"/>
                <a:r>
                  <a:rPr lang="en-US" dirty="0"/>
                  <a:t>Soft alignment of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a set of positions in a source sentence where the most relevant information is concentrated</a:t>
                </a:r>
              </a:p>
              <a:p>
                <a:pPr lvl="1"/>
                <a:r>
                  <a:rPr lang="en-US" dirty="0"/>
                  <a:t>Use of Gated Recurrent Unit proposed by Cho et. al as activation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30D9-A555-47EC-94FC-BEBF16030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3"/>
                <a:stretch>
                  <a:fillRect l="-628" r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02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FB29B-CF82-49E9-A735-AA0B7F66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16" y="735330"/>
            <a:ext cx="4228481" cy="5252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D4658-3E00-47FF-A99D-13E561B9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91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0AE9D-53D0-42F2-AEB2-AAD43256A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3390" y="2082282"/>
                <a:ext cx="4821687" cy="37592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Unlike traditional RNN Encoder-Decoder approach, conditional probability becomes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hidden state of decoder RNN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0AE9D-53D0-42F2-AEB2-AAD43256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3390" y="2082282"/>
                <a:ext cx="4821687" cy="3759253"/>
              </a:xfrm>
              <a:blipFill>
                <a:blip r:embed="rId4"/>
                <a:stretch>
                  <a:fillRect l="-1011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AD584-8661-4B2A-BFFD-DB34FABB6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575" y="2016967"/>
            <a:ext cx="314325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ACC86-07C1-41A4-B570-19DCA7B14B3B}"/>
              </a:ext>
            </a:extLst>
          </p:cNvPr>
          <p:cNvSpPr txBox="1"/>
          <p:nvPr/>
        </p:nvSpPr>
        <p:spPr>
          <a:xfrm>
            <a:off x="6867915" y="6122670"/>
            <a:ext cx="422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Decoder 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3022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1525</TotalTime>
  <Words>1297</Words>
  <Application>Microsoft Office PowerPoint</Application>
  <PresentationFormat>Widescreen</PresentationFormat>
  <Paragraphs>136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 3</vt:lpstr>
      <vt:lpstr>幼圆</vt:lpstr>
      <vt:lpstr>Wisp</vt:lpstr>
      <vt:lpstr>NEURAL MACHINE TRANSLATION BY JOINTLY LEARNING TO ALIGN AND TRANSLATE</vt:lpstr>
      <vt:lpstr>Introduction</vt:lpstr>
      <vt:lpstr>Introduction</vt:lpstr>
      <vt:lpstr>Background</vt:lpstr>
      <vt:lpstr>Background</vt:lpstr>
      <vt:lpstr>RNN Encoder - Decoder</vt:lpstr>
      <vt:lpstr>RNN Encoder - Decoder</vt:lpstr>
      <vt:lpstr>Learning to Align and Translate</vt:lpstr>
      <vt:lpstr>Decoder</vt:lpstr>
      <vt:lpstr>Decoder</vt:lpstr>
      <vt:lpstr>Decoder</vt:lpstr>
      <vt:lpstr>Decoder</vt:lpstr>
      <vt:lpstr>Decoder</vt:lpstr>
      <vt:lpstr>Gated Recurrent Unit (GRU)</vt:lpstr>
      <vt:lpstr>GRU vs LSTM</vt:lpstr>
      <vt:lpstr>GRU vs LSTM</vt:lpstr>
      <vt:lpstr>Encoder</vt:lpstr>
      <vt:lpstr>Encoder: Bidirectional RNN</vt:lpstr>
      <vt:lpstr>Encoder: Bidirectional RNN</vt:lpstr>
      <vt:lpstr>Quantitative Results</vt:lpstr>
      <vt:lpstr>Experiment</vt:lpstr>
      <vt:lpstr>Qualitative Analysis: Alignment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 BY JOINTLY LEARNING TO ALIGN AND TRANSLATE</dc:title>
  <dc:creator>Kaan Ozgun</dc:creator>
  <cp:lastModifiedBy>Kaan Ozgun</cp:lastModifiedBy>
  <cp:revision>364</cp:revision>
  <dcterms:created xsi:type="dcterms:W3CDTF">2017-11-23T04:03:21Z</dcterms:created>
  <dcterms:modified xsi:type="dcterms:W3CDTF">2017-11-28T21:52:14Z</dcterms:modified>
</cp:coreProperties>
</file>