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6" r:id="rId2"/>
    <p:sldId id="257" r:id="rId3"/>
    <p:sldId id="258" r:id="rId4"/>
    <p:sldId id="259" r:id="rId5"/>
    <p:sldId id="285" r:id="rId6"/>
    <p:sldId id="286" r:id="rId7"/>
    <p:sldId id="287" r:id="rId8"/>
    <p:sldId id="289" r:id="rId9"/>
    <p:sldId id="290" r:id="rId10"/>
    <p:sldId id="291" r:id="rId11"/>
    <p:sldId id="292" r:id="rId12"/>
    <p:sldId id="293" r:id="rId13"/>
    <p:sldId id="298" r:id="rId14"/>
    <p:sldId id="299" r:id="rId15"/>
    <p:sldId id="300" r:id="rId16"/>
    <p:sldId id="301" r:id="rId17"/>
    <p:sldId id="302" r:id="rId18"/>
    <p:sldId id="303" r:id="rId19"/>
    <p:sldId id="319"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9728"/>
  </p:normalViewPr>
  <p:slideViewPr>
    <p:cSldViewPr snapToGrid="0" snapToObjects="1">
      <p:cViewPr varScale="1">
        <p:scale>
          <a:sx n="90" d="100"/>
          <a:sy n="90" d="100"/>
        </p:scale>
        <p:origin x="14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 Id="rId41"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CFF81F-6F1F-3D42-99A4-1BE345A66F4F}" type="doc">
      <dgm:prSet loTypeId="urn:microsoft.com/office/officeart/2005/8/layout/hProcess9" loCatId="" qsTypeId="urn:microsoft.com/office/officeart/2005/8/quickstyle/simple4" qsCatId="simple" csTypeId="urn:microsoft.com/office/officeart/2005/8/colors/accent1_2" csCatId="accent1" phldr="1"/>
      <dgm:spPr/>
    </dgm:pt>
    <dgm:pt modelId="{8C3534A8-B219-ED45-B095-96853FD94CE7}">
      <dgm:prSet phldrT="[Text]"/>
      <dgm:spPr/>
      <dgm:t>
        <a:bodyPr/>
        <a:lstStyle/>
        <a:p>
          <a:r>
            <a:rPr lang="en-US" altLang="zh-CN" dirty="0" smtClean="0"/>
            <a:t>Input</a:t>
          </a:r>
          <a:r>
            <a:rPr lang="zh-CN" altLang="en-US" dirty="0" smtClean="0"/>
            <a:t> </a:t>
          </a:r>
          <a:r>
            <a:rPr lang="en-US" altLang="zh-CN" dirty="0" smtClean="0"/>
            <a:t>clarification</a:t>
          </a:r>
          <a:endParaRPr lang="en-US" dirty="0"/>
        </a:p>
      </dgm:t>
    </dgm:pt>
    <dgm:pt modelId="{F005BFF2-E068-B74D-9C93-6C62262B183E}" type="parTrans" cxnId="{D57D8C52-4D4E-2749-9BCD-32DB2D7C79A0}">
      <dgm:prSet/>
      <dgm:spPr/>
      <dgm:t>
        <a:bodyPr/>
        <a:lstStyle/>
        <a:p>
          <a:endParaRPr lang="en-US"/>
        </a:p>
      </dgm:t>
    </dgm:pt>
    <dgm:pt modelId="{4CCF2C39-07DF-FA40-B469-9A209CF60D17}" type="sibTrans" cxnId="{D57D8C52-4D4E-2749-9BCD-32DB2D7C79A0}">
      <dgm:prSet/>
      <dgm:spPr/>
      <dgm:t>
        <a:bodyPr/>
        <a:lstStyle/>
        <a:p>
          <a:endParaRPr lang="en-US"/>
        </a:p>
      </dgm:t>
    </dgm:pt>
    <dgm:pt modelId="{654A68A9-C06D-D546-8A64-F22DCD629FD2}">
      <dgm:prSet phldrT="[Text]"/>
      <dgm:spPr/>
      <dgm:t>
        <a:bodyPr/>
        <a:lstStyle/>
        <a:p>
          <a:r>
            <a:rPr lang="en-US" altLang="zh-CN" dirty="0" smtClean="0"/>
            <a:t>tokenize</a:t>
          </a:r>
          <a:endParaRPr lang="en-US" dirty="0"/>
        </a:p>
      </dgm:t>
    </dgm:pt>
    <dgm:pt modelId="{467EF624-C86B-ED43-B4E1-60ED78711188}" type="parTrans" cxnId="{6590CC4A-D2D4-764E-81A5-0A137AC51F0F}">
      <dgm:prSet/>
      <dgm:spPr/>
      <dgm:t>
        <a:bodyPr/>
        <a:lstStyle/>
        <a:p>
          <a:endParaRPr lang="en-US"/>
        </a:p>
      </dgm:t>
    </dgm:pt>
    <dgm:pt modelId="{5E79FC1C-D65C-154C-955E-79E75F714EE7}" type="sibTrans" cxnId="{6590CC4A-D2D4-764E-81A5-0A137AC51F0F}">
      <dgm:prSet/>
      <dgm:spPr/>
      <dgm:t>
        <a:bodyPr/>
        <a:lstStyle/>
        <a:p>
          <a:endParaRPr lang="en-US"/>
        </a:p>
      </dgm:t>
    </dgm:pt>
    <dgm:pt modelId="{A8DB4319-ECE2-0944-881E-FE9D5D77FB19}">
      <dgm:prSet phldrT="[Text]"/>
      <dgm:spPr/>
      <dgm:t>
        <a:bodyPr/>
        <a:lstStyle/>
        <a:p>
          <a:r>
            <a:rPr lang="en-US" altLang="zh-CN" dirty="0" smtClean="0"/>
            <a:t>Encoder</a:t>
          </a:r>
          <a:r>
            <a:rPr lang="zh-CN" altLang="en-US" dirty="0" smtClean="0"/>
            <a:t> </a:t>
          </a:r>
          <a:r>
            <a:rPr lang="en-US" altLang="zh-CN" dirty="0" smtClean="0"/>
            <a:t>LSTM</a:t>
          </a:r>
          <a:endParaRPr lang="en-US" dirty="0"/>
        </a:p>
      </dgm:t>
    </dgm:pt>
    <dgm:pt modelId="{6EC61B6A-7C06-4A49-8102-76661343716B}" type="parTrans" cxnId="{18C3113D-A1A1-F842-8DCB-1C5422385F3C}">
      <dgm:prSet/>
      <dgm:spPr/>
      <dgm:t>
        <a:bodyPr/>
        <a:lstStyle/>
        <a:p>
          <a:endParaRPr lang="en-US"/>
        </a:p>
      </dgm:t>
    </dgm:pt>
    <dgm:pt modelId="{66E8BCB8-342B-DE4F-822D-A5AC98A41523}" type="sibTrans" cxnId="{18C3113D-A1A1-F842-8DCB-1C5422385F3C}">
      <dgm:prSet/>
      <dgm:spPr/>
      <dgm:t>
        <a:bodyPr/>
        <a:lstStyle/>
        <a:p>
          <a:endParaRPr lang="en-US"/>
        </a:p>
      </dgm:t>
    </dgm:pt>
    <dgm:pt modelId="{88F96A08-C056-F24E-9598-C637CB20D77B}">
      <dgm:prSet phldrT="[Text]"/>
      <dgm:spPr/>
      <dgm:t>
        <a:bodyPr/>
        <a:lstStyle/>
        <a:p>
          <a:r>
            <a:rPr lang="en-US" altLang="zh-CN" dirty="0" smtClean="0"/>
            <a:t>Decoder</a:t>
          </a:r>
          <a:r>
            <a:rPr lang="zh-CN" altLang="en-US" dirty="0" smtClean="0"/>
            <a:t> </a:t>
          </a:r>
          <a:r>
            <a:rPr lang="en-US" altLang="zh-CN" dirty="0" smtClean="0"/>
            <a:t>LSTM</a:t>
          </a:r>
          <a:endParaRPr lang="en-US" dirty="0"/>
        </a:p>
      </dgm:t>
    </dgm:pt>
    <dgm:pt modelId="{BD940BD3-C925-ED4B-ABBC-08290FB3ED51}" type="parTrans" cxnId="{A051F292-2EE6-4041-8C5A-8EA67DF86F36}">
      <dgm:prSet/>
      <dgm:spPr/>
      <dgm:t>
        <a:bodyPr/>
        <a:lstStyle/>
        <a:p>
          <a:endParaRPr lang="en-US"/>
        </a:p>
      </dgm:t>
    </dgm:pt>
    <dgm:pt modelId="{BEF05852-4442-0A4A-9EF7-7B0D9EA31318}" type="sibTrans" cxnId="{A051F292-2EE6-4041-8C5A-8EA67DF86F36}">
      <dgm:prSet/>
      <dgm:spPr/>
      <dgm:t>
        <a:bodyPr/>
        <a:lstStyle/>
        <a:p>
          <a:endParaRPr lang="en-US"/>
        </a:p>
      </dgm:t>
    </dgm:pt>
    <dgm:pt modelId="{4F5A6AEA-7AAA-D444-A852-E539BA9693B0}">
      <dgm:prSet phldrT="[Text]"/>
      <dgm:spPr/>
      <dgm:t>
        <a:bodyPr/>
        <a:lstStyle/>
        <a:p>
          <a:r>
            <a:rPr lang="en-US" altLang="zh-CN" dirty="0" smtClean="0"/>
            <a:t>Model</a:t>
          </a:r>
          <a:r>
            <a:rPr lang="zh-CN" altLang="en-US" dirty="0" smtClean="0"/>
            <a:t> </a:t>
          </a:r>
          <a:r>
            <a:rPr lang="en-US" altLang="zh-CN" dirty="0" smtClean="0"/>
            <a:t>fitting</a:t>
          </a:r>
          <a:r>
            <a:rPr lang="zh-CN" altLang="en-US" dirty="0" smtClean="0"/>
            <a:t> </a:t>
          </a:r>
          <a:r>
            <a:rPr lang="en-US" altLang="zh-CN" dirty="0" smtClean="0"/>
            <a:t>(training)</a:t>
          </a:r>
          <a:r>
            <a:rPr lang="zh-CN" altLang="en-US" dirty="0" smtClean="0"/>
            <a:t> </a:t>
          </a:r>
          <a:endParaRPr lang="en-US" dirty="0"/>
        </a:p>
      </dgm:t>
    </dgm:pt>
    <dgm:pt modelId="{FF21A155-EA94-F945-B4CE-B66826E31E53}" type="parTrans" cxnId="{7565D97F-7F69-C440-94AB-74140EA554AA}">
      <dgm:prSet/>
      <dgm:spPr/>
      <dgm:t>
        <a:bodyPr/>
        <a:lstStyle/>
        <a:p>
          <a:endParaRPr lang="en-US"/>
        </a:p>
      </dgm:t>
    </dgm:pt>
    <dgm:pt modelId="{9A33038B-B5C9-7C40-B0B6-52127BDB2E6E}" type="sibTrans" cxnId="{7565D97F-7F69-C440-94AB-74140EA554AA}">
      <dgm:prSet/>
      <dgm:spPr/>
      <dgm:t>
        <a:bodyPr/>
        <a:lstStyle/>
        <a:p>
          <a:endParaRPr lang="en-US"/>
        </a:p>
      </dgm:t>
    </dgm:pt>
    <dgm:pt modelId="{34023854-8208-4E4F-A43E-6EA3DB9CA8CE}" type="pres">
      <dgm:prSet presAssocID="{46CFF81F-6F1F-3D42-99A4-1BE345A66F4F}" presName="CompostProcess" presStyleCnt="0">
        <dgm:presLayoutVars>
          <dgm:dir/>
          <dgm:resizeHandles val="exact"/>
        </dgm:presLayoutVars>
      </dgm:prSet>
      <dgm:spPr/>
    </dgm:pt>
    <dgm:pt modelId="{F4994158-E1BC-5B44-869F-462EEE00FEC9}" type="pres">
      <dgm:prSet presAssocID="{46CFF81F-6F1F-3D42-99A4-1BE345A66F4F}" presName="arrow" presStyleLbl="bgShp" presStyleIdx="0" presStyleCnt="1"/>
      <dgm:spPr/>
    </dgm:pt>
    <dgm:pt modelId="{22263D1C-67FE-4F43-B369-B19DF36980A5}" type="pres">
      <dgm:prSet presAssocID="{46CFF81F-6F1F-3D42-99A4-1BE345A66F4F}" presName="linearProcess" presStyleCnt="0"/>
      <dgm:spPr/>
    </dgm:pt>
    <dgm:pt modelId="{A95D7A70-1A96-8F44-96AB-3B3F41F95D77}" type="pres">
      <dgm:prSet presAssocID="{8C3534A8-B219-ED45-B095-96853FD94CE7}" presName="textNode" presStyleLbl="node1" presStyleIdx="0" presStyleCnt="5">
        <dgm:presLayoutVars>
          <dgm:bulletEnabled val="1"/>
        </dgm:presLayoutVars>
      </dgm:prSet>
      <dgm:spPr/>
      <dgm:t>
        <a:bodyPr/>
        <a:lstStyle/>
        <a:p>
          <a:endParaRPr lang="en-US"/>
        </a:p>
      </dgm:t>
    </dgm:pt>
    <dgm:pt modelId="{CDA4FB21-B1AB-A241-AC05-79453D54BB38}" type="pres">
      <dgm:prSet presAssocID="{4CCF2C39-07DF-FA40-B469-9A209CF60D17}" presName="sibTrans" presStyleCnt="0"/>
      <dgm:spPr/>
    </dgm:pt>
    <dgm:pt modelId="{72A8F819-6D15-E941-BF5A-E68BAF324D8C}" type="pres">
      <dgm:prSet presAssocID="{654A68A9-C06D-D546-8A64-F22DCD629FD2}" presName="textNode" presStyleLbl="node1" presStyleIdx="1" presStyleCnt="5">
        <dgm:presLayoutVars>
          <dgm:bulletEnabled val="1"/>
        </dgm:presLayoutVars>
      </dgm:prSet>
      <dgm:spPr/>
      <dgm:t>
        <a:bodyPr/>
        <a:lstStyle/>
        <a:p>
          <a:endParaRPr lang="en-US"/>
        </a:p>
      </dgm:t>
    </dgm:pt>
    <dgm:pt modelId="{E4EDDA51-5FA1-7042-AEA4-0CA684053369}" type="pres">
      <dgm:prSet presAssocID="{5E79FC1C-D65C-154C-955E-79E75F714EE7}" presName="sibTrans" presStyleCnt="0"/>
      <dgm:spPr/>
    </dgm:pt>
    <dgm:pt modelId="{790A9AAD-14D1-0F4B-A9EA-EA172F4C8CF4}" type="pres">
      <dgm:prSet presAssocID="{A8DB4319-ECE2-0944-881E-FE9D5D77FB19}" presName="textNode" presStyleLbl="node1" presStyleIdx="2" presStyleCnt="5">
        <dgm:presLayoutVars>
          <dgm:bulletEnabled val="1"/>
        </dgm:presLayoutVars>
      </dgm:prSet>
      <dgm:spPr/>
      <dgm:t>
        <a:bodyPr/>
        <a:lstStyle/>
        <a:p>
          <a:endParaRPr lang="en-US"/>
        </a:p>
      </dgm:t>
    </dgm:pt>
    <dgm:pt modelId="{42D34FF4-64D2-CB4E-98F4-BC359073C833}" type="pres">
      <dgm:prSet presAssocID="{66E8BCB8-342B-DE4F-822D-A5AC98A41523}" presName="sibTrans" presStyleCnt="0"/>
      <dgm:spPr/>
    </dgm:pt>
    <dgm:pt modelId="{C67967F3-D98D-C941-A864-348DB8387A02}" type="pres">
      <dgm:prSet presAssocID="{88F96A08-C056-F24E-9598-C637CB20D77B}" presName="textNode" presStyleLbl="node1" presStyleIdx="3" presStyleCnt="5">
        <dgm:presLayoutVars>
          <dgm:bulletEnabled val="1"/>
        </dgm:presLayoutVars>
      </dgm:prSet>
      <dgm:spPr/>
      <dgm:t>
        <a:bodyPr/>
        <a:lstStyle/>
        <a:p>
          <a:endParaRPr lang="en-US"/>
        </a:p>
      </dgm:t>
    </dgm:pt>
    <dgm:pt modelId="{A4BB6A87-B848-6147-9C12-B523FC4B9DA6}" type="pres">
      <dgm:prSet presAssocID="{BEF05852-4442-0A4A-9EF7-7B0D9EA31318}" presName="sibTrans" presStyleCnt="0"/>
      <dgm:spPr/>
    </dgm:pt>
    <dgm:pt modelId="{A85220F8-5BB2-1745-AD5A-D7FB830679CA}" type="pres">
      <dgm:prSet presAssocID="{4F5A6AEA-7AAA-D444-A852-E539BA9693B0}" presName="textNode" presStyleLbl="node1" presStyleIdx="4" presStyleCnt="5">
        <dgm:presLayoutVars>
          <dgm:bulletEnabled val="1"/>
        </dgm:presLayoutVars>
      </dgm:prSet>
      <dgm:spPr/>
      <dgm:t>
        <a:bodyPr/>
        <a:lstStyle/>
        <a:p>
          <a:endParaRPr lang="en-US"/>
        </a:p>
      </dgm:t>
    </dgm:pt>
  </dgm:ptLst>
  <dgm:cxnLst>
    <dgm:cxn modelId="{59B74B2D-9DEB-7546-AC01-5C4718398E3F}" type="presOf" srcId="{46CFF81F-6F1F-3D42-99A4-1BE345A66F4F}" destId="{34023854-8208-4E4F-A43E-6EA3DB9CA8CE}" srcOrd="0" destOrd="0" presId="urn:microsoft.com/office/officeart/2005/8/layout/hProcess9"/>
    <dgm:cxn modelId="{731433B0-E47F-D24C-B50B-BEF44FA8E596}" type="presOf" srcId="{8C3534A8-B219-ED45-B095-96853FD94CE7}" destId="{A95D7A70-1A96-8F44-96AB-3B3F41F95D77}" srcOrd="0" destOrd="0" presId="urn:microsoft.com/office/officeart/2005/8/layout/hProcess9"/>
    <dgm:cxn modelId="{18C3113D-A1A1-F842-8DCB-1C5422385F3C}" srcId="{46CFF81F-6F1F-3D42-99A4-1BE345A66F4F}" destId="{A8DB4319-ECE2-0944-881E-FE9D5D77FB19}" srcOrd="2" destOrd="0" parTransId="{6EC61B6A-7C06-4A49-8102-76661343716B}" sibTransId="{66E8BCB8-342B-DE4F-822D-A5AC98A41523}"/>
    <dgm:cxn modelId="{6537152A-18BA-CF43-A090-6EEF6B464B7B}" type="presOf" srcId="{A8DB4319-ECE2-0944-881E-FE9D5D77FB19}" destId="{790A9AAD-14D1-0F4B-A9EA-EA172F4C8CF4}" srcOrd="0" destOrd="0" presId="urn:microsoft.com/office/officeart/2005/8/layout/hProcess9"/>
    <dgm:cxn modelId="{FE23B19C-81BB-784B-B2E0-0550BED99239}" type="presOf" srcId="{88F96A08-C056-F24E-9598-C637CB20D77B}" destId="{C67967F3-D98D-C941-A864-348DB8387A02}" srcOrd="0" destOrd="0" presId="urn:microsoft.com/office/officeart/2005/8/layout/hProcess9"/>
    <dgm:cxn modelId="{D57D8C52-4D4E-2749-9BCD-32DB2D7C79A0}" srcId="{46CFF81F-6F1F-3D42-99A4-1BE345A66F4F}" destId="{8C3534A8-B219-ED45-B095-96853FD94CE7}" srcOrd="0" destOrd="0" parTransId="{F005BFF2-E068-B74D-9C93-6C62262B183E}" sibTransId="{4CCF2C39-07DF-FA40-B469-9A209CF60D17}"/>
    <dgm:cxn modelId="{7565D97F-7F69-C440-94AB-74140EA554AA}" srcId="{46CFF81F-6F1F-3D42-99A4-1BE345A66F4F}" destId="{4F5A6AEA-7AAA-D444-A852-E539BA9693B0}" srcOrd="4" destOrd="0" parTransId="{FF21A155-EA94-F945-B4CE-B66826E31E53}" sibTransId="{9A33038B-B5C9-7C40-B0B6-52127BDB2E6E}"/>
    <dgm:cxn modelId="{EE09B948-CFB5-954D-A02F-BDE133F848BE}" type="presOf" srcId="{4F5A6AEA-7AAA-D444-A852-E539BA9693B0}" destId="{A85220F8-5BB2-1745-AD5A-D7FB830679CA}" srcOrd="0" destOrd="0" presId="urn:microsoft.com/office/officeart/2005/8/layout/hProcess9"/>
    <dgm:cxn modelId="{6590CC4A-D2D4-764E-81A5-0A137AC51F0F}" srcId="{46CFF81F-6F1F-3D42-99A4-1BE345A66F4F}" destId="{654A68A9-C06D-D546-8A64-F22DCD629FD2}" srcOrd="1" destOrd="0" parTransId="{467EF624-C86B-ED43-B4E1-60ED78711188}" sibTransId="{5E79FC1C-D65C-154C-955E-79E75F714EE7}"/>
    <dgm:cxn modelId="{DD9FFBFB-553A-0C4F-8F10-467C028D6F11}" type="presOf" srcId="{654A68A9-C06D-D546-8A64-F22DCD629FD2}" destId="{72A8F819-6D15-E941-BF5A-E68BAF324D8C}" srcOrd="0" destOrd="0" presId="urn:microsoft.com/office/officeart/2005/8/layout/hProcess9"/>
    <dgm:cxn modelId="{A051F292-2EE6-4041-8C5A-8EA67DF86F36}" srcId="{46CFF81F-6F1F-3D42-99A4-1BE345A66F4F}" destId="{88F96A08-C056-F24E-9598-C637CB20D77B}" srcOrd="3" destOrd="0" parTransId="{BD940BD3-C925-ED4B-ABBC-08290FB3ED51}" sibTransId="{BEF05852-4442-0A4A-9EF7-7B0D9EA31318}"/>
    <dgm:cxn modelId="{04533E99-A2E0-9044-8752-9B557A21041F}" type="presParOf" srcId="{34023854-8208-4E4F-A43E-6EA3DB9CA8CE}" destId="{F4994158-E1BC-5B44-869F-462EEE00FEC9}" srcOrd="0" destOrd="0" presId="urn:microsoft.com/office/officeart/2005/8/layout/hProcess9"/>
    <dgm:cxn modelId="{A97426B5-2D69-B449-8061-1E805E73B8F7}" type="presParOf" srcId="{34023854-8208-4E4F-A43E-6EA3DB9CA8CE}" destId="{22263D1C-67FE-4F43-B369-B19DF36980A5}" srcOrd="1" destOrd="0" presId="urn:microsoft.com/office/officeart/2005/8/layout/hProcess9"/>
    <dgm:cxn modelId="{E8044E8E-E4E2-1F4F-85D9-2443523D8AF0}" type="presParOf" srcId="{22263D1C-67FE-4F43-B369-B19DF36980A5}" destId="{A95D7A70-1A96-8F44-96AB-3B3F41F95D77}" srcOrd="0" destOrd="0" presId="urn:microsoft.com/office/officeart/2005/8/layout/hProcess9"/>
    <dgm:cxn modelId="{AC30F5E6-A371-AE45-88EC-A2C5F609416B}" type="presParOf" srcId="{22263D1C-67FE-4F43-B369-B19DF36980A5}" destId="{CDA4FB21-B1AB-A241-AC05-79453D54BB38}" srcOrd="1" destOrd="0" presId="urn:microsoft.com/office/officeart/2005/8/layout/hProcess9"/>
    <dgm:cxn modelId="{8CE17EA0-95C9-5D45-B3C7-516DDAFE8C60}" type="presParOf" srcId="{22263D1C-67FE-4F43-B369-B19DF36980A5}" destId="{72A8F819-6D15-E941-BF5A-E68BAF324D8C}" srcOrd="2" destOrd="0" presId="urn:microsoft.com/office/officeart/2005/8/layout/hProcess9"/>
    <dgm:cxn modelId="{9390DB6D-218A-434A-B881-CC8FC8CA5962}" type="presParOf" srcId="{22263D1C-67FE-4F43-B369-B19DF36980A5}" destId="{E4EDDA51-5FA1-7042-AEA4-0CA684053369}" srcOrd="3" destOrd="0" presId="urn:microsoft.com/office/officeart/2005/8/layout/hProcess9"/>
    <dgm:cxn modelId="{9F5E7721-A43A-5647-B968-2DEF3B0B0E36}" type="presParOf" srcId="{22263D1C-67FE-4F43-B369-B19DF36980A5}" destId="{790A9AAD-14D1-0F4B-A9EA-EA172F4C8CF4}" srcOrd="4" destOrd="0" presId="urn:microsoft.com/office/officeart/2005/8/layout/hProcess9"/>
    <dgm:cxn modelId="{BF716B6E-7CD6-DC45-8333-6FFE965B084B}" type="presParOf" srcId="{22263D1C-67FE-4F43-B369-B19DF36980A5}" destId="{42D34FF4-64D2-CB4E-98F4-BC359073C833}" srcOrd="5" destOrd="0" presId="urn:microsoft.com/office/officeart/2005/8/layout/hProcess9"/>
    <dgm:cxn modelId="{A577286A-52F2-AA47-B669-B6E29C899DA7}" type="presParOf" srcId="{22263D1C-67FE-4F43-B369-B19DF36980A5}" destId="{C67967F3-D98D-C941-A864-348DB8387A02}" srcOrd="6" destOrd="0" presId="urn:microsoft.com/office/officeart/2005/8/layout/hProcess9"/>
    <dgm:cxn modelId="{D2357A31-F513-CD47-8DAA-049FB0E60049}" type="presParOf" srcId="{22263D1C-67FE-4F43-B369-B19DF36980A5}" destId="{A4BB6A87-B848-6147-9C12-B523FC4B9DA6}" srcOrd="7" destOrd="0" presId="urn:microsoft.com/office/officeart/2005/8/layout/hProcess9"/>
    <dgm:cxn modelId="{D92CA2A7-B7C7-4A46-8123-AD331FDABB49}" type="presParOf" srcId="{22263D1C-67FE-4F43-B369-B19DF36980A5}" destId="{A85220F8-5BB2-1745-AD5A-D7FB830679CA}"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4158-E1BC-5B44-869F-462EEE00FEC9}">
      <dsp:nvSpPr>
        <dsp:cNvPr id="0" name=""/>
        <dsp:cNvSpPr/>
      </dsp:nvSpPr>
      <dsp:spPr>
        <a:xfrm>
          <a:off x="572025" y="0"/>
          <a:ext cx="6482955" cy="310418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95D7A70-1A96-8F44-96AB-3B3F41F95D77}">
      <dsp:nvSpPr>
        <dsp:cNvPr id="0" name=""/>
        <dsp:cNvSpPr/>
      </dsp:nvSpPr>
      <dsp:spPr>
        <a:xfrm>
          <a:off x="2860" y="931256"/>
          <a:ext cx="1455509" cy="1241675"/>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Input</a:t>
          </a:r>
          <a:r>
            <a:rPr lang="zh-CN" altLang="en-US" sz="2000" kern="1200" dirty="0" smtClean="0"/>
            <a:t> </a:t>
          </a:r>
          <a:r>
            <a:rPr lang="en-US" altLang="zh-CN" sz="2000" kern="1200" dirty="0" smtClean="0"/>
            <a:t>clarification</a:t>
          </a:r>
          <a:endParaRPr lang="en-US" sz="2000" kern="1200" dirty="0"/>
        </a:p>
      </dsp:txBody>
      <dsp:txXfrm>
        <a:off x="63474" y="991870"/>
        <a:ext cx="1334281" cy="1120447"/>
      </dsp:txXfrm>
    </dsp:sp>
    <dsp:sp modelId="{72A8F819-6D15-E941-BF5A-E68BAF324D8C}">
      <dsp:nvSpPr>
        <dsp:cNvPr id="0" name=""/>
        <dsp:cNvSpPr/>
      </dsp:nvSpPr>
      <dsp:spPr>
        <a:xfrm>
          <a:off x="1544304" y="931256"/>
          <a:ext cx="1455509" cy="1241675"/>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tokenize</a:t>
          </a:r>
          <a:endParaRPr lang="en-US" sz="2000" kern="1200" dirty="0"/>
        </a:p>
      </dsp:txBody>
      <dsp:txXfrm>
        <a:off x="1604918" y="991870"/>
        <a:ext cx="1334281" cy="1120447"/>
      </dsp:txXfrm>
    </dsp:sp>
    <dsp:sp modelId="{790A9AAD-14D1-0F4B-A9EA-EA172F4C8CF4}">
      <dsp:nvSpPr>
        <dsp:cNvPr id="0" name=""/>
        <dsp:cNvSpPr/>
      </dsp:nvSpPr>
      <dsp:spPr>
        <a:xfrm>
          <a:off x="3085748" y="931256"/>
          <a:ext cx="1455509" cy="1241675"/>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Encoder</a:t>
          </a:r>
          <a:r>
            <a:rPr lang="zh-CN" altLang="en-US" sz="2000" kern="1200" dirty="0" smtClean="0"/>
            <a:t> </a:t>
          </a:r>
          <a:r>
            <a:rPr lang="en-US" altLang="zh-CN" sz="2000" kern="1200" dirty="0" smtClean="0"/>
            <a:t>LSTM</a:t>
          </a:r>
          <a:endParaRPr lang="en-US" sz="2000" kern="1200" dirty="0"/>
        </a:p>
      </dsp:txBody>
      <dsp:txXfrm>
        <a:off x="3146362" y="991870"/>
        <a:ext cx="1334281" cy="1120447"/>
      </dsp:txXfrm>
    </dsp:sp>
    <dsp:sp modelId="{C67967F3-D98D-C941-A864-348DB8387A02}">
      <dsp:nvSpPr>
        <dsp:cNvPr id="0" name=""/>
        <dsp:cNvSpPr/>
      </dsp:nvSpPr>
      <dsp:spPr>
        <a:xfrm>
          <a:off x="4627192" y="931256"/>
          <a:ext cx="1455509" cy="1241675"/>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Decoder</a:t>
          </a:r>
          <a:r>
            <a:rPr lang="zh-CN" altLang="en-US" sz="2000" kern="1200" dirty="0" smtClean="0"/>
            <a:t> </a:t>
          </a:r>
          <a:r>
            <a:rPr lang="en-US" altLang="zh-CN" sz="2000" kern="1200" dirty="0" smtClean="0"/>
            <a:t>LSTM</a:t>
          </a:r>
          <a:endParaRPr lang="en-US" sz="2000" kern="1200" dirty="0"/>
        </a:p>
      </dsp:txBody>
      <dsp:txXfrm>
        <a:off x="4687806" y="991870"/>
        <a:ext cx="1334281" cy="1120447"/>
      </dsp:txXfrm>
    </dsp:sp>
    <dsp:sp modelId="{A85220F8-5BB2-1745-AD5A-D7FB830679CA}">
      <dsp:nvSpPr>
        <dsp:cNvPr id="0" name=""/>
        <dsp:cNvSpPr/>
      </dsp:nvSpPr>
      <dsp:spPr>
        <a:xfrm>
          <a:off x="6168636" y="931256"/>
          <a:ext cx="1455509" cy="1241675"/>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Model</a:t>
          </a:r>
          <a:r>
            <a:rPr lang="zh-CN" altLang="en-US" sz="2000" kern="1200" dirty="0" smtClean="0"/>
            <a:t> </a:t>
          </a:r>
          <a:r>
            <a:rPr lang="en-US" altLang="zh-CN" sz="2000" kern="1200" dirty="0" smtClean="0"/>
            <a:t>fitting</a:t>
          </a:r>
          <a:r>
            <a:rPr lang="zh-CN" altLang="en-US" sz="2000" kern="1200" dirty="0" smtClean="0"/>
            <a:t> </a:t>
          </a:r>
          <a:r>
            <a:rPr lang="en-US" altLang="zh-CN" sz="2000" kern="1200" dirty="0" smtClean="0"/>
            <a:t>(training)</a:t>
          </a:r>
          <a:r>
            <a:rPr lang="zh-CN" altLang="en-US" sz="2000" kern="1200" dirty="0" smtClean="0"/>
            <a:t> </a:t>
          </a:r>
          <a:endParaRPr lang="en-US" sz="2000" kern="1200" dirty="0"/>
        </a:p>
      </dsp:txBody>
      <dsp:txXfrm>
        <a:off x="6229250" y="991870"/>
        <a:ext cx="1334281" cy="11204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3E0DC-DCC7-FB44-B353-437BB287E136}" type="datetimeFigureOut">
              <a:rPr lang="en-US" smtClean="0"/>
              <a:t>11/28/17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8B71D-FABE-3840-8688-11C2BD5A23D2}" type="slidenum">
              <a:rPr lang="en-US" smtClean="0"/>
              <a:t>‹#›</a:t>
            </a:fld>
            <a:endParaRPr lang="en-US"/>
          </a:p>
        </p:txBody>
      </p:sp>
    </p:spTree>
    <p:extLst>
      <p:ext uri="{BB962C8B-B14F-4D97-AF65-F5344CB8AC3E}">
        <p14:creationId xmlns:p14="http://schemas.microsoft.com/office/powerpoint/2010/main" val="23488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E98B71D-FABE-3840-8688-11C2BD5A23D2}" type="slidenum">
              <a:rPr lang="en-US" smtClean="0"/>
              <a:t>1</a:t>
            </a:fld>
            <a:endParaRPr lang="en-US"/>
          </a:p>
        </p:txBody>
      </p:sp>
    </p:spTree>
    <p:extLst>
      <p:ext uri="{BB962C8B-B14F-4D97-AF65-F5344CB8AC3E}">
        <p14:creationId xmlns:p14="http://schemas.microsoft.com/office/powerpoint/2010/main" val="830474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update the old cell state to new cell state</a:t>
            </a:r>
          </a:p>
          <a:p>
            <a:r>
              <a:rPr lang="en-US" sz="1200" b="0" i="0" kern="1200" dirty="0">
                <a:solidFill>
                  <a:schemeClr val="tx1"/>
                </a:solidFill>
                <a:effectLst/>
                <a:latin typeface="+mn-lt"/>
                <a:ea typeface="+mn-ea"/>
                <a:cs typeface="+mn-cs"/>
              </a:rPr>
              <a:t>Forget useless</a:t>
            </a:r>
          </a:p>
          <a:p>
            <a:r>
              <a:rPr lang="en-US" sz="1200" b="0" i="0" kern="1200" dirty="0">
                <a:solidFill>
                  <a:schemeClr val="tx1"/>
                </a:solidFill>
                <a:effectLst/>
                <a:latin typeface="+mn-lt"/>
                <a:ea typeface="+mn-ea"/>
                <a:cs typeface="+mn-cs"/>
              </a:rPr>
              <a:t>Add new candidate value , scaled </a:t>
            </a:r>
          </a:p>
          <a:p>
            <a:endParaRPr lang="en-US" dirty="0"/>
          </a:p>
        </p:txBody>
      </p:sp>
      <p:sp>
        <p:nvSpPr>
          <p:cNvPr id="4" name="灯片编号占位符 3"/>
          <p:cNvSpPr>
            <a:spLocks noGrp="1"/>
          </p:cNvSpPr>
          <p:nvPr>
            <p:ph type="sldNum" sz="quarter" idx="10"/>
          </p:nvPr>
        </p:nvSpPr>
        <p:spPr/>
        <p:txBody>
          <a:bodyPr/>
          <a:lstStyle/>
          <a:p>
            <a:fld id="{7E98B71D-FABE-3840-8688-11C2BD5A23D2}" type="slidenum">
              <a:rPr lang="en-US" smtClean="0"/>
              <a:t>10</a:t>
            </a:fld>
            <a:endParaRPr lang="en-US"/>
          </a:p>
        </p:txBody>
      </p:sp>
    </p:spTree>
    <p:extLst>
      <p:ext uri="{BB962C8B-B14F-4D97-AF65-F5344CB8AC3E}">
        <p14:creationId xmlns:p14="http://schemas.microsoft.com/office/powerpoint/2010/main" val="217115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What we going to output</a:t>
            </a:r>
          </a:p>
          <a:p>
            <a:r>
              <a:rPr lang="en-US" dirty="0" err="1"/>
              <a:t>Flitered</a:t>
            </a:r>
            <a:r>
              <a:rPr lang="en-US" dirty="0"/>
              <a:t> version</a:t>
            </a:r>
          </a:p>
          <a:p>
            <a:r>
              <a:rPr lang="en-US" dirty="0"/>
              <a:t>Sigmoid layer decide what part</a:t>
            </a:r>
          </a:p>
          <a:p>
            <a:r>
              <a:rPr lang="en-US" dirty="0"/>
              <a:t>Put cell though tanh</a:t>
            </a:r>
          </a:p>
          <a:p>
            <a:r>
              <a:rPr lang="en-US" dirty="0"/>
              <a:t>-1 to 1</a:t>
            </a:r>
          </a:p>
          <a:p>
            <a:r>
              <a:rPr lang="en-US" dirty="0"/>
              <a:t>Get the part we actually want</a:t>
            </a:r>
          </a:p>
        </p:txBody>
      </p:sp>
      <p:sp>
        <p:nvSpPr>
          <p:cNvPr id="4" name="灯片编号占位符 3"/>
          <p:cNvSpPr>
            <a:spLocks noGrp="1"/>
          </p:cNvSpPr>
          <p:nvPr>
            <p:ph type="sldNum" sz="quarter" idx="10"/>
          </p:nvPr>
        </p:nvSpPr>
        <p:spPr/>
        <p:txBody>
          <a:bodyPr/>
          <a:lstStyle/>
          <a:p>
            <a:fld id="{7E98B71D-FABE-3840-8688-11C2BD5A23D2}" type="slidenum">
              <a:rPr lang="en-US" smtClean="0"/>
              <a:t>11</a:t>
            </a:fld>
            <a:endParaRPr lang="en-US"/>
          </a:p>
        </p:txBody>
      </p:sp>
    </p:spTree>
    <p:extLst>
      <p:ext uri="{BB962C8B-B14F-4D97-AF65-F5344CB8AC3E}">
        <p14:creationId xmlns:p14="http://schemas.microsoft.com/office/powerpoint/2010/main" val="3958271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use one LSTM to read the input sequence, one timestep at a time, to obtain large fixed-dimensional vector representation, </a:t>
            </a:r>
          </a:p>
          <a:p>
            <a:r>
              <a:rPr lang="en-US" sz="1200" b="0" i="1" kern="1200" dirty="0">
                <a:solidFill>
                  <a:schemeClr val="tx1"/>
                </a:solidFill>
                <a:effectLst/>
                <a:latin typeface="+mn-lt"/>
                <a:ea typeface="+mn-ea"/>
                <a:cs typeface="+mn-cs"/>
              </a:rPr>
              <a:t>use another LSTM to extract the output sequence from that vector. </a:t>
            </a:r>
          </a:p>
          <a:p>
            <a:r>
              <a:rPr lang="en-US" sz="1200" b="0" i="1" kern="1200" dirty="0">
                <a:solidFill>
                  <a:schemeClr val="tx1"/>
                </a:solidFill>
                <a:effectLst/>
                <a:latin typeface="+mn-lt"/>
                <a:ea typeface="+mn-ea"/>
                <a:cs typeface="+mn-cs"/>
              </a:rPr>
              <a:t>The second LSTM is essentially a recurrent neural network language model except that it is conditioned on the input sequence.</a:t>
            </a:r>
          </a:p>
          <a:p>
            <a:r>
              <a:rPr lang="en-US" sz="1200" b="0" i="1" kern="1200" dirty="0">
                <a:solidFill>
                  <a:schemeClr val="tx1"/>
                </a:solidFill>
                <a:effectLst/>
                <a:latin typeface="+mn-lt"/>
                <a:ea typeface="+mn-ea"/>
                <a:cs typeface="+mn-cs"/>
              </a:rPr>
              <a:t>The LSTM’s ability to successfully learn on data with long range temporal dependencies </a:t>
            </a:r>
            <a:endParaRPr lang="en-US" dirty="0"/>
          </a:p>
        </p:txBody>
      </p:sp>
      <p:sp>
        <p:nvSpPr>
          <p:cNvPr id="4" name="Slide Number Placeholder 3"/>
          <p:cNvSpPr>
            <a:spLocks noGrp="1"/>
          </p:cNvSpPr>
          <p:nvPr>
            <p:ph type="sldNum" sz="quarter" idx="10"/>
          </p:nvPr>
        </p:nvSpPr>
        <p:spPr/>
        <p:txBody>
          <a:bodyPr/>
          <a:lstStyle/>
          <a:p>
            <a:fld id="{7E98B71D-FABE-3840-8688-11C2BD5A23D2}" type="slidenum">
              <a:rPr lang="en-US" smtClean="0"/>
              <a:t>12</a:t>
            </a:fld>
            <a:endParaRPr lang="en-US" dirty="0"/>
          </a:p>
        </p:txBody>
      </p:sp>
    </p:spTree>
    <p:extLst>
      <p:ext uri="{BB962C8B-B14F-4D97-AF65-F5344CB8AC3E}">
        <p14:creationId xmlns:p14="http://schemas.microsoft.com/office/powerpoint/2010/main" val="328503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concatenate a source sentence with a target sentence, each word in the source sentence is far from its corresponding word in the target sentence. As a result, the problem has a large “minimal time lag”</a:t>
            </a:r>
          </a:p>
          <a:p>
            <a:r>
              <a:rPr lang="en-US" dirty="0"/>
              <a:t>By reversing the words in the source sentence, the average distance between corresponding words in the source and target language is unchanged.</a:t>
            </a:r>
          </a:p>
          <a:p>
            <a:r>
              <a:rPr lang="en-US" dirty="0"/>
              <a:t>the first few words in the source language are now very close to the first few words in the target language, so the problem’s minimal time lag is greatly reduced.</a:t>
            </a:r>
          </a:p>
        </p:txBody>
      </p:sp>
      <p:sp>
        <p:nvSpPr>
          <p:cNvPr id="4" name="Slide Number Placeholder 3"/>
          <p:cNvSpPr>
            <a:spLocks noGrp="1"/>
          </p:cNvSpPr>
          <p:nvPr>
            <p:ph type="sldNum" sz="quarter" idx="10"/>
          </p:nvPr>
        </p:nvSpPr>
        <p:spPr/>
        <p:txBody>
          <a:bodyPr/>
          <a:lstStyle/>
          <a:p>
            <a:fld id="{7E98B71D-FABE-3840-8688-11C2BD5A23D2}" type="slidenum">
              <a:rPr lang="en-US" smtClean="0"/>
              <a:t>13</a:t>
            </a:fld>
            <a:endParaRPr lang="en-US" dirty="0"/>
          </a:p>
        </p:txBody>
      </p:sp>
    </p:spTree>
    <p:extLst>
      <p:ext uri="{BB962C8B-B14F-4D97-AF65-F5344CB8AC3E}">
        <p14:creationId xmlns:p14="http://schemas.microsoft.com/office/powerpoint/2010/main" val="237352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E98B71D-FABE-3840-8688-11C2BD5A23D2}" type="slidenum">
              <a:rPr lang="en-US" smtClean="0"/>
              <a:t>17</a:t>
            </a:fld>
            <a:endParaRPr lang="en-US"/>
          </a:p>
        </p:txBody>
      </p:sp>
    </p:spTree>
    <p:extLst>
      <p:ext uri="{BB962C8B-B14F-4D97-AF65-F5344CB8AC3E}">
        <p14:creationId xmlns:p14="http://schemas.microsoft.com/office/powerpoint/2010/main" val="1392494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52450" indent="-552450"/>
            <a:r>
              <a:rPr lang="en-US" altLang="en-US" sz="1600" dirty="0" smtClean="0"/>
              <a:t>A source sentence could be translated as multiple target sentences</a:t>
            </a:r>
          </a:p>
          <a:p>
            <a:pPr marL="552450" indent="-552450">
              <a:buFont typeface="Wingdings" charset="2"/>
              <a:buNone/>
            </a:pPr>
            <a:r>
              <a:rPr lang="en-US" altLang="en-US" sz="1600" dirty="0" smtClean="0"/>
              <a:t>Procedure in the case of corpus evaluation:</a:t>
            </a:r>
          </a:p>
          <a:p>
            <a:pPr marL="552450" indent="-552450">
              <a:buFont typeface="Wingdings" charset="2"/>
              <a:buAutoNum type="arabicPeriod"/>
            </a:pPr>
            <a:r>
              <a:rPr lang="en-US" altLang="en-US" sz="1200" dirty="0" smtClean="0"/>
              <a:t>Compute the N-gram matches sentence by sentence</a:t>
            </a:r>
          </a:p>
          <a:p>
            <a:pPr marL="552450" indent="-552450">
              <a:buFont typeface="Wingdings" charset="2"/>
              <a:buAutoNum type="arabicPeriod"/>
            </a:pPr>
            <a:r>
              <a:rPr lang="en-US" altLang="en-US" sz="1200" dirty="0" smtClean="0"/>
              <a:t>Add the clipped counts for all candidate sentences</a:t>
            </a:r>
          </a:p>
          <a:p>
            <a:pPr marL="552450" indent="-552450">
              <a:buFont typeface="Wingdings" charset="2"/>
              <a:buAutoNum type="arabicPeriod"/>
            </a:pPr>
            <a:r>
              <a:rPr lang="en-US" altLang="en-US" sz="1200" dirty="0" smtClean="0"/>
              <a:t>Divide the sum by the total number of n-grams in the test corpus</a:t>
            </a:r>
          </a:p>
          <a:p>
            <a:endParaRPr lang="en-US" dirty="0"/>
          </a:p>
        </p:txBody>
      </p:sp>
      <p:sp>
        <p:nvSpPr>
          <p:cNvPr id="4" name="Slide Number Placeholder 3"/>
          <p:cNvSpPr>
            <a:spLocks noGrp="1"/>
          </p:cNvSpPr>
          <p:nvPr>
            <p:ph type="sldNum" sz="quarter" idx="10"/>
          </p:nvPr>
        </p:nvSpPr>
        <p:spPr/>
        <p:txBody>
          <a:bodyPr/>
          <a:lstStyle/>
          <a:p>
            <a:fld id="{7E98B71D-FABE-3840-8688-11C2BD5A23D2}" type="slidenum">
              <a:rPr lang="en-US" smtClean="0"/>
              <a:t>18</a:t>
            </a:fld>
            <a:endParaRPr lang="en-US"/>
          </a:p>
        </p:txBody>
      </p:sp>
    </p:spTree>
    <p:extLst>
      <p:ext uri="{BB962C8B-B14F-4D97-AF65-F5344CB8AC3E}">
        <p14:creationId xmlns:p14="http://schemas.microsoft.com/office/powerpoint/2010/main" val="341776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Foreign input is segmented in phrases • </a:t>
            </a:r>
          </a:p>
          <a:p>
            <a:r>
              <a:rPr lang="en-US" dirty="0" smtClean="0"/>
              <a:t>Each phrase is translated into English •</a:t>
            </a:r>
          </a:p>
          <a:p>
            <a:r>
              <a:rPr lang="en-US" dirty="0" smtClean="0"/>
              <a:t> Phrases are reordered</a:t>
            </a:r>
          </a:p>
          <a:p>
            <a:endParaRPr lang="en-US" dirty="0" smtClean="0"/>
          </a:p>
          <a:p>
            <a:r>
              <a:rPr lang="en-US" dirty="0" smtClean="0"/>
              <a:t>Main knowledge source: table with phrase translations and their probabilities</a:t>
            </a:r>
            <a:endParaRPr lang="en-US" dirty="0"/>
          </a:p>
        </p:txBody>
      </p:sp>
      <p:sp>
        <p:nvSpPr>
          <p:cNvPr id="4" name="Slide Number Placeholder 3"/>
          <p:cNvSpPr>
            <a:spLocks noGrp="1"/>
          </p:cNvSpPr>
          <p:nvPr>
            <p:ph type="sldNum" sz="quarter" idx="10"/>
          </p:nvPr>
        </p:nvSpPr>
        <p:spPr/>
        <p:txBody>
          <a:bodyPr/>
          <a:lstStyle/>
          <a:p>
            <a:fld id="{7E98B71D-FABE-3840-8688-11C2BD5A23D2}" type="slidenum">
              <a:rPr lang="en-US" smtClean="0"/>
              <a:t>19</a:t>
            </a:fld>
            <a:endParaRPr lang="en-US"/>
          </a:p>
        </p:txBody>
      </p:sp>
    </p:spTree>
    <p:extLst>
      <p:ext uri="{BB962C8B-B14F-4D97-AF65-F5344CB8AC3E}">
        <p14:creationId xmlns:p14="http://schemas.microsoft.com/office/powerpoint/2010/main" val="195260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Statistical</a:t>
            </a:r>
            <a:r>
              <a:rPr lang="zh-CN" altLang="en-US" baseline="0" dirty="0"/>
              <a:t> </a:t>
            </a:r>
            <a:r>
              <a:rPr lang="en-US" altLang="zh-CN" baseline="0" dirty="0"/>
              <a:t>machine</a:t>
            </a:r>
            <a:r>
              <a:rPr lang="zh-CN" altLang="en-US" baseline="0" dirty="0"/>
              <a:t> </a:t>
            </a:r>
            <a:r>
              <a:rPr lang="en-US" altLang="zh-CN" baseline="0" dirty="0"/>
              <a:t>translation</a:t>
            </a:r>
            <a:r>
              <a:rPr lang="zh-CN" altLang="en-US" baseline="0" dirty="0"/>
              <a:t> </a:t>
            </a:r>
            <a:r>
              <a:rPr lang="en-US" altLang="zh-CN" baseline="0" dirty="0"/>
              <a:t>which</a:t>
            </a:r>
            <a:r>
              <a:rPr lang="zh-CN" altLang="en-US" baseline="0" dirty="0"/>
              <a:t> </a:t>
            </a:r>
            <a:r>
              <a:rPr lang="en-US" altLang="zh-CN" baseline="0" dirty="0"/>
              <a:t>we</a:t>
            </a:r>
            <a:r>
              <a:rPr lang="zh-CN" altLang="en-US" baseline="0" dirty="0"/>
              <a:t> </a:t>
            </a:r>
            <a:r>
              <a:rPr lang="en-US" altLang="zh-CN" baseline="0" dirty="0"/>
              <a:t>used</a:t>
            </a:r>
            <a:r>
              <a:rPr lang="zh-CN" altLang="en-US" baseline="0" dirty="0"/>
              <a:t> </a:t>
            </a:r>
            <a:r>
              <a:rPr lang="en-US" altLang="zh-CN" baseline="0" dirty="0"/>
              <a:t>as</a:t>
            </a:r>
            <a:r>
              <a:rPr lang="zh-CN" altLang="en-US" baseline="0" dirty="0"/>
              <a:t> </a:t>
            </a:r>
            <a:r>
              <a:rPr lang="en-US" altLang="zh-CN" baseline="0" dirty="0"/>
              <a:t>a</a:t>
            </a:r>
            <a:r>
              <a:rPr lang="zh-CN" altLang="en-US" baseline="0" dirty="0"/>
              <a:t> </a:t>
            </a:r>
            <a:r>
              <a:rPr lang="en-US" altLang="zh-CN" baseline="0" dirty="0"/>
              <a:t>baseline</a:t>
            </a:r>
          </a:p>
          <a:p>
            <a:r>
              <a:rPr lang="en-US" altLang="zh-CN" baseline="0" dirty="0"/>
              <a:t>29:</a:t>
            </a:r>
            <a:r>
              <a:rPr lang="zh-CN" altLang="en-US" baseline="0" dirty="0"/>
              <a:t> </a:t>
            </a:r>
            <a:r>
              <a:rPr lang="en-US" altLang="zh-CN" baseline="0" dirty="0"/>
              <a:t>a</a:t>
            </a:r>
            <a:r>
              <a:rPr lang="zh-CN" altLang="en-US" baseline="0" dirty="0"/>
              <a:t> </a:t>
            </a:r>
            <a:r>
              <a:rPr lang="en-US" altLang="zh-CN" baseline="0" dirty="0"/>
              <a:t>German</a:t>
            </a:r>
            <a:r>
              <a:rPr lang="zh-CN" altLang="en-US" baseline="0" dirty="0"/>
              <a:t> </a:t>
            </a:r>
            <a:r>
              <a:rPr lang="en-US" altLang="zh-CN" baseline="0" dirty="0"/>
              <a:t>university’s</a:t>
            </a:r>
            <a:r>
              <a:rPr lang="zh-CN" altLang="en-US" baseline="0" dirty="0"/>
              <a:t> </a:t>
            </a:r>
            <a:r>
              <a:rPr lang="en-US" altLang="zh-CN" baseline="0" dirty="0"/>
              <a:t>implementation</a:t>
            </a:r>
            <a:r>
              <a:rPr lang="zh-CN" altLang="en-US" baseline="0" dirty="0"/>
              <a:t> </a:t>
            </a:r>
            <a:r>
              <a:rPr lang="en-US" altLang="zh-CN" baseline="0" dirty="0"/>
              <a:t>and</a:t>
            </a:r>
            <a:r>
              <a:rPr lang="zh-CN" altLang="en-US" baseline="0" dirty="0"/>
              <a:t> </a:t>
            </a:r>
            <a:r>
              <a:rPr lang="en-US" altLang="zh-CN" baseline="0" dirty="0"/>
              <a:t>datasets</a:t>
            </a:r>
            <a:r>
              <a:rPr lang="zh-CN" altLang="en-US" baseline="0" dirty="0"/>
              <a:t> </a:t>
            </a:r>
            <a:endParaRPr lang="en-US" altLang="zh-CN" baseline="0" dirty="0"/>
          </a:p>
          <a:p>
            <a:endParaRPr lang="en-US" dirty="0"/>
          </a:p>
        </p:txBody>
      </p:sp>
      <p:sp>
        <p:nvSpPr>
          <p:cNvPr id="4" name="Slide Number Placeholder 3"/>
          <p:cNvSpPr>
            <a:spLocks noGrp="1"/>
          </p:cNvSpPr>
          <p:nvPr>
            <p:ph type="sldNum" sz="quarter" idx="10"/>
          </p:nvPr>
        </p:nvSpPr>
        <p:spPr/>
        <p:txBody>
          <a:bodyPr/>
          <a:lstStyle/>
          <a:p>
            <a:fld id="{7E98B71D-FABE-3840-8688-11C2BD5A23D2}" type="slidenum">
              <a:rPr lang="en-US" smtClean="0"/>
              <a:t>20</a:t>
            </a:fld>
            <a:endParaRPr lang="en-US"/>
          </a:p>
        </p:txBody>
      </p:sp>
    </p:spTree>
    <p:extLst>
      <p:ext uri="{BB962C8B-B14F-4D97-AF65-F5344CB8AC3E}">
        <p14:creationId xmlns:p14="http://schemas.microsoft.com/office/powerpoint/2010/main" val="339496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LSTMs that differ in their random initializations and in the random order of </a:t>
            </a:r>
            <a:r>
              <a:rPr lang="en-US" sz="1200" kern="1200" dirty="0" err="1">
                <a:solidFill>
                  <a:schemeClr val="tx1"/>
                </a:solidFill>
                <a:effectLst/>
                <a:latin typeface="+mn-lt"/>
                <a:ea typeface="+mn-ea"/>
                <a:cs typeface="+mn-cs"/>
              </a:rPr>
              <a:t>minibatches</a:t>
            </a:r>
            <a:r>
              <a:rPr lang="en-US" sz="1200" kern="1200" dirty="0">
                <a:solidFill>
                  <a:schemeClr val="tx1"/>
                </a:solidFill>
                <a:effectLst/>
                <a:latin typeface="+mn-lt"/>
                <a:ea typeface="+mn-ea"/>
                <a:cs typeface="+mn-cs"/>
              </a:rPr>
              <a:t> </a:t>
            </a:r>
            <a:endParaRPr lang="en-US" dirty="0"/>
          </a:p>
          <a:p>
            <a:r>
              <a:rPr lang="en-US" altLang="zh-CN" dirty="0" smtClean="0"/>
              <a:t>1000-best</a:t>
            </a:r>
            <a:r>
              <a:rPr lang="zh-CN" altLang="en-US" baseline="0" dirty="0" smtClean="0"/>
              <a:t> </a:t>
            </a:r>
            <a:r>
              <a:rPr lang="en-US" altLang="zh-CN" baseline="0" dirty="0" smtClean="0"/>
              <a:t>rescore:</a:t>
            </a:r>
            <a:r>
              <a:rPr lang="zh-CN" altLang="en-US" baseline="0" dirty="0" smtClean="0"/>
              <a:t> </a:t>
            </a:r>
            <a:r>
              <a:rPr lang="en-US" altLang="zh-CN" baseline="0" dirty="0" smtClean="0"/>
              <a:t>a</a:t>
            </a:r>
            <a:r>
              <a:rPr lang="zh-CN" altLang="en-US" baseline="0" dirty="0" smtClean="0"/>
              <a:t> </a:t>
            </a:r>
            <a:r>
              <a:rPr lang="en-US" altLang="zh-CN" baseline="0" dirty="0" smtClean="0"/>
              <a:t>way</a:t>
            </a:r>
            <a:r>
              <a:rPr lang="zh-CN" altLang="en-US" baseline="0" dirty="0" smtClean="0"/>
              <a:t> </a:t>
            </a:r>
            <a:r>
              <a:rPr lang="en-US" altLang="zh-CN" baseline="0" dirty="0" smtClean="0"/>
              <a:t>to</a:t>
            </a:r>
            <a:r>
              <a:rPr lang="zh-CN" altLang="en-US" baseline="0" dirty="0" smtClean="0"/>
              <a:t> </a:t>
            </a:r>
            <a:r>
              <a:rPr lang="en-US" altLang="zh-CN" baseline="0" dirty="0" smtClean="0"/>
              <a:t>tune</a:t>
            </a:r>
            <a:r>
              <a:rPr lang="zh-CN" altLang="en-US" baseline="0" dirty="0" smtClean="0"/>
              <a:t> </a:t>
            </a:r>
            <a:r>
              <a:rPr lang="en-US" altLang="zh-CN" baseline="0" dirty="0" err="1" smtClean="0"/>
              <a:t>thw</a:t>
            </a:r>
            <a:r>
              <a:rPr lang="zh-CN" altLang="en-US" baseline="0" dirty="0" smtClean="0"/>
              <a:t> </a:t>
            </a:r>
            <a:r>
              <a:rPr lang="en-US" altLang="zh-CN" baseline="0" dirty="0" smtClean="0"/>
              <a:t>weights</a:t>
            </a:r>
            <a:r>
              <a:rPr lang="zh-CN" altLang="en-US" baseline="0" dirty="0" smtClean="0"/>
              <a:t> </a:t>
            </a:r>
            <a:r>
              <a:rPr lang="en-US" altLang="zh-CN" baseline="0" dirty="0" smtClean="0"/>
              <a:t>by</a:t>
            </a:r>
            <a:r>
              <a:rPr lang="zh-CN" altLang="en-US" baseline="0" dirty="0" smtClean="0"/>
              <a:t> </a:t>
            </a:r>
            <a:r>
              <a:rPr lang="en-US" altLang="zh-CN" baseline="0" dirty="0" smtClean="0"/>
              <a:t>ranking</a:t>
            </a:r>
            <a:r>
              <a:rPr lang="zh-CN" altLang="en-US" baseline="0" dirty="0" smtClean="0"/>
              <a:t> </a:t>
            </a:r>
            <a:r>
              <a:rPr lang="en-US" altLang="zh-CN" baseline="0" dirty="0" smtClean="0"/>
              <a:t>the</a:t>
            </a:r>
            <a:r>
              <a:rPr lang="zh-CN" altLang="en-US" baseline="0" dirty="0" smtClean="0"/>
              <a:t> </a:t>
            </a:r>
            <a:r>
              <a:rPr lang="en-US" altLang="zh-CN" baseline="0" dirty="0" smtClean="0"/>
              <a:t>1000</a:t>
            </a:r>
            <a:r>
              <a:rPr lang="zh-CN" altLang="en-US" baseline="0" dirty="0" smtClean="0"/>
              <a:t> </a:t>
            </a:r>
            <a:r>
              <a:rPr lang="en-US" altLang="zh-CN" baseline="0" dirty="0" smtClean="0"/>
              <a:t>best</a:t>
            </a:r>
            <a:r>
              <a:rPr lang="zh-CN" altLang="en-US" baseline="0" dirty="0" smtClean="0"/>
              <a:t> </a:t>
            </a:r>
            <a:r>
              <a:rPr lang="en-US" altLang="zh-CN" baseline="0" dirty="0" smtClean="0"/>
              <a:t>results</a:t>
            </a:r>
            <a:r>
              <a:rPr lang="zh-CN" altLang="en-US" baseline="0" dirty="0" smtClean="0"/>
              <a:t> </a:t>
            </a:r>
            <a:r>
              <a:rPr lang="en-US" altLang="zh-CN" baseline="0" dirty="0" smtClean="0"/>
              <a:t>and</a:t>
            </a:r>
            <a:r>
              <a:rPr lang="zh-CN" altLang="en-US" baseline="0" dirty="0" smtClean="0"/>
              <a:t> </a:t>
            </a:r>
            <a:r>
              <a:rPr lang="en-US" altLang="zh-CN" baseline="0" dirty="0" smtClean="0"/>
              <a:t>pass</a:t>
            </a:r>
            <a:r>
              <a:rPr lang="zh-CN" altLang="en-US" baseline="0" dirty="0" smtClean="0"/>
              <a:t> </a:t>
            </a:r>
            <a:r>
              <a:rPr lang="en-US" altLang="zh-CN" baseline="0" dirty="0" smtClean="0"/>
              <a:t>it</a:t>
            </a:r>
            <a:r>
              <a:rPr lang="zh-CN" altLang="en-US" baseline="0" dirty="0" smtClean="0"/>
              <a:t> </a:t>
            </a:r>
            <a:r>
              <a:rPr lang="en-US" altLang="zh-CN" baseline="0" dirty="0" smtClean="0"/>
              <a:t>to</a:t>
            </a:r>
            <a:r>
              <a:rPr lang="zh-CN" altLang="en-US" baseline="0" dirty="0" smtClean="0"/>
              <a:t> </a:t>
            </a:r>
            <a:r>
              <a:rPr lang="en-US" altLang="zh-CN" baseline="0" smtClean="0"/>
              <a:t>optimizer</a:t>
            </a:r>
            <a:endParaRPr lang="en-US" dirty="0"/>
          </a:p>
        </p:txBody>
      </p:sp>
      <p:sp>
        <p:nvSpPr>
          <p:cNvPr id="4" name="Slide Number Placeholder 3"/>
          <p:cNvSpPr>
            <a:spLocks noGrp="1"/>
          </p:cNvSpPr>
          <p:nvPr>
            <p:ph type="sldNum" sz="quarter" idx="10"/>
          </p:nvPr>
        </p:nvSpPr>
        <p:spPr/>
        <p:txBody>
          <a:bodyPr/>
          <a:lstStyle/>
          <a:p>
            <a:fld id="{7E98B71D-FABE-3840-8688-11C2BD5A23D2}" type="slidenum">
              <a:rPr lang="en-US" smtClean="0"/>
              <a:t>21</a:t>
            </a:fld>
            <a:endParaRPr lang="en-US"/>
          </a:p>
        </p:txBody>
      </p:sp>
    </p:spTree>
    <p:extLst>
      <p:ext uri="{BB962C8B-B14F-4D97-AF65-F5344CB8AC3E}">
        <p14:creationId xmlns:p14="http://schemas.microsoft.com/office/powerpoint/2010/main" val="1517031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a:t>LSTM is within 0.5 BLEU points of the previous state of the art by rescoring the 1000-best list of the baseline system. </a:t>
            </a:r>
            <a:endParaRPr lang="en-US" dirty="0" smtClean="0"/>
          </a:p>
          <a:p>
            <a:endParaRPr lang="en-US" dirty="0"/>
          </a:p>
          <a:p>
            <a:r>
              <a:rPr lang="en-US" dirty="0"/>
              <a:t> </a:t>
            </a:r>
          </a:p>
          <a:p>
            <a:endParaRPr lang="en-US" dirty="0"/>
          </a:p>
        </p:txBody>
      </p:sp>
      <p:sp>
        <p:nvSpPr>
          <p:cNvPr id="4" name="Slide Number Placeholder 3"/>
          <p:cNvSpPr>
            <a:spLocks noGrp="1"/>
          </p:cNvSpPr>
          <p:nvPr>
            <p:ph type="sldNum" sz="quarter" idx="10"/>
          </p:nvPr>
        </p:nvSpPr>
        <p:spPr/>
        <p:txBody>
          <a:bodyPr/>
          <a:lstStyle/>
          <a:p>
            <a:fld id="{7E98B71D-FABE-3840-8688-11C2BD5A23D2}" type="slidenum">
              <a:rPr lang="en-US" smtClean="0"/>
              <a:t>22</a:t>
            </a:fld>
            <a:endParaRPr lang="en-US"/>
          </a:p>
        </p:txBody>
      </p:sp>
    </p:spTree>
    <p:extLst>
      <p:ext uri="{BB962C8B-B14F-4D97-AF65-F5344CB8AC3E}">
        <p14:creationId xmlns:p14="http://schemas.microsoft.com/office/powerpoint/2010/main" val="140489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E98B71D-FABE-3840-8688-11C2BD5A23D2}" type="slidenum">
              <a:rPr lang="en-US" smtClean="0"/>
              <a:t>2</a:t>
            </a:fld>
            <a:endParaRPr lang="en-US"/>
          </a:p>
        </p:txBody>
      </p:sp>
    </p:spTree>
    <p:extLst>
      <p:ext uri="{BB962C8B-B14F-4D97-AF65-F5344CB8AC3E}">
        <p14:creationId xmlns:p14="http://schemas.microsoft.com/office/powerpoint/2010/main" val="508506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of the attractive features of our model is its ability to turn a sequence of words into a vector of fixed dimensionality.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phrases are clustered by meaning, which in these examples is primarily a function of word order, which would be difficult to capture with a bag-of-words model. Notice that both clusters have similar internal structure. </a:t>
            </a:r>
            <a:endParaRPr lang="en-US" dirty="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figure clearly shows that the representations are sensitive to the order of words, while being fairly insensitive to the replacement of an active voice with a passive voice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E98B71D-FABE-3840-8688-11C2BD5A23D2}" type="slidenum">
              <a:rPr lang="en-US" smtClean="0"/>
              <a:t>23</a:t>
            </a:fld>
            <a:endParaRPr lang="en-US"/>
          </a:p>
        </p:txBody>
      </p:sp>
    </p:spTree>
    <p:extLst>
      <p:ext uri="{BB962C8B-B14F-4D97-AF65-F5344CB8AC3E}">
        <p14:creationId xmlns:p14="http://schemas.microsoft.com/office/powerpoint/2010/main" val="1110663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 degradation of performance until sentence length longer than 35 words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Performance degrade with the increasing number of rare words in test sentence </a:t>
            </a:r>
          </a:p>
        </p:txBody>
      </p:sp>
      <p:sp>
        <p:nvSpPr>
          <p:cNvPr id="4" name="Slide Number Placeholder 3"/>
          <p:cNvSpPr>
            <a:spLocks noGrp="1"/>
          </p:cNvSpPr>
          <p:nvPr>
            <p:ph type="sldNum" sz="quarter" idx="10"/>
          </p:nvPr>
        </p:nvSpPr>
        <p:spPr/>
        <p:txBody>
          <a:bodyPr/>
          <a:lstStyle/>
          <a:p>
            <a:fld id="{7E98B71D-FABE-3840-8688-11C2BD5A23D2}" type="slidenum">
              <a:rPr lang="en-US" smtClean="0"/>
              <a:t>24</a:t>
            </a:fld>
            <a:endParaRPr lang="en-US"/>
          </a:p>
        </p:txBody>
      </p:sp>
    </p:spTree>
    <p:extLst>
      <p:ext uri="{BB962C8B-B14F-4D97-AF65-F5344CB8AC3E}">
        <p14:creationId xmlns:p14="http://schemas.microsoft.com/office/powerpoint/2010/main" val="383437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solidFill>
                  <a:schemeClr val="bg1"/>
                </a:solidFill>
              </a:rPr>
              <a:t>An encoder LSTM turns input sequences to 2 state vectors</a:t>
            </a:r>
            <a:r>
              <a:rPr lang="zh-CN" altLang="en-US" sz="1200" i="1" baseline="0" dirty="0" smtClean="0">
                <a:solidFill>
                  <a:schemeClr val="bg1"/>
                </a:solidFill>
              </a:rPr>
              <a:t> </a:t>
            </a:r>
            <a:r>
              <a:rPr lang="en-US" altLang="zh-CN" sz="1200" i="1" baseline="0" dirty="0" smtClean="0">
                <a:solidFill>
                  <a:schemeClr val="bg1"/>
                </a:solidFill>
              </a:rPr>
              <a:t>in</a:t>
            </a:r>
            <a:r>
              <a:rPr lang="zh-CN" altLang="en-US" sz="1200" i="1" baseline="0" dirty="0" smtClean="0">
                <a:solidFill>
                  <a:schemeClr val="bg1"/>
                </a:solidFill>
              </a:rPr>
              <a:t> </a:t>
            </a:r>
            <a:r>
              <a:rPr lang="en-US" altLang="zh-CN" sz="1200" i="1" baseline="0" dirty="0" smtClean="0">
                <a:solidFill>
                  <a:schemeClr val="bg1"/>
                </a:solidFill>
              </a:rPr>
              <a:t>the</a:t>
            </a:r>
            <a:r>
              <a:rPr lang="zh-CN" altLang="en-US" sz="1200" i="1" baseline="0" dirty="0" smtClean="0">
                <a:solidFill>
                  <a:schemeClr val="bg1"/>
                </a:solidFill>
              </a:rPr>
              <a:t> </a:t>
            </a:r>
            <a:r>
              <a:rPr lang="en-US" altLang="zh-CN" sz="1200" i="1" baseline="0" dirty="0" err="1" smtClean="0">
                <a:solidFill>
                  <a:schemeClr val="bg1"/>
                </a:solidFill>
              </a:rPr>
              <a:t>encoder_states</a:t>
            </a:r>
            <a:r>
              <a:rPr lang="en-US" altLang="zh-CN" sz="1200" i="1" baseline="0" dirty="0" smtClean="0">
                <a:solidFill>
                  <a:schemeClr val="bg1"/>
                </a:solidFill>
              </a:rPr>
              <a:t>:</a:t>
            </a:r>
            <a:r>
              <a:rPr lang="zh-CN" altLang="en-US" sz="1200" i="1" baseline="0" dirty="0" smtClean="0">
                <a:solidFill>
                  <a:schemeClr val="bg1"/>
                </a:solidFill>
              </a:rPr>
              <a:t> </a:t>
            </a:r>
            <a:r>
              <a:rPr lang="en-US" altLang="zh-CN" sz="1200" i="1" baseline="0" dirty="0" smtClean="0">
                <a:solidFill>
                  <a:schemeClr val="bg1"/>
                </a:solidFill>
              </a:rPr>
              <a:t>h</a:t>
            </a:r>
            <a:r>
              <a:rPr lang="zh-CN" altLang="en-US" sz="1200" i="1" baseline="0" dirty="0" smtClean="0">
                <a:solidFill>
                  <a:schemeClr val="bg1"/>
                </a:solidFill>
              </a:rPr>
              <a:t> </a:t>
            </a:r>
            <a:r>
              <a:rPr lang="en-US" altLang="zh-CN" sz="1200" i="1" baseline="0" dirty="0" smtClean="0">
                <a:solidFill>
                  <a:schemeClr val="bg1"/>
                </a:solidFill>
              </a:rPr>
              <a:t>and</a:t>
            </a:r>
            <a:r>
              <a:rPr lang="zh-CN" altLang="en-US" sz="1200" i="1" baseline="0" dirty="0" smtClean="0">
                <a:solidFill>
                  <a:schemeClr val="bg1"/>
                </a:solidFill>
              </a:rPr>
              <a:t> </a:t>
            </a:r>
            <a:r>
              <a:rPr lang="en-US" altLang="zh-CN" sz="1200" i="1" baseline="0" dirty="0" smtClean="0">
                <a:solidFill>
                  <a:schemeClr val="bg1"/>
                </a:solidFill>
              </a:rPr>
              <a:t>c</a:t>
            </a:r>
            <a:r>
              <a:rPr lang="en-US" sz="1200" i="1" dirty="0" smtClean="0">
                <a:solidFill>
                  <a:schemeClr val="bg1"/>
                </a:solidFill>
              </a:rPr>
              <a:t/>
            </a:r>
            <a:br>
              <a:rPr lang="en-US" sz="1200" i="1" dirty="0" smtClean="0">
                <a:solidFill>
                  <a:schemeClr val="bg1"/>
                </a:solidFill>
              </a:rPr>
            </a:br>
            <a:r>
              <a:rPr lang="en-US" sz="1200" i="1" dirty="0" smtClean="0">
                <a:solidFill>
                  <a:schemeClr val="bg1"/>
                </a:solidFill>
              </a:rPr>
              <a:t>- A decoder LSTM is trained to turn the target sequences into</a:t>
            </a:r>
            <a:r>
              <a:rPr lang="en-US" altLang="zh-CN" sz="1200" i="1" dirty="0" smtClean="0">
                <a:solidFill>
                  <a:schemeClr val="bg1"/>
                </a:solidFill>
              </a:rPr>
              <a:t> </a:t>
            </a:r>
            <a:r>
              <a:rPr lang="en-US" sz="1200" i="1" dirty="0" smtClean="0">
                <a:solidFill>
                  <a:schemeClr val="bg1"/>
                </a:solidFill>
              </a:rPr>
              <a:t>the same sequence </a:t>
            </a:r>
            <a:r>
              <a:rPr lang="en-US" altLang="zh-CN" sz="1200" i="1" dirty="0" smtClean="0">
                <a:solidFill>
                  <a:schemeClr val="bg1"/>
                </a:solidFill>
              </a:rPr>
              <a:t>with</a:t>
            </a:r>
            <a:r>
              <a:rPr lang="zh-CN" altLang="en-US" sz="1200" i="1" baseline="0" dirty="0" smtClean="0">
                <a:solidFill>
                  <a:schemeClr val="bg1"/>
                </a:solidFill>
              </a:rPr>
              <a:t> </a:t>
            </a:r>
            <a:r>
              <a:rPr lang="en-US" altLang="zh-CN" sz="1200" i="1" baseline="0" dirty="0" smtClean="0">
                <a:solidFill>
                  <a:schemeClr val="bg1"/>
                </a:solidFill>
              </a:rPr>
              <a:t>the</a:t>
            </a:r>
            <a:r>
              <a:rPr lang="zh-CN" altLang="en-US" sz="1200" i="1" baseline="0" dirty="0" smtClean="0">
                <a:solidFill>
                  <a:schemeClr val="bg1"/>
                </a:solidFill>
              </a:rPr>
              <a:t> </a:t>
            </a:r>
            <a:r>
              <a:rPr lang="en-US" altLang="zh-CN" sz="1200" i="1" baseline="0" dirty="0" smtClean="0">
                <a:solidFill>
                  <a:schemeClr val="bg1"/>
                </a:solidFill>
              </a:rPr>
              <a:t>encoder</a:t>
            </a:r>
            <a:r>
              <a:rPr lang="zh-CN" altLang="en-US" sz="1200" i="1" baseline="0" dirty="0" smtClean="0">
                <a:solidFill>
                  <a:schemeClr val="bg1"/>
                </a:solidFill>
              </a:rPr>
              <a:t> </a:t>
            </a:r>
            <a:r>
              <a:rPr lang="en-US" altLang="zh-CN" sz="1200" i="1" baseline="0" dirty="0" smtClean="0">
                <a:solidFill>
                  <a:schemeClr val="bg1"/>
                </a:solidFill>
              </a:rPr>
              <a:t>states</a:t>
            </a:r>
            <a:r>
              <a:rPr lang="en-US" sz="1200" i="1" dirty="0" smtClean="0">
                <a:solidFill>
                  <a:schemeClr val="bg1"/>
                </a:solidFill>
              </a:rPr>
              <a:t/>
            </a:r>
            <a:br>
              <a:rPr lang="en-US" sz="1200" i="1" dirty="0" smtClean="0">
                <a:solidFill>
                  <a:schemeClr val="bg1"/>
                </a:solidFill>
              </a:rPr>
            </a:br>
            <a:endParaRPr lang="en-US" sz="1200" i="1" dirty="0" smtClean="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7E98B71D-FABE-3840-8688-11C2BD5A23D2}" type="slidenum">
              <a:rPr lang="en-US" smtClean="0"/>
              <a:t>25</a:t>
            </a:fld>
            <a:endParaRPr lang="en-US"/>
          </a:p>
        </p:txBody>
      </p:sp>
    </p:spTree>
    <p:extLst>
      <p:ext uri="{BB962C8B-B14F-4D97-AF65-F5344CB8AC3E}">
        <p14:creationId xmlns:p14="http://schemas.microsoft.com/office/powerpoint/2010/main" val="175674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Information</a:t>
            </a:r>
            <a:r>
              <a:rPr lang="zh-CN" altLang="en-US" dirty="0" smtClean="0"/>
              <a:t> </a:t>
            </a:r>
            <a:r>
              <a:rPr lang="en-US" altLang="zh-CN" dirty="0" smtClean="0"/>
              <a:t>loss/perplexity</a:t>
            </a:r>
            <a:r>
              <a:rPr lang="zh-CN" altLang="en-US" baseline="0" dirty="0" smtClean="0"/>
              <a:t> </a:t>
            </a:r>
            <a:r>
              <a:rPr lang="en-US" altLang="zh-CN" baseline="0" dirty="0" smtClean="0"/>
              <a:t>decrease</a:t>
            </a:r>
          </a:p>
          <a:p>
            <a:r>
              <a:rPr lang="en-US" altLang="zh-CN" baseline="0" dirty="0" smtClean="0"/>
              <a:t>Possible</a:t>
            </a:r>
            <a:r>
              <a:rPr lang="zh-CN" altLang="en-US" baseline="0" dirty="0" smtClean="0"/>
              <a:t> </a:t>
            </a:r>
            <a:r>
              <a:rPr lang="en-US" altLang="zh-CN" baseline="0" dirty="0" smtClean="0"/>
              <a:t>to</a:t>
            </a:r>
            <a:r>
              <a:rPr lang="zh-CN" altLang="en-US" baseline="0" dirty="0" smtClean="0"/>
              <a:t> </a:t>
            </a:r>
            <a:r>
              <a:rPr lang="en-US" altLang="zh-CN" baseline="0" dirty="0" err="1" smtClean="0"/>
              <a:t>overfit</a:t>
            </a:r>
            <a:endParaRPr lang="en-US" dirty="0"/>
          </a:p>
        </p:txBody>
      </p:sp>
      <p:sp>
        <p:nvSpPr>
          <p:cNvPr id="4" name="Slide Number Placeholder 3"/>
          <p:cNvSpPr>
            <a:spLocks noGrp="1"/>
          </p:cNvSpPr>
          <p:nvPr>
            <p:ph type="sldNum" sz="quarter" idx="10"/>
          </p:nvPr>
        </p:nvSpPr>
        <p:spPr/>
        <p:txBody>
          <a:bodyPr/>
          <a:lstStyle/>
          <a:p>
            <a:fld id="{7E98B71D-FABE-3840-8688-11C2BD5A23D2}" type="slidenum">
              <a:rPr lang="en-US" smtClean="0"/>
              <a:t>27</a:t>
            </a:fld>
            <a:endParaRPr lang="en-US"/>
          </a:p>
        </p:txBody>
      </p:sp>
    </p:spTree>
    <p:extLst>
      <p:ext uri="{BB962C8B-B14F-4D97-AF65-F5344CB8AC3E}">
        <p14:creationId xmlns:p14="http://schemas.microsoft.com/office/powerpoint/2010/main" val="2037747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Words</a:t>
            </a:r>
            <a:r>
              <a:rPr lang="zh-CN" altLang="en-US" dirty="0" smtClean="0"/>
              <a:t> </a:t>
            </a:r>
            <a:r>
              <a:rPr lang="en-US" altLang="zh-CN" dirty="0" smtClean="0"/>
              <a:t>that</a:t>
            </a:r>
            <a:r>
              <a:rPr lang="zh-CN" altLang="en-US" baseline="0" dirty="0" smtClean="0"/>
              <a:t> </a:t>
            </a:r>
            <a:r>
              <a:rPr lang="en-US" altLang="zh-CN" baseline="0" dirty="0" smtClean="0"/>
              <a:t>doesn’t</a:t>
            </a:r>
            <a:r>
              <a:rPr lang="zh-CN" altLang="en-US" baseline="0" dirty="0" smtClean="0"/>
              <a:t> </a:t>
            </a:r>
            <a:r>
              <a:rPr lang="en-US" altLang="zh-CN" baseline="0" dirty="0" smtClean="0"/>
              <a:t>exist</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corpus/training</a:t>
            </a:r>
            <a:r>
              <a:rPr lang="zh-CN" altLang="en-US" baseline="0" dirty="0" smtClean="0"/>
              <a:t> </a:t>
            </a:r>
            <a:r>
              <a:rPr lang="en-US" altLang="zh-CN" baseline="0" dirty="0" smtClean="0"/>
              <a:t>data</a:t>
            </a:r>
          </a:p>
          <a:p>
            <a:r>
              <a:rPr lang="en-US" altLang="zh-CN" baseline="0" dirty="0" smtClean="0"/>
              <a:t>Similar</a:t>
            </a:r>
            <a:r>
              <a:rPr lang="zh-CN" altLang="en-US" baseline="0" dirty="0" smtClean="0"/>
              <a:t> </a:t>
            </a:r>
            <a:r>
              <a:rPr lang="en-US" altLang="zh-CN" baseline="0" dirty="0" smtClean="0"/>
              <a:t>structure</a:t>
            </a:r>
          </a:p>
          <a:p>
            <a:endParaRPr lang="en-US" altLang="zh-CN" baseline="0" dirty="0" smtClean="0"/>
          </a:p>
          <a:p>
            <a:r>
              <a:rPr lang="en-US" altLang="zh-CN" baseline="0" dirty="0" smtClean="0"/>
              <a:t>Limited</a:t>
            </a:r>
            <a:r>
              <a:rPr lang="zh-CN" altLang="en-US" baseline="0" dirty="0" smtClean="0"/>
              <a:t> </a:t>
            </a:r>
            <a:r>
              <a:rPr lang="en-US" altLang="zh-CN" baseline="0" dirty="0" err="1" smtClean="0"/>
              <a:t>num</a:t>
            </a:r>
            <a:r>
              <a:rPr lang="zh-CN" altLang="en-US" baseline="0" dirty="0" smtClean="0"/>
              <a:t> </a:t>
            </a:r>
            <a:r>
              <a:rPr lang="en-US" altLang="zh-CN" baseline="0" dirty="0" smtClean="0"/>
              <a:t>of</a:t>
            </a:r>
            <a:r>
              <a:rPr lang="zh-CN" altLang="en-US" baseline="0" dirty="0" smtClean="0"/>
              <a:t> </a:t>
            </a:r>
            <a:r>
              <a:rPr lang="en-US" altLang="zh-CN" baseline="0" dirty="0" smtClean="0"/>
              <a:t>samples,</a:t>
            </a:r>
            <a:r>
              <a:rPr lang="zh-CN" altLang="en-US" baseline="0" dirty="0" smtClean="0"/>
              <a:t> </a:t>
            </a:r>
            <a:r>
              <a:rPr lang="en-US" altLang="zh-CN" baseline="0" dirty="0" err="1" smtClean="0"/>
              <a:t>chinese</a:t>
            </a:r>
            <a:r>
              <a:rPr lang="zh-CN" altLang="en-US" baseline="0" dirty="0" smtClean="0"/>
              <a:t> </a:t>
            </a:r>
            <a:r>
              <a:rPr lang="en-US" altLang="zh-CN" baseline="0" dirty="0" smtClean="0"/>
              <a:t>is</a:t>
            </a:r>
            <a:r>
              <a:rPr lang="zh-CN" altLang="en-US" baseline="0" dirty="0" smtClean="0"/>
              <a:t> </a:t>
            </a:r>
            <a:r>
              <a:rPr lang="en-US" altLang="zh-CN" baseline="0" dirty="0" smtClean="0"/>
              <a:t>a</a:t>
            </a:r>
            <a:r>
              <a:rPr lang="zh-CN" altLang="en-US" baseline="0" dirty="0" smtClean="0"/>
              <a:t> </a:t>
            </a:r>
            <a:r>
              <a:rPr lang="en-US" altLang="zh-CN" baseline="0" dirty="0" smtClean="0"/>
              <a:t>very</a:t>
            </a:r>
            <a:r>
              <a:rPr lang="zh-CN" altLang="en-US" baseline="0" dirty="0" smtClean="0"/>
              <a:t> </a:t>
            </a:r>
            <a:r>
              <a:rPr lang="en-US" altLang="zh-CN" baseline="0" dirty="0" smtClean="0"/>
              <a:t>complicated</a:t>
            </a:r>
            <a:r>
              <a:rPr lang="zh-CN" altLang="en-US" baseline="0" dirty="0" smtClean="0"/>
              <a:t> </a:t>
            </a:r>
            <a:endParaRPr lang="en-US" altLang="zh-CN" baseline="0" dirty="0" smtClean="0"/>
          </a:p>
          <a:p>
            <a:r>
              <a:rPr lang="en-US" altLang="zh-CN" baseline="0" dirty="0" smtClean="0"/>
              <a:t>Limited</a:t>
            </a:r>
            <a:r>
              <a:rPr lang="zh-CN" altLang="en-US" baseline="0" dirty="0" smtClean="0"/>
              <a:t> </a:t>
            </a:r>
            <a:r>
              <a:rPr lang="en-US" altLang="zh-CN" baseline="0" dirty="0" smtClean="0"/>
              <a:t>time</a:t>
            </a:r>
            <a:r>
              <a:rPr lang="zh-CN" altLang="en-US" baseline="0" dirty="0" smtClean="0"/>
              <a:t> </a:t>
            </a:r>
            <a:r>
              <a:rPr lang="en-US" altLang="zh-CN" baseline="0" dirty="0" smtClean="0"/>
              <a:t>and</a:t>
            </a:r>
            <a:r>
              <a:rPr lang="zh-CN" altLang="en-US" baseline="0" dirty="0" smtClean="0"/>
              <a:t> </a:t>
            </a:r>
            <a:r>
              <a:rPr lang="en-US" altLang="zh-CN" baseline="0" dirty="0" smtClean="0"/>
              <a:t>device</a:t>
            </a:r>
            <a:r>
              <a:rPr lang="zh-CN" altLang="en-US" baseline="0" dirty="0" smtClean="0"/>
              <a:t> </a:t>
            </a:r>
            <a:r>
              <a:rPr lang="en-US" altLang="zh-CN" baseline="0" dirty="0" smtClean="0"/>
              <a:t>to</a:t>
            </a:r>
            <a:r>
              <a:rPr lang="zh-CN" altLang="en-US" baseline="0" dirty="0" smtClean="0"/>
              <a:t> </a:t>
            </a:r>
            <a:r>
              <a:rPr lang="en-US" altLang="zh-CN" baseline="0" dirty="0" smtClean="0"/>
              <a:t>run</a:t>
            </a:r>
          </a:p>
        </p:txBody>
      </p:sp>
      <p:sp>
        <p:nvSpPr>
          <p:cNvPr id="4" name="Slide Number Placeholder 3"/>
          <p:cNvSpPr>
            <a:spLocks noGrp="1"/>
          </p:cNvSpPr>
          <p:nvPr>
            <p:ph type="sldNum" sz="quarter" idx="10"/>
          </p:nvPr>
        </p:nvSpPr>
        <p:spPr/>
        <p:txBody>
          <a:bodyPr/>
          <a:lstStyle/>
          <a:p>
            <a:fld id="{7E98B71D-FABE-3840-8688-11C2BD5A23D2}" type="slidenum">
              <a:rPr lang="en-US" smtClean="0"/>
              <a:t>28</a:t>
            </a:fld>
            <a:endParaRPr lang="en-US"/>
          </a:p>
        </p:txBody>
      </p:sp>
    </p:spTree>
    <p:extLst>
      <p:ext uri="{BB962C8B-B14F-4D97-AF65-F5344CB8AC3E}">
        <p14:creationId xmlns:p14="http://schemas.microsoft.com/office/powerpoint/2010/main" val="1498996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98B71D-FABE-3840-8688-11C2BD5A23D2}" type="slidenum">
              <a:rPr lang="en-US" smtClean="0"/>
              <a:t>3</a:t>
            </a:fld>
            <a:endParaRPr lang="en-US" dirty="0"/>
          </a:p>
        </p:txBody>
      </p:sp>
    </p:spTree>
    <p:extLst>
      <p:ext uri="{BB962C8B-B14F-4D97-AF65-F5344CB8AC3E}">
        <p14:creationId xmlns:p14="http://schemas.microsoft.com/office/powerpoint/2010/main" val="1198037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can be thought of as multiple copies of the same network, each passing a message to a successor.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chain-like 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recurrent neural networks are intimately related to sequences and lists.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natural architecture of neural network to use for such data.</a:t>
            </a:r>
          </a:p>
          <a:p>
            <a:endParaRPr lang="en-US" dirty="0"/>
          </a:p>
        </p:txBody>
      </p:sp>
      <p:sp>
        <p:nvSpPr>
          <p:cNvPr id="4" name="灯片编号占位符 3"/>
          <p:cNvSpPr>
            <a:spLocks noGrp="1"/>
          </p:cNvSpPr>
          <p:nvPr>
            <p:ph type="sldNum" sz="quarter" idx="10"/>
          </p:nvPr>
        </p:nvSpPr>
        <p:spPr/>
        <p:txBody>
          <a:bodyPr/>
          <a:lstStyle/>
          <a:p>
            <a:fld id="{7E98B71D-FABE-3840-8688-11C2BD5A23D2}" type="slidenum">
              <a:rPr lang="en-US" smtClean="0"/>
              <a:t>4</a:t>
            </a:fld>
            <a:endParaRPr lang="en-US" dirty="0"/>
          </a:p>
        </p:txBody>
      </p:sp>
    </p:spTree>
    <p:extLst>
      <p:ext uri="{BB962C8B-B14F-4D97-AF65-F5344CB8AC3E}">
        <p14:creationId xmlns:p14="http://schemas.microsoft.com/office/powerpoint/2010/main" val="2262074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In this paper </a:t>
            </a:r>
          </a:p>
          <a:p>
            <a:r>
              <a:rPr lang="en-US" sz="1200" kern="1200" dirty="0">
                <a:solidFill>
                  <a:schemeClr val="tx1"/>
                </a:solidFill>
                <a:effectLst/>
                <a:latin typeface="+mn-lt"/>
                <a:ea typeface="+mn-ea"/>
                <a:cs typeface="+mn-cs"/>
              </a:rPr>
              <a:t>translate English to French, it need the model to be able to connect the pervious information many time steps ago to the present task. </a:t>
            </a:r>
          </a:p>
          <a:p>
            <a:r>
              <a:rPr lang="en-US" sz="1200" kern="1200" dirty="0">
                <a:solidFill>
                  <a:schemeClr val="tx1"/>
                </a:solidFill>
                <a:effectLst/>
                <a:latin typeface="+mn-lt"/>
                <a:ea typeface="+mn-ea"/>
                <a:cs typeface="+mn-cs"/>
              </a:rPr>
              <a:t>Can RNN do this. It depends.</a:t>
            </a:r>
          </a:p>
          <a:p>
            <a:r>
              <a:rPr lang="en-US" sz="1200" kern="1200" dirty="0">
                <a:solidFill>
                  <a:schemeClr val="tx1"/>
                </a:solidFill>
                <a:effectLst/>
                <a:latin typeface="+mn-lt"/>
                <a:ea typeface="+mn-ea"/>
                <a:cs typeface="+mn-cs"/>
              </a:rPr>
              <a:t>Sometimes, we only need to look at recent information to perform the present task. In such cases, where the gap between the relevant information and the place that it’s needed is small, RNNs can learn to use the past information.</a:t>
            </a:r>
          </a:p>
          <a:p>
            <a:r>
              <a:rPr lang="en-US" sz="1200" kern="1200" dirty="0">
                <a:solidFill>
                  <a:schemeClr val="tx1"/>
                </a:solidFill>
                <a:effectLst/>
                <a:latin typeface="+mn-lt"/>
                <a:ea typeface="+mn-ea"/>
                <a:cs typeface="+mn-cs"/>
              </a:rPr>
              <a:t>But there are also cases where we need more context. It’s entirely possible for the gap between the relevant information and the point where it is needed to become very large.</a:t>
            </a:r>
          </a:p>
          <a:p>
            <a:endParaRPr lang="en-US" dirty="0"/>
          </a:p>
        </p:txBody>
      </p:sp>
      <p:sp>
        <p:nvSpPr>
          <p:cNvPr id="4" name="灯片编号占位符 3"/>
          <p:cNvSpPr>
            <a:spLocks noGrp="1"/>
          </p:cNvSpPr>
          <p:nvPr>
            <p:ph type="sldNum" sz="quarter" idx="10"/>
          </p:nvPr>
        </p:nvSpPr>
        <p:spPr/>
        <p:txBody>
          <a:bodyPr/>
          <a:lstStyle/>
          <a:p>
            <a:fld id="{7E98B71D-FABE-3840-8688-11C2BD5A23D2}" type="slidenum">
              <a:rPr lang="en-US" smtClean="0"/>
              <a:t>5</a:t>
            </a:fld>
            <a:endParaRPr lang="en-US" dirty="0"/>
          </a:p>
        </p:txBody>
      </p:sp>
    </p:spTree>
    <p:extLst>
      <p:ext uri="{BB962C8B-B14F-4D97-AF65-F5344CB8AC3E}">
        <p14:creationId xmlns:p14="http://schemas.microsoft.com/office/powerpoint/2010/main" val="2292565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LSTMs are explicitly designed to avoid the long-term dependency problem.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Remembering information for long periods of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Just like RNN, it has these repeating </a:t>
            </a:r>
            <a:r>
              <a:rPr lang="en-US" sz="1200" kern="1200" dirty="0" err="1">
                <a:solidFill>
                  <a:schemeClr val="tx1"/>
                </a:solidFill>
                <a:effectLst/>
                <a:latin typeface="+mn-lt"/>
                <a:ea typeface="+mn-ea"/>
                <a:cs typeface="+mn-cs"/>
              </a:rPr>
              <a:t>modeules</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More complicated than RNN</a:t>
            </a:r>
          </a:p>
          <a:p>
            <a:endParaRPr lang="en-US" dirty="0"/>
          </a:p>
        </p:txBody>
      </p:sp>
      <p:sp>
        <p:nvSpPr>
          <p:cNvPr id="4" name="灯片编号占位符 3"/>
          <p:cNvSpPr>
            <a:spLocks noGrp="1"/>
          </p:cNvSpPr>
          <p:nvPr>
            <p:ph type="sldNum" sz="quarter" idx="10"/>
          </p:nvPr>
        </p:nvSpPr>
        <p:spPr/>
        <p:txBody>
          <a:bodyPr/>
          <a:lstStyle/>
          <a:p>
            <a:fld id="{7E98B71D-FABE-3840-8688-11C2BD5A23D2}" type="slidenum">
              <a:rPr lang="en-US" smtClean="0"/>
              <a:t>6</a:t>
            </a:fld>
            <a:endParaRPr lang="en-US" dirty="0"/>
          </a:p>
        </p:txBody>
      </p:sp>
    </p:spTree>
    <p:extLst>
      <p:ext uri="{BB962C8B-B14F-4D97-AF65-F5344CB8AC3E}">
        <p14:creationId xmlns:p14="http://schemas.microsoft.com/office/powerpoint/2010/main" val="3156785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cell state </a:t>
            </a:r>
          </a:p>
          <a:p>
            <a:r>
              <a:rPr lang="en-US" sz="1200" kern="1200" dirty="0">
                <a:solidFill>
                  <a:schemeClr val="tx1"/>
                </a:solidFill>
                <a:effectLst/>
                <a:latin typeface="+mn-lt"/>
                <a:ea typeface="+mn-ea"/>
                <a:cs typeface="+mn-cs"/>
              </a:rPr>
              <a:t>conveyor belt. </a:t>
            </a:r>
          </a:p>
          <a:p>
            <a:r>
              <a:rPr lang="en-US" sz="1200" kern="1200" dirty="0">
                <a:solidFill>
                  <a:schemeClr val="tx1"/>
                </a:solidFill>
                <a:effectLst/>
                <a:latin typeface="+mn-lt"/>
                <a:ea typeface="+mn-ea"/>
                <a:cs typeface="+mn-cs"/>
              </a:rPr>
              <a:t>runs straight down the entire chain, </a:t>
            </a:r>
          </a:p>
          <a:p>
            <a:r>
              <a:rPr lang="en-US" sz="1200" kern="1200" dirty="0">
                <a:solidFill>
                  <a:schemeClr val="tx1"/>
                </a:solidFill>
                <a:effectLst/>
                <a:latin typeface="+mn-lt"/>
                <a:ea typeface="+mn-ea"/>
                <a:cs typeface="+mn-cs"/>
              </a:rPr>
              <a:t>only some minor linear interactions. </a:t>
            </a:r>
          </a:p>
          <a:p>
            <a:r>
              <a:rPr lang="en-US" sz="1200" kern="1200" dirty="0">
                <a:solidFill>
                  <a:schemeClr val="tx1"/>
                </a:solidFill>
                <a:effectLst/>
                <a:latin typeface="+mn-lt"/>
                <a:ea typeface="+mn-ea"/>
                <a:cs typeface="+mn-cs"/>
              </a:rPr>
              <a:t>It’s very easy for information to just flow along it unchanged.</a:t>
            </a:r>
            <a:endParaRPr lang="en-US" dirty="0"/>
          </a:p>
        </p:txBody>
      </p:sp>
      <p:sp>
        <p:nvSpPr>
          <p:cNvPr id="4" name="灯片编号占位符 3"/>
          <p:cNvSpPr>
            <a:spLocks noGrp="1"/>
          </p:cNvSpPr>
          <p:nvPr>
            <p:ph type="sldNum" sz="quarter" idx="10"/>
          </p:nvPr>
        </p:nvSpPr>
        <p:spPr/>
        <p:txBody>
          <a:bodyPr/>
          <a:lstStyle/>
          <a:p>
            <a:fld id="{7E98B71D-FABE-3840-8688-11C2BD5A23D2}" type="slidenum">
              <a:rPr lang="en-US" smtClean="0"/>
              <a:t>7</a:t>
            </a:fld>
            <a:endParaRPr lang="en-US" dirty="0"/>
          </a:p>
        </p:txBody>
      </p:sp>
    </p:spTree>
    <p:extLst>
      <p:ext uri="{BB962C8B-B14F-4D97-AF65-F5344CB8AC3E}">
        <p14:creationId xmlns:p14="http://schemas.microsoft.com/office/powerpoint/2010/main" val="1576326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decide what information we’re going to throw away</a:t>
            </a:r>
          </a:p>
          <a:p>
            <a:r>
              <a:rPr lang="en-US" sz="1200" b="0" i="0" kern="1200" dirty="0">
                <a:solidFill>
                  <a:schemeClr val="tx1"/>
                </a:solidFill>
                <a:effectLst/>
                <a:latin typeface="+mn-lt"/>
                <a:ea typeface="+mn-ea"/>
                <a:cs typeface="+mn-cs"/>
              </a:rPr>
              <a:t>forget gate layer</a:t>
            </a:r>
          </a:p>
          <a:p>
            <a:r>
              <a:rPr lang="en-US" sz="1200" b="0" i="0" u="none" strike="noStrike" kern="1200" dirty="0">
                <a:solidFill>
                  <a:schemeClr val="tx1"/>
                </a:solidFill>
                <a:effectLst/>
                <a:latin typeface="+mn-lt"/>
                <a:ea typeface="+mn-ea"/>
                <a:cs typeface="+mn-cs"/>
              </a:rPr>
              <a:t>0</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1</a:t>
            </a:r>
          </a:p>
          <a:p>
            <a:r>
              <a:rPr lang="en-US" sz="1200" b="0" i="0" u="none" strike="noStrike" kern="1200" dirty="0">
                <a:solidFill>
                  <a:schemeClr val="tx1"/>
                </a:solidFill>
                <a:effectLst/>
                <a:latin typeface="+mn-lt"/>
                <a:ea typeface="+mn-ea"/>
                <a:cs typeface="+mn-cs"/>
              </a:rPr>
              <a:t>Gender of subjects</a:t>
            </a:r>
            <a:endParaRPr lang="en-US" dirty="0"/>
          </a:p>
        </p:txBody>
      </p:sp>
      <p:sp>
        <p:nvSpPr>
          <p:cNvPr id="4" name="Slide Number Placeholder 3"/>
          <p:cNvSpPr>
            <a:spLocks noGrp="1"/>
          </p:cNvSpPr>
          <p:nvPr>
            <p:ph type="sldNum" sz="quarter" idx="10"/>
          </p:nvPr>
        </p:nvSpPr>
        <p:spPr/>
        <p:txBody>
          <a:bodyPr/>
          <a:lstStyle/>
          <a:p>
            <a:fld id="{7E98B71D-FABE-3840-8688-11C2BD5A23D2}" type="slidenum">
              <a:rPr lang="en-US" smtClean="0"/>
              <a:t>8</a:t>
            </a:fld>
            <a:endParaRPr lang="en-US" dirty="0"/>
          </a:p>
        </p:txBody>
      </p:sp>
    </p:spTree>
    <p:extLst>
      <p:ext uri="{BB962C8B-B14F-4D97-AF65-F5344CB8AC3E}">
        <p14:creationId xmlns:p14="http://schemas.microsoft.com/office/powerpoint/2010/main" val="135833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decide what new information we’re going to store in the cell state</a:t>
            </a:r>
          </a:p>
          <a:p>
            <a:r>
              <a:rPr lang="en-US" sz="1200" b="0" i="0" kern="1200" dirty="0">
                <a:solidFill>
                  <a:schemeClr val="tx1"/>
                </a:solidFill>
                <a:effectLst/>
                <a:latin typeface="+mn-lt"/>
                <a:ea typeface="+mn-ea"/>
                <a:cs typeface="+mn-cs"/>
              </a:rPr>
              <a:t>Sigmoid: input gate layer</a:t>
            </a:r>
          </a:p>
          <a:p>
            <a:r>
              <a:rPr lang="en-US" sz="1200" b="0" i="0" kern="1200" dirty="0" err="1">
                <a:solidFill>
                  <a:schemeClr val="tx1"/>
                </a:solidFill>
                <a:effectLst/>
                <a:latin typeface="+mn-lt"/>
                <a:ea typeface="+mn-ea"/>
                <a:cs typeface="+mn-cs"/>
              </a:rPr>
              <a:t>Tnah</a:t>
            </a:r>
            <a:r>
              <a:rPr lang="en-US" sz="1200" b="0" i="0" kern="1200" dirty="0">
                <a:solidFill>
                  <a:schemeClr val="tx1"/>
                </a:solidFill>
                <a:effectLst/>
                <a:latin typeface="+mn-lt"/>
                <a:ea typeface="+mn-ea"/>
                <a:cs typeface="+mn-cs"/>
              </a:rPr>
              <a:t>: a vector of new candidate values</a:t>
            </a:r>
          </a:p>
          <a:p>
            <a:endParaRPr lang="en-US" dirty="0"/>
          </a:p>
        </p:txBody>
      </p:sp>
      <p:sp>
        <p:nvSpPr>
          <p:cNvPr id="4" name="灯片编号占位符 3"/>
          <p:cNvSpPr>
            <a:spLocks noGrp="1"/>
          </p:cNvSpPr>
          <p:nvPr>
            <p:ph type="sldNum" sz="quarter" idx="10"/>
          </p:nvPr>
        </p:nvSpPr>
        <p:spPr/>
        <p:txBody>
          <a:bodyPr/>
          <a:lstStyle/>
          <a:p>
            <a:fld id="{7E98B71D-FABE-3840-8688-11C2BD5A23D2}" type="slidenum">
              <a:rPr lang="en-US" smtClean="0"/>
              <a:t>9</a:t>
            </a:fld>
            <a:endParaRPr lang="en-US"/>
          </a:p>
        </p:txBody>
      </p:sp>
    </p:spTree>
    <p:extLst>
      <p:ext uri="{BB962C8B-B14F-4D97-AF65-F5344CB8AC3E}">
        <p14:creationId xmlns:p14="http://schemas.microsoft.com/office/powerpoint/2010/main" val="3963346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11/28/17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11/28/17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11/28/17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11/28/17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11/28/17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11/28/17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11/28/17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11/28/17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11/28/17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11/28/17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11/28/17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11/28/17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5845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statmt.org/wmt14/translation-task.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hyperlink" Target="http://www.aclweb.org/anthology/P02-1040.pdf" TargetMode="External"/><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25.png"/><Relationship Id="rId1" Type="http://schemas.openxmlformats.org/officeDocument/2006/relationships/slideLayout" Target="../slideLayouts/slideLayout4.xml"/><Relationship Id="rId2" Type="http://schemas.openxmlformats.org/officeDocument/2006/relationships/hyperlink" Target="http://www.manythings.org/anki/cmn-eng.zi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Sequence to Sequence Learning with Neural Networks </a:t>
            </a:r>
            <a:r>
              <a:rPr lang="en-US" sz="8000" dirty="0"/>
              <a:t/>
            </a:r>
            <a:br>
              <a:rPr lang="en-US" sz="8000" dirty="0"/>
            </a:br>
            <a:endParaRPr lang="en-US" sz="8000" dirty="0"/>
          </a:p>
        </p:txBody>
      </p:sp>
      <p:sp>
        <p:nvSpPr>
          <p:cNvPr id="3" name="Subtitle 2"/>
          <p:cNvSpPr>
            <a:spLocks noGrp="1"/>
          </p:cNvSpPr>
          <p:nvPr>
            <p:ph type="subTitle" idx="1"/>
          </p:nvPr>
        </p:nvSpPr>
        <p:spPr>
          <a:xfrm>
            <a:off x="1603535" y="4340400"/>
            <a:ext cx="9268394" cy="1359755"/>
          </a:xfrm>
        </p:spPr>
        <p:txBody>
          <a:bodyPr>
            <a:normAutofit fontScale="92500" lnSpcReduction="20000"/>
          </a:bodyPr>
          <a:lstStyle/>
          <a:p>
            <a:r>
              <a:rPr lang="en-US" b="0" dirty="0"/>
              <a:t>Ilya </a:t>
            </a:r>
            <a:r>
              <a:rPr lang="en-US" b="0" dirty="0" err="1"/>
              <a:t>Sutskever</a:t>
            </a:r>
            <a:r>
              <a:rPr lang="en-US" b="0" dirty="0"/>
              <a:t> </a:t>
            </a:r>
            <a:endParaRPr lang="en-US" dirty="0"/>
          </a:p>
          <a:p>
            <a:r>
              <a:rPr lang="en-US" b="0" dirty="0"/>
              <a:t>Oriol </a:t>
            </a:r>
            <a:r>
              <a:rPr lang="en-US" b="0" dirty="0" err="1"/>
              <a:t>Vinyals</a:t>
            </a:r>
            <a:r>
              <a:rPr lang="en-US" b="0" dirty="0"/>
              <a:t> </a:t>
            </a:r>
            <a:endParaRPr lang="en-US" dirty="0"/>
          </a:p>
          <a:p>
            <a:r>
              <a:rPr lang="en-US" b="0" dirty="0"/>
              <a:t>Quoc V. Le </a:t>
            </a:r>
          </a:p>
          <a:p>
            <a:r>
              <a:rPr lang="en-US" altLang="zh-CN" b="0" dirty="0"/>
              <a:t>2014</a:t>
            </a:r>
            <a:endParaRPr lang="en-US" dirty="0"/>
          </a:p>
          <a:p>
            <a:endParaRPr lang="en-US" dirty="0"/>
          </a:p>
        </p:txBody>
      </p:sp>
    </p:spTree>
    <p:extLst>
      <p:ext uri="{BB962C8B-B14F-4D97-AF65-F5344CB8AC3E}">
        <p14:creationId xmlns:p14="http://schemas.microsoft.com/office/powerpoint/2010/main" val="1796220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Core Idea Behind LSTMs</a:t>
                </a:r>
              </a:p>
              <a:p>
                <a:pPr marL="0" indent="0">
                  <a:buNone/>
                </a:pPr>
                <a:r>
                  <a:rPr lang="en-US" dirty="0"/>
                  <a: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𝐶</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𝑃𝑟𝑒𝑠𝑒𝑛𝑡</m:t>
                    </m:r>
                    <m:r>
                      <a:rPr lang="en-US" i="1">
                        <a:latin typeface="Cambria Math" panose="02040503050406030204" pitchFamily="18" charset="0"/>
                      </a:rPr>
                      <m:t> </m:t>
                    </m:r>
                    <m:r>
                      <a:rPr lang="en-US" i="1">
                        <a:latin typeface="Cambria Math" panose="02040503050406030204" pitchFamily="18" charset="0"/>
                      </a:rPr>
                      <m:t>𝐶𝑒𝑙𝑙</m:t>
                    </m:r>
                    <m:r>
                      <a:rPr lang="en-US" i="1">
                        <a:latin typeface="Cambria Math" panose="02040503050406030204" pitchFamily="18" charset="0"/>
                      </a:rPr>
                      <m:t> </m:t>
                    </m:r>
                    <m:r>
                      <a:rPr lang="en-US" i="1">
                        <a:latin typeface="Cambria Math" panose="02040503050406030204" pitchFamily="18" charset="0"/>
                      </a:rPr>
                      <m:t>𝑆𝑡𝑎𝑡𝑒</m:t>
                    </m:r>
                  </m:oMath>
                </a14:m>
                <a:r>
                  <a:rPr lang="en-US" dirty="0"/>
                  <a: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𝐶</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𝑃𝑒𝑟𝑣𝑖𝑜𝑢𝑠</m:t>
                    </m:r>
                    <m:r>
                      <a:rPr lang="en-US" i="1">
                        <a:latin typeface="Cambria Math" panose="02040503050406030204" pitchFamily="18" charset="0"/>
                      </a:rPr>
                      <m:t> </m:t>
                    </m:r>
                    <m:r>
                      <a:rPr lang="en-US" i="1">
                        <a:latin typeface="Cambria Math" panose="02040503050406030204" pitchFamily="18" charset="0"/>
                      </a:rPr>
                      <m:t>𝐶𝑒𝑙𝑙</m:t>
                    </m:r>
                    <m:r>
                      <a:rPr lang="en-US" i="1">
                        <a:latin typeface="Cambria Math" panose="02040503050406030204" pitchFamily="18" charset="0"/>
                      </a:rPr>
                      <m:t> </m:t>
                    </m:r>
                    <m:r>
                      <a:rPr lang="en-US" i="1">
                        <a:latin typeface="Cambria Math" panose="02040503050406030204" pitchFamily="18" charset="0"/>
                      </a:rPr>
                      <m:t>𝑆𝑡𝑎𝑡𝑒</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39" t="-678"/>
                </a:stretch>
              </a:blipFill>
            </p:spPr>
            <p:txBody>
              <a:bodyPr/>
              <a:lstStyle/>
              <a:p>
                <a:r>
                  <a:rPr lang="en-US">
                    <a:noFill/>
                  </a:rPr>
                  <a:t> </a:t>
                </a:r>
              </a:p>
            </p:txBody>
          </p:sp>
        </mc:Fallback>
      </mc:AlternateContent>
      <p:pic>
        <p:nvPicPr>
          <p:cNvPr id="6" name="图片 5">
            <a:extLst>
              <a:ext uri="{FF2B5EF4-FFF2-40B4-BE49-F238E27FC236}">
                <a16:creationId xmlns:a16="http://schemas.microsoft.com/office/drawing/2014/main" xmlns="" id="{A784CFFC-9FF9-4829-98FA-8C70839C2EDC}"/>
              </a:ext>
            </a:extLst>
          </p:cNvPr>
          <p:cNvPicPr>
            <a:picLocks noChangeAspect="1"/>
          </p:cNvPicPr>
          <p:nvPr/>
        </p:nvPicPr>
        <p:blipFill>
          <a:blip r:embed="rId4"/>
          <a:stretch>
            <a:fillRect/>
          </a:stretch>
        </p:blipFill>
        <p:spPr>
          <a:xfrm>
            <a:off x="2342626" y="3193167"/>
            <a:ext cx="7506748" cy="2686425"/>
          </a:xfrm>
          <a:prstGeom prst="rect">
            <a:avLst/>
          </a:prstGeom>
        </p:spPr>
      </p:pic>
      <p:pic>
        <p:nvPicPr>
          <p:cNvPr id="5" name="图片 4">
            <a:extLst>
              <a:ext uri="{FF2B5EF4-FFF2-40B4-BE49-F238E27FC236}">
                <a16:creationId xmlns:a16="http://schemas.microsoft.com/office/drawing/2014/main" xmlns="" id="{29A884E6-DB50-4440-823C-37DC5DA85A1C}"/>
              </a:ext>
            </a:extLst>
          </p:cNvPr>
          <p:cNvPicPr>
            <a:picLocks noChangeAspect="1"/>
          </p:cNvPicPr>
          <p:nvPr/>
        </p:nvPicPr>
        <p:blipFill>
          <a:blip r:embed="rId5"/>
          <a:stretch>
            <a:fillRect/>
          </a:stretch>
        </p:blipFill>
        <p:spPr>
          <a:xfrm>
            <a:off x="5708581" y="30536"/>
            <a:ext cx="6181725" cy="1200150"/>
          </a:xfrm>
          <a:prstGeom prst="rect">
            <a:avLst/>
          </a:prstGeom>
        </p:spPr>
      </p:pic>
    </p:spTree>
    <p:extLst>
      <p:ext uri="{BB962C8B-B14F-4D97-AF65-F5344CB8AC3E}">
        <p14:creationId xmlns:p14="http://schemas.microsoft.com/office/powerpoint/2010/main" val="564685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Core Idea Behind LSTMs</a:t>
                </a:r>
              </a:p>
              <a:p>
                <a:pPr marL="0" indent="0">
                  <a:buNone/>
                </a:pPr>
                <a:r>
                  <a:rPr lang="en-US" dirty="0"/>
                  <a: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𝑃𝑟𝑒𝑠𝑒𝑛𝑡</m:t>
                    </m:r>
                    <m:r>
                      <a:rPr lang="en-US" i="1">
                        <a:latin typeface="Cambria Math" panose="02040503050406030204" pitchFamily="18" charset="0"/>
                      </a:rPr>
                      <m:t> </m:t>
                    </m:r>
                    <m:r>
                      <a:rPr lang="en-US" i="1">
                        <a:latin typeface="Cambria Math" panose="02040503050406030204" pitchFamily="18" charset="0"/>
                      </a:rPr>
                      <m:t>𝑖𝑛𝑝𝑢𝑡</m:t>
                    </m:r>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𝐻</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𝑃𝑟𝑒𝑣𝑖𝑜𝑢𝑠</m:t>
                    </m:r>
                    <m:r>
                      <a:rPr lang="en-US" b="0" i="1" smtClean="0">
                        <a:latin typeface="Cambria Math" panose="02040503050406030204" pitchFamily="18" charset="0"/>
                      </a:rPr>
                      <m:t> </m:t>
                    </m:r>
                    <m:r>
                      <a:rPr lang="en-US" b="0" i="1" smtClean="0">
                        <a:latin typeface="Cambria Math" panose="02040503050406030204" pitchFamily="18" charset="0"/>
                      </a:rPr>
                      <m:t>𝑜𝑢𝑡𝑝𝑢𝑡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𝐻</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𝑃𝑟𝑒𝑠𝑒𝑛𝑡</m:t>
                    </m:r>
                    <m:r>
                      <a:rPr lang="en-US" i="1">
                        <a:latin typeface="Cambria Math" panose="02040503050406030204" pitchFamily="18" charset="0"/>
                      </a:rPr>
                      <m:t> </m:t>
                    </m:r>
                    <m:r>
                      <a:rPr lang="en-US" i="1">
                        <a:latin typeface="Cambria Math" panose="02040503050406030204" pitchFamily="18" charset="0"/>
                      </a:rPr>
                      <m:t>𝑜𝑢𝑡𝑝𝑢𝑡</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39" t="-678"/>
                </a:stretch>
              </a:blipFill>
            </p:spPr>
            <p:txBody>
              <a:bodyPr/>
              <a:lstStyle/>
              <a:p>
                <a:r>
                  <a:rPr lang="en-US">
                    <a:noFill/>
                  </a:rPr>
                  <a:t> </a:t>
                </a:r>
              </a:p>
            </p:txBody>
          </p:sp>
        </mc:Fallback>
      </mc:AlternateContent>
      <p:pic>
        <p:nvPicPr>
          <p:cNvPr id="6" name="图片 5">
            <a:extLst>
              <a:ext uri="{FF2B5EF4-FFF2-40B4-BE49-F238E27FC236}">
                <a16:creationId xmlns:a16="http://schemas.microsoft.com/office/drawing/2014/main" xmlns="" id="{E95706E9-4122-4092-972B-B76CED9825FA}"/>
              </a:ext>
            </a:extLst>
          </p:cNvPr>
          <p:cNvPicPr>
            <a:picLocks noChangeAspect="1"/>
          </p:cNvPicPr>
          <p:nvPr/>
        </p:nvPicPr>
        <p:blipFill>
          <a:blip r:embed="rId4"/>
          <a:stretch>
            <a:fillRect/>
          </a:stretch>
        </p:blipFill>
        <p:spPr>
          <a:xfrm>
            <a:off x="2066362" y="3433177"/>
            <a:ext cx="8059275" cy="2857899"/>
          </a:xfrm>
          <a:prstGeom prst="rect">
            <a:avLst/>
          </a:prstGeom>
        </p:spPr>
      </p:pic>
      <p:pic>
        <p:nvPicPr>
          <p:cNvPr id="5" name="图片 4">
            <a:extLst>
              <a:ext uri="{FF2B5EF4-FFF2-40B4-BE49-F238E27FC236}">
                <a16:creationId xmlns:a16="http://schemas.microsoft.com/office/drawing/2014/main" xmlns="" id="{ABB5D126-028E-43A2-BEFA-9436739AE9BE}"/>
              </a:ext>
            </a:extLst>
          </p:cNvPr>
          <p:cNvPicPr>
            <a:picLocks noChangeAspect="1"/>
          </p:cNvPicPr>
          <p:nvPr/>
        </p:nvPicPr>
        <p:blipFill>
          <a:blip r:embed="rId5"/>
          <a:stretch>
            <a:fillRect/>
          </a:stretch>
        </p:blipFill>
        <p:spPr>
          <a:xfrm>
            <a:off x="5708581" y="30536"/>
            <a:ext cx="6181725" cy="1200150"/>
          </a:xfrm>
          <a:prstGeom prst="rect">
            <a:avLst/>
          </a:prstGeom>
        </p:spPr>
      </p:pic>
    </p:spTree>
    <p:extLst>
      <p:ext uri="{BB962C8B-B14F-4D97-AF65-F5344CB8AC3E}">
        <p14:creationId xmlns:p14="http://schemas.microsoft.com/office/powerpoint/2010/main" val="344357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Improvement on traditional LSTM</a:t>
            </a:r>
            <a:endParaRPr lang="en-US" dirty="0"/>
          </a:p>
        </p:txBody>
      </p:sp>
      <p:sp>
        <p:nvSpPr>
          <p:cNvPr id="3" name="Content Placeholder 2"/>
          <p:cNvSpPr>
            <a:spLocks noGrp="1"/>
          </p:cNvSpPr>
          <p:nvPr>
            <p:ph idx="1"/>
          </p:nvPr>
        </p:nvSpPr>
        <p:spPr/>
        <p:txBody>
          <a:bodyPr/>
          <a:lstStyle/>
          <a:p>
            <a:r>
              <a:rPr lang="en-US" dirty="0"/>
              <a:t>Using two different LSTMs</a:t>
            </a:r>
          </a:p>
          <a:p>
            <a:pPr marL="0" indent="0">
              <a:buNone/>
            </a:pPr>
            <a:r>
              <a:rPr lang="en-US" dirty="0"/>
              <a:t>   - one for the input sequence and another for the output sequence,</a:t>
            </a:r>
          </a:p>
        </p:txBody>
      </p:sp>
      <p:pic>
        <p:nvPicPr>
          <p:cNvPr id="4" name="图片 3">
            <a:extLst>
              <a:ext uri="{FF2B5EF4-FFF2-40B4-BE49-F238E27FC236}">
                <a16:creationId xmlns:a16="http://schemas.microsoft.com/office/drawing/2014/main" xmlns="" id="{F6E0D313-0ABE-41DD-8E31-F671336A5280}"/>
              </a:ext>
            </a:extLst>
          </p:cNvPr>
          <p:cNvPicPr>
            <a:picLocks noChangeAspect="1"/>
          </p:cNvPicPr>
          <p:nvPr/>
        </p:nvPicPr>
        <p:blipFill>
          <a:blip r:embed="rId3"/>
          <a:stretch>
            <a:fillRect/>
          </a:stretch>
        </p:blipFill>
        <p:spPr>
          <a:xfrm>
            <a:off x="2533650" y="3789565"/>
            <a:ext cx="7124700" cy="1790700"/>
          </a:xfrm>
          <a:prstGeom prst="rect">
            <a:avLst/>
          </a:prstGeom>
        </p:spPr>
      </p:pic>
    </p:spTree>
    <p:extLst>
      <p:ext uri="{BB962C8B-B14F-4D97-AF65-F5344CB8AC3E}">
        <p14:creationId xmlns:p14="http://schemas.microsoft.com/office/powerpoint/2010/main" val="77428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Improvement on traditional LSTM</a:t>
            </a:r>
            <a:endParaRPr lang="en-US" dirty="0"/>
          </a:p>
        </p:txBody>
      </p:sp>
      <p:sp>
        <p:nvSpPr>
          <p:cNvPr id="3" name="Content Placeholder 2"/>
          <p:cNvSpPr>
            <a:spLocks noGrp="1"/>
          </p:cNvSpPr>
          <p:nvPr>
            <p:ph idx="1"/>
          </p:nvPr>
        </p:nvSpPr>
        <p:spPr/>
        <p:txBody>
          <a:bodyPr/>
          <a:lstStyle/>
          <a:p>
            <a:r>
              <a:rPr lang="en-US" dirty="0"/>
              <a:t>Reversing the order of the words of the input sentence</a:t>
            </a:r>
          </a:p>
          <a:p>
            <a:pPr marL="0" indent="0">
              <a:buNone/>
            </a:pPr>
            <a:r>
              <a:rPr lang="en-US" dirty="0"/>
              <a:t>   - One of the key technical contributions of this work.</a:t>
            </a:r>
          </a:p>
          <a:p>
            <a:pPr marL="0" indent="0">
              <a:buNone/>
            </a:pPr>
            <a:r>
              <a:rPr lang="en-US" dirty="0"/>
              <a:t>   - Introduction of many short term dependencies to the dataset.</a:t>
            </a:r>
          </a:p>
          <a:p>
            <a:pPr marL="0" indent="0">
              <a:buNone/>
            </a:pPr>
            <a:r>
              <a:rPr lang="en-US" dirty="0"/>
              <a:t>   - That makes it easy for SGD to “establish communication” between the input and</a:t>
            </a:r>
          </a:p>
          <a:p>
            <a:pPr marL="0" indent="0">
              <a:buNone/>
            </a:pPr>
            <a:r>
              <a:rPr lang="en-US" dirty="0"/>
              <a:t>the output.</a:t>
            </a:r>
          </a:p>
        </p:txBody>
      </p:sp>
      <p:pic>
        <p:nvPicPr>
          <p:cNvPr id="4" name="图片 3">
            <a:extLst>
              <a:ext uri="{FF2B5EF4-FFF2-40B4-BE49-F238E27FC236}">
                <a16:creationId xmlns:a16="http://schemas.microsoft.com/office/drawing/2014/main" xmlns="" id="{F6E0D313-0ABE-41DD-8E31-F671336A5280}"/>
              </a:ext>
            </a:extLst>
          </p:cNvPr>
          <p:cNvPicPr>
            <a:picLocks noChangeAspect="1"/>
          </p:cNvPicPr>
          <p:nvPr/>
        </p:nvPicPr>
        <p:blipFill>
          <a:blip r:embed="rId3"/>
          <a:stretch>
            <a:fillRect/>
          </a:stretch>
        </p:blipFill>
        <p:spPr>
          <a:xfrm>
            <a:off x="2305050" y="4500376"/>
            <a:ext cx="7124700" cy="1790700"/>
          </a:xfrm>
          <a:prstGeom prst="rect">
            <a:avLst/>
          </a:prstGeom>
        </p:spPr>
      </p:pic>
    </p:spTree>
    <p:extLst>
      <p:ext uri="{BB962C8B-B14F-4D97-AF65-F5344CB8AC3E}">
        <p14:creationId xmlns:p14="http://schemas.microsoft.com/office/powerpoint/2010/main" val="208312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Experiment</a:t>
            </a:r>
            <a:endParaRPr lang="en-US" dirty="0"/>
          </a:p>
        </p:txBody>
      </p:sp>
      <p:sp>
        <p:nvSpPr>
          <p:cNvPr id="3" name="Text Placeholder 2"/>
          <p:cNvSpPr>
            <a:spLocks noGrp="1"/>
          </p:cNvSpPr>
          <p:nvPr>
            <p:ph type="body" idx="1"/>
          </p:nvPr>
        </p:nvSpPr>
        <p:spPr/>
        <p:txBody>
          <a:bodyPr/>
          <a:lstStyle/>
          <a:p>
            <a:r>
              <a:rPr lang="en-US" altLang="zh-CN" dirty="0"/>
              <a:t>And</a:t>
            </a:r>
            <a:r>
              <a:rPr lang="zh-CN" altLang="en-US" dirty="0"/>
              <a:t> </a:t>
            </a:r>
            <a:r>
              <a:rPr lang="en-US" altLang="zh-CN" dirty="0"/>
              <a:t>demo</a:t>
            </a:r>
            <a:endParaRPr lang="en-US" dirty="0"/>
          </a:p>
        </p:txBody>
      </p:sp>
    </p:spTree>
    <p:extLst>
      <p:ext uri="{BB962C8B-B14F-4D97-AF65-F5344CB8AC3E}">
        <p14:creationId xmlns:p14="http://schemas.microsoft.com/office/powerpoint/2010/main" val="49289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datasets</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a:t>WMT’14 English to French dataset </a:t>
            </a:r>
          </a:p>
          <a:p>
            <a:r>
              <a:rPr lang="en-US" dirty="0">
                <a:hlinkClick r:id="rId2"/>
              </a:rPr>
              <a:t>http://www.statmt.org/wmt14/translation-task.html</a:t>
            </a:r>
            <a:endParaRPr lang="en-US" dirty="0"/>
          </a:p>
          <a:p>
            <a:r>
              <a:rPr lang="en-US" altLang="zh-CN" dirty="0"/>
              <a:t>S</a:t>
            </a:r>
            <a:r>
              <a:rPr lang="en-US" dirty="0"/>
              <a:t>ubset of 12M sentences consisting of </a:t>
            </a:r>
            <a:r>
              <a:rPr lang="en-US" dirty="0">
                <a:solidFill>
                  <a:schemeClr val="accent1"/>
                </a:solidFill>
              </a:rPr>
              <a:t>348M</a:t>
            </a:r>
            <a:r>
              <a:rPr lang="en-US" dirty="0"/>
              <a:t> French words and </a:t>
            </a:r>
            <a:r>
              <a:rPr lang="en-US" dirty="0">
                <a:solidFill>
                  <a:schemeClr val="accent1"/>
                </a:solidFill>
              </a:rPr>
              <a:t>304M</a:t>
            </a:r>
            <a:r>
              <a:rPr lang="en-US" dirty="0"/>
              <a:t> English words</a:t>
            </a:r>
          </a:p>
          <a:p>
            <a:r>
              <a:rPr lang="en-US" altLang="zh-CN" dirty="0"/>
              <a:t>Vocabulary:</a:t>
            </a:r>
            <a:r>
              <a:rPr lang="en-US" dirty="0">
                <a:solidFill>
                  <a:schemeClr val="accent1"/>
                </a:solidFill>
              </a:rPr>
              <a:t>160,000</a:t>
            </a:r>
            <a:r>
              <a:rPr lang="en-US" dirty="0"/>
              <a:t> of the most frequent words for the source language and </a:t>
            </a:r>
            <a:r>
              <a:rPr lang="en-US" dirty="0">
                <a:solidFill>
                  <a:schemeClr val="accent1"/>
                </a:solidFill>
              </a:rPr>
              <a:t>80,000 </a:t>
            </a:r>
            <a:r>
              <a:rPr lang="en-US" dirty="0"/>
              <a:t>of the most frequent words for the target language. </a:t>
            </a:r>
          </a:p>
          <a:p>
            <a:r>
              <a:rPr lang="en-US" dirty="0"/>
              <a:t>Every out-of-vocabulary word was replaced with a special “UNK” token. </a:t>
            </a:r>
          </a:p>
          <a:p>
            <a:endParaRPr lang="en-US" dirty="0"/>
          </a:p>
          <a:p>
            <a:endParaRPr lang="en-US" dirty="0"/>
          </a:p>
        </p:txBody>
      </p:sp>
      <p:sp>
        <p:nvSpPr>
          <p:cNvPr id="4" name="Content Placeholder 3"/>
          <p:cNvSpPr>
            <a:spLocks noGrp="1"/>
          </p:cNvSpPr>
          <p:nvPr>
            <p:ph sz="half" idx="2"/>
          </p:nvPr>
        </p:nvSpPr>
        <p:spPr>
          <a:xfrm>
            <a:off x="6647796" y="2286000"/>
            <a:ext cx="4800600" cy="4423558"/>
          </a:xfrm>
        </p:spPr>
        <p:txBody>
          <a:bodyPr>
            <a:normAutofit fontScale="85000" lnSpcReduction="10000"/>
          </a:bodyPr>
          <a:lstStyle/>
          <a:p>
            <a:r>
              <a:rPr lang="en-US" dirty="0"/>
              <a:t>Ulrich </a:t>
            </a:r>
            <a:r>
              <a:rPr lang="en-US" dirty="0">
                <a:solidFill>
                  <a:schemeClr val="accent1"/>
                </a:solidFill>
              </a:rPr>
              <a:t>UNK</a:t>
            </a:r>
            <a:r>
              <a:rPr lang="en-US" dirty="0"/>
              <a:t> , </a:t>
            </a:r>
            <a:r>
              <a:rPr lang="en-US" dirty="0" err="1"/>
              <a:t>membre</a:t>
            </a:r>
            <a:r>
              <a:rPr lang="en-US" dirty="0"/>
              <a:t> du </a:t>
            </a:r>
            <a:r>
              <a:rPr lang="en-US" dirty="0" err="1"/>
              <a:t>conseil</a:t>
            </a:r>
            <a:r>
              <a:rPr lang="en-US" dirty="0"/>
              <a:t> d’ administration du </a:t>
            </a:r>
            <a:r>
              <a:rPr lang="en-US" dirty="0" err="1"/>
              <a:t>constructeur</a:t>
            </a:r>
            <a:r>
              <a:rPr lang="en-US" dirty="0"/>
              <a:t> automobile Audi , </a:t>
            </a:r>
            <a:r>
              <a:rPr lang="en-US" dirty="0" err="1"/>
              <a:t>affirme</a:t>
            </a:r>
            <a:r>
              <a:rPr lang="en-US" dirty="0"/>
              <a:t> </a:t>
            </a:r>
            <a:r>
              <a:rPr lang="en-US" dirty="0" err="1"/>
              <a:t>qu</a:t>
            </a:r>
            <a:r>
              <a:rPr lang="en-US" dirty="0"/>
              <a:t>’ </a:t>
            </a:r>
            <a:r>
              <a:rPr lang="en-US" dirty="0" err="1"/>
              <a:t>il</a:t>
            </a:r>
            <a:r>
              <a:rPr lang="en-US" dirty="0"/>
              <a:t> s’ </a:t>
            </a:r>
            <a:r>
              <a:rPr lang="en-US" dirty="0" err="1"/>
              <a:t>agit</a:t>
            </a:r>
            <a:r>
              <a:rPr lang="en-US" dirty="0"/>
              <a:t> d’ </a:t>
            </a:r>
            <a:r>
              <a:rPr lang="en-US" dirty="0" err="1"/>
              <a:t>une</a:t>
            </a:r>
            <a:r>
              <a:rPr lang="en-US" dirty="0"/>
              <a:t> </a:t>
            </a:r>
            <a:r>
              <a:rPr lang="en-US" dirty="0" err="1"/>
              <a:t>pratique</a:t>
            </a:r>
            <a:r>
              <a:rPr lang="en-US" dirty="0"/>
              <a:t> courante </a:t>
            </a:r>
            <a:r>
              <a:rPr lang="en-US" dirty="0" err="1"/>
              <a:t>depuis</a:t>
            </a:r>
            <a:r>
              <a:rPr lang="en-US" dirty="0"/>
              <a:t> des </a:t>
            </a:r>
            <a:r>
              <a:rPr lang="en-US" dirty="0" err="1"/>
              <a:t>anne</a:t>
            </a:r>
            <a:r>
              <a:rPr lang="en-US" dirty="0"/>
              <a:t> ́</a:t>
            </a:r>
            <a:r>
              <a:rPr lang="en-US" dirty="0" err="1"/>
              <a:t>es</a:t>
            </a:r>
            <a:r>
              <a:rPr lang="en-US" dirty="0"/>
              <a:t> pour que les </a:t>
            </a:r>
            <a:r>
              <a:rPr lang="en-US" dirty="0" err="1"/>
              <a:t>te</a:t>
            </a:r>
            <a:r>
              <a:rPr lang="en-US" dirty="0"/>
              <a:t> ́le ́phones portables </a:t>
            </a:r>
            <a:r>
              <a:rPr lang="en-US" dirty="0" err="1"/>
              <a:t>puissent</a:t>
            </a:r>
            <a:r>
              <a:rPr lang="en-US" dirty="0"/>
              <a:t> </a:t>
            </a:r>
            <a:r>
              <a:rPr lang="en-US" dirty="0" err="1"/>
              <a:t>eˆtre</a:t>
            </a:r>
            <a:r>
              <a:rPr lang="en-US" dirty="0"/>
              <a:t> </a:t>
            </a:r>
            <a:r>
              <a:rPr lang="en-US" dirty="0" err="1"/>
              <a:t>collecte</a:t>
            </a:r>
            <a:r>
              <a:rPr lang="en-US" dirty="0"/>
              <a:t> ́s </a:t>
            </a:r>
            <a:r>
              <a:rPr lang="en-US" dirty="0" err="1"/>
              <a:t>avant</a:t>
            </a:r>
            <a:r>
              <a:rPr lang="en-US" dirty="0"/>
              <a:t> les re ́unions du </a:t>
            </a:r>
            <a:r>
              <a:rPr lang="en-US" dirty="0" err="1"/>
              <a:t>conseil</a:t>
            </a:r>
            <a:r>
              <a:rPr lang="en-US" dirty="0"/>
              <a:t> d’ administration </a:t>
            </a:r>
            <a:r>
              <a:rPr lang="en-US" dirty="0" err="1"/>
              <a:t>afin</a:t>
            </a:r>
            <a:r>
              <a:rPr lang="en-US" dirty="0"/>
              <a:t> </a:t>
            </a:r>
            <a:r>
              <a:rPr lang="en-US" dirty="0" err="1"/>
              <a:t>qu</a:t>
            </a:r>
            <a:r>
              <a:rPr lang="en-US" dirty="0"/>
              <a:t>’ </a:t>
            </a:r>
            <a:r>
              <a:rPr lang="en-US" dirty="0" err="1"/>
              <a:t>ils</a:t>
            </a:r>
            <a:r>
              <a:rPr lang="en-US" dirty="0"/>
              <a:t> ne </a:t>
            </a:r>
            <a:r>
              <a:rPr lang="en-US" dirty="0" err="1"/>
              <a:t>soient</a:t>
            </a:r>
            <a:r>
              <a:rPr lang="en-US" dirty="0"/>
              <a:t> pas </a:t>
            </a:r>
            <a:r>
              <a:rPr lang="en-US" dirty="0" err="1"/>
              <a:t>utilise</a:t>
            </a:r>
            <a:r>
              <a:rPr lang="en-US" dirty="0"/>
              <a:t> ́s </a:t>
            </a:r>
            <a:r>
              <a:rPr lang="en-US" dirty="0" err="1"/>
              <a:t>comme</a:t>
            </a:r>
            <a:r>
              <a:rPr lang="en-US" dirty="0"/>
              <a:t> </a:t>
            </a:r>
            <a:r>
              <a:rPr lang="en-US" dirty="0" err="1"/>
              <a:t>appareils</a:t>
            </a:r>
            <a:r>
              <a:rPr lang="en-US" dirty="0"/>
              <a:t> d’ e ́</a:t>
            </a:r>
            <a:r>
              <a:rPr lang="en-US" dirty="0" err="1"/>
              <a:t>coute</a:t>
            </a:r>
            <a:r>
              <a:rPr lang="en-US" dirty="0"/>
              <a:t> a` distance .</a:t>
            </a:r>
          </a:p>
          <a:p>
            <a:r>
              <a:rPr lang="en-US" dirty="0"/>
              <a:t>Ulrich </a:t>
            </a:r>
            <a:r>
              <a:rPr lang="en-US" dirty="0" err="1">
                <a:solidFill>
                  <a:schemeClr val="accent1"/>
                </a:solidFill>
              </a:rPr>
              <a:t>Hackenberg</a:t>
            </a:r>
            <a:r>
              <a:rPr lang="en-US" dirty="0">
                <a:solidFill>
                  <a:schemeClr val="accent1"/>
                </a:solidFill>
              </a:rPr>
              <a:t> </a:t>
            </a:r>
            <a:r>
              <a:rPr lang="en-US" dirty="0"/>
              <a:t>, </a:t>
            </a:r>
            <a:r>
              <a:rPr lang="en-US" dirty="0" err="1"/>
              <a:t>membre</a:t>
            </a:r>
            <a:r>
              <a:rPr lang="en-US" dirty="0"/>
              <a:t> du </a:t>
            </a:r>
            <a:r>
              <a:rPr lang="en-US" dirty="0" err="1"/>
              <a:t>conseil</a:t>
            </a:r>
            <a:r>
              <a:rPr lang="en-US" dirty="0"/>
              <a:t> d’ administration du </a:t>
            </a:r>
            <a:r>
              <a:rPr lang="en-US" dirty="0" err="1"/>
              <a:t>constructeur</a:t>
            </a:r>
            <a:r>
              <a:rPr lang="en-US" dirty="0"/>
              <a:t> automobile Audi , de ́</a:t>
            </a:r>
            <a:r>
              <a:rPr lang="en-US" dirty="0" err="1"/>
              <a:t>clare</a:t>
            </a:r>
            <a:r>
              <a:rPr lang="en-US" dirty="0"/>
              <a:t> que la </a:t>
            </a:r>
            <a:r>
              <a:rPr lang="en-US" dirty="0" err="1"/>
              <a:t>collecte</a:t>
            </a:r>
            <a:r>
              <a:rPr lang="en-US" dirty="0"/>
              <a:t> des </a:t>
            </a:r>
            <a:r>
              <a:rPr lang="en-US" dirty="0" err="1"/>
              <a:t>te</a:t>
            </a:r>
            <a:r>
              <a:rPr lang="en-US" dirty="0"/>
              <a:t> ́le ́phones portables </a:t>
            </a:r>
            <a:r>
              <a:rPr lang="en-US" dirty="0" err="1"/>
              <a:t>avant</a:t>
            </a:r>
            <a:r>
              <a:rPr lang="en-US" dirty="0"/>
              <a:t> les re ́unions du </a:t>
            </a:r>
            <a:r>
              <a:rPr lang="en-US" dirty="0" err="1"/>
              <a:t>conseil</a:t>
            </a:r>
            <a:r>
              <a:rPr lang="en-US" dirty="0"/>
              <a:t> , </a:t>
            </a:r>
            <a:r>
              <a:rPr lang="en-US" dirty="0" err="1"/>
              <a:t>afin</a:t>
            </a:r>
            <a:r>
              <a:rPr lang="en-US" dirty="0"/>
              <a:t> </a:t>
            </a:r>
            <a:r>
              <a:rPr lang="en-US" dirty="0" err="1"/>
              <a:t>qu</a:t>
            </a:r>
            <a:r>
              <a:rPr lang="en-US" dirty="0"/>
              <a:t>’ </a:t>
            </a:r>
            <a:r>
              <a:rPr lang="en-US" dirty="0" err="1"/>
              <a:t>ils</a:t>
            </a:r>
            <a:r>
              <a:rPr lang="en-US" dirty="0"/>
              <a:t/>
            </a:r>
            <a:br>
              <a:rPr lang="en-US" dirty="0"/>
            </a:br>
            <a:r>
              <a:rPr lang="en-US" dirty="0"/>
              <a:t>ne </a:t>
            </a:r>
            <a:r>
              <a:rPr lang="en-US" dirty="0" err="1"/>
              <a:t>puissent</a:t>
            </a:r>
            <a:r>
              <a:rPr lang="en-US" dirty="0"/>
              <a:t> pas </a:t>
            </a:r>
            <a:r>
              <a:rPr lang="en-US" dirty="0" err="1"/>
              <a:t>eˆtre</a:t>
            </a:r>
            <a:r>
              <a:rPr lang="en-US" dirty="0"/>
              <a:t> </a:t>
            </a:r>
            <a:r>
              <a:rPr lang="en-US" dirty="0" err="1"/>
              <a:t>utilise</a:t>
            </a:r>
            <a:r>
              <a:rPr lang="en-US" dirty="0"/>
              <a:t> ́s </a:t>
            </a:r>
            <a:r>
              <a:rPr lang="en-US" dirty="0" err="1"/>
              <a:t>comme</a:t>
            </a:r>
            <a:r>
              <a:rPr lang="en-US" dirty="0"/>
              <a:t> </a:t>
            </a:r>
            <a:r>
              <a:rPr lang="en-US" dirty="0" err="1"/>
              <a:t>appareils</a:t>
            </a:r>
            <a:r>
              <a:rPr lang="en-US" dirty="0"/>
              <a:t> d’ e ́</a:t>
            </a:r>
            <a:r>
              <a:rPr lang="en-US" dirty="0" err="1"/>
              <a:t>coute</a:t>
            </a:r>
            <a:r>
              <a:rPr lang="en-US" dirty="0"/>
              <a:t> a` distance , </a:t>
            </a:r>
            <a:r>
              <a:rPr lang="en-US" dirty="0" err="1"/>
              <a:t>est</a:t>
            </a:r>
            <a:r>
              <a:rPr lang="en-US" dirty="0"/>
              <a:t> </a:t>
            </a:r>
            <a:r>
              <a:rPr lang="en-US" dirty="0" err="1"/>
              <a:t>une</a:t>
            </a:r>
            <a:r>
              <a:rPr lang="en-US" dirty="0"/>
              <a:t> </a:t>
            </a:r>
            <a:r>
              <a:rPr lang="en-US" dirty="0" err="1"/>
              <a:t>pratique</a:t>
            </a:r>
            <a:r>
              <a:rPr lang="en-US" dirty="0"/>
              <a:t> courante </a:t>
            </a:r>
            <a:r>
              <a:rPr lang="en-US" dirty="0" err="1"/>
              <a:t>depuis</a:t>
            </a:r>
            <a:r>
              <a:rPr lang="en-US" dirty="0"/>
              <a:t> des </a:t>
            </a:r>
            <a:r>
              <a:rPr lang="en-US" dirty="0" err="1"/>
              <a:t>anne</a:t>
            </a:r>
            <a:r>
              <a:rPr lang="en-US" dirty="0"/>
              <a:t> ́</a:t>
            </a:r>
            <a:r>
              <a:rPr lang="en-US" dirty="0" err="1"/>
              <a:t>es</a:t>
            </a:r>
            <a:r>
              <a:rPr lang="en-US" dirty="0"/>
              <a:t> . </a:t>
            </a:r>
          </a:p>
          <a:p>
            <a:endParaRPr lang="en-US" dirty="0">
              <a:latin typeface="NimbusRomNo9L" charset="0"/>
            </a:endParaRPr>
          </a:p>
          <a:p>
            <a:endParaRPr lang="en-US" dirty="0"/>
          </a:p>
        </p:txBody>
      </p:sp>
      <p:sp>
        <p:nvSpPr>
          <p:cNvPr id="8" name="Left Arrow 7"/>
          <p:cNvSpPr/>
          <p:nvPr/>
        </p:nvSpPr>
        <p:spPr>
          <a:xfrm>
            <a:off x="6163294" y="5545777"/>
            <a:ext cx="484502" cy="463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2514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details </a:t>
            </a:r>
            <a:br>
              <a:rPr lang="en-US" dirty="0"/>
            </a:br>
            <a:endParaRPr lang="en-US" dirty="0"/>
          </a:p>
        </p:txBody>
      </p:sp>
      <p:sp>
        <p:nvSpPr>
          <p:cNvPr id="3" name="Content Placeholder 2"/>
          <p:cNvSpPr>
            <a:spLocks noGrp="1"/>
          </p:cNvSpPr>
          <p:nvPr>
            <p:ph sz="half" idx="1"/>
          </p:nvPr>
        </p:nvSpPr>
        <p:spPr>
          <a:xfrm>
            <a:off x="1019208" y="1874517"/>
            <a:ext cx="10410792" cy="4030983"/>
          </a:xfrm>
        </p:spPr>
        <p:txBody>
          <a:bodyPr>
            <a:normAutofit/>
          </a:bodyPr>
          <a:lstStyle/>
          <a:p>
            <a:r>
              <a:rPr lang="en-US" altLang="zh-CN" sz="2400" dirty="0"/>
              <a:t>Deep</a:t>
            </a:r>
            <a:r>
              <a:rPr lang="zh-CN" altLang="en-US" sz="2400" dirty="0"/>
              <a:t> </a:t>
            </a:r>
            <a:r>
              <a:rPr lang="en-US" sz="2400" dirty="0"/>
              <a:t>LSTMs </a:t>
            </a:r>
            <a:r>
              <a:rPr lang="en-US" altLang="zh-CN" sz="2400" dirty="0"/>
              <a:t>VS</a:t>
            </a:r>
            <a:r>
              <a:rPr lang="zh-CN" altLang="en-US" sz="2400" dirty="0"/>
              <a:t> </a:t>
            </a:r>
            <a:r>
              <a:rPr lang="en-US" sz="2400" dirty="0"/>
              <a:t>shallow LSTMs </a:t>
            </a:r>
          </a:p>
          <a:p>
            <a:r>
              <a:rPr lang="en-US" altLang="zh-CN" sz="2400" dirty="0"/>
              <a:t>Deep</a:t>
            </a:r>
            <a:r>
              <a:rPr lang="zh-CN" altLang="en-US" sz="2400" dirty="0"/>
              <a:t> </a:t>
            </a:r>
            <a:r>
              <a:rPr lang="en-US" altLang="zh-CN" sz="2400" dirty="0"/>
              <a:t>LSTM</a:t>
            </a:r>
            <a:r>
              <a:rPr lang="zh-CN" altLang="en-US" sz="2400" dirty="0"/>
              <a:t> </a:t>
            </a:r>
            <a:r>
              <a:rPr lang="en-US" altLang="zh-CN" sz="2400" dirty="0"/>
              <a:t>wins!</a:t>
            </a:r>
            <a:endParaRPr lang="en-US" sz="2400" dirty="0"/>
          </a:p>
          <a:p>
            <a:pPr lvl="1"/>
            <a:r>
              <a:rPr lang="en-US" altLang="zh-CN" sz="2000" dirty="0"/>
              <a:t>E</a:t>
            </a:r>
            <a:r>
              <a:rPr lang="en-US" sz="2000" dirty="0"/>
              <a:t>ach additional layer reduced perplexity by nearly 10%,</a:t>
            </a:r>
          </a:p>
          <a:p>
            <a:pPr lvl="1"/>
            <a:r>
              <a:rPr lang="en-US" sz="2000" dirty="0"/>
              <a:t>possibly due to their much larger hidden state. </a:t>
            </a:r>
          </a:p>
          <a:p>
            <a:r>
              <a:rPr lang="en-US" sz="2400" dirty="0"/>
              <a:t>4 layers, with 1000 cells at each layer and 1000 dimensional word embedding</a:t>
            </a:r>
          </a:p>
        </p:txBody>
      </p:sp>
    </p:spTree>
    <p:extLst>
      <p:ext uri="{BB962C8B-B14F-4D97-AF65-F5344CB8AC3E}">
        <p14:creationId xmlns:p14="http://schemas.microsoft.com/office/powerpoint/2010/main" val="1427287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training details</a:t>
            </a:r>
          </a:p>
        </p:txBody>
      </p:sp>
      <p:sp>
        <p:nvSpPr>
          <p:cNvPr id="4" name="Content Placeholder 3"/>
          <p:cNvSpPr>
            <a:spLocks noGrp="1"/>
          </p:cNvSpPr>
          <p:nvPr>
            <p:ph idx="1"/>
          </p:nvPr>
        </p:nvSpPr>
        <p:spPr>
          <a:xfrm>
            <a:off x="1251678" y="1662545"/>
            <a:ext cx="10178322" cy="4217047"/>
          </a:xfrm>
        </p:spPr>
        <p:txBody>
          <a:bodyPr/>
          <a:lstStyle/>
          <a:p>
            <a:r>
              <a:rPr lang="en-US" dirty="0" smtClean="0"/>
              <a:t>Datasets </a:t>
            </a:r>
            <a:r>
              <a:rPr lang="en-US" dirty="0"/>
              <a:t>contains sentences with different lengths:</a:t>
            </a:r>
          </a:p>
          <a:p>
            <a:pPr lvl="1"/>
            <a:r>
              <a:rPr lang="en-US" dirty="0"/>
              <a:t>short (e.g., length 20-30) or long (e.g., length &gt; 100</a:t>
            </a:r>
          </a:p>
          <a:p>
            <a:pPr lvl="1"/>
            <a:r>
              <a:rPr lang="en-US" dirty="0" err="1"/>
              <a:t>minibatch</a:t>
            </a:r>
            <a:r>
              <a:rPr lang="en-US" dirty="0"/>
              <a:t> of 128 randomly chosen training sentences will have many short sentences and few long sentences, and as a result, much of the computation in the </a:t>
            </a:r>
            <a:r>
              <a:rPr lang="en-US" dirty="0" err="1"/>
              <a:t>minibatch</a:t>
            </a:r>
            <a:r>
              <a:rPr lang="en-US" dirty="0"/>
              <a:t> is </a:t>
            </a:r>
            <a:r>
              <a:rPr lang="en-US" dirty="0">
                <a:solidFill>
                  <a:schemeClr val="accent1"/>
                </a:solidFill>
              </a:rPr>
              <a:t>wasted</a:t>
            </a:r>
            <a:r>
              <a:rPr lang="en-US" dirty="0"/>
              <a:t>. </a:t>
            </a:r>
          </a:p>
          <a:p>
            <a:pPr lvl="1"/>
            <a:r>
              <a:rPr lang="en-US" dirty="0"/>
              <a:t>To address this problem, we made sure that all sentences within a </a:t>
            </a:r>
            <a:r>
              <a:rPr lang="en-US" dirty="0" err="1"/>
              <a:t>minibatch</a:t>
            </a:r>
            <a:r>
              <a:rPr lang="en-US" dirty="0"/>
              <a:t> were roughly of the same length, which a 2x speedup.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23801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bleu</a:t>
            </a:r>
            <a:endParaRPr lang="en-US" dirty="0"/>
          </a:p>
        </p:txBody>
      </p:sp>
      <p:sp>
        <p:nvSpPr>
          <p:cNvPr id="3" name="Content Placeholder 2"/>
          <p:cNvSpPr>
            <a:spLocks noGrp="1"/>
          </p:cNvSpPr>
          <p:nvPr>
            <p:ph idx="1"/>
          </p:nvPr>
        </p:nvSpPr>
        <p:spPr/>
        <p:txBody>
          <a:bodyPr/>
          <a:lstStyle/>
          <a:p>
            <a:r>
              <a:rPr lang="en-US" dirty="0">
                <a:hlinkClick r:id="rId3"/>
              </a:rPr>
              <a:t>http://www.aclweb.org/anthology/P02-1040.pdf</a:t>
            </a:r>
            <a:endParaRPr lang="en-US" dirty="0"/>
          </a:p>
          <a:p>
            <a:r>
              <a:rPr lang="en-US" dirty="0"/>
              <a:t>Automatic Evaluation of Machine Translation</a:t>
            </a:r>
          </a:p>
          <a:p>
            <a:r>
              <a:rPr lang="en-US" dirty="0"/>
              <a:t>To judge the quality of a machine translation, one measures its </a:t>
            </a:r>
            <a:r>
              <a:rPr lang="en-US" dirty="0">
                <a:solidFill>
                  <a:schemeClr val="accent1"/>
                </a:solidFill>
              </a:rPr>
              <a:t>closeness</a:t>
            </a:r>
            <a:r>
              <a:rPr lang="en-US" dirty="0"/>
              <a:t> to one or more reference human translations according to a numerical metric.</a:t>
            </a:r>
          </a:p>
          <a:p>
            <a:pPr lvl="1"/>
            <a:r>
              <a:rPr lang="en-US" dirty="0"/>
              <a:t>BLEU = geometric mean of N-gram precision (p) x Brevity Penalty (BP), </a:t>
            </a:r>
          </a:p>
          <a:p>
            <a:pPr lvl="1"/>
            <a:r>
              <a:rPr lang="en-US" dirty="0"/>
              <a:t>BP is for penalizing the candidate translation (c) that are shorter than the reference translations (r) </a:t>
            </a:r>
          </a:p>
        </p:txBody>
      </p:sp>
      <p:pic>
        <p:nvPicPr>
          <p:cNvPr id="4" name="Picture 3"/>
          <p:cNvPicPr>
            <a:picLocks noChangeAspect="1"/>
          </p:cNvPicPr>
          <p:nvPr/>
        </p:nvPicPr>
        <p:blipFill>
          <a:blip r:embed="rId4"/>
          <a:stretch>
            <a:fillRect/>
          </a:stretch>
        </p:blipFill>
        <p:spPr>
          <a:xfrm>
            <a:off x="1655762" y="4749800"/>
            <a:ext cx="5537200" cy="1930400"/>
          </a:xfrm>
          <a:prstGeom prst="rect">
            <a:avLst/>
          </a:prstGeom>
        </p:spPr>
      </p:pic>
      <p:pic>
        <p:nvPicPr>
          <p:cNvPr id="6" name="Picture 5"/>
          <p:cNvPicPr>
            <a:picLocks noChangeAspect="1"/>
          </p:cNvPicPr>
          <p:nvPr/>
        </p:nvPicPr>
        <p:blipFill>
          <a:blip r:embed="rId5"/>
          <a:stretch>
            <a:fillRect/>
          </a:stretch>
        </p:blipFill>
        <p:spPr>
          <a:xfrm>
            <a:off x="7177881" y="4978400"/>
            <a:ext cx="4267200" cy="1473200"/>
          </a:xfrm>
          <a:prstGeom prst="rect">
            <a:avLst/>
          </a:prstGeom>
        </p:spPr>
      </p:pic>
    </p:spTree>
    <p:extLst>
      <p:ext uri="{BB962C8B-B14F-4D97-AF65-F5344CB8AC3E}">
        <p14:creationId xmlns:p14="http://schemas.microsoft.com/office/powerpoint/2010/main" val="379889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phrased-based</a:t>
            </a:r>
            <a:r>
              <a:rPr lang="zh-CN" altLang="en-US" dirty="0" smtClean="0"/>
              <a:t> </a:t>
            </a:r>
            <a:r>
              <a:rPr lang="en-US" altLang="zh-CN" dirty="0"/>
              <a:t>SMT</a:t>
            </a:r>
            <a:r>
              <a:rPr lang="zh-CN" altLang="en-US" dirty="0"/>
              <a:t> </a:t>
            </a:r>
            <a:endParaRPr lang="en-US" dirty="0"/>
          </a:p>
        </p:txBody>
      </p:sp>
      <p:pic>
        <p:nvPicPr>
          <p:cNvPr id="4" name="Content Placeholder 3"/>
          <p:cNvPicPr>
            <a:picLocks noGrp="1" noChangeAspect="1"/>
          </p:cNvPicPr>
          <p:nvPr>
            <p:ph idx="1"/>
          </p:nvPr>
        </p:nvPicPr>
        <p:blipFill>
          <a:blip r:embed="rId3"/>
          <a:stretch>
            <a:fillRect/>
          </a:stretch>
        </p:blipFill>
        <p:spPr>
          <a:xfrm>
            <a:off x="1251678" y="1471613"/>
            <a:ext cx="7678010" cy="2837721"/>
          </a:xfrm>
          <a:prstGeom prst="rect">
            <a:avLst/>
          </a:prstGeom>
        </p:spPr>
      </p:pic>
      <p:pic>
        <p:nvPicPr>
          <p:cNvPr id="5" name="Picture 4"/>
          <p:cNvPicPr>
            <a:picLocks noChangeAspect="1"/>
          </p:cNvPicPr>
          <p:nvPr/>
        </p:nvPicPr>
        <p:blipFill>
          <a:blip r:embed="rId4"/>
          <a:stretch>
            <a:fillRect/>
          </a:stretch>
        </p:blipFill>
        <p:spPr>
          <a:xfrm>
            <a:off x="2225675" y="4545013"/>
            <a:ext cx="5464167" cy="2312987"/>
          </a:xfrm>
          <a:prstGeom prst="rect">
            <a:avLst/>
          </a:prstGeom>
        </p:spPr>
      </p:pic>
      <p:sp>
        <p:nvSpPr>
          <p:cNvPr id="6" name="TextBox 5"/>
          <p:cNvSpPr txBox="1"/>
          <p:nvPr/>
        </p:nvSpPr>
        <p:spPr>
          <a:xfrm>
            <a:off x="8261206" y="5449269"/>
            <a:ext cx="2383986" cy="369332"/>
          </a:xfrm>
          <a:prstGeom prst="rect">
            <a:avLst/>
          </a:prstGeom>
          <a:noFill/>
        </p:spPr>
        <p:txBody>
          <a:bodyPr wrap="none" rtlCol="0">
            <a:spAutoFit/>
          </a:bodyPr>
          <a:lstStyle/>
          <a:p>
            <a:r>
              <a:rPr lang="en-US"/>
              <a:t>Phrase Translation Table</a:t>
            </a:r>
          </a:p>
        </p:txBody>
      </p:sp>
    </p:spTree>
    <p:extLst>
      <p:ext uri="{BB962C8B-B14F-4D97-AF65-F5344CB8AC3E}">
        <p14:creationId xmlns:p14="http://schemas.microsoft.com/office/powerpoint/2010/main" val="570430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a:t>
            </a:r>
            <a:r>
              <a:rPr lang="zh-CN" altLang="en-US" dirty="0"/>
              <a:t> </a:t>
            </a:r>
            <a:r>
              <a:rPr lang="en-US" altLang="zh-CN" dirty="0"/>
              <a:t>little</a:t>
            </a:r>
            <a:r>
              <a:rPr lang="zh-CN" altLang="en-US" dirty="0"/>
              <a:t> </a:t>
            </a:r>
            <a:r>
              <a:rPr lang="en-US" dirty="0"/>
              <a:t>Trivia</a:t>
            </a:r>
          </a:p>
        </p:txBody>
      </p:sp>
      <p:sp>
        <p:nvSpPr>
          <p:cNvPr id="3" name="Content Placeholder 2"/>
          <p:cNvSpPr>
            <a:spLocks noGrp="1"/>
          </p:cNvSpPr>
          <p:nvPr>
            <p:ph idx="1"/>
          </p:nvPr>
        </p:nvSpPr>
        <p:spPr/>
        <p:txBody>
          <a:bodyPr/>
          <a:lstStyle/>
          <a:p>
            <a:r>
              <a:rPr lang="en-US" altLang="zh-CN" dirty="0"/>
              <a:t>The</a:t>
            </a:r>
            <a:r>
              <a:rPr lang="zh-CN" altLang="en-US" dirty="0"/>
              <a:t> </a:t>
            </a:r>
            <a:r>
              <a:rPr lang="en-US" altLang="zh-CN" dirty="0"/>
              <a:t>3</a:t>
            </a:r>
            <a:r>
              <a:rPr lang="zh-CN" altLang="en-US" dirty="0"/>
              <a:t> </a:t>
            </a:r>
            <a:r>
              <a:rPr lang="en-US" altLang="zh-CN" dirty="0"/>
              <a:t>authors</a:t>
            </a:r>
            <a:r>
              <a:rPr lang="zh-CN" altLang="en-US" dirty="0"/>
              <a:t> </a:t>
            </a:r>
            <a:r>
              <a:rPr lang="en-US" altLang="zh-CN" dirty="0"/>
              <a:t>were</a:t>
            </a:r>
            <a:r>
              <a:rPr lang="zh-CN" altLang="en-US" dirty="0"/>
              <a:t> </a:t>
            </a:r>
            <a:r>
              <a:rPr lang="en-US" altLang="zh-CN" dirty="0"/>
              <a:t>all</a:t>
            </a:r>
            <a:r>
              <a:rPr lang="zh-CN" altLang="en-US" dirty="0"/>
              <a:t> </a:t>
            </a:r>
            <a:r>
              <a:rPr lang="en-US" altLang="zh-CN" dirty="0"/>
              <a:t>in</a:t>
            </a:r>
            <a:r>
              <a:rPr lang="zh-CN" altLang="en-US" dirty="0"/>
              <a:t> </a:t>
            </a:r>
            <a:r>
              <a:rPr lang="en-US" altLang="zh-CN" dirty="0"/>
              <a:t>Google</a:t>
            </a:r>
            <a:r>
              <a:rPr lang="zh-CN" altLang="en-US" dirty="0"/>
              <a:t> </a:t>
            </a:r>
            <a:r>
              <a:rPr lang="en-US" altLang="zh-CN" dirty="0"/>
              <a:t>when</a:t>
            </a:r>
            <a:r>
              <a:rPr lang="zh-CN" altLang="en-US" dirty="0"/>
              <a:t> </a:t>
            </a:r>
            <a:r>
              <a:rPr lang="en-US" altLang="zh-CN" dirty="0"/>
              <a:t>they</a:t>
            </a:r>
            <a:r>
              <a:rPr lang="zh-CN" altLang="en-US" dirty="0"/>
              <a:t> </a:t>
            </a:r>
            <a:r>
              <a:rPr lang="en-US" altLang="zh-CN" dirty="0"/>
              <a:t>wrote</a:t>
            </a:r>
            <a:r>
              <a:rPr lang="zh-CN" altLang="en-US" dirty="0"/>
              <a:t> </a:t>
            </a:r>
            <a:r>
              <a:rPr lang="en-US" altLang="zh-CN" dirty="0"/>
              <a:t>this</a:t>
            </a:r>
            <a:r>
              <a:rPr lang="zh-CN" altLang="en-US" dirty="0"/>
              <a:t> </a:t>
            </a:r>
            <a:r>
              <a:rPr lang="en-US" altLang="zh-CN" dirty="0"/>
              <a:t>paper.</a:t>
            </a:r>
            <a:r>
              <a:rPr lang="zh-CN" altLang="en-US" dirty="0"/>
              <a:t> </a:t>
            </a:r>
            <a:endParaRPr lang="en-US" dirty="0"/>
          </a:p>
          <a:p>
            <a:r>
              <a:rPr lang="en-US" altLang="zh-CN" dirty="0"/>
              <a:t>Two</a:t>
            </a:r>
            <a:r>
              <a:rPr lang="zh-CN" altLang="en-US" dirty="0"/>
              <a:t> </a:t>
            </a:r>
            <a:r>
              <a:rPr lang="en-US" altLang="zh-CN" dirty="0"/>
              <a:t>of</a:t>
            </a:r>
            <a:r>
              <a:rPr lang="zh-CN" altLang="en-US" dirty="0"/>
              <a:t> </a:t>
            </a:r>
            <a:r>
              <a:rPr lang="en-US" altLang="zh-CN" dirty="0"/>
              <a:t>them</a:t>
            </a:r>
            <a:r>
              <a:rPr lang="zh-CN" altLang="en-US" dirty="0"/>
              <a:t> </a:t>
            </a:r>
            <a:r>
              <a:rPr lang="en-US" altLang="zh-CN" dirty="0"/>
              <a:t>left</a:t>
            </a:r>
            <a:r>
              <a:rPr lang="zh-CN" altLang="en-US" dirty="0"/>
              <a:t> </a:t>
            </a:r>
            <a:r>
              <a:rPr lang="en-US" altLang="zh-CN" dirty="0"/>
              <a:t>Google</a:t>
            </a:r>
            <a:r>
              <a:rPr lang="zh-CN" altLang="en-US" dirty="0"/>
              <a:t> </a:t>
            </a:r>
            <a:r>
              <a:rPr lang="en-US" altLang="zh-CN" dirty="0"/>
              <a:t>2</a:t>
            </a:r>
            <a:r>
              <a:rPr lang="zh-CN" altLang="en-US" dirty="0"/>
              <a:t> </a:t>
            </a:r>
            <a:r>
              <a:rPr lang="en-US" altLang="zh-CN" dirty="0"/>
              <a:t>years</a:t>
            </a:r>
            <a:r>
              <a:rPr lang="zh-CN" altLang="en-US" dirty="0"/>
              <a:t> </a:t>
            </a:r>
            <a:r>
              <a:rPr lang="en-US" altLang="zh-CN" dirty="0"/>
              <a:t>after</a:t>
            </a:r>
            <a:r>
              <a:rPr lang="zh-CN" altLang="en-US" dirty="0"/>
              <a:t> </a:t>
            </a:r>
            <a:r>
              <a:rPr lang="en-US" altLang="zh-CN" dirty="0"/>
              <a:t>this</a:t>
            </a:r>
            <a:r>
              <a:rPr lang="zh-CN" altLang="en-US" dirty="0"/>
              <a:t> </a:t>
            </a:r>
            <a:r>
              <a:rPr lang="en-US" altLang="zh-CN" dirty="0"/>
              <a:t>paper</a:t>
            </a:r>
            <a:r>
              <a:rPr lang="zh-CN" altLang="en-US" dirty="0"/>
              <a:t> </a:t>
            </a:r>
            <a:r>
              <a:rPr lang="en-US" altLang="zh-CN" dirty="0"/>
              <a:t>was</a:t>
            </a:r>
            <a:r>
              <a:rPr lang="zh-CN" altLang="en-US" dirty="0"/>
              <a:t> </a:t>
            </a:r>
            <a:r>
              <a:rPr lang="en-US" altLang="zh-CN" dirty="0" smtClean="0"/>
              <a:t>written</a:t>
            </a:r>
          </a:p>
          <a:p>
            <a:pPr lvl="1"/>
            <a:r>
              <a:rPr lang="en-US" dirty="0"/>
              <a:t>Ilya </a:t>
            </a:r>
            <a:r>
              <a:rPr lang="en-US" dirty="0" err="1"/>
              <a:t>Sutskever</a:t>
            </a:r>
            <a:r>
              <a:rPr lang="en-US" dirty="0"/>
              <a:t> </a:t>
            </a:r>
          </a:p>
          <a:p>
            <a:pPr lvl="1"/>
            <a:r>
              <a:rPr lang="en-US" dirty="0"/>
              <a:t>Oriol </a:t>
            </a:r>
            <a:r>
              <a:rPr lang="en-US" dirty="0" err="1"/>
              <a:t>Vinyals</a:t>
            </a:r>
            <a:r>
              <a:rPr lang="en-US" dirty="0"/>
              <a:t> </a:t>
            </a:r>
            <a:endParaRPr lang="en-US" altLang="zh-CN" dirty="0"/>
          </a:p>
          <a:p>
            <a:pPr lvl="1"/>
            <a:r>
              <a:rPr lang="en-US" dirty="0"/>
              <a:t>Co-Founder and Research Director at </a:t>
            </a:r>
            <a:r>
              <a:rPr lang="en-US" dirty="0" err="1"/>
              <a:t>OpenAI</a:t>
            </a:r>
            <a:endParaRPr lang="en-US" dirty="0"/>
          </a:p>
          <a:p>
            <a:endParaRPr lang="en-US" dirty="0"/>
          </a:p>
        </p:txBody>
      </p:sp>
    </p:spTree>
    <p:extLst>
      <p:ext uri="{BB962C8B-B14F-4D97-AF65-F5344CB8AC3E}">
        <p14:creationId xmlns:p14="http://schemas.microsoft.com/office/powerpoint/2010/main" val="1893258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Experiments</a:t>
            </a:r>
            <a:r>
              <a:rPr lang="zh-CN" altLang="en-US" dirty="0"/>
              <a:t> </a:t>
            </a:r>
            <a:r>
              <a:rPr lang="en-US" altLang="zh-CN" dirty="0"/>
              <a:t>and</a:t>
            </a:r>
            <a:r>
              <a:rPr lang="zh-CN" altLang="en-US" dirty="0"/>
              <a:t> </a:t>
            </a:r>
            <a:r>
              <a:rPr lang="en-US" altLang="zh-CN" dirty="0"/>
              <a:t>results</a:t>
            </a:r>
            <a:endParaRPr lang="en-US" dirty="0"/>
          </a:p>
        </p:txBody>
      </p:sp>
      <p:pic>
        <p:nvPicPr>
          <p:cNvPr id="4" name="Content Placeholder 3"/>
          <p:cNvPicPr>
            <a:picLocks noGrp="1" noChangeAspect="1"/>
          </p:cNvPicPr>
          <p:nvPr>
            <p:ph idx="1"/>
          </p:nvPr>
        </p:nvPicPr>
        <p:blipFill>
          <a:blip r:embed="rId3"/>
          <a:stretch>
            <a:fillRect/>
          </a:stretch>
        </p:blipFill>
        <p:spPr>
          <a:xfrm>
            <a:off x="1251678" y="1411943"/>
            <a:ext cx="10823794" cy="3411847"/>
          </a:xfrm>
          <a:prstGeom prst="rect">
            <a:avLst/>
          </a:prstGeom>
        </p:spPr>
      </p:pic>
      <p:sp>
        <p:nvSpPr>
          <p:cNvPr id="5" name="Rectangle 4"/>
          <p:cNvSpPr/>
          <p:nvPr/>
        </p:nvSpPr>
        <p:spPr>
          <a:xfrm>
            <a:off x="1244399" y="5418045"/>
            <a:ext cx="8206647" cy="923330"/>
          </a:xfrm>
          <a:prstGeom prst="rect">
            <a:avLst/>
          </a:prstGeom>
        </p:spPr>
        <p:txBody>
          <a:bodyPr wrap="square">
            <a:spAutoFit/>
          </a:bodyPr>
          <a:lstStyle/>
          <a:p>
            <a:pPr>
              <a:buFont typeface="+mj-lt"/>
              <a:buAutoNum type="arabicPeriod"/>
            </a:pPr>
            <a:r>
              <a:rPr lang="zh-CN" altLang="en-US" dirty="0"/>
              <a:t> </a:t>
            </a:r>
            <a:r>
              <a:rPr lang="en-US" altLang="zh-CN" dirty="0"/>
              <a:t>1-2:</a:t>
            </a:r>
            <a:r>
              <a:rPr lang="zh-CN" altLang="en-US" dirty="0"/>
              <a:t> </a:t>
            </a:r>
            <a:r>
              <a:rPr lang="en-US" dirty="0"/>
              <a:t>RNN ENCODER–DECODER</a:t>
            </a:r>
            <a:r>
              <a:rPr lang="zh-CN" altLang="en-US" dirty="0"/>
              <a:t> </a:t>
            </a:r>
            <a:r>
              <a:rPr lang="en-US" altLang="zh-CN" dirty="0"/>
              <a:t>for</a:t>
            </a:r>
            <a:r>
              <a:rPr lang="zh-CN" altLang="en-US" dirty="0"/>
              <a:t> </a:t>
            </a:r>
            <a:r>
              <a:rPr lang="en-US" dirty="0"/>
              <a:t>SM</a:t>
            </a:r>
            <a:r>
              <a:rPr lang="en-US" altLang="zh-CN" dirty="0"/>
              <a:t>T</a:t>
            </a:r>
          </a:p>
          <a:p>
            <a:pPr>
              <a:buFont typeface="+mj-lt"/>
              <a:buAutoNum type="arabicPeriod"/>
            </a:pPr>
            <a:endParaRPr lang="en-US" altLang="zh-CN" dirty="0"/>
          </a:p>
          <a:p>
            <a:pPr>
              <a:buFont typeface="+mj-lt"/>
              <a:buAutoNum type="arabicPeriod"/>
            </a:pPr>
            <a:r>
              <a:rPr lang="en-US" altLang="zh-CN" dirty="0"/>
              <a:t>3-6:</a:t>
            </a:r>
            <a:r>
              <a:rPr lang="zh-CN" altLang="en-US" dirty="0"/>
              <a:t> </a:t>
            </a:r>
            <a:r>
              <a:rPr lang="en-US" altLang="zh-CN" dirty="0"/>
              <a:t>different</a:t>
            </a:r>
            <a:r>
              <a:rPr lang="zh-CN" altLang="en-US" dirty="0"/>
              <a:t> </a:t>
            </a:r>
            <a:r>
              <a:rPr lang="en-US" altLang="zh-CN" dirty="0"/>
              <a:t>kinds</a:t>
            </a:r>
            <a:r>
              <a:rPr lang="zh-CN" altLang="en-US" dirty="0"/>
              <a:t> </a:t>
            </a:r>
            <a:r>
              <a:rPr lang="en-US" altLang="zh-CN" dirty="0"/>
              <a:t>of</a:t>
            </a:r>
            <a:r>
              <a:rPr lang="zh-CN" altLang="en-US" dirty="0"/>
              <a:t> </a:t>
            </a:r>
            <a:r>
              <a:rPr lang="en-US" altLang="zh-CN" dirty="0"/>
              <a:t>LSTM</a:t>
            </a:r>
            <a:r>
              <a:rPr lang="zh-CN" altLang="en-US" dirty="0"/>
              <a:t> </a:t>
            </a:r>
            <a:r>
              <a:rPr lang="en-US" altLang="zh-CN" dirty="0"/>
              <a:t>with</a:t>
            </a:r>
            <a:r>
              <a:rPr lang="zh-CN" altLang="en-US" dirty="0"/>
              <a:t> </a:t>
            </a:r>
            <a:r>
              <a:rPr lang="en-US" altLang="zh-CN" dirty="0"/>
              <a:t>different</a:t>
            </a:r>
            <a:r>
              <a:rPr lang="zh-CN" altLang="en-US" dirty="0"/>
              <a:t> </a:t>
            </a:r>
            <a:r>
              <a:rPr lang="en-US" altLang="zh-CN" dirty="0"/>
              <a:t>amounts</a:t>
            </a:r>
            <a:r>
              <a:rPr lang="zh-CN" altLang="en-US" dirty="0"/>
              <a:t> </a:t>
            </a:r>
            <a:r>
              <a:rPr lang="en-US" altLang="zh-CN" dirty="0"/>
              <a:t>of</a:t>
            </a:r>
            <a:r>
              <a:rPr lang="zh-CN" altLang="en-US" dirty="0"/>
              <a:t> </a:t>
            </a:r>
            <a:r>
              <a:rPr lang="en-US" altLang="zh-CN" dirty="0"/>
              <a:t>LSTM</a:t>
            </a:r>
            <a:r>
              <a:rPr lang="zh-CN" altLang="en-US" dirty="0"/>
              <a:t> </a:t>
            </a:r>
            <a:r>
              <a:rPr lang="en-US" altLang="zh-CN" dirty="0"/>
              <a:t>and</a:t>
            </a:r>
            <a:r>
              <a:rPr lang="zh-CN" altLang="en-US" dirty="0"/>
              <a:t> </a:t>
            </a:r>
            <a:r>
              <a:rPr lang="en-US" altLang="zh-CN" dirty="0"/>
              <a:t>beam</a:t>
            </a:r>
            <a:r>
              <a:rPr lang="zh-CN" altLang="en-US" dirty="0"/>
              <a:t> </a:t>
            </a:r>
            <a:r>
              <a:rPr lang="en-US" altLang="zh-CN" dirty="0"/>
              <a:t>size</a:t>
            </a:r>
            <a:endParaRPr lang="en-US" dirty="0"/>
          </a:p>
        </p:txBody>
      </p:sp>
    </p:spTree>
    <p:extLst>
      <p:ext uri="{BB962C8B-B14F-4D97-AF65-F5344CB8AC3E}">
        <p14:creationId xmlns:p14="http://schemas.microsoft.com/office/powerpoint/2010/main" val="1858480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results</a:t>
            </a:r>
            <a:endParaRPr lang="en-US" dirty="0"/>
          </a:p>
        </p:txBody>
      </p:sp>
      <p:pic>
        <p:nvPicPr>
          <p:cNvPr id="5" name="Content Placeholder 4"/>
          <p:cNvPicPr>
            <a:picLocks noGrp="1" noChangeAspect="1"/>
          </p:cNvPicPr>
          <p:nvPr>
            <p:ph sz="half" idx="1"/>
          </p:nvPr>
        </p:nvPicPr>
        <p:blipFill>
          <a:blip r:embed="rId3"/>
          <a:stretch>
            <a:fillRect/>
          </a:stretch>
        </p:blipFill>
        <p:spPr>
          <a:xfrm>
            <a:off x="946877" y="1501378"/>
            <a:ext cx="11115832" cy="3256152"/>
          </a:xfrm>
          <a:prstGeom prst="rect">
            <a:avLst/>
          </a:prstGeom>
        </p:spPr>
      </p:pic>
      <p:sp>
        <p:nvSpPr>
          <p:cNvPr id="4" name="Content Placeholder 3"/>
          <p:cNvSpPr>
            <a:spLocks noGrp="1"/>
          </p:cNvSpPr>
          <p:nvPr>
            <p:ph sz="half" idx="2"/>
          </p:nvPr>
        </p:nvSpPr>
        <p:spPr>
          <a:xfrm>
            <a:off x="1251677" y="5386386"/>
            <a:ext cx="9535385" cy="1000127"/>
          </a:xfrm>
        </p:spPr>
        <p:txBody>
          <a:bodyPr/>
          <a:lstStyle/>
          <a:p>
            <a:r>
              <a:rPr lang="en-US" altLang="zh-CN" dirty="0"/>
              <a:t>State</a:t>
            </a:r>
            <a:r>
              <a:rPr lang="zh-CN" altLang="en-US" dirty="0"/>
              <a:t> </a:t>
            </a:r>
            <a:r>
              <a:rPr lang="en-US" altLang="zh-CN" dirty="0"/>
              <a:t>of</a:t>
            </a:r>
            <a:r>
              <a:rPr lang="zh-CN" altLang="en-US" dirty="0"/>
              <a:t> </a:t>
            </a:r>
            <a:r>
              <a:rPr lang="en-US" altLang="zh-CN" dirty="0"/>
              <a:t>art:</a:t>
            </a:r>
            <a:r>
              <a:rPr lang="zh-CN" altLang="en-US" dirty="0"/>
              <a:t> </a:t>
            </a:r>
            <a:r>
              <a:rPr lang="en-US" dirty="0"/>
              <a:t>phrase-based </a:t>
            </a:r>
            <a:r>
              <a:rPr lang="en-US" altLang="zh-CN" dirty="0"/>
              <a:t>SMT</a:t>
            </a:r>
            <a:r>
              <a:rPr lang="zh-CN" altLang="en-US" dirty="0"/>
              <a:t> </a:t>
            </a:r>
            <a:r>
              <a:rPr lang="en-US" altLang="zh-CN" dirty="0"/>
              <a:t>from</a:t>
            </a:r>
            <a:r>
              <a:rPr lang="zh-CN" altLang="en-US" dirty="0"/>
              <a:t> </a:t>
            </a:r>
            <a:r>
              <a:rPr lang="en-US" dirty="0"/>
              <a:t>Nadir </a:t>
            </a:r>
            <a:r>
              <a:rPr lang="en-US" dirty="0" err="1"/>
              <a:t>Durrani</a:t>
            </a:r>
            <a:r>
              <a:rPr lang="en-US" dirty="0"/>
              <a:t>, Barry </a:t>
            </a:r>
            <a:r>
              <a:rPr lang="en-US" dirty="0" err="1"/>
              <a:t>Haddow</a:t>
            </a:r>
            <a:r>
              <a:rPr lang="en-US" dirty="0"/>
              <a:t>, Philipp Koehn, and Kenneth </a:t>
            </a:r>
            <a:r>
              <a:rPr lang="en-US" dirty="0" err="1"/>
              <a:t>Heafield</a:t>
            </a:r>
            <a:r>
              <a:rPr lang="en-US" dirty="0"/>
              <a:t>. Edinburgh’s phrase-based machine translation systems </a:t>
            </a:r>
          </a:p>
          <a:p>
            <a:endParaRPr lang="en-US" dirty="0"/>
          </a:p>
          <a:p>
            <a:endParaRPr lang="en-US" dirty="0"/>
          </a:p>
        </p:txBody>
      </p:sp>
    </p:spTree>
    <p:extLst>
      <p:ext uri="{BB962C8B-B14F-4D97-AF65-F5344CB8AC3E}">
        <p14:creationId xmlns:p14="http://schemas.microsoft.com/office/powerpoint/2010/main" val="478774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Results</a:t>
            </a:r>
            <a:endParaRPr lang="en-US" dirty="0"/>
          </a:p>
        </p:txBody>
      </p:sp>
      <p:sp>
        <p:nvSpPr>
          <p:cNvPr id="3" name="Content Placeholder 2"/>
          <p:cNvSpPr>
            <a:spLocks noGrp="1"/>
          </p:cNvSpPr>
          <p:nvPr>
            <p:ph idx="1"/>
          </p:nvPr>
        </p:nvSpPr>
        <p:spPr/>
        <p:txBody>
          <a:bodyPr/>
          <a:lstStyle/>
          <a:p>
            <a:r>
              <a:rPr lang="en-US" altLang="zh-CN" dirty="0"/>
              <a:t>Performance:</a:t>
            </a:r>
          </a:p>
          <a:p>
            <a:pPr lvl="1"/>
            <a:r>
              <a:rPr lang="en-US" dirty="0"/>
              <a:t>decoded translations of the LSTM ensemble do not beat the state of the art</a:t>
            </a:r>
          </a:p>
          <a:p>
            <a:pPr lvl="1"/>
            <a:r>
              <a:rPr lang="en-US" dirty="0"/>
              <a:t>inability to handle out-of-vocabulary words</a:t>
            </a:r>
          </a:p>
          <a:p>
            <a:r>
              <a:rPr lang="en-US" altLang="zh-CN" dirty="0"/>
              <a:t>BUT!:</a:t>
            </a:r>
          </a:p>
          <a:p>
            <a:pPr lvl="1"/>
            <a:r>
              <a:rPr lang="en-US" dirty="0"/>
              <a:t>first time that a pure neural translation system outperforms a phrase-based SMT</a:t>
            </a:r>
            <a:r>
              <a:rPr lang="zh-CN" altLang="en-US" dirty="0"/>
              <a:t> </a:t>
            </a:r>
            <a:r>
              <a:rPr lang="en-US" dirty="0"/>
              <a:t>baseline on a large MT task</a:t>
            </a:r>
          </a:p>
        </p:txBody>
      </p:sp>
      <p:sp>
        <p:nvSpPr>
          <p:cNvPr id="4" name="Smiley Face 3"/>
          <p:cNvSpPr/>
          <p:nvPr/>
        </p:nvSpPr>
        <p:spPr>
          <a:xfrm>
            <a:off x="3546764" y="4613564"/>
            <a:ext cx="1662545" cy="1524000"/>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miley Face 4"/>
          <p:cNvSpPr/>
          <p:nvPr/>
        </p:nvSpPr>
        <p:spPr>
          <a:xfrm>
            <a:off x="7366075" y="4613564"/>
            <a:ext cx="1662545" cy="1524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5733510" y="5130962"/>
            <a:ext cx="1108364" cy="489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209309" y="5888889"/>
            <a:ext cx="2493818" cy="646331"/>
          </a:xfrm>
          <a:prstGeom prst="rect">
            <a:avLst/>
          </a:prstGeom>
          <a:noFill/>
        </p:spPr>
        <p:txBody>
          <a:bodyPr wrap="square" rtlCol="0">
            <a:spAutoFit/>
          </a:bodyPr>
          <a:lstStyle/>
          <a:p>
            <a:r>
              <a:rPr lang="en-US" altLang="zh-CN" dirty="0"/>
              <a:t>Improvements</a:t>
            </a:r>
            <a:r>
              <a:rPr lang="zh-CN" altLang="en-US" dirty="0"/>
              <a:t> </a:t>
            </a:r>
            <a:r>
              <a:rPr lang="en-US" altLang="zh-CN" dirty="0"/>
              <a:t>on</a:t>
            </a:r>
            <a:r>
              <a:rPr lang="zh-CN" altLang="en-US" dirty="0"/>
              <a:t> </a:t>
            </a:r>
            <a:r>
              <a:rPr lang="en-US" altLang="zh-CN" dirty="0"/>
              <a:t>the</a:t>
            </a:r>
            <a:r>
              <a:rPr lang="zh-CN" altLang="en-US" dirty="0"/>
              <a:t> </a:t>
            </a:r>
            <a:r>
              <a:rPr lang="en-US" altLang="zh-CN" dirty="0"/>
              <a:t>LSTM</a:t>
            </a:r>
            <a:r>
              <a:rPr lang="zh-CN" altLang="en-US" dirty="0"/>
              <a:t> </a:t>
            </a:r>
            <a:r>
              <a:rPr lang="en-US" altLang="zh-CN" dirty="0"/>
              <a:t>RNN</a:t>
            </a:r>
            <a:r>
              <a:rPr lang="zh-CN" altLang="en-US" dirty="0"/>
              <a:t> </a:t>
            </a:r>
            <a:r>
              <a:rPr lang="en-US" altLang="zh-CN" dirty="0"/>
              <a:t>models</a:t>
            </a:r>
            <a:r>
              <a:rPr lang="zh-CN" altLang="en-US" dirty="0"/>
              <a:t> </a:t>
            </a:r>
            <a:endParaRPr lang="en-US" dirty="0"/>
          </a:p>
        </p:txBody>
      </p:sp>
    </p:spTree>
    <p:extLst>
      <p:ext uri="{BB962C8B-B14F-4D97-AF65-F5344CB8AC3E}">
        <p14:creationId xmlns:p14="http://schemas.microsoft.com/office/powerpoint/2010/main" val="1824428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performance</a:t>
            </a:r>
            <a:endParaRPr lang="en-US" dirty="0"/>
          </a:p>
        </p:txBody>
      </p:sp>
      <p:pic>
        <p:nvPicPr>
          <p:cNvPr id="6" name="Picture 5"/>
          <p:cNvPicPr>
            <a:picLocks noChangeAspect="1"/>
          </p:cNvPicPr>
          <p:nvPr/>
        </p:nvPicPr>
        <p:blipFill>
          <a:blip r:embed="rId3"/>
          <a:stretch>
            <a:fillRect/>
          </a:stretch>
        </p:blipFill>
        <p:spPr>
          <a:xfrm>
            <a:off x="1102234" y="1874517"/>
            <a:ext cx="4951600" cy="4350267"/>
          </a:xfrm>
          <a:prstGeom prst="rect">
            <a:avLst/>
          </a:prstGeom>
        </p:spPr>
      </p:pic>
      <p:pic>
        <p:nvPicPr>
          <p:cNvPr id="3" name="Picture 2"/>
          <p:cNvPicPr>
            <a:picLocks noChangeAspect="1"/>
          </p:cNvPicPr>
          <p:nvPr/>
        </p:nvPicPr>
        <p:blipFill>
          <a:blip r:embed="rId4"/>
          <a:stretch>
            <a:fillRect/>
          </a:stretch>
        </p:blipFill>
        <p:spPr>
          <a:xfrm>
            <a:off x="6340839" y="2026965"/>
            <a:ext cx="5548391" cy="4045369"/>
          </a:xfrm>
          <a:prstGeom prst="rect">
            <a:avLst/>
          </a:prstGeom>
        </p:spPr>
      </p:pic>
    </p:spTree>
    <p:extLst>
      <p:ext uri="{BB962C8B-B14F-4D97-AF65-F5344CB8AC3E}">
        <p14:creationId xmlns:p14="http://schemas.microsoft.com/office/powerpoint/2010/main" val="4503387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Performance</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1771650" y="1874517"/>
            <a:ext cx="8534400" cy="4406900"/>
          </a:xfrm>
          <a:prstGeom prst="rect">
            <a:avLst/>
          </a:prstGeom>
        </p:spPr>
      </p:pic>
    </p:spTree>
    <p:extLst>
      <p:ext uri="{BB962C8B-B14F-4D97-AF65-F5344CB8AC3E}">
        <p14:creationId xmlns:p14="http://schemas.microsoft.com/office/powerpoint/2010/main" val="9865594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26927" y="1499707"/>
            <a:ext cx="6404670" cy="3800956"/>
          </a:xfrm>
          <a:prstGeom prst="rect">
            <a:avLst/>
          </a:prstGeom>
        </p:spPr>
      </p:pic>
      <p:sp>
        <p:nvSpPr>
          <p:cNvPr id="2" name="Title 1"/>
          <p:cNvSpPr>
            <a:spLocks noGrp="1"/>
          </p:cNvSpPr>
          <p:nvPr>
            <p:ph type="title"/>
          </p:nvPr>
        </p:nvSpPr>
        <p:spPr>
          <a:xfrm>
            <a:off x="8076646" y="457201"/>
            <a:ext cx="3090672" cy="1197864"/>
          </a:xfrm>
        </p:spPr>
        <p:txBody>
          <a:bodyPr vert="horz" lIns="91440" tIns="45720" rIns="91440" bIns="45720" rtlCol="0" anchor="b">
            <a:normAutofit/>
          </a:bodyPr>
          <a:lstStyle/>
          <a:p>
            <a:r>
              <a:rPr lang="en-US" altLang="zh-CN" sz="4400" dirty="0">
                <a:solidFill>
                  <a:schemeClr val="accent1"/>
                </a:solidFill>
              </a:rPr>
              <a:t>demo</a:t>
            </a:r>
            <a:endParaRPr lang="en-US" sz="1900" dirty="0">
              <a:solidFill>
                <a:schemeClr val="accent1"/>
              </a:solidFill>
            </a:endParaRPr>
          </a:p>
        </p:txBody>
      </p:sp>
      <p:sp>
        <p:nvSpPr>
          <p:cNvPr id="3" name="Content Placeholder 2"/>
          <p:cNvSpPr>
            <a:spLocks noGrp="1"/>
          </p:cNvSpPr>
          <p:nvPr>
            <p:ph sz="half" idx="1"/>
          </p:nvPr>
        </p:nvSpPr>
        <p:spPr>
          <a:xfrm>
            <a:off x="7813964" y="1655065"/>
            <a:ext cx="3616036" cy="4224528"/>
          </a:xfrm>
        </p:spPr>
        <p:txBody>
          <a:bodyPr vert="horz" lIns="91440" tIns="45720" rIns="91440" bIns="45720" rtlCol="0">
            <a:noAutofit/>
          </a:bodyPr>
          <a:lstStyle/>
          <a:p>
            <a:pPr>
              <a:lnSpc>
                <a:spcPct val="100000"/>
              </a:lnSpc>
            </a:pPr>
            <a:r>
              <a:rPr lang="en-US" sz="1800" i="1" dirty="0">
                <a:solidFill>
                  <a:schemeClr val="tx1"/>
                </a:solidFill>
              </a:rPr>
              <a:t>- </a:t>
            </a:r>
            <a:r>
              <a:rPr lang="en-US" sz="1800" i="1" dirty="0" smtClean="0">
                <a:solidFill>
                  <a:schemeClr val="tx1"/>
                </a:solidFill>
              </a:rPr>
              <a:t>An encoder LSTM </a:t>
            </a:r>
          </a:p>
          <a:p>
            <a:pPr>
              <a:lnSpc>
                <a:spcPct val="100000"/>
              </a:lnSpc>
            </a:pPr>
            <a:r>
              <a:rPr lang="en-US" sz="1800" i="1" dirty="0" smtClean="0">
                <a:solidFill>
                  <a:schemeClr val="tx1"/>
                </a:solidFill>
              </a:rPr>
              <a:t>- A decoder LSTM is trained to turn the target sequences into</a:t>
            </a:r>
            <a:r>
              <a:rPr lang="en-US" altLang="zh-CN" sz="1800" i="1" dirty="0" smtClean="0">
                <a:solidFill>
                  <a:schemeClr val="tx1"/>
                </a:solidFill>
              </a:rPr>
              <a:t> </a:t>
            </a:r>
            <a:r>
              <a:rPr lang="en-US" sz="1800" i="1" dirty="0" smtClean="0">
                <a:solidFill>
                  <a:schemeClr val="tx1"/>
                </a:solidFill>
              </a:rPr>
              <a:t>the same sequence but offset by one </a:t>
            </a:r>
            <a:r>
              <a:rPr lang="en-US" sz="1800" i="1" dirty="0" err="1" smtClean="0">
                <a:solidFill>
                  <a:schemeClr val="tx1"/>
                </a:solidFill>
              </a:rPr>
              <a:t>timestep</a:t>
            </a:r>
            <a:r>
              <a:rPr lang="en-US" sz="1800" i="1" dirty="0" smtClean="0">
                <a:solidFill>
                  <a:schemeClr val="tx1"/>
                </a:solidFill>
              </a:rPr>
              <a:t> in the future.</a:t>
            </a:r>
            <a:br>
              <a:rPr lang="en-US" sz="1800" i="1" dirty="0" smtClean="0">
                <a:solidFill>
                  <a:schemeClr val="tx1"/>
                </a:solidFill>
              </a:rPr>
            </a:br>
            <a:endParaRPr lang="en-US" sz="1800" i="1" dirty="0" smtClean="0">
              <a:solidFill>
                <a:schemeClr val="tx1"/>
              </a:solidFill>
            </a:endParaRPr>
          </a:p>
          <a:p>
            <a:pPr>
              <a:lnSpc>
                <a:spcPct val="100000"/>
              </a:lnSpc>
            </a:pPr>
            <a:r>
              <a:rPr lang="en-US" sz="1800" i="1" dirty="0" smtClean="0">
                <a:solidFill>
                  <a:schemeClr val="tx1"/>
                </a:solidFill>
              </a:rPr>
              <a:t>Effectively, the decoder learns to generate</a:t>
            </a:r>
            <a:r>
              <a:rPr lang="en-US" altLang="zh-CN" sz="1800" i="1" dirty="0" smtClean="0">
                <a:solidFill>
                  <a:schemeClr val="tx1"/>
                </a:solidFill>
              </a:rPr>
              <a:t> </a:t>
            </a:r>
            <a:r>
              <a:rPr lang="en-US" sz="1800" i="1" dirty="0" smtClean="0">
                <a:solidFill>
                  <a:schemeClr val="tx1"/>
                </a:solidFill>
              </a:rPr>
              <a:t>targets[t+1...]`</a:t>
            </a:r>
            <a:r>
              <a:rPr lang="en-US" altLang="zh-CN" sz="1800" i="1" dirty="0" smtClean="0">
                <a:solidFill>
                  <a:schemeClr val="tx1"/>
                </a:solidFill>
              </a:rPr>
              <a:t> </a:t>
            </a:r>
            <a:r>
              <a:rPr lang="en-US" sz="1800" i="1" dirty="0" smtClean="0">
                <a:solidFill>
                  <a:schemeClr val="tx1"/>
                </a:solidFill>
              </a:rPr>
              <a:t>given `targets[...t]`, conditioned on the input sequence..</a:t>
            </a:r>
            <a:endParaRPr lang="en-US" sz="1800" dirty="0">
              <a:solidFill>
                <a:schemeClr val="tx1"/>
              </a:solidFill>
            </a:endParaRPr>
          </a:p>
        </p:txBody>
      </p:sp>
      <p:sp>
        <p:nvSpPr>
          <p:cNvPr id="4" name="TextBox 3"/>
          <p:cNvSpPr txBox="1"/>
          <p:nvPr/>
        </p:nvSpPr>
        <p:spPr>
          <a:xfrm>
            <a:off x="1080655" y="457200"/>
            <a:ext cx="4267200" cy="369332"/>
          </a:xfrm>
          <a:prstGeom prst="rect">
            <a:avLst/>
          </a:prstGeom>
          <a:noFill/>
        </p:spPr>
        <p:txBody>
          <a:bodyPr wrap="square" rtlCol="0">
            <a:spAutoFit/>
          </a:bodyPr>
          <a:lstStyle/>
          <a:p>
            <a:r>
              <a:rPr lang="en-US" altLang="zh-CN" dirty="0" err="1" smtClean="0"/>
              <a:t>Keras</a:t>
            </a:r>
            <a:r>
              <a:rPr lang="zh-CN" altLang="en-US" dirty="0" smtClean="0"/>
              <a:t> </a:t>
            </a:r>
            <a:r>
              <a:rPr lang="en-US" altLang="zh-CN" dirty="0" smtClean="0"/>
              <a:t>+</a:t>
            </a:r>
            <a:r>
              <a:rPr lang="zh-CN" altLang="en-US" dirty="0" smtClean="0"/>
              <a:t> </a:t>
            </a:r>
            <a:r>
              <a:rPr lang="en-US" altLang="zh-CN" dirty="0" err="1" smtClean="0"/>
              <a:t>tensorflow</a:t>
            </a:r>
            <a:endParaRPr lang="en-US" dirty="0"/>
          </a:p>
        </p:txBody>
      </p:sp>
    </p:spTree>
    <p:extLst>
      <p:ext uri="{BB962C8B-B14F-4D97-AF65-F5344CB8AC3E}">
        <p14:creationId xmlns:p14="http://schemas.microsoft.com/office/powerpoint/2010/main" val="1985861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dataset</a:t>
            </a:r>
            <a:endParaRPr lang="en-US" dirty="0"/>
          </a:p>
        </p:txBody>
      </p:sp>
      <p:sp>
        <p:nvSpPr>
          <p:cNvPr id="3" name="Content Placeholder 2"/>
          <p:cNvSpPr>
            <a:spLocks noGrp="1"/>
          </p:cNvSpPr>
          <p:nvPr>
            <p:ph sz="half" idx="1"/>
          </p:nvPr>
        </p:nvSpPr>
        <p:spPr/>
        <p:txBody>
          <a:bodyPr/>
          <a:lstStyle/>
          <a:p>
            <a:r>
              <a:rPr lang="en-US" i="1" dirty="0">
                <a:hlinkClick r:id="rId2"/>
              </a:rPr>
              <a:t>http://</a:t>
            </a:r>
            <a:r>
              <a:rPr lang="en-US" i="1" dirty="0" smtClean="0">
                <a:hlinkClick r:id="rId2"/>
              </a:rPr>
              <a:t>www.manythings.org/anki/</a:t>
            </a:r>
            <a:r>
              <a:rPr lang="en-US" altLang="zh-CN" i="1" dirty="0" smtClean="0">
                <a:hlinkClick r:id="rId2"/>
              </a:rPr>
              <a:t>cmn</a:t>
            </a:r>
            <a:r>
              <a:rPr lang="en-US" i="1" dirty="0" smtClean="0">
                <a:hlinkClick r:id="rId2"/>
              </a:rPr>
              <a:t>-eng.zip</a:t>
            </a:r>
            <a:endParaRPr lang="en-US" i="1" dirty="0" smtClean="0"/>
          </a:p>
          <a:p>
            <a:r>
              <a:rPr lang="en-US" altLang="zh-CN" i="1" dirty="0" smtClean="0"/>
              <a:t>Chinese</a:t>
            </a:r>
            <a:r>
              <a:rPr lang="zh-CN" altLang="en-US" i="1" dirty="0" smtClean="0"/>
              <a:t> </a:t>
            </a:r>
            <a:r>
              <a:rPr lang="mr-IN" altLang="zh-CN" i="1" dirty="0" smtClean="0"/>
              <a:t>–</a:t>
            </a:r>
            <a:r>
              <a:rPr lang="zh-CN" altLang="en-US" i="1" dirty="0" smtClean="0"/>
              <a:t> </a:t>
            </a:r>
            <a:r>
              <a:rPr lang="en-US" altLang="zh-CN" i="1" dirty="0" smtClean="0"/>
              <a:t>English</a:t>
            </a:r>
            <a:r>
              <a:rPr lang="zh-CN" altLang="en-US" i="1" dirty="0" smtClean="0"/>
              <a:t> </a:t>
            </a:r>
            <a:r>
              <a:rPr lang="en-US" i="1" dirty="0"/>
              <a:t>sentence pairs datasets</a:t>
            </a:r>
            <a:endParaRPr lang="en-US" dirty="0"/>
          </a:p>
        </p:txBody>
      </p:sp>
      <p:sp>
        <p:nvSpPr>
          <p:cNvPr id="4" name="Content Placeholder 3"/>
          <p:cNvSpPr>
            <a:spLocks noGrp="1"/>
          </p:cNvSpPr>
          <p:nvPr>
            <p:ph sz="half" idx="2"/>
          </p:nvPr>
        </p:nvSpPr>
        <p:spPr>
          <a:xfrm>
            <a:off x="6647795" y="2286000"/>
            <a:ext cx="5059295" cy="3619500"/>
          </a:xfrm>
        </p:spPr>
        <p:txBody>
          <a:bodyPr/>
          <a:lstStyle/>
          <a:p>
            <a:r>
              <a:rPr lang="en-US" dirty="0" err="1"/>
              <a:t>batch_size</a:t>
            </a:r>
            <a:r>
              <a:rPr lang="en-US" dirty="0"/>
              <a:t> = 64  </a:t>
            </a:r>
            <a:r>
              <a:rPr lang="en-US" i="1" dirty="0"/>
              <a:t># Batch size for training.</a:t>
            </a:r>
            <a:br>
              <a:rPr lang="en-US" i="1" dirty="0"/>
            </a:br>
            <a:r>
              <a:rPr lang="en-US" dirty="0"/>
              <a:t>epochs = 80  </a:t>
            </a:r>
            <a:r>
              <a:rPr lang="en-US" i="1" dirty="0"/>
              <a:t># Number of epochs to train for.</a:t>
            </a:r>
            <a:br>
              <a:rPr lang="en-US" i="1" dirty="0"/>
            </a:br>
            <a:r>
              <a:rPr lang="en-US" dirty="0" err="1"/>
              <a:t>latent_dim</a:t>
            </a:r>
            <a:r>
              <a:rPr lang="en-US" dirty="0"/>
              <a:t> = 256  </a:t>
            </a:r>
            <a:r>
              <a:rPr lang="en-US" i="1" dirty="0"/>
              <a:t># Latent dimensionality of the encoding space.</a:t>
            </a:r>
            <a:br>
              <a:rPr lang="en-US" i="1" dirty="0"/>
            </a:br>
            <a:r>
              <a:rPr lang="en-US" dirty="0" err="1"/>
              <a:t>num_samples</a:t>
            </a:r>
            <a:r>
              <a:rPr lang="en-US" dirty="0"/>
              <a:t> = 10000  </a:t>
            </a:r>
            <a:r>
              <a:rPr lang="en-US" i="1" dirty="0"/>
              <a:t># Number of samples to train on.</a:t>
            </a:r>
            <a:endParaRPr lang="en-US" dirty="0"/>
          </a:p>
        </p:txBody>
      </p:sp>
      <p:graphicFrame>
        <p:nvGraphicFramePr>
          <p:cNvPr id="5" name="Diagram 4"/>
          <p:cNvGraphicFramePr/>
          <p:nvPr>
            <p:extLst/>
          </p:nvPr>
        </p:nvGraphicFramePr>
        <p:xfrm>
          <a:off x="547176" y="3962400"/>
          <a:ext cx="7627006" cy="3104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4853132" y="86359"/>
            <a:ext cx="6642100" cy="1993900"/>
          </a:xfrm>
          <a:prstGeom prst="rect">
            <a:avLst/>
          </a:prstGeom>
        </p:spPr>
      </p:pic>
    </p:spTree>
    <p:extLst>
      <p:ext uri="{BB962C8B-B14F-4D97-AF65-F5344CB8AC3E}">
        <p14:creationId xmlns:p14="http://schemas.microsoft.com/office/powerpoint/2010/main" val="1917328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result</a:t>
            </a:r>
            <a:endParaRPr lang="en-US" dirty="0"/>
          </a:p>
        </p:txBody>
      </p:sp>
      <p:sp>
        <p:nvSpPr>
          <p:cNvPr id="3" name="Content Placeholder 2"/>
          <p:cNvSpPr>
            <a:spLocks noGrp="1"/>
          </p:cNvSpPr>
          <p:nvPr>
            <p:ph sz="half" idx="1"/>
          </p:nvPr>
        </p:nvSpPr>
        <p:spPr>
          <a:xfrm>
            <a:off x="1257300" y="2286000"/>
            <a:ext cx="4800600" cy="4267200"/>
          </a:xfrm>
        </p:spPr>
        <p:txBody>
          <a:bodyPr>
            <a:normAutofit fontScale="70000" lnSpcReduction="20000"/>
          </a:bodyPr>
          <a:lstStyle/>
          <a:p>
            <a:r>
              <a:rPr lang="mr-IN" dirty="0" err="1"/>
              <a:t>Epoch</a:t>
            </a:r>
            <a:r>
              <a:rPr lang="mr-IN" dirty="0"/>
              <a:t> 1/80</a:t>
            </a:r>
          </a:p>
          <a:p>
            <a:r>
              <a:rPr lang="mr-IN" dirty="0"/>
              <a:t>8000/8000 [==============================] - 98s 12ms/</a:t>
            </a:r>
            <a:r>
              <a:rPr lang="mr-IN" dirty="0" err="1"/>
              <a:t>step</a:t>
            </a:r>
            <a:r>
              <a:rPr lang="mr-IN" dirty="0"/>
              <a:t> - </a:t>
            </a:r>
            <a:r>
              <a:rPr lang="mr-IN" dirty="0" err="1"/>
              <a:t>loss</a:t>
            </a:r>
            <a:r>
              <a:rPr lang="mr-IN" dirty="0"/>
              <a:t>: 1.3300 </a:t>
            </a:r>
            <a:r>
              <a:rPr lang="mr-IN" dirty="0" smtClean="0"/>
              <a:t>-</a:t>
            </a:r>
            <a:endParaRPr lang="mr-IN" dirty="0"/>
          </a:p>
          <a:p>
            <a:r>
              <a:rPr lang="mr-IN" dirty="0" err="1"/>
              <a:t>Epoch</a:t>
            </a:r>
            <a:r>
              <a:rPr lang="mr-IN" dirty="0"/>
              <a:t> 2/80</a:t>
            </a:r>
          </a:p>
          <a:p>
            <a:r>
              <a:rPr lang="mr-IN" dirty="0"/>
              <a:t>8000/8000 [==============================] - 95s 12ms/</a:t>
            </a:r>
            <a:r>
              <a:rPr lang="mr-IN" dirty="0" err="1"/>
              <a:t>step</a:t>
            </a:r>
            <a:r>
              <a:rPr lang="mr-IN" dirty="0"/>
              <a:t> - </a:t>
            </a:r>
            <a:r>
              <a:rPr lang="mr-IN" dirty="0" err="1"/>
              <a:t>loss</a:t>
            </a:r>
            <a:r>
              <a:rPr lang="mr-IN" dirty="0"/>
              <a:t>: 0.9390 </a:t>
            </a:r>
            <a:r>
              <a:rPr lang="mr-IN" dirty="0" smtClean="0"/>
              <a:t>-</a:t>
            </a:r>
            <a:endParaRPr lang="mr-IN" dirty="0"/>
          </a:p>
          <a:p>
            <a:r>
              <a:rPr lang="mr-IN" dirty="0" err="1"/>
              <a:t>Epoch</a:t>
            </a:r>
            <a:r>
              <a:rPr lang="mr-IN" dirty="0"/>
              <a:t> 3/80</a:t>
            </a:r>
          </a:p>
          <a:p>
            <a:r>
              <a:rPr lang="mr-IN" dirty="0"/>
              <a:t>8000/8000 [==============================] - 94s 12ms/</a:t>
            </a:r>
            <a:r>
              <a:rPr lang="mr-IN" dirty="0" err="1"/>
              <a:t>step</a:t>
            </a:r>
            <a:r>
              <a:rPr lang="mr-IN" dirty="0"/>
              <a:t> - </a:t>
            </a:r>
            <a:r>
              <a:rPr lang="mr-IN" dirty="0" err="1"/>
              <a:t>loss</a:t>
            </a:r>
            <a:r>
              <a:rPr lang="mr-IN" dirty="0"/>
              <a:t>: 0.8090 </a:t>
            </a:r>
            <a:r>
              <a:rPr lang="mr-IN" dirty="0" smtClean="0"/>
              <a:t>– </a:t>
            </a:r>
            <a:endParaRPr lang="en-US" dirty="0" smtClean="0"/>
          </a:p>
          <a:p>
            <a:r>
              <a:rPr lang="mr-IN" altLang="zh-CN" dirty="0" smtClean="0"/>
              <a:t>…</a:t>
            </a:r>
            <a:r>
              <a:rPr lang="en-US" altLang="zh-CN" dirty="0" smtClean="0"/>
              <a:t>..</a:t>
            </a:r>
          </a:p>
          <a:p>
            <a:r>
              <a:rPr lang="mr-IN" dirty="0" err="1"/>
              <a:t>Epoch</a:t>
            </a:r>
            <a:r>
              <a:rPr lang="mr-IN" dirty="0"/>
              <a:t> 80/80</a:t>
            </a:r>
          </a:p>
          <a:p>
            <a:r>
              <a:rPr lang="mr-IN" dirty="0"/>
              <a:t>8000/8000 [==============================] - 103s 13ms/</a:t>
            </a:r>
            <a:r>
              <a:rPr lang="mr-IN" dirty="0" err="1"/>
              <a:t>step</a:t>
            </a:r>
            <a:r>
              <a:rPr lang="mr-IN" dirty="0"/>
              <a:t> - </a:t>
            </a:r>
            <a:r>
              <a:rPr lang="mr-IN" dirty="0" err="1"/>
              <a:t>loss</a:t>
            </a:r>
            <a:r>
              <a:rPr lang="mr-IN" dirty="0"/>
              <a:t>: 0.1723 </a:t>
            </a:r>
            <a:endParaRPr lang="en-US" dirty="0" smtClean="0"/>
          </a:p>
          <a:p>
            <a:endParaRPr lang="en-US" altLang="zh-CN" dirty="0"/>
          </a:p>
          <a:p>
            <a:r>
              <a:rPr lang="en-US" altLang="zh-CN" dirty="0" smtClean="0"/>
              <a:t>About</a:t>
            </a:r>
            <a:r>
              <a:rPr lang="zh-CN" altLang="en-US" dirty="0" smtClean="0"/>
              <a:t> </a:t>
            </a:r>
            <a:r>
              <a:rPr lang="en-US" altLang="zh-CN" dirty="0" smtClean="0"/>
              <a:t>2</a:t>
            </a:r>
            <a:r>
              <a:rPr lang="zh-CN" altLang="en-US" dirty="0" smtClean="0"/>
              <a:t> </a:t>
            </a:r>
            <a:r>
              <a:rPr lang="en-US" altLang="zh-CN" dirty="0" smtClean="0"/>
              <a:t>hours</a:t>
            </a:r>
            <a:r>
              <a:rPr lang="zh-CN" altLang="en-US" dirty="0" smtClean="0"/>
              <a:t> </a:t>
            </a:r>
            <a:r>
              <a:rPr lang="en-US" altLang="zh-CN" dirty="0" smtClean="0"/>
              <a:t>to</a:t>
            </a:r>
            <a:r>
              <a:rPr lang="zh-CN" altLang="en-US" dirty="0" smtClean="0"/>
              <a:t> </a:t>
            </a:r>
            <a:r>
              <a:rPr lang="en-US" altLang="zh-CN" dirty="0" smtClean="0"/>
              <a:t>run</a:t>
            </a:r>
          </a:p>
          <a:p>
            <a:r>
              <a:rPr lang="en-US" altLang="zh-CN" dirty="0" smtClean="0"/>
              <a:t>Each</a:t>
            </a:r>
            <a:r>
              <a:rPr lang="zh-CN" altLang="en-US" dirty="0" smtClean="0"/>
              <a:t> </a:t>
            </a:r>
            <a:r>
              <a:rPr lang="en-US" altLang="zh-CN" dirty="0" smtClean="0"/>
              <a:t>epoch</a:t>
            </a:r>
            <a:r>
              <a:rPr lang="zh-CN" altLang="en-US" dirty="0" smtClean="0"/>
              <a:t> </a:t>
            </a:r>
            <a:r>
              <a:rPr lang="en-US" altLang="zh-CN" dirty="0" smtClean="0"/>
              <a:t>takes</a:t>
            </a:r>
            <a:r>
              <a:rPr lang="zh-CN" altLang="en-US" dirty="0" smtClean="0"/>
              <a:t> </a:t>
            </a:r>
            <a:r>
              <a:rPr lang="en-US" altLang="zh-CN" dirty="0" smtClean="0"/>
              <a:t>90</a:t>
            </a:r>
            <a:r>
              <a:rPr lang="zh-CN" altLang="en-US" dirty="0" smtClean="0"/>
              <a:t> </a:t>
            </a:r>
            <a:r>
              <a:rPr lang="en-US" altLang="zh-CN" dirty="0" smtClean="0"/>
              <a:t>secs</a:t>
            </a:r>
            <a:endParaRPr lang="mr-IN" dirty="0"/>
          </a:p>
        </p:txBody>
      </p:sp>
      <p:sp>
        <p:nvSpPr>
          <p:cNvPr id="4" name="Content Placeholder 3"/>
          <p:cNvSpPr>
            <a:spLocks noGrp="1"/>
          </p:cNvSpPr>
          <p:nvPr>
            <p:ph sz="half" idx="2"/>
          </p:nvPr>
        </p:nvSpPr>
        <p:spPr>
          <a:xfrm>
            <a:off x="6647796" y="2382982"/>
            <a:ext cx="4800600" cy="3522518"/>
          </a:xfrm>
        </p:spPr>
        <p:txBody>
          <a:bodyPr>
            <a:normAutofit fontScale="70000" lnSpcReduction="20000"/>
          </a:bodyPr>
          <a:lstStyle/>
          <a:p>
            <a:r>
              <a:rPr lang="en-US" dirty="0"/>
              <a:t>Input sentence: Call me.</a:t>
            </a:r>
          </a:p>
          <a:p>
            <a:r>
              <a:rPr lang="en-US" dirty="0"/>
              <a:t>Decoded sentence: </a:t>
            </a:r>
            <a:r>
              <a:rPr lang="en-US" dirty="0" smtClean="0"/>
              <a:t>联系我</a:t>
            </a:r>
          </a:p>
          <a:p>
            <a:endParaRPr lang="en-US" dirty="0" smtClean="0"/>
          </a:p>
          <a:p>
            <a:r>
              <a:rPr lang="en-US" dirty="0"/>
              <a:t>Input sentence: Join us.</a:t>
            </a:r>
          </a:p>
          <a:p>
            <a:r>
              <a:rPr lang="en-US" dirty="0"/>
              <a:t>Decoded sentence: 来加入我们吧。</a:t>
            </a:r>
          </a:p>
          <a:p>
            <a:r>
              <a:rPr lang="en-US" dirty="0"/>
              <a:t/>
            </a:r>
            <a:br>
              <a:rPr lang="en-US" dirty="0"/>
            </a:br>
            <a:endParaRPr lang="en-US" dirty="0"/>
          </a:p>
          <a:p>
            <a:r>
              <a:rPr lang="en-US" dirty="0"/>
              <a:t>Input sentence: Grab Tom.</a:t>
            </a:r>
          </a:p>
          <a:p>
            <a:r>
              <a:rPr lang="en-US" dirty="0"/>
              <a:t>Decoded sentence: 抓住汤姆。</a:t>
            </a:r>
          </a:p>
          <a:p>
            <a:endParaRPr lang="en-US" dirty="0" smtClean="0"/>
          </a:p>
          <a:p>
            <a:r>
              <a:rPr lang="en-US" dirty="0"/>
              <a:t>Input sentence: Grab him.</a:t>
            </a:r>
          </a:p>
          <a:p>
            <a:r>
              <a:rPr lang="en-US" dirty="0"/>
              <a:t>Decoded sentence: 抓住他。</a:t>
            </a:r>
          </a:p>
          <a:p>
            <a:endParaRPr lang="en-US" dirty="0"/>
          </a:p>
          <a:p>
            <a:endParaRPr lang="en-US" dirty="0"/>
          </a:p>
        </p:txBody>
      </p:sp>
    </p:spTree>
    <p:extLst>
      <p:ext uri="{BB962C8B-B14F-4D97-AF65-F5344CB8AC3E}">
        <p14:creationId xmlns:p14="http://schemas.microsoft.com/office/powerpoint/2010/main" val="15448333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t>Result</a:t>
            </a:r>
            <a:r>
              <a:rPr lang="zh-CN" altLang="en-US" dirty="0" smtClean="0"/>
              <a:t> </a:t>
            </a:r>
            <a:r>
              <a:rPr lang="en-US" altLang="zh-CN" dirty="0" err="1" smtClean="0"/>
              <a:t>cont</a:t>
            </a:r>
            <a:endParaRPr lang="en-US" dirty="0"/>
          </a:p>
        </p:txBody>
      </p:sp>
      <p:sp>
        <p:nvSpPr>
          <p:cNvPr id="6" name="Content Placeholder 5"/>
          <p:cNvSpPr>
            <a:spLocks noGrp="1"/>
          </p:cNvSpPr>
          <p:nvPr>
            <p:ph idx="1"/>
          </p:nvPr>
        </p:nvSpPr>
        <p:spPr/>
        <p:txBody>
          <a:bodyPr>
            <a:normAutofit fontScale="85000" lnSpcReduction="20000"/>
          </a:bodyPr>
          <a:lstStyle/>
          <a:p>
            <a:r>
              <a:rPr lang="en-US" dirty="0"/>
              <a:t>Input sentence: Let's go!</a:t>
            </a:r>
          </a:p>
          <a:p>
            <a:r>
              <a:rPr lang="en-US" dirty="0"/>
              <a:t>Decoded sentence: 讓我們斓學忡。</a:t>
            </a:r>
          </a:p>
          <a:p>
            <a:r>
              <a:rPr lang="en-US" dirty="0"/>
              <a:t>Input sentence: Tom died.</a:t>
            </a:r>
          </a:p>
          <a:p>
            <a:r>
              <a:rPr lang="en-US" dirty="0"/>
              <a:t>Decoded sentence: 汤姆拥抱了他的父亲</a:t>
            </a:r>
            <a:r>
              <a:rPr lang="en-US" dirty="0" smtClean="0"/>
              <a:t>。</a:t>
            </a:r>
            <a:r>
              <a:rPr lang="zh-CN" altLang="en-US" dirty="0" smtClean="0"/>
              <a:t>（</a:t>
            </a:r>
            <a:r>
              <a:rPr lang="en-US" altLang="zh-CN" dirty="0" smtClean="0"/>
              <a:t>Tom</a:t>
            </a:r>
            <a:r>
              <a:rPr lang="zh-CN" altLang="en-US" dirty="0" smtClean="0"/>
              <a:t> </a:t>
            </a:r>
            <a:r>
              <a:rPr lang="en-US" altLang="zh-CN" dirty="0" smtClean="0"/>
              <a:t>hugged</a:t>
            </a:r>
            <a:r>
              <a:rPr lang="zh-CN" altLang="en-US" dirty="0" smtClean="0"/>
              <a:t> </a:t>
            </a:r>
            <a:r>
              <a:rPr lang="en-US" altLang="zh-CN" dirty="0" smtClean="0"/>
              <a:t>his</a:t>
            </a:r>
            <a:r>
              <a:rPr lang="zh-CN" altLang="en-US" dirty="0" smtClean="0"/>
              <a:t> </a:t>
            </a:r>
            <a:r>
              <a:rPr lang="en-US" altLang="zh-CN" dirty="0" smtClean="0"/>
              <a:t>father</a:t>
            </a:r>
            <a:r>
              <a:rPr lang="zh-CN" altLang="en-US" dirty="0" smtClean="0"/>
              <a:t>）</a:t>
            </a:r>
            <a:endParaRPr lang="en-US" dirty="0"/>
          </a:p>
          <a:p>
            <a:r>
              <a:rPr lang="en-US" dirty="0"/>
              <a:t>Input sentence: I'm sick.</a:t>
            </a:r>
          </a:p>
          <a:p>
            <a:r>
              <a:rPr lang="en-US" dirty="0"/>
              <a:t>Decoded sentence: 我是個老師</a:t>
            </a:r>
            <a:r>
              <a:rPr lang="en-US" dirty="0" smtClean="0"/>
              <a:t>。</a:t>
            </a:r>
            <a:r>
              <a:rPr lang="zh-CN" altLang="en-US" dirty="0" smtClean="0"/>
              <a:t>（</a:t>
            </a:r>
            <a:r>
              <a:rPr lang="en-US" altLang="zh-CN" dirty="0" smtClean="0"/>
              <a:t>I</a:t>
            </a:r>
            <a:r>
              <a:rPr lang="zh-CN" altLang="en-US" dirty="0" smtClean="0"/>
              <a:t> </a:t>
            </a:r>
            <a:r>
              <a:rPr lang="en-US" altLang="zh-CN" dirty="0" smtClean="0"/>
              <a:t>am</a:t>
            </a:r>
            <a:r>
              <a:rPr lang="zh-CN" altLang="en-US" dirty="0" smtClean="0"/>
              <a:t> </a:t>
            </a:r>
            <a:r>
              <a:rPr lang="en-US" altLang="zh-CN" dirty="0" smtClean="0"/>
              <a:t>a</a:t>
            </a:r>
            <a:r>
              <a:rPr lang="zh-CN" altLang="en-US" dirty="0" smtClean="0"/>
              <a:t> </a:t>
            </a:r>
            <a:r>
              <a:rPr lang="en-US" altLang="zh-CN" dirty="0" smtClean="0"/>
              <a:t>teacher</a:t>
            </a:r>
            <a:r>
              <a:rPr lang="zh-CN" altLang="en-US" dirty="0" smtClean="0"/>
              <a:t>）</a:t>
            </a:r>
            <a:endParaRPr lang="en-US" dirty="0"/>
          </a:p>
          <a:p>
            <a:r>
              <a:rPr lang="en-US" dirty="0"/>
              <a:t>Input sentence: I'm </a:t>
            </a:r>
            <a:r>
              <a:rPr lang="en-US" dirty="0">
                <a:solidFill>
                  <a:schemeClr val="accent5"/>
                </a:solidFill>
              </a:rPr>
              <a:t>busy</a:t>
            </a:r>
            <a:r>
              <a:rPr lang="en-US" dirty="0"/>
              <a:t>.</a:t>
            </a:r>
          </a:p>
          <a:p>
            <a:r>
              <a:rPr lang="en-US" dirty="0"/>
              <a:t>Decoded sentence: 我很忙</a:t>
            </a:r>
            <a:r>
              <a:rPr lang="en-US" dirty="0" smtClean="0"/>
              <a:t>。</a:t>
            </a:r>
            <a:endParaRPr lang="en-US" dirty="0"/>
          </a:p>
          <a:p>
            <a:r>
              <a:rPr lang="en-US" dirty="0"/>
              <a:t>Input sentence: I'm </a:t>
            </a:r>
            <a:r>
              <a:rPr lang="en-US" dirty="0">
                <a:solidFill>
                  <a:schemeClr val="accent5"/>
                </a:solidFill>
              </a:rPr>
              <a:t>cold</a:t>
            </a:r>
            <a:r>
              <a:rPr lang="en-US" dirty="0"/>
              <a:t>.</a:t>
            </a:r>
          </a:p>
          <a:p>
            <a:r>
              <a:rPr lang="en-US" dirty="0"/>
              <a:t>Decoded sentence: 我很忙</a:t>
            </a:r>
            <a:r>
              <a:rPr lang="en-US" dirty="0" smtClean="0"/>
              <a:t>。</a:t>
            </a:r>
            <a:r>
              <a:rPr lang="en-US" dirty="0"/>
              <a:t/>
            </a:r>
            <a:br>
              <a:rPr lang="en-US" dirty="0"/>
            </a:br>
            <a:endParaRPr lang="en-US" dirty="0"/>
          </a:p>
          <a:p>
            <a:endParaRPr lang="en-US" dirty="0"/>
          </a:p>
        </p:txBody>
      </p:sp>
    </p:spTree>
    <p:extLst>
      <p:ext uri="{BB962C8B-B14F-4D97-AF65-F5344CB8AC3E}">
        <p14:creationId xmlns:p14="http://schemas.microsoft.com/office/powerpoint/2010/main" val="936922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en-US" dirty="0"/>
          </a:p>
        </p:txBody>
      </p:sp>
      <p:sp>
        <p:nvSpPr>
          <p:cNvPr id="3" name="Content Placeholder 2"/>
          <p:cNvSpPr>
            <a:spLocks noGrp="1"/>
          </p:cNvSpPr>
          <p:nvPr>
            <p:ph idx="1"/>
          </p:nvPr>
        </p:nvSpPr>
        <p:spPr/>
        <p:txBody>
          <a:bodyPr/>
          <a:lstStyle/>
          <a:p>
            <a:r>
              <a:rPr lang="en-US" altLang="zh-CN" dirty="0"/>
              <a:t>PROS:</a:t>
            </a:r>
          </a:p>
          <a:p>
            <a:pPr lvl="1"/>
            <a:r>
              <a:rPr lang="en-US" dirty="0"/>
              <a:t>Lots of Tricks to Improve Performance: deep LSTM, Reversing the source sentence</a:t>
            </a:r>
          </a:p>
          <a:p>
            <a:pPr lvl="1"/>
            <a:r>
              <a:rPr lang="en-US" dirty="0"/>
              <a:t>Applicable for Various Sequence to Sequence Tasks</a:t>
            </a:r>
          </a:p>
          <a:p>
            <a:pPr lvl="1"/>
            <a:r>
              <a:rPr lang="en-US" dirty="0"/>
              <a:t>End-to-end Neural Network Model</a:t>
            </a:r>
          </a:p>
        </p:txBody>
      </p:sp>
      <p:pic>
        <p:nvPicPr>
          <p:cNvPr id="4" name="Picture 3"/>
          <p:cNvPicPr>
            <a:picLocks noChangeAspect="1"/>
          </p:cNvPicPr>
          <p:nvPr/>
        </p:nvPicPr>
        <p:blipFill>
          <a:blip r:embed="rId2"/>
          <a:stretch>
            <a:fillRect/>
          </a:stretch>
        </p:blipFill>
        <p:spPr>
          <a:xfrm>
            <a:off x="1694590" y="3924308"/>
            <a:ext cx="7006497" cy="2822565"/>
          </a:xfrm>
          <a:prstGeom prst="rect">
            <a:avLst/>
          </a:prstGeom>
        </p:spPr>
      </p:pic>
    </p:spTree>
    <p:extLst>
      <p:ext uri="{BB962C8B-B14F-4D97-AF65-F5344CB8AC3E}">
        <p14:creationId xmlns:p14="http://schemas.microsoft.com/office/powerpoint/2010/main" val="1498974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Background</a:t>
            </a:r>
            <a:r>
              <a:rPr lang="zh-CN" altLang="en-US" dirty="0"/>
              <a:t> </a:t>
            </a:r>
            <a:r>
              <a:rPr lang="en-US" altLang="zh-CN" dirty="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Neural network is a power model.</a:t>
            </a:r>
          </a:p>
          <a:p>
            <a:pPr marL="0" indent="0">
              <a:buNone/>
            </a:pPr>
            <a:r>
              <a:rPr lang="en-US" dirty="0"/>
              <a:t>   Pro: Perform arbitrary parallel computation for a number of steps</a:t>
            </a:r>
          </a:p>
          <a:p>
            <a:pPr marL="0" indent="0">
              <a:buNone/>
            </a:pPr>
            <a:r>
              <a:rPr lang="en-US" dirty="0"/>
              <a:t>   Con: Require that the dimensionality of the inputs and outputs is known and fixed.           </a:t>
            </a:r>
          </a:p>
          <a:p>
            <a:pPr marL="0" indent="0">
              <a:buNone/>
            </a:pPr>
            <a:r>
              <a:rPr lang="en-US" dirty="0"/>
              <a:t>           Domain-dependent</a:t>
            </a:r>
          </a:p>
          <a:p>
            <a:r>
              <a:rPr lang="en-US" dirty="0"/>
              <a:t>Way to fix this drawback</a:t>
            </a:r>
          </a:p>
          <a:p>
            <a:pPr marL="0" indent="0">
              <a:buNone/>
            </a:pPr>
            <a:r>
              <a:rPr lang="en-US" dirty="0"/>
              <a:t>   A straightforward application of the Long Short-Term Memory (LSTM) architecture that can solve general sequence to sequence problems</a:t>
            </a:r>
          </a:p>
          <a:p>
            <a:endParaRPr lang="en-US" dirty="0"/>
          </a:p>
          <a:p>
            <a:endParaRPr lang="en-US" dirty="0"/>
          </a:p>
          <a:p>
            <a:pPr marL="0" indent="0">
              <a:buNone/>
            </a:pP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733453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US" altLang="zh-CN" dirty="0" smtClean="0"/>
              <a:t>Cons</a:t>
            </a:r>
            <a:r>
              <a:rPr lang="en-US" altLang="zh-CN" dirty="0"/>
              <a:t>:</a:t>
            </a:r>
            <a:endParaRPr lang="en-US" altLang="zh-CN" dirty="0" smtClean="0"/>
          </a:p>
          <a:p>
            <a:r>
              <a:rPr lang="en-US" dirty="0" smtClean="0"/>
              <a:t>Need </a:t>
            </a:r>
            <a:r>
              <a:rPr lang="en-US" dirty="0"/>
              <a:t>better results comparison</a:t>
            </a:r>
          </a:p>
          <a:p>
            <a:r>
              <a:rPr lang="en-US" dirty="0"/>
              <a:t>Weak explanation on some claims</a:t>
            </a:r>
          </a:p>
          <a:p>
            <a:pPr lvl="1"/>
            <a:r>
              <a:rPr lang="en-US" dirty="0"/>
              <a:t>Claim 1: Reverse input for better performance due to short term dependencies to dataset </a:t>
            </a:r>
          </a:p>
          <a:p>
            <a:pPr lvl="1"/>
            <a:r>
              <a:rPr lang="en-US" dirty="0"/>
              <a:t>Claim 2: Surprise on better performance with longer sentence </a:t>
            </a:r>
          </a:p>
          <a:p>
            <a:pPr lvl="1"/>
            <a:r>
              <a:rPr lang="en-US" dirty="0"/>
              <a:t>Claim 3: Sensitive to word order </a:t>
            </a:r>
          </a:p>
          <a:p>
            <a:pPr lvl="1"/>
            <a:r>
              <a:rPr lang="en-US" dirty="0"/>
              <a:t>Claim 4: Insensitive to active/passive word replacement</a:t>
            </a:r>
          </a:p>
          <a:p>
            <a:pPr lvl="1"/>
            <a:endParaRPr lang="en-US" dirty="0"/>
          </a:p>
          <a:p>
            <a:r>
              <a:rPr lang="en-US" dirty="0"/>
              <a:t>No comparison across multiple languages</a:t>
            </a:r>
          </a:p>
        </p:txBody>
      </p:sp>
    </p:spTree>
    <p:extLst>
      <p:ext uri="{BB962C8B-B14F-4D97-AF65-F5344CB8AC3E}">
        <p14:creationId xmlns:p14="http://schemas.microsoft.com/office/powerpoint/2010/main" val="1136330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Seq2Seq improvements</a:t>
            </a:r>
          </a:p>
        </p:txBody>
      </p:sp>
      <p:sp>
        <p:nvSpPr>
          <p:cNvPr id="3" name="Content Placeholder 2"/>
          <p:cNvSpPr>
            <a:spLocks noGrp="1"/>
          </p:cNvSpPr>
          <p:nvPr>
            <p:ph idx="1"/>
          </p:nvPr>
        </p:nvSpPr>
        <p:spPr/>
        <p:txBody>
          <a:bodyPr/>
          <a:lstStyle/>
          <a:p>
            <a:r>
              <a:rPr lang="en-US" dirty="0"/>
              <a:t>Unsupervised </a:t>
            </a:r>
            <a:r>
              <a:rPr lang="en-US" dirty="0" err="1"/>
              <a:t>Pretraining</a:t>
            </a:r>
            <a:r>
              <a:rPr lang="en-US" dirty="0"/>
              <a:t> for Seq2Seq [Le 2016] </a:t>
            </a:r>
          </a:p>
          <a:p>
            <a:r>
              <a:rPr lang="en-US" dirty="0" err="1"/>
              <a:t>Pretrained</a:t>
            </a:r>
            <a:r>
              <a:rPr lang="en-US" dirty="0"/>
              <a:t> Seq2Seq encoder and decoder weights (First RNN Layer)</a:t>
            </a:r>
          </a:p>
          <a:p>
            <a:endParaRPr lang="en-US" dirty="0"/>
          </a:p>
          <a:p>
            <a:endParaRPr lang="en-US" dirty="0"/>
          </a:p>
        </p:txBody>
      </p:sp>
      <p:pic>
        <p:nvPicPr>
          <p:cNvPr id="4" name="Picture 3"/>
          <p:cNvPicPr>
            <a:picLocks noChangeAspect="1"/>
          </p:cNvPicPr>
          <p:nvPr/>
        </p:nvPicPr>
        <p:blipFill>
          <a:blip r:embed="rId2"/>
          <a:stretch>
            <a:fillRect/>
          </a:stretch>
        </p:blipFill>
        <p:spPr>
          <a:xfrm>
            <a:off x="2332402" y="3332948"/>
            <a:ext cx="6968761" cy="3310740"/>
          </a:xfrm>
          <a:prstGeom prst="rect">
            <a:avLst/>
          </a:prstGeom>
        </p:spPr>
      </p:pic>
    </p:spTree>
    <p:extLst>
      <p:ext uri="{BB962C8B-B14F-4D97-AF65-F5344CB8AC3E}">
        <p14:creationId xmlns:p14="http://schemas.microsoft.com/office/powerpoint/2010/main" val="7264725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more</a:t>
            </a:r>
          </a:p>
        </p:txBody>
      </p:sp>
      <p:sp>
        <p:nvSpPr>
          <p:cNvPr id="3" name="Content Placeholder 2"/>
          <p:cNvSpPr>
            <a:spLocks noGrp="1"/>
          </p:cNvSpPr>
          <p:nvPr>
            <p:ph idx="1"/>
          </p:nvPr>
        </p:nvSpPr>
        <p:spPr/>
        <p:txBody>
          <a:bodyPr/>
          <a:lstStyle/>
          <a:p>
            <a:r>
              <a:rPr lang="en-US" dirty="0"/>
              <a:t>Attention Model at multiple layers</a:t>
            </a:r>
          </a:p>
        </p:txBody>
      </p:sp>
      <p:pic>
        <p:nvPicPr>
          <p:cNvPr id="7" name="Picture 6"/>
          <p:cNvPicPr>
            <a:picLocks noChangeAspect="1"/>
          </p:cNvPicPr>
          <p:nvPr/>
        </p:nvPicPr>
        <p:blipFill>
          <a:blip r:embed="rId2"/>
          <a:stretch>
            <a:fillRect/>
          </a:stretch>
        </p:blipFill>
        <p:spPr>
          <a:xfrm>
            <a:off x="6340839" y="1128451"/>
            <a:ext cx="4533900" cy="4889500"/>
          </a:xfrm>
          <a:prstGeom prst="rect">
            <a:avLst/>
          </a:prstGeom>
        </p:spPr>
      </p:pic>
    </p:spTree>
    <p:extLst>
      <p:ext uri="{BB962C8B-B14F-4D97-AF65-F5344CB8AC3E}">
        <p14:creationId xmlns:p14="http://schemas.microsoft.com/office/powerpoint/2010/main" val="1379228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smtClean="0"/>
              <a:t>Sequence to Sequence Learning with Neural Networks, Le et al, 2014. https://</a:t>
            </a:r>
            <a:r>
              <a:rPr lang="en-US" dirty="0" err="1" smtClean="0"/>
              <a:t>arxiv.org</a:t>
            </a:r>
            <a:r>
              <a:rPr lang="en-US" dirty="0" smtClean="0"/>
              <a:t>/pdf/1409.3215.pdf </a:t>
            </a:r>
          </a:p>
          <a:p>
            <a:r>
              <a:rPr lang="en-US" dirty="0"/>
              <a:t>Understanding LSTM Networks, http://</a:t>
            </a:r>
            <a:r>
              <a:rPr lang="en-US" dirty="0" err="1"/>
              <a:t>colah.github.io</a:t>
            </a:r>
            <a:r>
              <a:rPr lang="en-US" dirty="0"/>
              <a:t>/posts/2015-08-Understanding-LSTMs/</a:t>
            </a:r>
            <a:endParaRPr lang="en-US" dirty="0" smtClean="0"/>
          </a:p>
          <a:p>
            <a:r>
              <a:rPr lang="en-US" dirty="0" smtClean="0"/>
              <a:t>Learning Phrase Representations using RNN Encoder–Decoder for Statistical Machine Translation, Cho et al, 2014, https://</a:t>
            </a:r>
            <a:r>
              <a:rPr lang="en-US" dirty="0" err="1" smtClean="0"/>
              <a:t>arxiv.org</a:t>
            </a:r>
            <a:r>
              <a:rPr lang="en-US" dirty="0" smtClean="0"/>
              <a:t>/pdf/1406.1078.pdf </a:t>
            </a:r>
          </a:p>
          <a:p>
            <a:r>
              <a:rPr lang="en-US" dirty="0" smtClean="0"/>
              <a:t>BLEU: a Method for Automatic Evaluation of Machine Translation, </a:t>
            </a:r>
            <a:r>
              <a:rPr lang="en-US" dirty="0" err="1" smtClean="0"/>
              <a:t>Papineni</a:t>
            </a:r>
            <a:r>
              <a:rPr lang="en-US" dirty="0" smtClean="0"/>
              <a:t> et al, 2002, http://</a:t>
            </a:r>
            <a:r>
              <a:rPr lang="en-US" dirty="0" err="1" smtClean="0"/>
              <a:t>www.aclweb.org</a:t>
            </a:r>
            <a:r>
              <a:rPr lang="en-US" dirty="0" smtClean="0"/>
              <a:t>/anthology/P02-1040.pdf </a:t>
            </a:r>
          </a:p>
          <a:p>
            <a:r>
              <a:rPr lang="en-US" dirty="0" smtClean="0"/>
              <a:t>Unsupervised </a:t>
            </a:r>
            <a:r>
              <a:rPr lang="en-US" dirty="0" err="1" smtClean="0"/>
              <a:t>Pretraining</a:t>
            </a:r>
            <a:r>
              <a:rPr lang="en-US" dirty="0" smtClean="0"/>
              <a:t> for Sequence to Sequence Learning, Le et al, 2016. https://</a:t>
            </a:r>
            <a:r>
              <a:rPr lang="en-US" dirty="0" err="1" smtClean="0"/>
              <a:t>arxiv.org</a:t>
            </a:r>
            <a:r>
              <a:rPr lang="en-US" dirty="0" smtClean="0"/>
              <a:t>/pdf/1611.02683.pdf</a:t>
            </a:r>
            <a:endParaRPr lang="en-US" dirty="0"/>
          </a:p>
        </p:txBody>
      </p:sp>
    </p:spTree>
    <p:extLst>
      <p:ext uri="{BB962C8B-B14F-4D97-AF65-F5344CB8AC3E}">
        <p14:creationId xmlns:p14="http://schemas.microsoft.com/office/powerpoint/2010/main" val="7480901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for listening!</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1713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endParaRPr lang="en-US" dirty="0"/>
          </a:p>
        </p:txBody>
      </p:sp>
      <p:sp>
        <p:nvSpPr>
          <p:cNvPr id="3" name="Content Placeholder 2"/>
          <p:cNvSpPr>
            <a:spLocks noGrp="1"/>
          </p:cNvSpPr>
          <p:nvPr>
            <p:ph idx="1"/>
          </p:nvPr>
        </p:nvSpPr>
        <p:spPr/>
        <p:txBody>
          <a:bodyPr/>
          <a:lstStyle/>
          <a:p>
            <a:r>
              <a:rPr lang="en-US" dirty="0"/>
              <a:t>Recap for RNN</a:t>
            </a:r>
          </a:p>
          <a:p>
            <a:endParaRPr lang="en-US" dirty="0"/>
          </a:p>
        </p:txBody>
      </p:sp>
      <p:pic>
        <p:nvPicPr>
          <p:cNvPr id="4" name="图片 3">
            <a:extLst>
              <a:ext uri="{FF2B5EF4-FFF2-40B4-BE49-F238E27FC236}">
                <a16:creationId xmlns:a16="http://schemas.microsoft.com/office/drawing/2014/main" xmlns="" id="{55F81795-D201-4D66-9557-262BEF03073E}"/>
              </a:ext>
            </a:extLst>
          </p:cNvPr>
          <p:cNvPicPr>
            <a:picLocks noChangeAspect="1"/>
          </p:cNvPicPr>
          <p:nvPr/>
        </p:nvPicPr>
        <p:blipFill>
          <a:blip r:embed="rId3"/>
          <a:stretch>
            <a:fillRect/>
          </a:stretch>
        </p:blipFill>
        <p:spPr>
          <a:xfrm>
            <a:off x="2876550" y="3144583"/>
            <a:ext cx="6438900" cy="1876425"/>
          </a:xfrm>
          <a:prstGeom prst="rect">
            <a:avLst/>
          </a:prstGeom>
        </p:spPr>
      </p:pic>
    </p:spTree>
    <p:extLst>
      <p:ext uri="{BB962C8B-B14F-4D97-AF65-F5344CB8AC3E}">
        <p14:creationId xmlns:p14="http://schemas.microsoft.com/office/powerpoint/2010/main" val="60470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Problem of long-term dependencies</a:t>
                </a:r>
              </a:p>
              <a:p>
                <a:pPr marL="0" indent="0">
                  <a:buNone/>
                </a:pPr>
                <a:r>
                  <a:rPr lang="en-US" dirty="0"/>
                  <a:t>   (</a:t>
                </a:r>
                <a14:m>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𝑃𝑟𝑒𝑠𝑒𝑛𝑡</m:t>
                    </m:r>
                    <m:r>
                      <a:rPr lang="en-US" b="0" i="1" smtClean="0">
                        <a:latin typeface="Cambria Math" panose="02040503050406030204" pitchFamily="18" charset="0"/>
                      </a:rPr>
                      <m:t> </m:t>
                    </m:r>
                    <m:r>
                      <a:rPr lang="en-US" b="0" i="1" smtClean="0">
                        <a:latin typeface="Cambria Math" panose="02040503050406030204" pitchFamily="18" charset="0"/>
                      </a:rPr>
                      <m:t>𝑖𝑛𝑝𝑢𝑡</m:t>
                    </m:r>
                    <m:r>
                      <a:rPr lang="en-US" b="0" i="1" smtClean="0">
                        <a:latin typeface="Cambria Math" panose="02040503050406030204" pitchFamily="18" charset="0"/>
                      </a:rPr>
                      <m:t>,</m:t>
                    </m:r>
                    <m:sSub>
                      <m:sSubPr>
                        <m:ctrlPr>
                          <a:rPr lang="en-US" i="1">
                            <a:latin typeface="Cambria Math" charset="0"/>
                          </a:rPr>
                        </m:ctrlPr>
                      </m:sSubPr>
                      <m:e>
                        <m:r>
                          <a:rPr lang="en-US" b="0" i="1" smtClean="0">
                            <a:latin typeface="Cambria Math" panose="02040503050406030204" pitchFamily="18" charset="0"/>
                          </a:rPr>
                          <m:t>𝐻</m:t>
                        </m:r>
                      </m:e>
                      <m:sub>
                        <m:r>
                          <a:rPr lang="en-US" i="1">
                            <a:latin typeface="Cambria Math" panose="02040503050406030204" pitchFamily="18" charset="0"/>
                          </a:rPr>
                          <m:t>𝑡</m:t>
                        </m:r>
                      </m:sub>
                    </m:sSub>
                  </m:oMath>
                </a14:m>
                <a:r>
                  <a:rPr lang="en-US" i="1" dirty="0">
                    <a:latin typeface="Cambria Math" panose="02040503050406030204" pitchFamily="18" charset="0"/>
                  </a:rPr>
                  <a:t>: Present output</a:t>
                </a:r>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51678" y="2285999"/>
                <a:ext cx="10178322" cy="3593591"/>
              </a:xfrm>
              <a:blipFill>
                <a:blip r:embed="rId3"/>
                <a:stretch>
                  <a:fillRect l="-539" t="-679"/>
                </a:stretch>
              </a:blipFill>
            </p:spPr>
            <p:txBody>
              <a:bodyPr/>
              <a:lstStyle/>
              <a:p>
                <a:r>
                  <a:rPr lang="en-US">
                    <a:noFill/>
                  </a:rPr>
                  <a:t> </a:t>
                </a:r>
              </a:p>
            </p:txBody>
          </p:sp>
        </mc:Fallback>
      </mc:AlternateContent>
      <p:pic>
        <p:nvPicPr>
          <p:cNvPr id="5" name="图片 4">
            <a:extLst>
              <a:ext uri="{FF2B5EF4-FFF2-40B4-BE49-F238E27FC236}">
                <a16:creationId xmlns:a16="http://schemas.microsoft.com/office/drawing/2014/main" xmlns="" id="{E21B8A7E-8C6A-4A3E-8544-B89B3E8728C1}"/>
              </a:ext>
            </a:extLst>
          </p:cNvPr>
          <p:cNvPicPr>
            <a:picLocks noChangeAspect="1"/>
          </p:cNvPicPr>
          <p:nvPr/>
        </p:nvPicPr>
        <p:blipFill>
          <a:blip r:embed="rId4"/>
          <a:stretch>
            <a:fillRect/>
          </a:stretch>
        </p:blipFill>
        <p:spPr>
          <a:xfrm>
            <a:off x="3066627" y="3429000"/>
            <a:ext cx="6058746" cy="2181529"/>
          </a:xfrm>
          <a:prstGeom prst="rect">
            <a:avLst/>
          </a:prstGeom>
        </p:spPr>
      </p:pic>
    </p:spTree>
    <p:extLst>
      <p:ext uri="{BB962C8B-B14F-4D97-AF65-F5344CB8AC3E}">
        <p14:creationId xmlns:p14="http://schemas.microsoft.com/office/powerpoint/2010/main" val="50667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endParaRPr lang="en-US" dirty="0"/>
          </a:p>
        </p:txBody>
      </p:sp>
      <p:sp>
        <p:nvSpPr>
          <p:cNvPr id="3" name="Content Placeholder 2"/>
          <p:cNvSpPr>
            <a:spLocks noGrp="1"/>
          </p:cNvSpPr>
          <p:nvPr>
            <p:ph idx="1"/>
          </p:nvPr>
        </p:nvSpPr>
        <p:spPr/>
        <p:txBody>
          <a:bodyPr/>
          <a:lstStyle/>
          <a:p>
            <a:r>
              <a:rPr lang="en-US" dirty="0"/>
              <a:t>LSTMs are explicitly designed to avoid the long-term dependency problem</a:t>
            </a:r>
          </a:p>
        </p:txBody>
      </p:sp>
      <p:pic>
        <p:nvPicPr>
          <p:cNvPr id="6" name="图片 5">
            <a:extLst>
              <a:ext uri="{FF2B5EF4-FFF2-40B4-BE49-F238E27FC236}">
                <a16:creationId xmlns:a16="http://schemas.microsoft.com/office/drawing/2014/main" xmlns="" id="{82C1EFF5-CBFC-4D36-98EC-2B931686332F}"/>
              </a:ext>
            </a:extLst>
          </p:cNvPr>
          <p:cNvPicPr>
            <a:picLocks noChangeAspect="1"/>
          </p:cNvPicPr>
          <p:nvPr/>
        </p:nvPicPr>
        <p:blipFill>
          <a:blip r:embed="rId3"/>
          <a:stretch>
            <a:fillRect/>
          </a:stretch>
        </p:blipFill>
        <p:spPr>
          <a:xfrm>
            <a:off x="2253659" y="3112091"/>
            <a:ext cx="7684681" cy="2767501"/>
          </a:xfrm>
          <a:prstGeom prst="rect">
            <a:avLst/>
          </a:prstGeom>
        </p:spPr>
      </p:pic>
      <p:pic>
        <p:nvPicPr>
          <p:cNvPr id="5" name="图片 4">
            <a:extLst>
              <a:ext uri="{FF2B5EF4-FFF2-40B4-BE49-F238E27FC236}">
                <a16:creationId xmlns:a16="http://schemas.microsoft.com/office/drawing/2014/main" xmlns="" id="{CC4ADD62-9FB0-49A4-B4FF-053A174B772B}"/>
              </a:ext>
            </a:extLst>
          </p:cNvPr>
          <p:cNvPicPr>
            <a:picLocks noChangeAspect="1"/>
          </p:cNvPicPr>
          <p:nvPr/>
        </p:nvPicPr>
        <p:blipFill>
          <a:blip r:embed="rId4"/>
          <a:stretch>
            <a:fillRect/>
          </a:stretch>
        </p:blipFill>
        <p:spPr>
          <a:xfrm>
            <a:off x="5708581" y="30536"/>
            <a:ext cx="6181725" cy="1200150"/>
          </a:xfrm>
          <a:prstGeom prst="rect">
            <a:avLst/>
          </a:prstGeom>
        </p:spPr>
      </p:pic>
    </p:spTree>
    <p:extLst>
      <p:ext uri="{BB962C8B-B14F-4D97-AF65-F5344CB8AC3E}">
        <p14:creationId xmlns:p14="http://schemas.microsoft.com/office/powerpoint/2010/main" val="3622413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Core Idea Behind LSTMs</a:t>
                </a:r>
              </a:p>
              <a:p>
                <a:pPr marL="0" indent="0">
                  <a:buNone/>
                </a:pPr>
                <a:r>
                  <a:rPr lang="en-US" dirty="0"/>
                  <a:t>   (</a:t>
                </a:r>
                <a14:m>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𝑃𝑟𝑒𝑠𝑒𝑛𝑡</m:t>
                    </m:r>
                    <m:r>
                      <a:rPr lang="en-US" b="0" i="1" smtClean="0">
                        <a:latin typeface="Cambria Math" panose="02040503050406030204" pitchFamily="18" charset="0"/>
                      </a:rPr>
                      <m:t> </m:t>
                    </m:r>
                    <m:r>
                      <a:rPr lang="en-US" b="0" i="1" smtClean="0">
                        <a:latin typeface="Cambria Math" panose="02040503050406030204" pitchFamily="18" charset="0"/>
                      </a:rPr>
                      <m:t>𝐶𝑒𝑙𝑙</m:t>
                    </m:r>
                    <m:r>
                      <a:rPr lang="en-US" b="0" i="1" smtClean="0">
                        <a:latin typeface="Cambria Math" panose="02040503050406030204" pitchFamily="18" charset="0"/>
                      </a:rPr>
                      <m:t> </m:t>
                    </m:r>
                    <m:r>
                      <a:rPr lang="en-US" b="0" i="1" smtClean="0">
                        <a:latin typeface="Cambria Math" panose="02040503050406030204" pitchFamily="18" charset="0"/>
                      </a:rPr>
                      <m:t>𝑆𝑡𝑎𝑡𝑒</m:t>
                    </m:r>
                  </m:oMath>
                </a14:m>
                <a:r>
                  <a:rPr lang="en-US" dirty="0"/>
                  <a: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𝐶</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𝑃𝑒𝑟𝑣𝑖𝑜𝑢𝑠</m:t>
                    </m:r>
                    <m:r>
                      <a:rPr lang="en-US" i="1">
                        <a:latin typeface="Cambria Math" panose="02040503050406030204" pitchFamily="18" charset="0"/>
                      </a:rPr>
                      <m:t> </m:t>
                    </m:r>
                    <m:r>
                      <a:rPr lang="en-US" i="1">
                        <a:latin typeface="Cambria Math" panose="02040503050406030204" pitchFamily="18" charset="0"/>
                      </a:rPr>
                      <m:t>𝐶𝑒𝑙𝑙</m:t>
                    </m:r>
                    <m:r>
                      <a:rPr lang="en-US" i="1">
                        <a:latin typeface="Cambria Math" panose="02040503050406030204" pitchFamily="18" charset="0"/>
                      </a:rPr>
                      <m:t> </m:t>
                    </m:r>
                    <m:r>
                      <a:rPr lang="en-US" i="1">
                        <a:latin typeface="Cambria Math" panose="02040503050406030204" pitchFamily="18" charset="0"/>
                      </a:rPr>
                      <m:t>𝑆𝑡𝑎𝑡𝑒</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39" t="-678"/>
                </a:stretch>
              </a:blipFill>
            </p:spPr>
            <p:txBody>
              <a:bodyPr/>
              <a:lstStyle/>
              <a:p>
                <a:r>
                  <a:rPr lang="en-US">
                    <a:noFill/>
                  </a:rPr>
                  <a:t> </a:t>
                </a:r>
              </a:p>
            </p:txBody>
          </p:sp>
        </mc:Fallback>
      </mc:AlternateContent>
      <p:pic>
        <p:nvPicPr>
          <p:cNvPr id="5" name="图片 4">
            <a:extLst>
              <a:ext uri="{FF2B5EF4-FFF2-40B4-BE49-F238E27FC236}">
                <a16:creationId xmlns:a16="http://schemas.microsoft.com/office/drawing/2014/main" xmlns="" id="{593A4D8A-DEC9-477D-9682-64F9AFF12E45}"/>
              </a:ext>
            </a:extLst>
          </p:cNvPr>
          <p:cNvPicPr>
            <a:picLocks noChangeAspect="1"/>
          </p:cNvPicPr>
          <p:nvPr/>
        </p:nvPicPr>
        <p:blipFill>
          <a:blip r:embed="rId4"/>
          <a:stretch>
            <a:fillRect/>
          </a:stretch>
        </p:blipFill>
        <p:spPr>
          <a:xfrm>
            <a:off x="4009734" y="3429000"/>
            <a:ext cx="4172532" cy="2781688"/>
          </a:xfrm>
          <a:prstGeom prst="rect">
            <a:avLst/>
          </a:prstGeom>
        </p:spPr>
      </p:pic>
      <p:pic>
        <p:nvPicPr>
          <p:cNvPr id="6" name="图片 5">
            <a:extLst>
              <a:ext uri="{FF2B5EF4-FFF2-40B4-BE49-F238E27FC236}">
                <a16:creationId xmlns:a16="http://schemas.microsoft.com/office/drawing/2014/main" xmlns="" id="{FACE5F28-1386-4324-B9F8-3672EB370B8D}"/>
              </a:ext>
            </a:extLst>
          </p:cNvPr>
          <p:cNvPicPr>
            <a:picLocks noChangeAspect="1"/>
          </p:cNvPicPr>
          <p:nvPr/>
        </p:nvPicPr>
        <p:blipFill>
          <a:blip r:embed="rId5"/>
          <a:stretch>
            <a:fillRect/>
          </a:stretch>
        </p:blipFill>
        <p:spPr>
          <a:xfrm>
            <a:off x="5708581" y="30536"/>
            <a:ext cx="6181725" cy="1200150"/>
          </a:xfrm>
          <a:prstGeom prst="rect">
            <a:avLst/>
          </a:prstGeom>
        </p:spPr>
      </p:pic>
    </p:spTree>
    <p:extLst>
      <p:ext uri="{BB962C8B-B14F-4D97-AF65-F5344CB8AC3E}">
        <p14:creationId xmlns:p14="http://schemas.microsoft.com/office/powerpoint/2010/main" val="79315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Core Idea Behind LSTMs</a:t>
                </a:r>
              </a:p>
              <a:p>
                <a:pPr marL="0" indent="0">
                  <a:buNone/>
                </a:pPr>
                <a:r>
                  <a:rPr lang="en-US" dirty="0"/>
                  <a: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𝑃𝑟𝑒𝑠𝑒𝑛𝑡</m:t>
                    </m:r>
                    <m:r>
                      <a:rPr lang="en-US" b="0" i="1" smtClean="0">
                        <a:latin typeface="Cambria Math" panose="02040503050406030204" pitchFamily="18" charset="0"/>
                      </a:rPr>
                      <m:t> </m:t>
                    </m:r>
                    <m:r>
                      <a:rPr lang="en-US" i="1">
                        <a:latin typeface="Cambria Math" panose="02040503050406030204" pitchFamily="18" charset="0"/>
                      </a:rPr>
                      <m:t>𝑖𝑛𝑝𝑢𝑡</m:t>
                    </m:r>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𝐻</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𝑃𝑟𝑒𝑣𝑖𝑜𝑢𝑠</m:t>
                    </m:r>
                    <m:r>
                      <a:rPr lang="en-US" i="1">
                        <a:latin typeface="Cambria Math" panose="02040503050406030204" pitchFamily="18" charset="0"/>
                      </a:rPr>
                      <m:t> </m:t>
                    </m:r>
                    <m:r>
                      <a:rPr lang="en-US" i="1">
                        <a:latin typeface="Cambria Math" panose="02040503050406030204" pitchFamily="18" charset="0"/>
                      </a:rPr>
                      <m:t>𝑜𝑢𝑡𝑝𝑢𝑡</m:t>
                    </m:r>
                  </m:oMath>
                </a14:m>
                <a:r>
                  <a:rPr lang="en-US" dirty="0"/>
                  <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39" t="-678"/>
                </a:stretch>
              </a:blipFill>
            </p:spPr>
            <p:txBody>
              <a:bodyPr/>
              <a:lstStyle/>
              <a:p>
                <a:r>
                  <a:rPr lang="en-US">
                    <a:noFill/>
                  </a:rPr>
                  <a:t> </a:t>
                </a:r>
              </a:p>
            </p:txBody>
          </p:sp>
        </mc:Fallback>
      </mc:AlternateContent>
      <p:pic>
        <p:nvPicPr>
          <p:cNvPr id="5" name="图片 4">
            <a:extLst>
              <a:ext uri="{FF2B5EF4-FFF2-40B4-BE49-F238E27FC236}">
                <a16:creationId xmlns:a16="http://schemas.microsoft.com/office/drawing/2014/main" xmlns="" id="{3A5A6924-8671-497D-ADD6-C41B12D2512A}"/>
              </a:ext>
            </a:extLst>
          </p:cNvPr>
          <p:cNvPicPr>
            <a:picLocks noChangeAspect="1"/>
          </p:cNvPicPr>
          <p:nvPr/>
        </p:nvPicPr>
        <p:blipFill>
          <a:blip r:embed="rId4"/>
          <a:stretch>
            <a:fillRect/>
          </a:stretch>
        </p:blipFill>
        <p:spPr>
          <a:xfrm>
            <a:off x="2099705" y="3429000"/>
            <a:ext cx="7992590" cy="2705478"/>
          </a:xfrm>
          <a:prstGeom prst="rect">
            <a:avLst/>
          </a:prstGeom>
        </p:spPr>
      </p:pic>
      <p:pic>
        <p:nvPicPr>
          <p:cNvPr id="4" name="图片 3">
            <a:extLst>
              <a:ext uri="{FF2B5EF4-FFF2-40B4-BE49-F238E27FC236}">
                <a16:creationId xmlns:a16="http://schemas.microsoft.com/office/drawing/2014/main" xmlns="" id="{F5CB7D70-6D54-42CA-9D94-1C9FB4F268F7}"/>
              </a:ext>
            </a:extLst>
          </p:cNvPr>
          <p:cNvPicPr>
            <a:picLocks noChangeAspect="1"/>
          </p:cNvPicPr>
          <p:nvPr/>
        </p:nvPicPr>
        <p:blipFill>
          <a:blip r:embed="rId5"/>
          <a:stretch>
            <a:fillRect/>
          </a:stretch>
        </p:blipFill>
        <p:spPr>
          <a:xfrm>
            <a:off x="5708581" y="30536"/>
            <a:ext cx="6181725" cy="1200150"/>
          </a:xfrm>
          <a:prstGeom prst="rect">
            <a:avLst/>
          </a:prstGeom>
        </p:spPr>
      </p:pic>
    </p:spTree>
    <p:extLst>
      <p:ext uri="{BB962C8B-B14F-4D97-AF65-F5344CB8AC3E}">
        <p14:creationId xmlns:p14="http://schemas.microsoft.com/office/powerpoint/2010/main" val="2186608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Core Idea Behind LSTMs</a:t>
                </a:r>
              </a:p>
              <a:p>
                <a:pPr marL="0" indent="0">
                  <a:buNone/>
                </a:pPr>
                <a:r>
                  <a:rPr lang="en-US" dirty="0"/>
                  <a: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𝑃𝑟𝑒𝑠𝑒𝑛𝑡</m:t>
                    </m:r>
                    <m:r>
                      <a:rPr lang="en-US" i="1">
                        <a:latin typeface="Cambria Math" panose="02040503050406030204" pitchFamily="18" charset="0"/>
                      </a:rPr>
                      <m:t> </m:t>
                    </m:r>
                    <m:r>
                      <a:rPr lang="en-US" i="1">
                        <a:latin typeface="Cambria Math" panose="02040503050406030204" pitchFamily="18" charset="0"/>
                      </a:rPr>
                      <m:t>𝑖𝑛𝑝𝑢𝑡</m:t>
                    </m:r>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𝐻</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𝑃𝑟𝑒𝑣𝑖𝑜𝑢𝑠</m:t>
                    </m:r>
                    <m:r>
                      <a:rPr lang="en-US" i="1">
                        <a:latin typeface="Cambria Math" panose="02040503050406030204" pitchFamily="18" charset="0"/>
                      </a:rPr>
                      <m:t> </m:t>
                    </m:r>
                    <m:r>
                      <a:rPr lang="en-US" i="1">
                        <a:latin typeface="Cambria Math" panose="02040503050406030204" pitchFamily="18" charset="0"/>
                      </a:rPr>
                      <m:t>𝑜𝑢𝑡𝑝𝑢𝑡</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39" t="-678"/>
                </a:stretch>
              </a:blipFill>
            </p:spPr>
            <p:txBody>
              <a:bodyPr/>
              <a:lstStyle/>
              <a:p>
                <a:r>
                  <a:rPr lang="en-US">
                    <a:noFill/>
                  </a:rPr>
                  <a:t> </a:t>
                </a:r>
              </a:p>
            </p:txBody>
          </p:sp>
        </mc:Fallback>
      </mc:AlternateContent>
      <p:pic>
        <p:nvPicPr>
          <p:cNvPr id="6" name="图片 5">
            <a:extLst>
              <a:ext uri="{FF2B5EF4-FFF2-40B4-BE49-F238E27FC236}">
                <a16:creationId xmlns:a16="http://schemas.microsoft.com/office/drawing/2014/main" xmlns="" id="{40E9FAEB-D485-4C99-ACDD-103B862701D8}"/>
              </a:ext>
            </a:extLst>
          </p:cNvPr>
          <p:cNvPicPr>
            <a:picLocks noChangeAspect="1"/>
          </p:cNvPicPr>
          <p:nvPr/>
        </p:nvPicPr>
        <p:blipFill>
          <a:blip r:embed="rId4"/>
          <a:stretch>
            <a:fillRect/>
          </a:stretch>
        </p:blipFill>
        <p:spPr>
          <a:xfrm>
            <a:off x="1866309" y="3429000"/>
            <a:ext cx="8459381" cy="2734057"/>
          </a:xfrm>
          <a:prstGeom prst="rect">
            <a:avLst/>
          </a:prstGeom>
        </p:spPr>
      </p:pic>
      <p:pic>
        <p:nvPicPr>
          <p:cNvPr id="5" name="图片 4">
            <a:extLst>
              <a:ext uri="{FF2B5EF4-FFF2-40B4-BE49-F238E27FC236}">
                <a16:creationId xmlns:a16="http://schemas.microsoft.com/office/drawing/2014/main" xmlns="" id="{942953B5-AD5B-4E65-B14D-E8A1A862C407}"/>
              </a:ext>
            </a:extLst>
          </p:cNvPr>
          <p:cNvPicPr>
            <a:picLocks noChangeAspect="1"/>
          </p:cNvPicPr>
          <p:nvPr/>
        </p:nvPicPr>
        <p:blipFill>
          <a:blip r:embed="rId5"/>
          <a:stretch>
            <a:fillRect/>
          </a:stretch>
        </p:blipFill>
        <p:spPr>
          <a:xfrm>
            <a:off x="5708581" y="30536"/>
            <a:ext cx="6181725" cy="1200150"/>
          </a:xfrm>
          <a:prstGeom prst="rect">
            <a:avLst/>
          </a:prstGeom>
        </p:spPr>
      </p:pic>
    </p:spTree>
    <p:extLst>
      <p:ext uri="{BB962C8B-B14F-4D97-AF65-F5344CB8AC3E}">
        <p14:creationId xmlns:p14="http://schemas.microsoft.com/office/powerpoint/2010/main" val="2119954032"/>
      </p:ext>
    </p:extLst>
  </p:cSld>
  <p:clrMapOvr>
    <a:masterClrMapping/>
  </p:clrMapOvr>
</p:sld>
</file>

<file path=ppt/theme/theme1.xml><?xml version="1.0" encoding="utf-8"?>
<a:theme xmlns:a="http://schemas.openxmlformats.org/drawingml/2006/main" name="1_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516</TotalTime>
  <Words>2034</Words>
  <Application>Microsoft Macintosh PowerPoint</Application>
  <PresentationFormat>Widescreen</PresentationFormat>
  <Paragraphs>272</Paragraphs>
  <Slides>34</Slides>
  <Notes>24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Calibri</vt:lpstr>
      <vt:lpstr>Cambria Math</vt:lpstr>
      <vt:lpstr>DengXian</vt:lpstr>
      <vt:lpstr>Gill Sans MT</vt:lpstr>
      <vt:lpstr>Impact</vt:lpstr>
      <vt:lpstr>NimbusRomNo9L</vt:lpstr>
      <vt:lpstr>Wingdings</vt:lpstr>
      <vt:lpstr>Arial</vt:lpstr>
      <vt:lpstr>1_Badge</vt:lpstr>
      <vt:lpstr>Sequence to Sequence Learning with Neural Networks  </vt:lpstr>
      <vt:lpstr>A little Trivia</vt:lpstr>
      <vt:lpstr>Background introduction</vt:lpstr>
      <vt:lpstr>Model</vt:lpstr>
      <vt:lpstr>Model</vt:lpstr>
      <vt:lpstr>Model</vt:lpstr>
      <vt:lpstr>Model</vt:lpstr>
      <vt:lpstr>Model</vt:lpstr>
      <vt:lpstr>Model</vt:lpstr>
      <vt:lpstr>Model</vt:lpstr>
      <vt:lpstr>Model</vt:lpstr>
      <vt:lpstr>Improvement on traditional LSTM</vt:lpstr>
      <vt:lpstr>Improvement on traditional LSTM</vt:lpstr>
      <vt:lpstr>Experiment</vt:lpstr>
      <vt:lpstr>datasets</vt:lpstr>
      <vt:lpstr>Training details  </vt:lpstr>
      <vt:lpstr>More training details</vt:lpstr>
      <vt:lpstr>bleu</vt:lpstr>
      <vt:lpstr>phrased-based SMT </vt:lpstr>
      <vt:lpstr>Experiments and results</vt:lpstr>
      <vt:lpstr>results</vt:lpstr>
      <vt:lpstr>Results</vt:lpstr>
      <vt:lpstr>performance</vt:lpstr>
      <vt:lpstr>Performance</vt:lpstr>
      <vt:lpstr>demo</vt:lpstr>
      <vt:lpstr>dataset</vt:lpstr>
      <vt:lpstr>result</vt:lpstr>
      <vt:lpstr>Result cont</vt:lpstr>
      <vt:lpstr>Summary</vt:lpstr>
      <vt:lpstr>Summary</vt:lpstr>
      <vt:lpstr>New Seq2Seq improvements</vt:lpstr>
      <vt:lpstr>Even more</vt:lpstr>
      <vt:lpstr>references</vt:lpstr>
      <vt:lpstr>Thank you for listening!</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to Sequence Learning with Neural Networks  </dc:title>
  <dc:creator>di ma</dc:creator>
  <cp:lastModifiedBy>di ma</cp:lastModifiedBy>
  <cp:revision>53</cp:revision>
  <dcterms:created xsi:type="dcterms:W3CDTF">2017-11-27T01:31:05Z</dcterms:created>
  <dcterms:modified xsi:type="dcterms:W3CDTF">2017-11-28T21:47:43Z</dcterms:modified>
</cp:coreProperties>
</file>