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7559675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-1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6016680"/>
            <a:ext cx="10073160" cy="1539000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0073520" cy="169164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zh-CN" sz="4400" b="0" strike="noStrike" spc="-1">
                <a:latin typeface="Arial"/>
              </a:rPr>
              <a:t>点击鼠标编辑标题文字格式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latin typeface="Arial"/>
              </a:rPr>
              <a:t>点击鼠标编辑大纲文字格式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latin typeface="Arial"/>
              </a:rPr>
              <a:t>第二个大纲级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400" b="0" strike="noStrike" spc="-1">
                <a:latin typeface="Arial"/>
              </a:rPr>
              <a:t>第三大纲级别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latin typeface="Arial"/>
              </a:rPr>
              <a:t>第四大纲级别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第五大纲级别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第六大纲级别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第七大纲级别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6108480"/>
            <a:ext cx="10073160" cy="144756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zh-CN" sz="4400" b="0" strike="noStrike" spc="-1">
                <a:latin typeface="Arial"/>
              </a:rPr>
              <a:t>点击鼠标编辑标题文字格式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latin typeface="Arial"/>
              </a:rPr>
              <a:t>点击鼠标编辑大纲文字格式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latin typeface="Arial"/>
              </a:rPr>
              <a:t>第二个大纲级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400" b="0" strike="noStrike" spc="-1">
                <a:latin typeface="Arial"/>
              </a:rPr>
              <a:t>第三大纲级别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latin typeface="Arial"/>
              </a:rPr>
              <a:t>第四大纲级别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第五大纲级别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第六大纲级别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第七大纲级别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6108480"/>
            <a:ext cx="10073160" cy="144756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zh-CN" sz="4400" b="0" strike="noStrike" spc="-1">
                <a:latin typeface="Arial"/>
              </a:rPr>
              <a:t>点击鼠标编辑标题文字格式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latin typeface="Arial"/>
              </a:rPr>
              <a:t>点击鼠标编辑大纲文字格式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latin typeface="Arial"/>
              </a:rPr>
              <a:t>第二个大纲级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400" b="0" strike="noStrike" spc="-1">
                <a:latin typeface="Arial"/>
              </a:rPr>
              <a:t>第三大纲级别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latin typeface="Arial"/>
              </a:rPr>
              <a:t>第四大纲级别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第五大纲级别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第六大纲级别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第七大纲级别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6108480"/>
            <a:ext cx="10073160" cy="1447560"/>
          </a:xfrm>
          <a:prstGeom prst="rect">
            <a:avLst/>
          </a:prstGeom>
          <a:ln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zh-CN" sz="4400" b="0" strike="noStrike" spc="-1">
                <a:latin typeface="Arial"/>
              </a:rPr>
              <a:t>点击鼠标编辑标题文字格式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latin typeface="Arial"/>
              </a:rPr>
              <a:t>点击鼠标编辑大纲文字格式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latin typeface="Arial"/>
              </a:rPr>
              <a:t>第二个大纲级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400" b="0" strike="noStrike" spc="-1">
                <a:latin typeface="Arial"/>
              </a:rPr>
              <a:t>第三大纲级别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latin typeface="Arial"/>
              </a:rPr>
              <a:t>第四大纲级别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第五大纲级别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第六大纲级别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/>
              </a:rPr>
              <a:t>第七大纲级别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360" y="2553840"/>
            <a:ext cx="9068040" cy="161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504000" y="4536000"/>
            <a:ext cx="9068040" cy="1148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9" name="CustomShape 3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Filecoin</a:t>
            </a: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研究分享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504000" y="1768680"/>
            <a:ext cx="906876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fontScale="80000"/>
          </a:bodyPr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Filecoin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基本概念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Filecoin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程序组成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集群类型和设计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存储方案问题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技术优化要点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集群安全性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分布式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miner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Todos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核心优化点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17690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fontScale="32000"/>
          </a:bodyPr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简介：核心优化点可以概括为密封和幸运值优化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密封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调度算法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2. 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异构设计（多卡机）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3. P1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和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C2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算法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4.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扇区修复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幸运值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: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实际挖到的块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/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理论挖到的块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网络：确保节点的计算结果第一时间被广播到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Filecoin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网络上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    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lotus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节点配国际专线，避免消息池堵塞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2.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存储：优秀的存储读写速度，获得出块权后，需要抽取扇区数据。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3.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计算：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WinningPoSt 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提交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     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多卡机和分布式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miner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（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1.10.0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已有开源版）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分布式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Miner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4000" y="17690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81" name="Picture 180"/>
          <p:cNvPicPr/>
          <p:nvPr/>
        </p:nvPicPr>
        <p:blipFill>
          <a:blip r:embed="rId1"/>
          <a:stretch>
            <a:fillRect/>
          </a:stretch>
        </p:blipFill>
        <p:spPr>
          <a:xfrm>
            <a:off x="36720" y="1487880"/>
            <a:ext cx="10077480" cy="503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181"/>
          <p:cNvPicPr/>
          <p:nvPr/>
        </p:nvPicPr>
        <p:blipFill>
          <a:blip r:embed="rId1"/>
          <a:stretch>
            <a:fillRect/>
          </a:stretch>
        </p:blipFill>
        <p:spPr>
          <a:xfrm>
            <a:off x="36720" y="1546920"/>
            <a:ext cx="10077480" cy="491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Todos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7690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fontScale="40000"/>
          </a:bodyPr>
          <a:p>
            <a:pPr marL="431800" indent="-32131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自主搭建集群</a:t>
            </a:r>
            <a:endParaRPr lang="en-US" sz="3200" b="0" strike="noStrike" spc="-1">
              <a:latin typeface="Arial"/>
            </a:endParaRPr>
          </a:p>
          <a:p>
            <a:pPr marL="431800" indent="-32131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密封：扇区修复，系统调优，算法优化，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C2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多卡机，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miner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多卡机，分布式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miner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，高可用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,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调度器</a:t>
            </a:r>
            <a:endParaRPr lang="en-US" sz="3200" b="0" strike="noStrike" spc="-1">
              <a:latin typeface="Arial"/>
            </a:endParaRPr>
          </a:p>
          <a:p>
            <a:pPr marL="431800" indent="-32131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幸运值：网络，存储，暴快</a:t>
            </a:r>
            <a:endParaRPr lang="en-US" sz="3200" b="0" strike="noStrike" spc="-1">
              <a:latin typeface="Arial"/>
            </a:endParaRPr>
          </a:p>
          <a:p>
            <a:pPr marL="431800" indent="-32131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目标：实现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10P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以下小集群方案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lang="en-US" sz="3200" b="0" strike="noStrike" spc="-1">
              <a:latin typeface="Arial"/>
            </a:endParaRPr>
          </a:p>
          <a:p>
            <a:pPr marL="431800" indent="-32131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合作方集群学习</a:t>
            </a:r>
            <a:endParaRPr lang="en-US" sz="3200" b="0" strike="noStrike" spc="-1">
              <a:latin typeface="Arial"/>
            </a:endParaRPr>
          </a:p>
          <a:p>
            <a:pPr marL="431800" indent="-32131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学习现有真实集群的技术方案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;</a:t>
            </a:r>
            <a:endParaRPr lang="en-US" sz="3200" b="0" strike="noStrike" spc="-1">
              <a:latin typeface="Arial"/>
            </a:endParaRPr>
          </a:p>
          <a:p>
            <a:pPr marL="431800" indent="-32131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接手合作方集群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;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lang="en-US" sz="3200" b="0" strike="noStrike" spc="-1">
              <a:latin typeface="Arial"/>
            </a:endParaRPr>
          </a:p>
          <a:p>
            <a:pPr marL="431800" indent="-32131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中型集群问题</a:t>
            </a:r>
            <a:endParaRPr lang="en-US" sz="3200" b="0" strike="noStrike" spc="-1">
              <a:latin typeface="Arial"/>
            </a:endParaRPr>
          </a:p>
          <a:p>
            <a:pPr marL="431800" indent="-32131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分布式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miner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，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worker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分组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任务模块</a:t>
            </a:r>
            <a:endParaRPr lang="en-US" altLang="zh-CN" sz="4400" b="0" strike="noStrike" spc="-1">
              <a:solidFill>
                <a:srgbClr val="000000"/>
              </a:solidFill>
              <a:latin typeface="Arial"/>
              <a:ea typeface="DejaVu Sans" panose="020B0603030804020204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04000" y="17690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7" name="TextShape 3"/>
          <p:cNvSpPr txBox="1"/>
          <p:nvPr/>
        </p:nvSpPr>
        <p:spPr>
          <a:xfrm>
            <a:off x="1151890" y="1315720"/>
            <a:ext cx="7640320" cy="60769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zh-CN" sz="1800" b="0" strike="noStrike" spc="-1">
                <a:latin typeface="Arial"/>
              </a:rPr>
              <a:t>一、</a:t>
            </a:r>
            <a:r>
              <a:rPr lang="en-US" sz="1800" b="0" strike="noStrike" spc="-1">
                <a:latin typeface="Arial"/>
              </a:rPr>
              <a:t>Miner</a:t>
            </a:r>
            <a:r>
              <a:rPr lang="zh-CN" sz="1800" b="0" strike="noStrike" spc="-1">
                <a:latin typeface="Arial"/>
              </a:rPr>
              <a:t>设计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1.</a:t>
            </a:r>
            <a:r>
              <a:rPr lang="zh-CN" sz="1800" b="0" strike="noStrike" spc="-1">
                <a:latin typeface="Arial"/>
              </a:rPr>
              <a:t>分布式</a:t>
            </a:r>
            <a:r>
              <a:rPr lang="en-US" sz="1800" b="0" strike="noStrike" spc="-1">
                <a:latin typeface="Arial"/>
              </a:rPr>
              <a:t>Miner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RPC(</a:t>
            </a:r>
            <a:r>
              <a:rPr lang="zh-CN" sz="1800" b="0" strike="noStrike" spc="-1">
                <a:latin typeface="Arial"/>
              </a:rPr>
              <a:t>扇区</a:t>
            </a:r>
            <a:r>
              <a:rPr lang="en-US" sz="1800" b="0" strike="noStrike" spc="-1">
                <a:latin typeface="Arial"/>
              </a:rPr>
              <a:t>id)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WindowPost</a:t>
            </a:r>
            <a:r>
              <a:rPr lang="zh-CN" sz="1800" b="0" strike="noStrike" spc="-1">
                <a:latin typeface="Arial"/>
              </a:rPr>
              <a:t>算法和配比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WinningPost</a:t>
            </a:r>
            <a:r>
              <a:rPr lang="zh-CN" sz="1800" b="0" strike="noStrike" spc="-1">
                <a:latin typeface="Arial"/>
              </a:rPr>
              <a:t>算法</a:t>
            </a:r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协作任务调度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2.</a:t>
            </a:r>
            <a:r>
              <a:rPr lang="zh-CN" sz="1800" b="0" strike="noStrike" spc="-1">
                <a:latin typeface="Arial"/>
              </a:rPr>
              <a:t>单</a:t>
            </a:r>
            <a:r>
              <a:rPr lang="en-US" sz="1800" b="0" strike="noStrike" spc="-1">
                <a:latin typeface="Arial"/>
              </a:rPr>
              <a:t>Miner</a:t>
            </a:r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多卡单</a:t>
            </a:r>
            <a:r>
              <a:rPr lang="en-US" sz="1800" b="0" strike="noStrike" spc="-1">
                <a:latin typeface="Arial"/>
              </a:rPr>
              <a:t>miner</a:t>
            </a:r>
            <a:r>
              <a:rPr lang="zh-CN" sz="1800" b="0" strike="noStrike" spc="-1">
                <a:latin typeface="Arial"/>
              </a:rPr>
              <a:t>方案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二、</a:t>
            </a:r>
            <a:r>
              <a:rPr lang="en-US" sz="1800" b="0" strike="noStrike" spc="-1">
                <a:latin typeface="Arial"/>
              </a:rPr>
              <a:t>Worker</a:t>
            </a:r>
            <a:r>
              <a:rPr lang="zh-CN" sz="1800" b="0" strike="noStrike" spc="-1">
                <a:latin typeface="Arial"/>
              </a:rPr>
              <a:t>优化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 </a:t>
            </a:r>
            <a:r>
              <a:rPr lang="en-US" sz="1800" b="0" strike="noStrike" spc="-1">
                <a:latin typeface="Arial"/>
              </a:rPr>
              <a:t>P1C2</a:t>
            </a:r>
            <a:r>
              <a:rPr lang="zh-CN" sz="1800" b="0" strike="noStrike" spc="-1">
                <a:latin typeface="Arial"/>
              </a:rPr>
              <a:t>算法研究</a:t>
            </a:r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多卡机测试</a:t>
            </a:r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任务数量峰值测试</a:t>
            </a:r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任务时间测试</a:t>
            </a:r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密封缓存路径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三、调度设计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worker</a:t>
            </a:r>
            <a:r>
              <a:rPr lang="zh-CN" sz="1800" b="0" strike="noStrike" spc="-1">
                <a:latin typeface="Arial"/>
              </a:rPr>
              <a:t>调度（第三方已开源）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wp</a:t>
            </a:r>
            <a:r>
              <a:rPr lang="zh-CN" sz="1800" b="0" strike="noStrike" spc="-1">
                <a:latin typeface="Arial"/>
              </a:rPr>
              <a:t>调度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c2</a:t>
            </a:r>
            <a:r>
              <a:rPr lang="zh-CN" sz="1800" b="0" strike="noStrike" spc="-1">
                <a:latin typeface="Arial"/>
              </a:rPr>
              <a:t>调度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四、其它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lotus</a:t>
            </a:r>
            <a:r>
              <a:rPr lang="zh-CN" sz="1800" b="0" strike="noStrike" spc="-1">
                <a:latin typeface="Arial"/>
              </a:rPr>
              <a:t>池设计</a:t>
            </a:r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扇区修复</a:t>
            </a:r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幸运值优化研究</a:t>
            </a:r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测试集群维护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Filecoin</a:t>
            </a: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基本概念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7690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fontScale="56000"/>
          </a:bodyPr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Filecoin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之存储（存储，计算和通信）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Filecoin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和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IPFS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密封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扇区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复制证明和时空证明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存储市场和检索市场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网络类型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区块连存储项目（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swarm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和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Filecoin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）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dapp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关系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(nft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和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defi)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幸运值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64" name="Picture 163"/>
          <p:cNvPicPr/>
          <p:nvPr/>
        </p:nvPicPr>
        <p:blipFill>
          <a:blip r:embed="rId1"/>
          <a:stretch>
            <a:fillRect/>
          </a:stretch>
        </p:blipFill>
        <p:spPr>
          <a:xfrm>
            <a:off x="36720" y="361800"/>
            <a:ext cx="10077480" cy="746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164"/>
          <p:cNvPicPr/>
          <p:nvPr/>
        </p:nvPicPr>
        <p:blipFill>
          <a:blip r:embed="rId1"/>
          <a:stretch>
            <a:fillRect/>
          </a:stretch>
        </p:blipFill>
        <p:spPr>
          <a:xfrm>
            <a:off x="2303640" y="317880"/>
            <a:ext cx="5544000" cy="755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Filecoin</a:t>
            </a: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程序组成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7690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开发语言（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lotus -&gt; go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和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rust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）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lotus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节点：钱包，同步账本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miner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节点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worker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节点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market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分离（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1.11.2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功能，官方实现）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社区分布式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miner(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非官方实现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)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集群类型和设计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小型集群（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0-2p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）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,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目前测试集群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2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个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lotus,2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个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miner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中型集群（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20p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以上）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大型集群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69"/>
          <p:cNvPicPr/>
          <p:nvPr/>
        </p:nvPicPr>
        <p:blipFill>
          <a:blip r:embed="rId1"/>
          <a:stretch>
            <a:fillRect/>
          </a:stretch>
        </p:blipFill>
        <p:spPr>
          <a:xfrm>
            <a:off x="36720" y="2100960"/>
            <a:ext cx="10077480" cy="267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存储方案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4000" y="17690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NFS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（搭载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RAID, ZFS, LVM 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等）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分布式存储（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Ceph, GFS, GlusterFS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）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3-10p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商业存储（七牛云）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集群安全性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17690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fontScale="97000"/>
          </a:bodyPr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集群安全性体现在两方面：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一、集群高可用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lotus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节点高可用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miner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节点高可用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二、资金安全性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owner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钱包离线</a:t>
            </a:r>
            <a:endParaRPr lang="en-US" sz="3200" b="0" strike="noStrike" spc="-1">
              <a:latin typeface="Arial"/>
            </a:endParaRPr>
          </a:p>
          <a:p>
            <a:pPr marL="431800" indent="-32067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woker</a:t>
            </a:r>
            <a:r>
              <a:rPr lang="zh-CN" sz="3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钱包不暴露公网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504000" y="17690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</Words>
  <Application>WPS Presentation</Application>
  <PresentationFormat/>
  <Paragraphs>117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Arial</vt:lpstr>
      <vt:lpstr>DejaVu Sans</vt:lpstr>
      <vt:lpstr>Symbol</vt:lpstr>
      <vt:lpstr>DejaVu Sans</vt:lpstr>
      <vt:lpstr>宋体</vt:lpstr>
      <vt:lpstr>Droid Sans Fallback</vt:lpstr>
      <vt:lpstr>OpenSymbol</vt:lpstr>
      <vt:lpstr>微软雅黑</vt:lpstr>
      <vt:lpstr>Arial Unicode MS</vt:lpstr>
      <vt:lpstr>Gubbi</vt:lpstr>
      <vt:lpstr>Calibri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Beehive</dc:title>
  <dc:creator/>
  <cp:lastModifiedBy>xingzjx</cp:lastModifiedBy>
  <cp:revision>132</cp:revision>
  <dcterms:created xsi:type="dcterms:W3CDTF">2021-10-15T08:06:34Z</dcterms:created>
  <dcterms:modified xsi:type="dcterms:W3CDTF">2021-10-15T08:06:34Z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