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5" r:id="rId16"/>
    <p:sldId id="271" r:id="rId17"/>
    <p:sldId id="277" r:id="rId18"/>
    <p:sldId id="280" r:id="rId19"/>
    <p:sldId id="281" r:id="rId20"/>
    <p:sldId id="278" r:id="rId21"/>
    <p:sldId id="272" r:id="rId22"/>
    <p:sldId id="274" r:id="rId23"/>
    <p:sldId id="276" r:id="rId24"/>
    <p:sldId id="27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0"/>
    <p:restoredTop sz="94820"/>
  </p:normalViewPr>
  <p:slideViewPr>
    <p:cSldViewPr snapToGrid="0">
      <p:cViewPr varScale="1">
        <p:scale>
          <a:sx n="85" d="100"/>
          <a:sy n="85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488D-7820-2448-986E-EFF61C18F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AB39F-ADE7-DE3E-D1E2-468239D76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E6DE-BE7C-7C11-7AC5-3E37256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F4B9-40DB-C7BF-DCDB-3C594C5C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D9B1-F33A-F44B-1AC9-88DEDDB1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4DE0-51CB-9AF4-0B1B-3D53547B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4AD5-B5FA-0D58-7F56-F3202169A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5EA3-6D06-7A0F-A74A-0A7AB2E7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E177-106E-E24D-612C-DC437DD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4997-9A9F-5C03-7D31-B1A65927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AC380-077B-AE50-C591-31459D78E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12A8B-9BF2-2062-7614-C21EBD88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784-799C-D890-026D-0638C603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7838-E42E-8D34-4392-5070FC7D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E41F-6D85-1DD0-8686-BAAFEAF4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38FB-F9A0-FEF7-6530-52349C58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C9AB-17A2-EFB8-9905-7130656C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6640-6620-A265-48EA-77129CD1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0BE2-B97D-AAA3-0DE9-2CBC85B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A914-241D-C828-BB21-4954D5BC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C7C8-B037-72B5-7D51-7280F64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74F7-7992-DF91-9570-9E47DFAF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DF85-DEF4-BCFD-452F-EE80F2EA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7CEE-7FEB-3A46-354E-EE409604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84D9-ACB4-0DE9-1202-615EBB83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911-75D0-2858-DC97-44F6BD6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A3E5-C6F7-2460-0263-28B4A77A6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FED9C-808D-EE79-2A5D-7E31E004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D3977-E68F-2DE5-F3EC-BCEB5A63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64C3D-4F0D-0473-6679-80D82A5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3989-4A17-2810-FF6D-4E1AE498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9A5-C2C5-7A7D-048A-2E5873BC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1216-0B03-F183-74FE-AA65C7D6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56AC-21C0-43FB-BA30-0FE31150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55E80-C3AA-D615-B28C-728A398B5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B124E-8BA2-EEAB-3BD1-A5233B38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E8BEB-4774-755D-8ABA-0D742A6B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A197D-649C-0CA3-8FB5-04C77D11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CA84F-6FD6-B242-7897-63601F44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3CDA-96FA-C353-69DF-2FB4DC16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6DA2-7CCC-CF63-E4D3-4815D56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90A63-BA3B-0644-EB7E-4184D6EC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97911-CDAE-05D8-9E97-61690CBA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0EC18-3B73-9B50-E3B5-D9D9EA86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07768-33CC-BFF0-428F-7A8E9B6F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535C-83D3-6FCF-6260-F1B06B92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5E1B-89AD-A6B0-8CF6-28402B9A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A74D-5252-9E6F-6BCD-71396AF8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0718D-2EA4-2F35-43D4-FEDD89E6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5328-24CB-8B34-1D3D-8D864B3D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34042-C498-0BCA-A564-B7890922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0361-C66E-B5E0-69A4-01ABE372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309A-3582-FA10-5B31-DD9BC7A1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3421F-A358-8699-506F-783922F8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3C09-6950-5BDF-E025-113976821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966E-7CD3-ED2F-B3AF-9F51359C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251D-5EAA-A665-EDFA-B59BE573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298D-D6D5-EFF6-BCFF-5774A062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E2E52-1448-D4B5-AF25-2255E47B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0021-E685-36A7-DE4D-532CAA28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E61A-51D3-1878-CD48-112622CF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6A62F-DA93-BB47-82E5-5FB2E7FB88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2120-72A1-65FF-412B-A172FAC0E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9AD0-ABA5-34B3-59B7-F9A29EB4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94CAE-BE55-4842-9DC9-C0D45574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30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4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Relationship Id="rId1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31.png"/><Relationship Id="rId7" Type="http://schemas.openxmlformats.org/officeDocument/2006/relationships/image" Target="../media/image65.png"/><Relationship Id="rId12" Type="http://schemas.openxmlformats.org/officeDocument/2006/relationships/image" Target="../media/image75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41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690.png"/><Relationship Id="rId7" Type="http://schemas.openxmlformats.org/officeDocument/2006/relationships/image" Target="../media/image7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81.png"/><Relationship Id="rId7" Type="http://schemas.openxmlformats.org/officeDocument/2006/relationships/image" Target="../media/image80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50.png"/><Relationship Id="rId10" Type="http://schemas.openxmlformats.org/officeDocument/2006/relationships/image" Target="../media/image83.png"/><Relationship Id="rId4" Type="http://schemas.openxmlformats.org/officeDocument/2006/relationships/image" Target="../media/image780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800.png"/><Relationship Id="rId12" Type="http://schemas.openxmlformats.org/officeDocument/2006/relationships/image" Target="../media/image86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50.png"/><Relationship Id="rId10" Type="http://schemas.openxmlformats.org/officeDocument/2006/relationships/image" Target="../media/image83.png"/><Relationship Id="rId9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02F-1898-C122-0FEE-4A588CD77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Introducing</a:t>
            </a:r>
            <a:r>
              <a:rPr lang="zh-CN" altLang="en-US" dirty="0"/>
              <a:t> </a:t>
            </a:r>
            <a:r>
              <a:rPr lang="en-US" altLang="zh-CN" dirty="0"/>
              <a:t>springs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tortional</a:t>
            </a:r>
            <a:r>
              <a:rPr lang="zh-CN" altLang="en-US" dirty="0"/>
              <a:t> </a:t>
            </a:r>
            <a:r>
              <a:rPr lang="en-US" altLang="zh-CN" dirty="0"/>
              <a:t>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0" y="2510048"/>
                <a:ext cx="12432609" cy="441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Tortional angle of each panel: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GI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0048"/>
                <a:ext cx="12432609" cy="4418774"/>
              </a:xfrm>
              <a:prstGeom prst="rect">
                <a:avLst/>
              </a:prstGeom>
              <a:blipFill>
                <a:blip r:embed="rId2"/>
                <a:stretch>
                  <a:fillRect l="-817" t="-1146" b="-16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408743" y="447238"/>
            <a:ext cx="8740328" cy="2015792"/>
            <a:chOff x="2078236" y="6564"/>
            <a:chExt cx="8740328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2078236" y="503343"/>
              <a:ext cx="8740328" cy="1519013"/>
              <a:chOff x="2078236" y="503343"/>
              <a:chExt cx="8740328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2078236" y="503343"/>
                <a:ext cx="7242313" cy="857798"/>
                <a:chOff x="2474843" y="1285540"/>
                <a:chExt cx="7242313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83B740-CFF1-2815-2204-8325E05137FA}"/>
              </a:ext>
            </a:extLst>
          </p:cNvPr>
          <p:cNvSpPr txBox="1"/>
          <p:nvPr/>
        </p:nvSpPr>
        <p:spPr>
          <a:xfrm>
            <a:off x="1057800" y="1224683"/>
            <a:ext cx="12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Robin BC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CC505-243B-F67B-CB23-83052B81EF61}"/>
              </a:ext>
            </a:extLst>
          </p:cNvPr>
          <p:cNvSpPr txBox="1"/>
          <p:nvPr/>
        </p:nvSpPr>
        <p:spPr>
          <a:xfrm rot="5400000">
            <a:off x="5435144" y="5253363"/>
            <a:ext cx="100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4072-09CF-96DC-ED3E-59EA3FAF84BE}"/>
              </a:ext>
            </a:extLst>
          </p:cNvPr>
          <p:cNvSpPr txBox="1"/>
          <p:nvPr/>
        </p:nvSpPr>
        <p:spPr>
          <a:xfrm>
            <a:off x="0" y="154549"/>
            <a:ext cx="626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tube only:</a:t>
            </a:r>
          </a:p>
        </p:txBody>
      </p:sp>
    </p:spTree>
    <p:extLst>
      <p:ext uri="{BB962C8B-B14F-4D97-AF65-F5344CB8AC3E}">
        <p14:creationId xmlns:p14="http://schemas.microsoft.com/office/powerpoint/2010/main" val="355923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94385" y="2290226"/>
                <a:ext cx="1243260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Tortional deformation: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5" y="2290226"/>
                <a:ext cx="12432609" cy="2277547"/>
              </a:xfrm>
              <a:prstGeom prst="rect">
                <a:avLst/>
              </a:prstGeom>
              <a:blipFill>
                <a:blip r:embed="rId2"/>
                <a:stretch>
                  <a:fillRect l="-714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331625" y="5029"/>
            <a:ext cx="8740328" cy="2015792"/>
            <a:chOff x="2078236" y="6564"/>
            <a:chExt cx="8740328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2078236" y="503343"/>
              <a:ext cx="8740328" cy="1519013"/>
              <a:chOff x="2078236" y="503343"/>
              <a:chExt cx="8740328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2078236" y="503343"/>
                <a:ext cx="7242313" cy="857798"/>
                <a:chOff x="2474843" y="1285540"/>
                <a:chExt cx="7242313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60FA5299-0398-AD92-2696-E8AC021F29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6704" y="4513912"/>
            <a:ext cx="7086600" cy="165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8DFB5F-0633-B2FF-6B6B-5BEDC36467D1}"/>
              </a:ext>
            </a:extLst>
          </p:cNvPr>
          <p:cNvSpPr txBox="1"/>
          <p:nvPr/>
        </p:nvSpPr>
        <p:spPr>
          <a:xfrm>
            <a:off x="1194186" y="726017"/>
            <a:ext cx="12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Robin BC</a:t>
            </a:r>
          </a:p>
        </p:txBody>
      </p:sp>
    </p:spTree>
    <p:extLst>
      <p:ext uri="{BB962C8B-B14F-4D97-AF65-F5344CB8AC3E}">
        <p14:creationId xmlns:p14="http://schemas.microsoft.com/office/powerpoint/2010/main" val="5127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108A5A-5035-96CC-5836-01F93061F7EC}"/>
              </a:ext>
            </a:extLst>
          </p:cNvPr>
          <p:cNvCxnSpPr/>
          <p:nvPr/>
        </p:nvCxnSpPr>
        <p:spPr>
          <a:xfrm>
            <a:off x="9761789" y="3563632"/>
            <a:ext cx="551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174B42-FFF9-6B56-59CB-62B8E48802CB}"/>
              </a:ext>
            </a:extLst>
          </p:cNvPr>
          <p:cNvCxnSpPr/>
          <p:nvPr/>
        </p:nvCxnSpPr>
        <p:spPr>
          <a:xfrm flipH="1">
            <a:off x="9761593" y="3563632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7DB9D8-3004-8EED-09D8-692B6D726A22}"/>
              </a:ext>
            </a:extLst>
          </p:cNvPr>
          <p:cNvCxnSpPr>
            <a:cxnSpLocks/>
          </p:cNvCxnSpPr>
          <p:nvPr/>
        </p:nvCxnSpPr>
        <p:spPr>
          <a:xfrm flipH="1">
            <a:off x="9968803" y="3563632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2D49B-DA07-8748-5701-FA8ECB786435}"/>
              </a:ext>
            </a:extLst>
          </p:cNvPr>
          <p:cNvGrpSpPr/>
          <p:nvPr/>
        </p:nvGrpSpPr>
        <p:grpSpPr>
          <a:xfrm>
            <a:off x="429661" y="944695"/>
            <a:ext cx="10933314" cy="5777891"/>
            <a:chOff x="429661" y="665917"/>
            <a:chExt cx="10933314" cy="577789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2167B4-AEAE-3635-519B-D879BCFD89DA}"/>
                </a:ext>
              </a:extLst>
            </p:cNvPr>
            <p:cNvGrpSpPr/>
            <p:nvPr/>
          </p:nvGrpSpPr>
          <p:grpSpPr>
            <a:xfrm>
              <a:off x="6445133" y="665917"/>
              <a:ext cx="4839629" cy="3232773"/>
              <a:chOff x="6577679" y="1148045"/>
              <a:chExt cx="4839629" cy="503347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F8E67AF-3664-0BAE-4753-3A44DCB3B7B2}"/>
                  </a:ext>
                </a:extLst>
              </p:cNvPr>
              <p:cNvGrpSpPr/>
              <p:nvPr/>
            </p:nvGrpSpPr>
            <p:grpSpPr>
              <a:xfrm>
                <a:off x="6577679" y="1581737"/>
                <a:ext cx="4839629" cy="4599785"/>
                <a:chOff x="3612995" y="593793"/>
                <a:chExt cx="4839629" cy="4599785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9E3F862-FB9D-D5F7-4CFB-CE12371A3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2995" y="2152185"/>
                  <a:ext cx="4839629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154D45E6-068E-F112-1179-1BD8E29B7107}"/>
                    </a:ext>
                  </a:extLst>
                </p:cNvPr>
                <p:cNvSpPr/>
                <p:nvPr/>
              </p:nvSpPr>
              <p:spPr>
                <a:xfrm>
                  <a:off x="6131266" y="1717915"/>
                  <a:ext cx="446049" cy="858644"/>
                </a:xfrm>
                <a:prstGeom prst="arc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82108E1-096B-FFE5-73DF-B738B73E31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4846" y="1296926"/>
                      <a:ext cx="834779" cy="47921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82108E1-096B-FFE5-73DF-B738B73E31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846" y="1296926"/>
                      <a:ext cx="834779" cy="47921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5970" r="-2985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F72C030-9D3A-9A3F-4B9C-596967822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07732" y="593793"/>
                  <a:ext cx="365515" cy="60337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44AE9A5-D043-48CF-0AC6-3388551E9D01}"/>
                    </a:ext>
                  </a:extLst>
                </p:cNvPr>
                <p:cNvCxnSpPr/>
                <p:nvPr/>
              </p:nvCxnSpPr>
              <p:spPr>
                <a:xfrm>
                  <a:off x="7107732" y="1197165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0BE1FAB-BC5E-AFE1-0266-24318BE4C8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36665" y="1607348"/>
                  <a:ext cx="365515" cy="60337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B8DCA5D-E296-4265-6044-6D2DDACFF2FB}"/>
                    </a:ext>
                  </a:extLst>
                </p:cNvPr>
                <p:cNvCxnSpPr/>
                <p:nvPr/>
              </p:nvCxnSpPr>
              <p:spPr>
                <a:xfrm>
                  <a:off x="7152171" y="2210719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E68C1FF-5B5C-91FC-18F2-3EE999937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81104" y="2620902"/>
                  <a:ext cx="365515" cy="60337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3F8518F-F677-3F26-14F2-5424A5401E60}"/>
                    </a:ext>
                  </a:extLst>
                </p:cNvPr>
                <p:cNvCxnSpPr/>
                <p:nvPr/>
              </p:nvCxnSpPr>
              <p:spPr>
                <a:xfrm>
                  <a:off x="7176583" y="3224272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9751F59-CD1B-FB05-FFFB-52FB871D7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5516" y="3634455"/>
                  <a:ext cx="365515" cy="60337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3221873-6377-7935-0A52-998D72D2AFB0}"/>
                    </a:ext>
                  </a:extLst>
                </p:cNvPr>
                <p:cNvCxnSpPr/>
                <p:nvPr/>
              </p:nvCxnSpPr>
              <p:spPr>
                <a:xfrm>
                  <a:off x="5085489" y="4180024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A998559-2932-7434-7E0E-EB2DB6AAF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14422" y="4590207"/>
                  <a:ext cx="365515" cy="60337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7725B4-CAA9-BCB2-CB7D-5E800872162D}"/>
                  </a:ext>
                </a:extLst>
              </p:cNvPr>
              <p:cNvCxnSpPr/>
              <p:nvPr/>
            </p:nvCxnSpPr>
            <p:spPr>
              <a:xfrm>
                <a:off x="10044469" y="1148045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279E2BB-657D-0068-6327-BD3AD0A7E43C}"/>
                </a:ext>
              </a:extLst>
            </p:cNvPr>
            <p:cNvCxnSpPr/>
            <p:nvPr/>
          </p:nvCxnSpPr>
          <p:spPr>
            <a:xfrm>
              <a:off x="7666174" y="3898690"/>
              <a:ext cx="5519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ABC4E1C-22F0-6055-0150-A3800937D9BD}"/>
                </a:ext>
              </a:extLst>
            </p:cNvPr>
            <p:cNvCxnSpPr/>
            <p:nvPr/>
          </p:nvCxnSpPr>
          <p:spPr>
            <a:xfrm flipH="1">
              <a:off x="7665978" y="3898690"/>
              <a:ext cx="227012" cy="11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BC7703D-67DA-7653-3DC7-118858BE1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3188" y="3898690"/>
              <a:ext cx="227012" cy="11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00F2595-4785-5E85-3C5F-E6CFBA626D81}"/>
                    </a:ext>
                  </a:extLst>
                </p:cNvPr>
                <p:cNvSpPr txBox="1"/>
                <p:nvPr/>
              </p:nvSpPr>
              <p:spPr>
                <a:xfrm>
                  <a:off x="429661" y="4070658"/>
                  <a:ext cx="10933314" cy="2373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b="0" dirty="0"/>
                    <a:t>Displacement of springs: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a14:m>
                  <a:r>
                    <a:rPr lang="en-US" sz="1600" b="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a14:m>
                  <a:endParaRPr lang="en-US" sz="1600" dirty="0"/>
                </a:p>
                <a:p>
                  <a:endParaRPr lang="en-US" sz="400" b="0" dirty="0"/>
                </a:p>
                <a:p>
                  <a:r>
                    <a:rPr lang="en-US" sz="1600" dirty="0"/>
                    <a:t>Force applied by springs: </a:t>
                  </a:r>
                </a:p>
                <a:p>
                  <a:endParaRPr lang="en-US" sz="400" b="0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di</m:t>
                      </m:r>
                    </m:oMath>
                  </a14:m>
                  <a:r>
                    <a:rPr lang="en-US" sz="1600" dirty="0"/>
                    <a:t>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600" dirty="0"/>
                    <a:t> width of spring area,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600" dirty="0"/>
                    <a:t> length of spring area</a:t>
                  </a:r>
                </a:p>
                <a:p>
                  <a:pPr algn="ctr"/>
                  <a:endParaRPr lang="en-US" sz="400" dirty="0"/>
                </a:p>
                <a:p>
                  <a:r>
                    <a:rPr lang="en-US" sz="1600" dirty="0"/>
                    <a:t>Torque: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e>
                            </m:d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)]∗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  <a:p>
                  <a:endParaRPr lang="en-US" sz="400" dirty="0"/>
                </a:p>
                <a:p>
                  <a:r>
                    <a:rPr lang="en-US" sz="1600" dirty="0"/>
                    <a:t>Stiffness of Springs: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00F2595-4785-5E85-3C5F-E6CFBA62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61" y="4070658"/>
                  <a:ext cx="10933314" cy="2373150"/>
                </a:xfrm>
                <a:prstGeom prst="rect">
                  <a:avLst/>
                </a:prstGeom>
                <a:blipFill>
                  <a:blip r:embed="rId3"/>
                  <a:stretch>
                    <a:fillRect l="-2668" t="-2660" b="-38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432ED1F-2562-75BE-145C-7192B59A0292}"/>
              </a:ext>
            </a:extLst>
          </p:cNvPr>
          <p:cNvSpPr/>
          <p:nvPr/>
        </p:nvSpPr>
        <p:spPr>
          <a:xfrm rot="18461828">
            <a:off x="6331126" y="2244945"/>
            <a:ext cx="49310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70BA7B-71C8-6162-140E-A6F523D27960}"/>
              </a:ext>
            </a:extLst>
          </p:cNvPr>
          <p:cNvGrpSpPr/>
          <p:nvPr/>
        </p:nvGrpSpPr>
        <p:grpSpPr>
          <a:xfrm>
            <a:off x="-164013" y="10060"/>
            <a:ext cx="6063781" cy="4091189"/>
            <a:chOff x="-310726" y="-348166"/>
            <a:chExt cx="6063781" cy="409118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48EBEAE-F221-5281-C871-BDBE7155B2B6}"/>
                </a:ext>
              </a:extLst>
            </p:cNvPr>
            <p:cNvCxnSpPr/>
            <p:nvPr/>
          </p:nvCxnSpPr>
          <p:spPr>
            <a:xfrm flipH="1" flipV="1">
              <a:off x="3580481" y="568827"/>
              <a:ext cx="373071" cy="4464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D0203F1-6855-D826-85C5-EC3E642E55F8}"/>
                </a:ext>
              </a:extLst>
            </p:cNvPr>
            <p:cNvCxnSpPr/>
            <p:nvPr/>
          </p:nvCxnSpPr>
          <p:spPr>
            <a:xfrm flipH="1" flipV="1">
              <a:off x="938681" y="2438803"/>
              <a:ext cx="373071" cy="4464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5AF89F-DFA3-57E0-ED76-7E9CA5A6B0C4}"/>
                </a:ext>
              </a:extLst>
            </p:cNvPr>
            <p:cNvGrpSpPr/>
            <p:nvPr/>
          </p:nvGrpSpPr>
          <p:grpSpPr>
            <a:xfrm>
              <a:off x="-310726" y="-348166"/>
              <a:ext cx="6063781" cy="4091189"/>
              <a:chOff x="-310726" y="-348166"/>
              <a:chExt cx="6063781" cy="4091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24ADACD-DBAC-57CF-4E4E-FECB9F84D728}"/>
                      </a:ext>
                    </a:extLst>
                  </p:cNvPr>
                  <p:cNvSpPr txBox="1"/>
                  <p:nvPr/>
                </p:nvSpPr>
                <p:spPr>
                  <a:xfrm rot="19390661">
                    <a:off x="1807417" y="1405444"/>
                    <a:ext cx="6232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24ADACD-DBAC-57CF-4E4E-FECB9F84D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390661">
                    <a:off x="1807417" y="1405444"/>
                    <a:ext cx="6232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8120D8F-2085-65E7-BD98-D0FD904ED0CA}"/>
                  </a:ext>
                </a:extLst>
              </p:cNvPr>
              <p:cNvGrpSpPr/>
              <p:nvPr/>
            </p:nvGrpSpPr>
            <p:grpSpPr>
              <a:xfrm>
                <a:off x="-310726" y="-348166"/>
                <a:ext cx="6063781" cy="4091189"/>
                <a:chOff x="-310726" y="-348166"/>
                <a:chExt cx="6063781" cy="4091189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D9FCFEC8-EF6E-2B3C-639A-83D0D9C4B1B9}"/>
                    </a:ext>
                  </a:extLst>
                </p:cNvPr>
                <p:cNvGrpSpPr/>
                <p:nvPr/>
              </p:nvGrpSpPr>
              <p:grpSpPr>
                <a:xfrm>
                  <a:off x="-310726" y="1005919"/>
                  <a:ext cx="6063781" cy="2607177"/>
                  <a:chOff x="6057208" y="1643065"/>
                  <a:chExt cx="6063781" cy="4059414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21449FA1-BDC1-3162-23EB-A47F44571C64}"/>
                      </a:ext>
                    </a:extLst>
                  </p:cNvPr>
                  <p:cNvGrpSpPr/>
                  <p:nvPr/>
                </p:nvGrpSpPr>
                <p:grpSpPr>
                  <a:xfrm>
                    <a:off x="6057208" y="2076759"/>
                    <a:ext cx="6063781" cy="3625720"/>
                    <a:chOff x="3092524" y="1088815"/>
                    <a:chExt cx="6063781" cy="3625720"/>
                  </a:xfrm>
                </p:grpSpPr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D8A6897C-1DA5-29A1-024A-F06CDF0AFBA7}"/>
                        </a:ext>
                      </a:extLst>
                    </p:cNvPr>
                    <p:cNvSpPr/>
                    <p:nvPr/>
                  </p:nvSpPr>
                  <p:spPr>
                    <a:xfrm rot="19385875">
                      <a:off x="3092524" y="1968119"/>
                      <a:ext cx="6063781" cy="711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EF475B15-2AE5-ABDB-D70A-B95D6FE6AE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12995" y="2152185"/>
                      <a:ext cx="4839629" cy="0"/>
                    </a:xfrm>
                    <a:prstGeom prst="line">
                      <a:avLst/>
                    </a:prstGeom>
                    <a:ln w="19050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Arc 95">
                      <a:extLst>
                        <a:ext uri="{FF2B5EF4-FFF2-40B4-BE49-F238E27FC236}">
                          <a16:creationId xmlns:a16="http://schemas.microsoft.com/office/drawing/2014/main" id="{EA7D34AE-95BC-A5E1-1B87-40117F018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0263" y="1700563"/>
                      <a:ext cx="446049" cy="858644"/>
                    </a:xfrm>
                    <a:prstGeom prst="arc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80605DAA-D332-046B-4759-E5127537F1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6156" y="1572978"/>
                          <a:ext cx="270908" cy="4792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80605DAA-D332-046B-4759-E5127537F1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36156" y="1572978"/>
                          <a:ext cx="270908" cy="47921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2727" r="-9091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3F57D995-A703-DB95-DDDF-FC94318592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11619" y="1088815"/>
                      <a:ext cx="365515" cy="6033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4D026535-3A1E-426D-B50A-A1A8D2DA86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11619" y="1692187"/>
                      <a:ext cx="394448" cy="41018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DEE8D6B8-7F2D-B909-A95B-D4916A2CCF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40552" y="2102370"/>
                      <a:ext cx="365515" cy="6033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95E211EA-CB15-30AC-4C22-83B1C354CC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56058" y="2705741"/>
                      <a:ext cx="394448" cy="41018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AA841C4C-9E06-E313-73BB-1457B5F64B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84991" y="3115925"/>
                      <a:ext cx="365515" cy="6033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DE339C0-2C45-9D43-2DC9-A83BADC6198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7633" y="3700981"/>
                      <a:ext cx="394448" cy="41018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7D070B78-0A42-DCB7-617A-A0FD02A4F0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26566" y="4111163"/>
                      <a:ext cx="365515" cy="6033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AEEB434E-87CB-662C-248D-FC933E3FE5AE}"/>
                      </a:ext>
                    </a:extLst>
                  </p:cNvPr>
                  <p:cNvCxnSpPr/>
                  <p:nvPr/>
                </p:nvCxnSpPr>
                <p:spPr>
                  <a:xfrm>
                    <a:off x="10348356" y="1643065"/>
                    <a:ext cx="394448" cy="41018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F5649876-5367-2A96-ADF5-1E9773A8E695}"/>
                    </a:ext>
                  </a:extLst>
                </p:cNvPr>
                <p:cNvCxnSpPr/>
                <p:nvPr/>
              </p:nvCxnSpPr>
              <p:spPr>
                <a:xfrm>
                  <a:off x="3830288" y="2987118"/>
                  <a:ext cx="55197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61FB458-9D10-1A07-CF1A-CADF02690650}"/>
                    </a:ext>
                  </a:extLst>
                </p:cNvPr>
                <p:cNvCxnSpPr/>
                <p:nvPr/>
              </p:nvCxnSpPr>
              <p:spPr>
                <a:xfrm flipH="1">
                  <a:off x="3830092" y="2987118"/>
                  <a:ext cx="227012" cy="110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55A928B-3F1E-6E22-6D14-35B591912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37302" y="2987118"/>
                  <a:ext cx="227012" cy="110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466828C-F989-22D3-510C-AA8AA6524FFA}"/>
                    </a:ext>
                  </a:extLst>
                </p:cNvPr>
                <p:cNvCxnSpPr/>
                <p:nvPr/>
              </p:nvCxnSpPr>
              <p:spPr>
                <a:xfrm>
                  <a:off x="1187369" y="3632423"/>
                  <a:ext cx="55197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E4E6092-91DA-61A1-0078-C64AE98613FC}"/>
                    </a:ext>
                  </a:extLst>
                </p:cNvPr>
                <p:cNvCxnSpPr/>
                <p:nvPr/>
              </p:nvCxnSpPr>
              <p:spPr>
                <a:xfrm flipH="1">
                  <a:off x="1187173" y="3632423"/>
                  <a:ext cx="227012" cy="110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B7574B2-9281-F64F-C354-8892320EB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4383" y="3632423"/>
                  <a:ext cx="227012" cy="110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B4538494-8BE3-224B-4C34-587A2890A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5216" y="665917"/>
                  <a:ext cx="2543535" cy="196797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2EC106A-9C64-79AA-DAA4-7E7A8A40889C}"/>
                    </a:ext>
                  </a:extLst>
                </p:cNvPr>
                <p:cNvSpPr txBox="1"/>
                <p:nvPr/>
              </p:nvSpPr>
              <p:spPr>
                <a:xfrm>
                  <a:off x="-142996" y="-348166"/>
                  <a:ext cx="53435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Robin boundary condition along height: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3AD76-CB42-5C25-145C-29D1789E80FA}"/>
              </a:ext>
            </a:extLst>
          </p:cNvPr>
          <p:cNvGrpSpPr/>
          <p:nvPr/>
        </p:nvGrpSpPr>
        <p:grpSpPr>
          <a:xfrm>
            <a:off x="5658951" y="190153"/>
            <a:ext cx="967409" cy="2030759"/>
            <a:chOff x="5793790" y="546543"/>
            <a:chExt cx="967409" cy="20307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BD4144-372A-ED5F-F806-C9240386F895}"/>
                </a:ext>
              </a:extLst>
            </p:cNvPr>
            <p:cNvSpPr/>
            <p:nvPr/>
          </p:nvSpPr>
          <p:spPr>
            <a:xfrm>
              <a:off x="5793790" y="546543"/>
              <a:ext cx="967409" cy="13981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0CD3E1-C06F-4FB0-42AC-AE4B98DB1EA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260" y="1000106"/>
              <a:ext cx="24761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FF88AC-2B84-3F72-6A32-54D11A2CD4C4}"/>
                </a:ext>
              </a:extLst>
            </p:cNvPr>
            <p:cNvCxnSpPr>
              <a:cxnSpLocks/>
            </p:cNvCxnSpPr>
            <p:nvPr/>
          </p:nvCxnSpPr>
          <p:spPr>
            <a:xfrm>
              <a:off x="6154633" y="1348757"/>
              <a:ext cx="24761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/>
                <p:nvPr/>
              </p:nvSpPr>
              <p:spPr>
                <a:xfrm>
                  <a:off x="6167940" y="2300303"/>
                  <a:ext cx="254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40" y="2300303"/>
                  <a:ext cx="25417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10000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E3910F-2E17-18A3-A36A-EC9B2DEE99E5}"/>
                </a:ext>
              </a:extLst>
            </p:cNvPr>
            <p:cNvCxnSpPr>
              <a:cxnSpLocks/>
            </p:cNvCxnSpPr>
            <p:nvPr/>
          </p:nvCxnSpPr>
          <p:spPr>
            <a:xfrm>
              <a:off x="6144918" y="139604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53C0F8-4093-B89F-9066-1BFA66E86892}"/>
                </a:ext>
              </a:extLst>
            </p:cNvPr>
            <p:cNvCxnSpPr>
              <a:cxnSpLocks/>
            </p:cNvCxnSpPr>
            <p:nvPr/>
          </p:nvCxnSpPr>
          <p:spPr>
            <a:xfrm>
              <a:off x="6445133" y="139604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792AE8-CD56-CF51-7E07-7534A0F377E8}"/>
                </a:ext>
              </a:extLst>
            </p:cNvPr>
            <p:cNvCxnSpPr/>
            <p:nvPr/>
          </p:nvCxnSpPr>
          <p:spPr>
            <a:xfrm>
              <a:off x="6145638" y="2129180"/>
              <a:ext cx="30612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648827-080C-C955-342B-F295E315DC63}"/>
              </a:ext>
            </a:extLst>
          </p:cNvPr>
          <p:cNvCxnSpPr>
            <a:cxnSpLocks/>
          </p:cNvCxnSpPr>
          <p:nvPr/>
        </p:nvCxnSpPr>
        <p:spPr>
          <a:xfrm>
            <a:off x="6267409" y="1048107"/>
            <a:ext cx="947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DCA2E8-0D2B-D37A-5CF3-EE934FCFDCC9}"/>
              </a:ext>
            </a:extLst>
          </p:cNvPr>
          <p:cNvCxnSpPr>
            <a:cxnSpLocks/>
          </p:cNvCxnSpPr>
          <p:nvPr/>
        </p:nvCxnSpPr>
        <p:spPr>
          <a:xfrm>
            <a:off x="6261926" y="992367"/>
            <a:ext cx="962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BDF09E-85D1-BC01-CD6D-80967A8F3DE0}"/>
              </a:ext>
            </a:extLst>
          </p:cNvPr>
          <p:cNvCxnSpPr/>
          <p:nvPr/>
        </p:nvCxnSpPr>
        <p:spPr>
          <a:xfrm>
            <a:off x="7113069" y="643716"/>
            <a:ext cx="0" cy="3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5745C5-50B7-3E77-F9A7-DB79F71C1589}"/>
              </a:ext>
            </a:extLst>
          </p:cNvPr>
          <p:cNvCxnSpPr>
            <a:cxnSpLocks/>
          </p:cNvCxnSpPr>
          <p:nvPr/>
        </p:nvCxnSpPr>
        <p:spPr>
          <a:xfrm rot="10800000">
            <a:off x="7113069" y="1039658"/>
            <a:ext cx="0" cy="324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/>
              <p:nvPr/>
            </p:nvSpPr>
            <p:spPr>
              <a:xfrm>
                <a:off x="4274477" y="821146"/>
                <a:ext cx="6145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77" y="821146"/>
                <a:ext cx="6145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E00776-AD61-85DA-A3FD-E23D834CF554}"/>
              </a:ext>
            </a:extLst>
          </p:cNvPr>
          <p:cNvCxnSpPr>
            <a:cxnSpLocks/>
          </p:cNvCxnSpPr>
          <p:nvPr/>
        </p:nvCxnSpPr>
        <p:spPr>
          <a:xfrm>
            <a:off x="8419629" y="1894256"/>
            <a:ext cx="426873" cy="29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E6513C-8FAB-06F1-8BE1-AD287310391A}"/>
              </a:ext>
            </a:extLst>
          </p:cNvPr>
          <p:cNvCxnSpPr/>
          <p:nvPr/>
        </p:nvCxnSpPr>
        <p:spPr>
          <a:xfrm flipV="1">
            <a:off x="8633065" y="190153"/>
            <a:ext cx="1476082" cy="1853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3BB0AC-3632-45C8-DC70-135E81C8113A}"/>
                  </a:ext>
                </a:extLst>
              </p:cNvPr>
              <p:cNvSpPr txBox="1"/>
              <p:nvPr/>
            </p:nvSpPr>
            <p:spPr>
              <a:xfrm>
                <a:off x="6802234" y="-14934"/>
                <a:ext cx="6145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3BB0AC-3632-45C8-DC70-135E81C8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34" y="-14934"/>
                <a:ext cx="61457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9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0F2595-4785-5E85-3C5F-E6CFBA626D81}"/>
                  </a:ext>
                </a:extLst>
              </p:cNvPr>
              <p:cNvSpPr txBox="1"/>
              <p:nvPr/>
            </p:nvSpPr>
            <p:spPr>
              <a:xfrm>
                <a:off x="0" y="1418820"/>
                <a:ext cx="12192000" cy="4518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GI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,….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from testing and reflects constrain at the motor side!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0F2595-4785-5E85-3C5F-E6CFBA62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8820"/>
                <a:ext cx="12192000" cy="4518288"/>
              </a:xfrm>
              <a:prstGeom prst="rect">
                <a:avLst/>
              </a:prstGeom>
              <a:blipFill>
                <a:blip r:embed="rId2"/>
                <a:stretch>
                  <a:fillRect l="-1561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9C8E0B-176D-8ACB-1E48-3E0202AD6E54}"/>
              </a:ext>
            </a:extLst>
          </p:cNvPr>
          <p:cNvSpPr txBox="1"/>
          <p:nvPr/>
        </p:nvSpPr>
        <p:spPr>
          <a:xfrm>
            <a:off x="0" y="255387"/>
            <a:ext cx="770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Stiffness of springs connected to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panel:</a:t>
            </a:r>
          </a:p>
        </p:txBody>
      </p:sp>
    </p:spTree>
    <p:extLst>
      <p:ext uri="{BB962C8B-B14F-4D97-AF65-F5344CB8AC3E}">
        <p14:creationId xmlns:p14="http://schemas.microsoft.com/office/powerpoint/2010/main" val="212928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2EC-997A-F771-D748-BD75F7C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Verification:</a:t>
            </a:r>
          </a:p>
        </p:txBody>
      </p:sp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0113AED-FEA3-ACA8-1E5D-2FFB4E21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947" y="1484403"/>
            <a:ext cx="6096000" cy="457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3951679-9387-03E6-0EE3-A6D0E9F526FA}"/>
              </a:ext>
            </a:extLst>
          </p:cNvPr>
          <p:cNvGrpSpPr/>
          <p:nvPr/>
        </p:nvGrpSpPr>
        <p:grpSpPr>
          <a:xfrm>
            <a:off x="436826" y="2904265"/>
            <a:ext cx="6063781" cy="2737104"/>
            <a:chOff x="-310726" y="1005919"/>
            <a:chExt cx="6063781" cy="27371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3A5D75-7866-61A9-488A-FE4E149D70D4}"/>
                </a:ext>
              </a:extLst>
            </p:cNvPr>
            <p:cNvGrpSpPr/>
            <p:nvPr/>
          </p:nvGrpSpPr>
          <p:grpSpPr>
            <a:xfrm>
              <a:off x="-310726" y="1005919"/>
              <a:ext cx="6063781" cy="2607177"/>
              <a:chOff x="6057208" y="1643065"/>
              <a:chExt cx="6063781" cy="40594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1DF7E9-7814-9A93-76A9-B9FB2E4981BB}"/>
                  </a:ext>
                </a:extLst>
              </p:cNvPr>
              <p:cNvGrpSpPr/>
              <p:nvPr/>
            </p:nvGrpSpPr>
            <p:grpSpPr>
              <a:xfrm>
                <a:off x="6057208" y="2076759"/>
                <a:ext cx="6063781" cy="3625720"/>
                <a:chOff x="3092524" y="1088815"/>
                <a:chExt cx="6063781" cy="362572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E5D568E-D281-7D8A-AB09-0C9EC1E5B5FD}"/>
                    </a:ext>
                  </a:extLst>
                </p:cNvPr>
                <p:cNvSpPr/>
                <p:nvPr/>
              </p:nvSpPr>
              <p:spPr>
                <a:xfrm rot="19385875">
                  <a:off x="3092524" y="1968119"/>
                  <a:ext cx="6063781" cy="711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E3AAA63-291F-350D-E5FD-89527ACD7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2995" y="2152185"/>
                  <a:ext cx="4839629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A4673B1-5F36-A4C1-D415-D01CFFBAD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11619" y="1088815"/>
                  <a:ext cx="365515" cy="60337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700D5C7-A4C6-267C-17FA-D0F05FDE73C7}"/>
                    </a:ext>
                  </a:extLst>
                </p:cNvPr>
                <p:cNvCxnSpPr/>
                <p:nvPr/>
              </p:nvCxnSpPr>
              <p:spPr>
                <a:xfrm>
                  <a:off x="7411619" y="1692187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290CE6F-11A4-3CFD-7738-F8DFF7F41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40552" y="2102370"/>
                  <a:ext cx="365515" cy="60337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77D2118-531C-0E76-81C4-C8B284EEB639}"/>
                    </a:ext>
                  </a:extLst>
                </p:cNvPr>
                <p:cNvCxnSpPr/>
                <p:nvPr/>
              </p:nvCxnSpPr>
              <p:spPr>
                <a:xfrm>
                  <a:off x="7456058" y="2705741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B4DF5D3-11AE-3E52-1C63-CEC7A6464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84991" y="3115925"/>
                  <a:ext cx="365515" cy="60337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55C2662-DFDE-957E-E77A-385DF52BB419}"/>
                    </a:ext>
                  </a:extLst>
                </p:cNvPr>
                <p:cNvCxnSpPr/>
                <p:nvPr/>
              </p:nvCxnSpPr>
              <p:spPr>
                <a:xfrm>
                  <a:off x="4797633" y="3700981"/>
                  <a:ext cx="394448" cy="41018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8604A43-8BD4-D536-CEA3-9E5F7ED77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26566" y="4111163"/>
                  <a:ext cx="365515" cy="60337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579F18-D39D-B2C2-4107-5CC890EA9E9A}"/>
                  </a:ext>
                </a:extLst>
              </p:cNvPr>
              <p:cNvCxnSpPr/>
              <p:nvPr/>
            </p:nvCxnSpPr>
            <p:spPr>
              <a:xfrm>
                <a:off x="10348356" y="1643065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5D35B4-576F-3F54-69A0-A824B90322A1}"/>
                </a:ext>
              </a:extLst>
            </p:cNvPr>
            <p:cNvCxnSpPr/>
            <p:nvPr/>
          </p:nvCxnSpPr>
          <p:spPr>
            <a:xfrm>
              <a:off x="3830288" y="2987118"/>
              <a:ext cx="5519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921AC1-DD6C-24A2-B62E-85D96BCAA6EC}"/>
                </a:ext>
              </a:extLst>
            </p:cNvPr>
            <p:cNvCxnSpPr/>
            <p:nvPr/>
          </p:nvCxnSpPr>
          <p:spPr>
            <a:xfrm flipH="1">
              <a:off x="3830092" y="2987118"/>
              <a:ext cx="227012" cy="11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C3E92-E4DB-98A6-FF6E-C8D358EE6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302" y="2987118"/>
              <a:ext cx="227012" cy="11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4398A4-86E3-F3CF-C216-6F24ACFC081F}"/>
                </a:ext>
              </a:extLst>
            </p:cNvPr>
            <p:cNvCxnSpPr/>
            <p:nvPr/>
          </p:nvCxnSpPr>
          <p:spPr>
            <a:xfrm>
              <a:off x="1187369" y="3632423"/>
              <a:ext cx="5519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E352FD-4B9F-1804-5452-03ADFE7F5176}"/>
                </a:ext>
              </a:extLst>
            </p:cNvPr>
            <p:cNvCxnSpPr/>
            <p:nvPr/>
          </p:nvCxnSpPr>
          <p:spPr>
            <a:xfrm flipH="1">
              <a:off x="1187173" y="3632423"/>
              <a:ext cx="227012" cy="11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C2A5F9-38EE-5FA8-D086-9978B8928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4383" y="3632423"/>
              <a:ext cx="227012" cy="11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A1DD7E-08EA-41EF-A0C5-81E3C71F7039}"/>
              </a:ext>
            </a:extLst>
          </p:cNvPr>
          <p:cNvCxnSpPr>
            <a:stCxn id="23" idx="0"/>
          </p:cNvCxnSpPr>
          <p:nvPr/>
        </p:nvCxnSpPr>
        <p:spPr>
          <a:xfrm flipV="1">
            <a:off x="3454991" y="205970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763852-599F-3939-0DDE-A8DDFC82DB25}"/>
              </a:ext>
            </a:extLst>
          </p:cNvPr>
          <p:cNvCxnSpPr/>
          <p:nvPr/>
        </p:nvCxnSpPr>
        <p:spPr>
          <a:xfrm flipV="1">
            <a:off x="3854109" y="176139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18ABDF-B89C-AB99-291A-8848E940371C}"/>
              </a:ext>
            </a:extLst>
          </p:cNvPr>
          <p:cNvCxnSpPr/>
          <p:nvPr/>
        </p:nvCxnSpPr>
        <p:spPr>
          <a:xfrm flipV="1">
            <a:off x="4256282" y="150984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DF50B1-DE03-AE82-F2B2-6CB35BADAE0E}"/>
              </a:ext>
            </a:extLst>
          </p:cNvPr>
          <p:cNvCxnSpPr/>
          <p:nvPr/>
        </p:nvCxnSpPr>
        <p:spPr>
          <a:xfrm flipV="1">
            <a:off x="4651592" y="1139917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259E-3C74-C87D-8A8C-157DC75370A2}"/>
              </a:ext>
            </a:extLst>
          </p:cNvPr>
          <p:cNvCxnSpPr/>
          <p:nvPr/>
        </p:nvCxnSpPr>
        <p:spPr>
          <a:xfrm flipV="1">
            <a:off x="5031058" y="860478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9C8092-63C1-285B-6949-E94500971D55}"/>
              </a:ext>
            </a:extLst>
          </p:cNvPr>
          <p:cNvCxnSpPr/>
          <p:nvPr/>
        </p:nvCxnSpPr>
        <p:spPr>
          <a:xfrm flipV="1">
            <a:off x="5410524" y="62735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E0FB0C-6ED8-A5F2-8569-C98DA5FB3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3202" y="266059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B1D60C-E381-F745-CF53-98348537B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9116" y="2336600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7FEDC3-56B5-7108-D099-BDBA5044D0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151" y="296464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0984B2-DEE0-A2F9-FABE-07C9533B10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2756" y="329978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45442-6797-3F9A-F935-FB3A38E8DD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91267" y="3697898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0" y="2510048"/>
                <a:ext cx="12432609" cy="44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Tortional angle of each panel (based on undeformed configuration):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GI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0048"/>
                <a:ext cx="12432609" cy="4451860"/>
              </a:xfrm>
              <a:prstGeom prst="rect">
                <a:avLst/>
              </a:prstGeom>
              <a:blipFill>
                <a:blip r:embed="rId2"/>
                <a:stretch>
                  <a:fillRect l="-817" t="-1136" b="-15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408743" y="447238"/>
            <a:ext cx="8740328" cy="2015792"/>
            <a:chOff x="2078236" y="6564"/>
            <a:chExt cx="8740328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2078236" y="503343"/>
              <a:ext cx="8740328" cy="1519013"/>
              <a:chOff x="2078236" y="503343"/>
              <a:chExt cx="8740328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2078236" y="503343"/>
                <a:ext cx="7242313" cy="857798"/>
                <a:chOff x="2474843" y="1285540"/>
                <a:chExt cx="7242313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83B740-CFF1-2815-2204-8325E05137FA}"/>
              </a:ext>
            </a:extLst>
          </p:cNvPr>
          <p:cNvSpPr txBox="1"/>
          <p:nvPr/>
        </p:nvSpPr>
        <p:spPr>
          <a:xfrm>
            <a:off x="1057800" y="1224683"/>
            <a:ext cx="12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Robin BC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CC505-243B-F67B-CB23-83052B81EF61}"/>
              </a:ext>
            </a:extLst>
          </p:cNvPr>
          <p:cNvSpPr txBox="1"/>
          <p:nvPr/>
        </p:nvSpPr>
        <p:spPr>
          <a:xfrm rot="5400000">
            <a:off x="5435144" y="5253363"/>
            <a:ext cx="100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4072-09CF-96DC-ED3E-59EA3FAF84BE}"/>
              </a:ext>
            </a:extLst>
          </p:cNvPr>
          <p:cNvSpPr txBox="1"/>
          <p:nvPr/>
        </p:nvSpPr>
        <p:spPr>
          <a:xfrm>
            <a:off x="0" y="154549"/>
            <a:ext cx="626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tube only:</a:t>
            </a:r>
          </a:p>
        </p:txBody>
      </p:sp>
    </p:spTree>
    <p:extLst>
      <p:ext uri="{BB962C8B-B14F-4D97-AF65-F5344CB8AC3E}">
        <p14:creationId xmlns:p14="http://schemas.microsoft.com/office/powerpoint/2010/main" val="391031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2D49B-DA07-8748-5701-FA8ECB786435}"/>
              </a:ext>
            </a:extLst>
          </p:cNvPr>
          <p:cNvGrpSpPr/>
          <p:nvPr/>
        </p:nvGrpSpPr>
        <p:grpSpPr>
          <a:xfrm>
            <a:off x="429661" y="2031188"/>
            <a:ext cx="10836655" cy="4397343"/>
            <a:chOff x="429661" y="1752410"/>
            <a:chExt cx="10836655" cy="439734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F8E67AF-3664-0BAE-4753-3A44DCB3B7B2}"/>
                </a:ext>
              </a:extLst>
            </p:cNvPr>
            <p:cNvGrpSpPr/>
            <p:nvPr/>
          </p:nvGrpSpPr>
          <p:grpSpPr>
            <a:xfrm>
              <a:off x="6426687" y="1752410"/>
              <a:ext cx="4839629" cy="702090"/>
              <a:chOff x="3594549" y="1851787"/>
              <a:chExt cx="4839629" cy="109316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E3F862-FB9D-D5F7-4CFB-CE12371A3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4549" y="2565523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154D45E6-068E-F112-1179-1BD8E29B7107}"/>
                  </a:ext>
                </a:extLst>
              </p:cNvPr>
              <p:cNvSpPr/>
              <p:nvPr/>
            </p:nvSpPr>
            <p:spPr>
              <a:xfrm>
                <a:off x="6368332" y="2086309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970" r="-2985" b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00F2595-4785-5E85-3C5F-E6CFBA626D81}"/>
                    </a:ext>
                  </a:extLst>
                </p:cNvPr>
                <p:cNvSpPr txBox="1"/>
                <p:nvPr/>
              </p:nvSpPr>
              <p:spPr>
                <a:xfrm>
                  <a:off x="429661" y="4070658"/>
                  <a:ext cx="8474115" cy="20790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b="0" dirty="0"/>
                    <a:t>Displacement of springs: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a14:m>
                  <a:endParaRPr lang="en-US" sz="1600" dirty="0"/>
                </a:p>
                <a:p>
                  <a:endParaRPr lang="en-US" sz="400" b="0" dirty="0"/>
                </a:p>
                <a:p>
                  <a:r>
                    <a:rPr lang="en-US" sz="1600" dirty="0"/>
                    <a:t>Force applied by springs: </a:t>
                  </a:r>
                </a:p>
                <a:p>
                  <a:endParaRPr lang="en-US" sz="400" b="0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1600" dirty="0"/>
                    <a:t>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600" dirty="0"/>
                    <a:t> width of spring area</a:t>
                  </a:r>
                </a:p>
                <a:p>
                  <a:pPr algn="ctr"/>
                  <a:endParaRPr lang="en-US" sz="400" dirty="0"/>
                </a:p>
                <a:p>
                  <a:r>
                    <a:rPr lang="en-US" sz="1600" dirty="0"/>
                    <a:t>Torque: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𝑑𝑒𝑓𝑜𝑟𝑚𝑒𝑑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)]∗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/>
                    <a:t> </a:t>
                  </a:r>
                </a:p>
                <a:p>
                  <a:endParaRPr lang="en-US" sz="400" dirty="0"/>
                </a:p>
                <a:p>
                  <a:r>
                    <a:rPr lang="en-US" sz="1600" dirty="0"/>
                    <a:t>Stiffness of Springs: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𝑑𝑒𝑓𝑜𝑟𝑚𝑒𝑑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00F2595-4785-5E85-3C5F-E6CFBA62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61" y="4070658"/>
                  <a:ext cx="8474115" cy="2079095"/>
                </a:xfrm>
                <a:prstGeom prst="rect">
                  <a:avLst/>
                </a:prstGeom>
                <a:blipFill>
                  <a:blip r:embed="rId3"/>
                  <a:stretch>
                    <a:fillRect l="-1345" t="-3030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432ED1F-2562-75BE-145C-7192B59A0292}"/>
              </a:ext>
            </a:extLst>
          </p:cNvPr>
          <p:cNvSpPr/>
          <p:nvPr/>
        </p:nvSpPr>
        <p:spPr>
          <a:xfrm rot="18461828">
            <a:off x="6331126" y="2244945"/>
            <a:ext cx="49310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3AD76-CB42-5C25-145C-29D1789E80FA}"/>
              </a:ext>
            </a:extLst>
          </p:cNvPr>
          <p:cNvGrpSpPr/>
          <p:nvPr/>
        </p:nvGrpSpPr>
        <p:grpSpPr>
          <a:xfrm>
            <a:off x="5658951" y="190153"/>
            <a:ext cx="983656" cy="2030759"/>
            <a:chOff x="5793790" y="546543"/>
            <a:chExt cx="983656" cy="20307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BD4144-372A-ED5F-F806-C9240386F895}"/>
                </a:ext>
              </a:extLst>
            </p:cNvPr>
            <p:cNvSpPr/>
            <p:nvPr/>
          </p:nvSpPr>
          <p:spPr>
            <a:xfrm>
              <a:off x="5793790" y="546543"/>
              <a:ext cx="967409" cy="13981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/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E3910F-2E17-18A3-A36A-EC9B2DEE99E5}"/>
                </a:ext>
              </a:extLst>
            </p:cNvPr>
            <p:cNvCxnSpPr>
              <a:cxnSpLocks/>
            </p:cNvCxnSpPr>
            <p:nvPr/>
          </p:nvCxnSpPr>
          <p:spPr>
            <a:xfrm>
              <a:off x="5793790" y="139604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53C0F8-4093-B89F-9066-1BFA66E86892}"/>
                </a:ext>
              </a:extLst>
            </p:cNvPr>
            <p:cNvCxnSpPr>
              <a:cxnSpLocks/>
            </p:cNvCxnSpPr>
            <p:nvPr/>
          </p:nvCxnSpPr>
          <p:spPr>
            <a:xfrm>
              <a:off x="6759593" y="138153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792AE8-CD56-CF51-7E07-7534A0F37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3790" y="2232509"/>
              <a:ext cx="983656" cy="143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648827-080C-C955-342B-F295E315DC63}"/>
              </a:ext>
            </a:extLst>
          </p:cNvPr>
          <p:cNvCxnSpPr>
            <a:cxnSpLocks/>
          </p:cNvCxnSpPr>
          <p:nvPr/>
        </p:nvCxnSpPr>
        <p:spPr>
          <a:xfrm>
            <a:off x="6259060" y="1588321"/>
            <a:ext cx="947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DCA2E8-0D2B-D37A-5CF3-EE934FCFDCC9}"/>
              </a:ext>
            </a:extLst>
          </p:cNvPr>
          <p:cNvCxnSpPr>
            <a:cxnSpLocks/>
          </p:cNvCxnSpPr>
          <p:nvPr/>
        </p:nvCxnSpPr>
        <p:spPr>
          <a:xfrm>
            <a:off x="6263041" y="204620"/>
            <a:ext cx="962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/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E00776-AD61-85DA-A3FD-E23D834CF554}"/>
              </a:ext>
            </a:extLst>
          </p:cNvPr>
          <p:cNvCxnSpPr>
            <a:cxnSpLocks/>
          </p:cNvCxnSpPr>
          <p:nvPr/>
        </p:nvCxnSpPr>
        <p:spPr>
          <a:xfrm>
            <a:off x="8419629" y="1894256"/>
            <a:ext cx="426873" cy="29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A28FBC2-738F-C285-217F-F577A7CE0F76}"/>
              </a:ext>
            </a:extLst>
          </p:cNvPr>
          <p:cNvGrpSpPr/>
          <p:nvPr/>
        </p:nvGrpSpPr>
        <p:grpSpPr>
          <a:xfrm>
            <a:off x="-187467" y="-46698"/>
            <a:ext cx="6063781" cy="3058867"/>
            <a:chOff x="-174048" y="-62992"/>
            <a:chExt cx="6063781" cy="30588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70BA7B-71C8-6162-140E-A6F523D27960}"/>
                </a:ext>
              </a:extLst>
            </p:cNvPr>
            <p:cNvGrpSpPr/>
            <p:nvPr/>
          </p:nvGrpSpPr>
          <p:grpSpPr>
            <a:xfrm>
              <a:off x="-174048" y="-62992"/>
              <a:ext cx="6063781" cy="3058867"/>
              <a:chOff x="-310726" y="-348166"/>
              <a:chExt cx="6063781" cy="3058867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48EBEAE-F221-5281-C871-BDBE7155B2B6}"/>
                  </a:ext>
                </a:extLst>
              </p:cNvPr>
              <p:cNvCxnSpPr/>
              <p:nvPr/>
            </p:nvCxnSpPr>
            <p:spPr>
              <a:xfrm flipH="1" flipV="1">
                <a:off x="2365305" y="1214445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D0203F1-6855-D826-85C5-EC3E642E55F8}"/>
                  </a:ext>
                </a:extLst>
              </p:cNvPr>
              <p:cNvCxnSpPr/>
              <p:nvPr/>
            </p:nvCxnSpPr>
            <p:spPr>
              <a:xfrm flipH="1" flipV="1">
                <a:off x="2071970" y="1402432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5AF89F-DFA3-57E0-ED76-7E9CA5A6B0C4}"/>
                  </a:ext>
                </a:extLst>
              </p:cNvPr>
              <p:cNvGrpSpPr/>
              <p:nvPr/>
            </p:nvGrpSpPr>
            <p:grpSpPr>
              <a:xfrm>
                <a:off x="-310726" y="-348166"/>
                <a:ext cx="6063781" cy="3058867"/>
                <a:chOff x="-310726" y="-348166"/>
                <a:chExt cx="6063781" cy="30588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/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8120D8F-2085-65E7-BD98-D0FD904ED0CA}"/>
                    </a:ext>
                  </a:extLst>
                </p:cNvPr>
                <p:cNvGrpSpPr/>
                <p:nvPr/>
              </p:nvGrpSpPr>
              <p:grpSpPr>
                <a:xfrm>
                  <a:off x="-310726" y="-348166"/>
                  <a:ext cx="6063781" cy="3058867"/>
                  <a:chOff x="-310726" y="-348166"/>
                  <a:chExt cx="6063781" cy="3058867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D9FCFEC8-EF6E-2B3C-639A-83D0D9C4B1B9}"/>
                      </a:ext>
                    </a:extLst>
                  </p:cNvPr>
                  <p:cNvGrpSpPr/>
                  <p:nvPr/>
                </p:nvGrpSpPr>
                <p:grpSpPr>
                  <a:xfrm>
                    <a:off x="-310726" y="1625639"/>
                    <a:ext cx="6063781" cy="915481"/>
                    <a:chOff x="6057208" y="2607977"/>
                    <a:chExt cx="6063781" cy="1425417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21449FA1-BDC1-3162-23EB-A47F44571C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57208" y="2607977"/>
                      <a:ext cx="6063781" cy="1425417"/>
                      <a:chOff x="3092524" y="1620033"/>
                      <a:chExt cx="6063781" cy="1425417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D8A6897C-1DA5-29A1-024A-F06CDF0AFBA7}"/>
                          </a:ext>
                        </a:extLst>
                      </p:cNvPr>
                      <p:cNvSpPr/>
                      <p:nvPr/>
                    </p:nvSpPr>
                    <p:spPr>
                      <a:xfrm rot="19385875">
                        <a:off x="3092524" y="1689566"/>
                        <a:ext cx="6063781" cy="7118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EF475B15-2AE5-ABDB-D70A-B95D6FE6AE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20550" y="2429411"/>
                        <a:ext cx="4839629" cy="0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Arc 95">
                        <a:extLst>
                          <a:ext uri="{FF2B5EF4-FFF2-40B4-BE49-F238E27FC236}">
                            <a16:creationId xmlns:a16="http://schemas.microsoft.com/office/drawing/2014/main" id="{EA7D34AE-95BC-A5E1-1B87-40117F018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0114" y="1620033"/>
                        <a:ext cx="380956" cy="986229"/>
                      </a:xfrm>
                      <a:prstGeom prst="arc">
                        <a:avLst>
                          <a:gd name="adj1" fmla="val 19675696"/>
                          <a:gd name="adj2" fmla="val 284014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21739" r="-4348" b="-16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3F57D995-A703-DB95-DDDF-FC94318592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331692" y="2696218"/>
                        <a:ext cx="174750" cy="29001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5DE339C0-2C45-9D43-2DC9-A83BADC619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72678" y="2605707"/>
                        <a:ext cx="73245" cy="25207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7D070B78-0A42-DCB7-617A-A0FD02A4F0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083975" y="2866898"/>
                        <a:ext cx="161948" cy="1785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EEB434E-87CB-662C-248D-FC933E3FE5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52467" y="3346570"/>
                      <a:ext cx="113807" cy="3431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C466828C-F989-22D3-510C-AA8AA6524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2092" y="2534170"/>
                    <a:ext cx="217517" cy="38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1E4E6092-91DA-61A1-0078-C64AE9861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01374" y="2533107"/>
                    <a:ext cx="129656" cy="17752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B7574B2-9281-F64F-C354-8892320EB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0207" y="2541119"/>
                    <a:ext cx="126923" cy="16958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4538494-8BE3-224B-4C34-587A2890A5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6695" y="1507858"/>
                    <a:ext cx="290374" cy="24470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2EC106A-9C64-79AA-DAA4-7E7A8A40889C}"/>
                      </a:ext>
                    </a:extLst>
                  </p:cNvPr>
                  <p:cNvSpPr txBox="1"/>
                  <p:nvPr/>
                </p:nvSpPr>
                <p:spPr>
                  <a:xfrm>
                    <a:off x="-142996" y="-348166"/>
                    <a:ext cx="5343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Robin boundary condition along height:</a:t>
                    </a:r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08758F-A2D8-623C-9179-622B71910F4F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D93692-29D5-0AB6-D5AC-96AC6AC5E7A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C896B4-5A4C-73A9-6D31-30662FD49D0C}"/>
              </a:ext>
            </a:extLst>
          </p:cNvPr>
          <p:cNvCxnSpPr>
            <a:cxnSpLocks/>
          </p:cNvCxnSpPr>
          <p:nvPr/>
        </p:nvCxnSpPr>
        <p:spPr>
          <a:xfrm flipV="1">
            <a:off x="2971634" y="2802582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D3E90A-936A-0BE1-1C31-5FE33069DCFC}"/>
              </a:ext>
            </a:extLst>
          </p:cNvPr>
          <p:cNvCxnSpPr>
            <a:cxnSpLocks/>
          </p:cNvCxnSpPr>
          <p:nvPr/>
        </p:nvCxnSpPr>
        <p:spPr>
          <a:xfrm flipH="1">
            <a:off x="2880916" y="280151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9E4839-69B9-1819-CEC4-7F5A9DB48820}"/>
              </a:ext>
            </a:extLst>
          </p:cNvPr>
          <p:cNvCxnSpPr>
            <a:cxnSpLocks/>
          </p:cNvCxnSpPr>
          <p:nvPr/>
        </p:nvCxnSpPr>
        <p:spPr>
          <a:xfrm flipH="1">
            <a:off x="2999749" y="280953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AE45C9F-175C-58D7-B83E-A398DDDE424D}"/>
              </a:ext>
            </a:extLst>
          </p:cNvPr>
          <p:cNvSpPr/>
          <p:nvPr/>
        </p:nvSpPr>
        <p:spPr>
          <a:xfrm rot="18458042">
            <a:off x="8836428" y="2157096"/>
            <a:ext cx="344967" cy="435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647577-4756-33C4-68C7-49CFB213AF05}"/>
              </a:ext>
            </a:extLst>
          </p:cNvPr>
          <p:cNvCxnSpPr>
            <a:cxnSpLocks/>
          </p:cNvCxnSpPr>
          <p:nvPr/>
        </p:nvCxnSpPr>
        <p:spPr>
          <a:xfrm rot="20720607" flipV="1">
            <a:off x="9117563" y="1880111"/>
            <a:ext cx="733296" cy="525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C87628-DC51-28AE-F93B-B2B29942DAF2}"/>
              </a:ext>
            </a:extLst>
          </p:cNvPr>
          <p:cNvCxnSpPr>
            <a:cxnSpLocks/>
          </p:cNvCxnSpPr>
          <p:nvPr/>
        </p:nvCxnSpPr>
        <p:spPr>
          <a:xfrm flipV="1">
            <a:off x="9199969" y="2788591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1AB64F-F654-6300-B922-88B6AF757892}"/>
              </a:ext>
            </a:extLst>
          </p:cNvPr>
          <p:cNvCxnSpPr>
            <a:cxnSpLocks/>
          </p:cNvCxnSpPr>
          <p:nvPr/>
        </p:nvCxnSpPr>
        <p:spPr>
          <a:xfrm flipH="1">
            <a:off x="9298272" y="2631995"/>
            <a:ext cx="89091" cy="16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2226DA-28C2-7CA2-143E-3A5BD4B82DA3}"/>
              </a:ext>
            </a:extLst>
          </p:cNvPr>
          <p:cNvCxnSpPr>
            <a:cxnSpLocks/>
          </p:cNvCxnSpPr>
          <p:nvPr/>
        </p:nvCxnSpPr>
        <p:spPr>
          <a:xfrm>
            <a:off x="9267345" y="2402617"/>
            <a:ext cx="113807" cy="22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BF03DD0-C7FC-127D-E808-253B6AC683D7}"/>
              </a:ext>
            </a:extLst>
          </p:cNvPr>
          <p:cNvCxnSpPr>
            <a:cxnSpLocks/>
          </p:cNvCxnSpPr>
          <p:nvPr/>
        </p:nvCxnSpPr>
        <p:spPr>
          <a:xfrm flipH="1">
            <a:off x="9127357" y="277883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1FF573-725B-646A-B635-CF1D989E9DC8}"/>
              </a:ext>
            </a:extLst>
          </p:cNvPr>
          <p:cNvCxnSpPr>
            <a:cxnSpLocks/>
          </p:cNvCxnSpPr>
          <p:nvPr/>
        </p:nvCxnSpPr>
        <p:spPr>
          <a:xfrm flipH="1">
            <a:off x="9246190" y="278685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84172C-6CAA-7BF5-FE61-50E8C83C58ED}"/>
              </a:ext>
            </a:extLst>
          </p:cNvPr>
          <p:cNvCxnSpPr>
            <a:cxnSpLocks/>
          </p:cNvCxnSpPr>
          <p:nvPr/>
        </p:nvCxnSpPr>
        <p:spPr>
          <a:xfrm>
            <a:off x="9127819" y="2585598"/>
            <a:ext cx="73245" cy="16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D8A5A37-D486-F061-870B-8F9E64ACF7D3}"/>
              </a:ext>
            </a:extLst>
          </p:cNvPr>
          <p:cNvCxnSpPr>
            <a:cxnSpLocks/>
          </p:cNvCxnSpPr>
          <p:nvPr/>
        </p:nvCxnSpPr>
        <p:spPr>
          <a:xfrm flipH="1">
            <a:off x="9039116" y="2753349"/>
            <a:ext cx="161948" cy="114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F7C185-AC26-AFE3-0F49-A32B31867DD1}"/>
              </a:ext>
            </a:extLst>
          </p:cNvPr>
          <p:cNvCxnSpPr>
            <a:cxnSpLocks/>
          </p:cNvCxnSpPr>
          <p:nvPr/>
        </p:nvCxnSpPr>
        <p:spPr>
          <a:xfrm flipV="1">
            <a:off x="8940513" y="2860129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625840-8355-5900-FF0D-1C20F4B09F2B}"/>
              </a:ext>
            </a:extLst>
          </p:cNvPr>
          <p:cNvCxnSpPr>
            <a:cxnSpLocks/>
          </p:cNvCxnSpPr>
          <p:nvPr/>
        </p:nvCxnSpPr>
        <p:spPr>
          <a:xfrm flipH="1">
            <a:off x="8849795" y="2859066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15E45B9-77A3-FBC0-25A1-D5399C942DCF}"/>
              </a:ext>
            </a:extLst>
          </p:cNvPr>
          <p:cNvCxnSpPr>
            <a:cxnSpLocks/>
          </p:cNvCxnSpPr>
          <p:nvPr/>
        </p:nvCxnSpPr>
        <p:spPr>
          <a:xfrm flipH="1">
            <a:off x="8968628" y="2867078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5B59A686-E9DA-8B29-047A-91FCCF2131CC}"/>
              </a:ext>
            </a:extLst>
          </p:cNvPr>
          <p:cNvCxnSpPr>
            <a:stCxn id="9" idx="2"/>
          </p:cNvCxnSpPr>
          <p:nvPr/>
        </p:nvCxnSpPr>
        <p:spPr>
          <a:xfrm rot="5400000" flipH="1" flipV="1">
            <a:off x="3626657" y="569871"/>
            <a:ext cx="1277980" cy="2492305"/>
          </a:xfrm>
          <a:prstGeom prst="curvedConnector4">
            <a:avLst>
              <a:gd name="adj1" fmla="val -17888"/>
              <a:gd name="adj2" fmla="val 50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0D4EF0-CD07-A09C-CF11-EB4B1324A559}"/>
              </a:ext>
            </a:extLst>
          </p:cNvPr>
          <p:cNvCxnSpPr>
            <a:cxnSpLocks/>
          </p:cNvCxnSpPr>
          <p:nvPr/>
        </p:nvCxnSpPr>
        <p:spPr>
          <a:xfrm>
            <a:off x="7113471" y="204620"/>
            <a:ext cx="10301" cy="1383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A2DBB-F0B0-E6FF-970C-03853A69BCCC}"/>
              </a:ext>
            </a:extLst>
          </p:cNvPr>
          <p:cNvCxnSpPr>
            <a:cxnSpLocks/>
          </p:cNvCxnSpPr>
          <p:nvPr/>
        </p:nvCxnSpPr>
        <p:spPr>
          <a:xfrm flipV="1">
            <a:off x="3035053" y="1374455"/>
            <a:ext cx="1427475" cy="106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416EB8-838E-63ED-3617-ACBA7D5EC96C}"/>
                  </a:ext>
                </a:extLst>
              </p:cNvPr>
              <p:cNvSpPr txBox="1"/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416EB8-838E-63ED-3617-ACBA7D5EC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2A586-EA97-7D4F-5D16-8FDBA18BC7CA}"/>
              </a:ext>
            </a:extLst>
          </p:cNvPr>
          <p:cNvCxnSpPr>
            <a:cxnSpLocks/>
          </p:cNvCxnSpPr>
          <p:nvPr/>
        </p:nvCxnSpPr>
        <p:spPr>
          <a:xfrm>
            <a:off x="3052455" y="2449918"/>
            <a:ext cx="228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6583444-8A15-9D39-46F3-2652A4C8F043}"/>
                  </a:ext>
                </a:extLst>
              </p:cNvPr>
              <p:cNvSpPr txBox="1"/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6583444-8A15-9D39-46F3-2652A4C8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3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878BC-E15A-85BE-5CD0-921B7DD5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B0DC001-23E9-FD60-5C7B-4EC9ECEA4FFF}"/>
              </a:ext>
            </a:extLst>
          </p:cNvPr>
          <p:cNvGrpSpPr/>
          <p:nvPr/>
        </p:nvGrpSpPr>
        <p:grpSpPr>
          <a:xfrm>
            <a:off x="1058717" y="2031188"/>
            <a:ext cx="11076943" cy="4693236"/>
            <a:chOff x="1058717" y="1752410"/>
            <a:chExt cx="11076943" cy="46932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919F79-F766-7B46-721F-E190D29483E0}"/>
                </a:ext>
              </a:extLst>
            </p:cNvPr>
            <p:cNvGrpSpPr/>
            <p:nvPr/>
          </p:nvGrpSpPr>
          <p:grpSpPr>
            <a:xfrm>
              <a:off x="6426687" y="1752410"/>
              <a:ext cx="4839629" cy="702090"/>
              <a:chOff x="3594549" y="1851787"/>
              <a:chExt cx="4839629" cy="109316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1E4E100-9D82-6CF7-49C3-C029778B2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4549" y="2565523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5A6FB3D-FD78-52B6-85A5-C6D1403BB880}"/>
                  </a:ext>
                </a:extLst>
              </p:cNvPr>
              <p:cNvSpPr/>
              <p:nvPr/>
            </p:nvSpPr>
            <p:spPr>
              <a:xfrm>
                <a:off x="6368332" y="2086309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1F9D41C-2240-F0E2-C4A5-3E3D12D048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970" r="-2985" b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31C83D9-0198-563A-F9DC-14549CDBA39F}"/>
                    </a:ext>
                  </a:extLst>
                </p:cNvPr>
                <p:cNvSpPr txBox="1"/>
                <p:nvPr/>
              </p:nvSpPr>
              <p:spPr>
                <a:xfrm>
                  <a:off x="1058717" y="3991063"/>
                  <a:ext cx="11076943" cy="2454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𝑡h𝑖𝑐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𝑏𝑙𝑜𝑐𝑘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𝑡h𝑖𝑐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𝑏𝑙𝑜𝑐𝑘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nary>
                      </m:oMath>
                    </m:oMathPara>
                  </a14:m>
                  <a:endParaRPr lang="en-US" sz="16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𝑑𝑒𝑓𝑜𝑟𝑚𝑒𝑑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𝑡h𝑖𝑐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𝑏𝑙𝑜𝑐𝑘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𝑡h𝑖𝑐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𝑏𝑙𝑜𝑐𝑘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cotan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nary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000" dirty="0"/>
                    <a:t>As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0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000" dirty="0"/>
                    <a:t> Therefore: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𝑡h𝑖𝑐𝑘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𝑑𝑒𝑓𝑜𝑟𝑚𝑒𝑑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𝑢𝑛𝑑𝑒𝑓𝑜𝑟𝑚𝑒𝑑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undeformed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b="0" dirty="0"/>
                    <a:t>,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𝑑𝑒𝑓𝑜𝑟𝑚𝑒𝑑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b="0" dirty="0"/>
                    <a:t>=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𝑢𝑛𝑑𝑒𝑓𝑜𝑟𝑚𝑒𝑑</m:t>
                          </m:r>
                        </m:e>
                      </m:d>
                    </m:oMath>
                  </a14:m>
                  <a:r>
                    <a:rPr lang="en-US" sz="1400" b="0" dirty="0"/>
                    <a:t>+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𝑢𝑛𝑑𝑒𝑓𝑜𝑟𝑚𝑒𝑑</m:t>
                          </m:r>
                        </m:e>
                      </m:d>
                    </m:oMath>
                  </a14:m>
                  <a:r>
                    <a:rPr lang="en-US" sz="1400" b="0" dirty="0"/>
                    <a:t>]</a:t>
                  </a:r>
                </a:p>
                <a:p>
                  <a:endParaRPr lang="en-US" sz="1600" dirty="0"/>
                </a:p>
                <a:p>
                  <a:endParaRPr lang="en-US" sz="400" b="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31C83D9-0198-563A-F9DC-14549CDBA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7" y="3991063"/>
                  <a:ext cx="11076943" cy="2454583"/>
                </a:xfrm>
                <a:prstGeom prst="rect">
                  <a:avLst/>
                </a:prstGeom>
                <a:blipFill>
                  <a:blip r:embed="rId3"/>
                  <a:stretch>
                    <a:fillRect l="-687" t="-37113" b="-14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8A49B16-DCC6-ECB5-6907-7FC9A3DADDD4}"/>
              </a:ext>
            </a:extLst>
          </p:cNvPr>
          <p:cNvSpPr/>
          <p:nvPr/>
        </p:nvSpPr>
        <p:spPr>
          <a:xfrm rot="18461828">
            <a:off x="6331126" y="2244945"/>
            <a:ext cx="49310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578DEF-1832-3E34-C5AE-DEFA76225753}"/>
              </a:ext>
            </a:extLst>
          </p:cNvPr>
          <p:cNvGrpSpPr/>
          <p:nvPr/>
        </p:nvGrpSpPr>
        <p:grpSpPr>
          <a:xfrm>
            <a:off x="5658951" y="190153"/>
            <a:ext cx="983656" cy="2030759"/>
            <a:chOff x="5793790" y="546543"/>
            <a:chExt cx="983656" cy="20307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6C0C38-FB57-AA0F-E445-F083CBF63C79}"/>
                </a:ext>
              </a:extLst>
            </p:cNvPr>
            <p:cNvSpPr/>
            <p:nvPr/>
          </p:nvSpPr>
          <p:spPr>
            <a:xfrm>
              <a:off x="5793790" y="546543"/>
              <a:ext cx="967409" cy="13981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ED0EAC2-7674-60DA-FF64-F3E0E78B7701}"/>
                    </a:ext>
                  </a:extLst>
                </p:cNvPr>
                <p:cNvSpPr txBox="1"/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DD148D-EABD-9634-2514-A6AA6E25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793790" y="139604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EEA008-74FF-94FB-2137-4E1FFB8C3977}"/>
                </a:ext>
              </a:extLst>
            </p:cNvPr>
            <p:cNvCxnSpPr>
              <a:cxnSpLocks/>
            </p:cNvCxnSpPr>
            <p:nvPr/>
          </p:nvCxnSpPr>
          <p:spPr>
            <a:xfrm>
              <a:off x="6759593" y="138153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1D9F30-B1D5-E2EE-7C19-E397E0FDB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3790" y="2232509"/>
              <a:ext cx="983656" cy="143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64735D8-92C9-95FB-248B-4007239CA583}"/>
              </a:ext>
            </a:extLst>
          </p:cNvPr>
          <p:cNvCxnSpPr>
            <a:cxnSpLocks/>
          </p:cNvCxnSpPr>
          <p:nvPr/>
        </p:nvCxnSpPr>
        <p:spPr>
          <a:xfrm>
            <a:off x="6259060" y="1588321"/>
            <a:ext cx="947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97725C-D1CB-267E-F59C-5E0F42E5B530}"/>
              </a:ext>
            </a:extLst>
          </p:cNvPr>
          <p:cNvCxnSpPr>
            <a:cxnSpLocks/>
          </p:cNvCxnSpPr>
          <p:nvPr/>
        </p:nvCxnSpPr>
        <p:spPr>
          <a:xfrm>
            <a:off x="6263041" y="204620"/>
            <a:ext cx="962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DFD4F1-36FF-9A1E-6C0E-680E287107F3}"/>
                  </a:ext>
                </a:extLst>
              </p:cNvPr>
              <p:cNvSpPr txBox="1"/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60C613-2535-AC91-CD04-FB77FCB03726}"/>
              </a:ext>
            </a:extLst>
          </p:cNvPr>
          <p:cNvCxnSpPr>
            <a:cxnSpLocks/>
          </p:cNvCxnSpPr>
          <p:nvPr/>
        </p:nvCxnSpPr>
        <p:spPr>
          <a:xfrm>
            <a:off x="8419629" y="1894256"/>
            <a:ext cx="426873" cy="29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46CC7C-4BD2-BD1F-FDA0-697363169429}"/>
              </a:ext>
            </a:extLst>
          </p:cNvPr>
          <p:cNvGrpSpPr/>
          <p:nvPr/>
        </p:nvGrpSpPr>
        <p:grpSpPr>
          <a:xfrm>
            <a:off x="-187467" y="1515913"/>
            <a:ext cx="6063781" cy="1496256"/>
            <a:chOff x="-174048" y="1499619"/>
            <a:chExt cx="6063781" cy="14962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F033C6F-24DB-D290-8D73-4FD590BA4553}"/>
                </a:ext>
              </a:extLst>
            </p:cNvPr>
            <p:cNvGrpSpPr/>
            <p:nvPr/>
          </p:nvGrpSpPr>
          <p:grpSpPr>
            <a:xfrm>
              <a:off x="-174048" y="1499619"/>
              <a:ext cx="6063781" cy="1496256"/>
              <a:chOff x="-310726" y="1214445"/>
              <a:chExt cx="6063781" cy="149625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26C73F78-4D9A-E00C-EEBE-5A935C3EA3BF}"/>
                  </a:ext>
                </a:extLst>
              </p:cNvPr>
              <p:cNvCxnSpPr/>
              <p:nvPr/>
            </p:nvCxnSpPr>
            <p:spPr>
              <a:xfrm flipH="1" flipV="1">
                <a:off x="2365305" y="1214445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03CB71-9078-A37B-AA43-47F37BC12233}"/>
                  </a:ext>
                </a:extLst>
              </p:cNvPr>
              <p:cNvCxnSpPr/>
              <p:nvPr/>
            </p:nvCxnSpPr>
            <p:spPr>
              <a:xfrm flipH="1" flipV="1">
                <a:off x="2071970" y="1402432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2430E7F-069A-B82A-11F4-494D38A37E92}"/>
                  </a:ext>
                </a:extLst>
              </p:cNvPr>
              <p:cNvGrpSpPr/>
              <p:nvPr/>
            </p:nvGrpSpPr>
            <p:grpSpPr>
              <a:xfrm>
                <a:off x="-310726" y="1285441"/>
                <a:ext cx="6063781" cy="1425260"/>
                <a:chOff x="-310726" y="1285441"/>
                <a:chExt cx="6063781" cy="14252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1273CB97-0DCB-4C3B-69F4-278B9C01CC75}"/>
                        </a:ext>
                      </a:extLst>
                    </p:cNvPr>
                    <p:cNvSpPr txBox="1"/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E6EAB01-09BB-AAAD-F976-410CC1324E44}"/>
                    </a:ext>
                  </a:extLst>
                </p:cNvPr>
                <p:cNvGrpSpPr/>
                <p:nvPr/>
              </p:nvGrpSpPr>
              <p:grpSpPr>
                <a:xfrm>
                  <a:off x="-310726" y="1507858"/>
                  <a:ext cx="6063781" cy="1202843"/>
                  <a:chOff x="-310726" y="1507858"/>
                  <a:chExt cx="6063781" cy="120284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738D920-B2F3-3DAD-92A5-627DB524759A}"/>
                      </a:ext>
                    </a:extLst>
                  </p:cNvPr>
                  <p:cNvGrpSpPr/>
                  <p:nvPr/>
                </p:nvGrpSpPr>
                <p:grpSpPr>
                  <a:xfrm>
                    <a:off x="-310726" y="1625639"/>
                    <a:ext cx="6063781" cy="915481"/>
                    <a:chOff x="6057208" y="2607977"/>
                    <a:chExt cx="6063781" cy="1425417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E6739514-9EAF-ECB6-4D88-25D7B0767C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57208" y="2607977"/>
                      <a:ext cx="6063781" cy="1425417"/>
                      <a:chOff x="3092524" y="1620033"/>
                      <a:chExt cx="6063781" cy="1425417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0AC30BAD-3899-46EB-0A67-8D79753703BD}"/>
                          </a:ext>
                        </a:extLst>
                      </p:cNvPr>
                      <p:cNvSpPr/>
                      <p:nvPr/>
                    </p:nvSpPr>
                    <p:spPr>
                      <a:xfrm rot="19385875">
                        <a:off x="3092524" y="1689566"/>
                        <a:ext cx="6063781" cy="7118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F5BEEED7-B519-CD8B-6DA1-CED0ED4CFF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20550" y="2429411"/>
                        <a:ext cx="4839629" cy="0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Arc 95">
                        <a:extLst>
                          <a:ext uri="{FF2B5EF4-FFF2-40B4-BE49-F238E27FC236}">
                            <a16:creationId xmlns:a16="http://schemas.microsoft.com/office/drawing/2014/main" id="{A111AB60-8DA5-7CC9-EAEB-7932DA88C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0114" y="1620033"/>
                        <a:ext cx="380956" cy="986229"/>
                      </a:xfrm>
                      <a:prstGeom prst="arc">
                        <a:avLst>
                          <a:gd name="adj1" fmla="val 19675696"/>
                          <a:gd name="adj2" fmla="val 284014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AA53CC65-E53C-6819-CAAC-6283C5A738F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21739" r="-4348" b="-16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9071642F-2B5A-F55E-7398-0B4A5DA99A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331692" y="2696218"/>
                        <a:ext cx="174750" cy="29001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2A53A763-D0A0-3E09-E35F-59B076110DB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72678" y="2605707"/>
                        <a:ext cx="73245" cy="25207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F4B15916-6691-468A-F9DF-5B7FE8FAAF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083975" y="2866898"/>
                        <a:ext cx="161948" cy="1785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B5A0F71-DBC0-F8D5-2B25-A8C908EA74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52467" y="3346570"/>
                      <a:ext cx="113807" cy="3431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2CF10066-3093-23F3-CCF9-6BAAD601B2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2092" y="2534170"/>
                    <a:ext cx="217517" cy="38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411BEC8F-8B14-97C9-CFED-4BD65C9B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01374" y="2533107"/>
                    <a:ext cx="129656" cy="17752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87196AD-3F9D-AB1E-09B6-94C4483416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0207" y="2541119"/>
                    <a:ext cx="126923" cy="16958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023BFA9C-98A1-ABAB-F538-39A0FAB2BE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6695" y="1507858"/>
                    <a:ext cx="290374" cy="24470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5163A7-8BA3-61F5-30C7-C2F7980EB6AD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D62D7C-1F9E-4947-950A-580ECC9C478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3C1290-B8F3-4FFD-911A-3F3F4F7D251C}"/>
              </a:ext>
            </a:extLst>
          </p:cNvPr>
          <p:cNvCxnSpPr>
            <a:cxnSpLocks/>
          </p:cNvCxnSpPr>
          <p:nvPr/>
        </p:nvCxnSpPr>
        <p:spPr>
          <a:xfrm flipV="1">
            <a:off x="2971634" y="2802582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C33E5D-7B33-5B81-0039-70B058E6C209}"/>
              </a:ext>
            </a:extLst>
          </p:cNvPr>
          <p:cNvCxnSpPr>
            <a:cxnSpLocks/>
          </p:cNvCxnSpPr>
          <p:nvPr/>
        </p:nvCxnSpPr>
        <p:spPr>
          <a:xfrm flipH="1">
            <a:off x="2880916" y="280151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01C0EE-696B-05F9-8020-E2A062180AFB}"/>
              </a:ext>
            </a:extLst>
          </p:cNvPr>
          <p:cNvCxnSpPr>
            <a:cxnSpLocks/>
          </p:cNvCxnSpPr>
          <p:nvPr/>
        </p:nvCxnSpPr>
        <p:spPr>
          <a:xfrm flipH="1">
            <a:off x="2999749" y="280953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9129CB5-DD45-EA7E-80C8-026A704FBEAE}"/>
              </a:ext>
            </a:extLst>
          </p:cNvPr>
          <p:cNvSpPr/>
          <p:nvPr/>
        </p:nvSpPr>
        <p:spPr>
          <a:xfrm rot="18458042">
            <a:off x="8836428" y="2157096"/>
            <a:ext cx="344967" cy="435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5D64BE-632C-98E1-4641-62A14A3BDACB}"/>
              </a:ext>
            </a:extLst>
          </p:cNvPr>
          <p:cNvCxnSpPr>
            <a:cxnSpLocks/>
          </p:cNvCxnSpPr>
          <p:nvPr/>
        </p:nvCxnSpPr>
        <p:spPr>
          <a:xfrm rot="20720607" flipV="1">
            <a:off x="9117563" y="1880111"/>
            <a:ext cx="733296" cy="525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C3D50C-6902-9B66-0E56-C0E4EF06D36D}"/>
              </a:ext>
            </a:extLst>
          </p:cNvPr>
          <p:cNvCxnSpPr>
            <a:cxnSpLocks/>
          </p:cNvCxnSpPr>
          <p:nvPr/>
        </p:nvCxnSpPr>
        <p:spPr>
          <a:xfrm flipV="1">
            <a:off x="9199969" y="2788591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65E05CF-4F86-EE93-1E4F-533CF1D03C49}"/>
              </a:ext>
            </a:extLst>
          </p:cNvPr>
          <p:cNvCxnSpPr>
            <a:cxnSpLocks/>
          </p:cNvCxnSpPr>
          <p:nvPr/>
        </p:nvCxnSpPr>
        <p:spPr>
          <a:xfrm flipH="1">
            <a:off x="9298272" y="2631995"/>
            <a:ext cx="89091" cy="16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72F8D9A-78F3-0786-902A-DE9FE3526EC8}"/>
              </a:ext>
            </a:extLst>
          </p:cNvPr>
          <p:cNvCxnSpPr>
            <a:cxnSpLocks/>
          </p:cNvCxnSpPr>
          <p:nvPr/>
        </p:nvCxnSpPr>
        <p:spPr>
          <a:xfrm>
            <a:off x="9267345" y="2402617"/>
            <a:ext cx="113807" cy="22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9C94794-5A7C-1C0D-09CF-424D47FCA28F}"/>
              </a:ext>
            </a:extLst>
          </p:cNvPr>
          <p:cNvCxnSpPr>
            <a:cxnSpLocks/>
          </p:cNvCxnSpPr>
          <p:nvPr/>
        </p:nvCxnSpPr>
        <p:spPr>
          <a:xfrm flipH="1">
            <a:off x="9127357" y="277883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B65534E-449C-DEF1-C4BB-8D2C644B2D06}"/>
              </a:ext>
            </a:extLst>
          </p:cNvPr>
          <p:cNvCxnSpPr>
            <a:cxnSpLocks/>
          </p:cNvCxnSpPr>
          <p:nvPr/>
        </p:nvCxnSpPr>
        <p:spPr>
          <a:xfrm flipH="1">
            <a:off x="9246190" y="278685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6746CA0-E6D8-73E9-5AE2-DB91908D6C5E}"/>
              </a:ext>
            </a:extLst>
          </p:cNvPr>
          <p:cNvCxnSpPr>
            <a:cxnSpLocks/>
          </p:cNvCxnSpPr>
          <p:nvPr/>
        </p:nvCxnSpPr>
        <p:spPr>
          <a:xfrm>
            <a:off x="9127819" y="2585598"/>
            <a:ext cx="73245" cy="16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9722DA-405A-CF1D-87BB-7A173C2319D3}"/>
              </a:ext>
            </a:extLst>
          </p:cNvPr>
          <p:cNvCxnSpPr>
            <a:cxnSpLocks/>
          </p:cNvCxnSpPr>
          <p:nvPr/>
        </p:nvCxnSpPr>
        <p:spPr>
          <a:xfrm flipH="1">
            <a:off x="9039116" y="2753349"/>
            <a:ext cx="161948" cy="114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E2CA90-5251-E52C-BE2C-28187BBB9BBA}"/>
              </a:ext>
            </a:extLst>
          </p:cNvPr>
          <p:cNvCxnSpPr>
            <a:cxnSpLocks/>
          </p:cNvCxnSpPr>
          <p:nvPr/>
        </p:nvCxnSpPr>
        <p:spPr>
          <a:xfrm flipV="1">
            <a:off x="8940513" y="2860129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74E5D62-B9AE-3E4A-7641-68E610241988}"/>
              </a:ext>
            </a:extLst>
          </p:cNvPr>
          <p:cNvCxnSpPr>
            <a:cxnSpLocks/>
          </p:cNvCxnSpPr>
          <p:nvPr/>
        </p:nvCxnSpPr>
        <p:spPr>
          <a:xfrm flipH="1">
            <a:off x="8849795" y="2859066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0CC472-3101-A40A-F43D-1B073CAA886A}"/>
              </a:ext>
            </a:extLst>
          </p:cNvPr>
          <p:cNvCxnSpPr>
            <a:cxnSpLocks/>
          </p:cNvCxnSpPr>
          <p:nvPr/>
        </p:nvCxnSpPr>
        <p:spPr>
          <a:xfrm flipH="1">
            <a:off x="8968628" y="2867078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EA11693-A039-7229-A983-56E7695573DE}"/>
              </a:ext>
            </a:extLst>
          </p:cNvPr>
          <p:cNvCxnSpPr>
            <a:cxnSpLocks/>
          </p:cNvCxnSpPr>
          <p:nvPr/>
        </p:nvCxnSpPr>
        <p:spPr>
          <a:xfrm>
            <a:off x="7113471" y="204620"/>
            <a:ext cx="10301" cy="1383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B71B0-0BE4-DD81-37EE-A1FC9CF1EC18}"/>
              </a:ext>
            </a:extLst>
          </p:cNvPr>
          <p:cNvCxnSpPr>
            <a:cxnSpLocks/>
          </p:cNvCxnSpPr>
          <p:nvPr/>
        </p:nvCxnSpPr>
        <p:spPr>
          <a:xfrm flipV="1">
            <a:off x="3035053" y="1374455"/>
            <a:ext cx="1427475" cy="106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A516E3-D7EC-33DB-5775-991B0CED5894}"/>
                  </a:ext>
                </a:extLst>
              </p:cNvPr>
              <p:cNvSpPr txBox="1"/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A516E3-D7EC-33DB-5775-991B0C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F56F1C-5949-F948-1848-57C4F0422803}"/>
              </a:ext>
            </a:extLst>
          </p:cNvPr>
          <p:cNvCxnSpPr>
            <a:cxnSpLocks/>
          </p:cNvCxnSpPr>
          <p:nvPr/>
        </p:nvCxnSpPr>
        <p:spPr>
          <a:xfrm>
            <a:off x="3052455" y="2449918"/>
            <a:ext cx="228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615ED2-F55D-B65B-2BAE-7E96EBD9CF5A}"/>
                  </a:ext>
                </a:extLst>
              </p:cNvPr>
              <p:cNvSpPr txBox="1"/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615ED2-F55D-B65B-2BAE-7E96EBD9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8A7779-0675-C14C-E69F-735D41A9B185}"/>
              </a:ext>
            </a:extLst>
          </p:cNvPr>
          <p:cNvCxnSpPr/>
          <p:nvPr/>
        </p:nvCxnSpPr>
        <p:spPr>
          <a:xfrm flipV="1">
            <a:off x="2950056" y="1351896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43213D-9635-A878-D76E-1AA6BC655F1F}"/>
              </a:ext>
            </a:extLst>
          </p:cNvPr>
          <p:cNvCxnSpPr/>
          <p:nvPr/>
        </p:nvCxnSpPr>
        <p:spPr>
          <a:xfrm flipV="1">
            <a:off x="3349174" y="1053579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54711-788E-3E5D-3AFD-F60C5BD716F1}"/>
              </a:ext>
            </a:extLst>
          </p:cNvPr>
          <p:cNvCxnSpPr/>
          <p:nvPr/>
        </p:nvCxnSpPr>
        <p:spPr>
          <a:xfrm flipV="1">
            <a:off x="3751347" y="802032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4C363D-EE5B-C000-1B83-48EC56BE40AB}"/>
              </a:ext>
            </a:extLst>
          </p:cNvPr>
          <p:cNvCxnSpPr/>
          <p:nvPr/>
        </p:nvCxnSpPr>
        <p:spPr>
          <a:xfrm flipV="1">
            <a:off x="4146657" y="432104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988B10-8824-59D4-752E-7DA3FC67D26F}"/>
              </a:ext>
            </a:extLst>
          </p:cNvPr>
          <p:cNvCxnSpPr/>
          <p:nvPr/>
        </p:nvCxnSpPr>
        <p:spPr>
          <a:xfrm flipV="1">
            <a:off x="4526123" y="152665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B9C43-4A06-0EA6-9718-EEE0953BCCE4}"/>
              </a:ext>
            </a:extLst>
          </p:cNvPr>
          <p:cNvCxnSpPr/>
          <p:nvPr/>
        </p:nvCxnSpPr>
        <p:spPr>
          <a:xfrm flipV="1">
            <a:off x="4905589" y="-80458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1A3038-A6F2-E6D1-DE76-E86F896AF1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8267" y="1948473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FDA422-E03C-7F80-E0F6-6879ABE7B8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4181" y="1624481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CFD2AA-ECE8-6B3B-6CA5-39EB5CA932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216" y="2252527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2CFF7-0F1B-05BB-52D4-3E21076039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7821" y="2587670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8FAA29-5CB6-F3EE-B750-207345BE75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332" y="2985779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2283D-49A9-285C-1E07-D76F9C5AA5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55121" y="1586565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8A1EA9-2955-C974-4528-FCBB1728F5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4239" y="1288248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0FE8E0-211D-E24A-337B-635E7BEA26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6412" y="1036701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A98348-56BC-87C7-DA2C-ACED729A5A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51722" y="666773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F2A9D2-D1AF-A287-6FC0-CE2EEDBB27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31188" y="387334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748105-9A4A-4439-F027-ACE01FA8FB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0654" y="154211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C9B6AD-BC15-F05D-4D38-3C25713A235C}"/>
              </a:ext>
            </a:extLst>
          </p:cNvPr>
          <p:cNvCxnSpPr>
            <a:cxnSpLocks/>
          </p:cNvCxnSpPr>
          <p:nvPr/>
        </p:nvCxnSpPr>
        <p:spPr>
          <a:xfrm rot="5400000" flipV="1">
            <a:off x="2364689" y="2244238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54C94F-6037-9794-E489-5A086EEF2089}"/>
              </a:ext>
            </a:extLst>
          </p:cNvPr>
          <p:cNvCxnSpPr>
            <a:cxnSpLocks/>
          </p:cNvCxnSpPr>
          <p:nvPr/>
        </p:nvCxnSpPr>
        <p:spPr>
          <a:xfrm rot="5400000" flipV="1">
            <a:off x="2850603" y="1920246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3AAEE0-7E20-F178-904C-1C256209A3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890638" y="2548292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AE8406-6F48-4833-4DE1-F515C4257BAC}"/>
              </a:ext>
            </a:extLst>
          </p:cNvPr>
          <p:cNvCxnSpPr>
            <a:cxnSpLocks/>
          </p:cNvCxnSpPr>
          <p:nvPr/>
        </p:nvCxnSpPr>
        <p:spPr>
          <a:xfrm rot="5400000" flipV="1">
            <a:off x="1454243" y="2883435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2F9192-B743-E34C-61B1-E047003BBEC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2754" y="3281544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682D9E-C4B5-83E0-5BAD-FF2831374792}"/>
                  </a:ext>
                </a:extLst>
              </p:cNvPr>
              <p:cNvSpPr txBox="1"/>
              <p:nvPr/>
            </p:nvSpPr>
            <p:spPr>
              <a:xfrm>
                <a:off x="-2351677" y="2732981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682D9E-C4B5-83E0-5BAD-FF283137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1677" y="2732981"/>
                <a:ext cx="62218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AA4681-9A9B-C1DD-86AE-B29788A342CF}"/>
                  </a:ext>
                </a:extLst>
              </p:cNvPr>
              <p:cNvSpPr txBox="1"/>
              <p:nvPr/>
            </p:nvSpPr>
            <p:spPr>
              <a:xfrm>
                <a:off x="-1604378" y="3454613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AA4681-9A9B-C1DD-86AE-B29788A34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4378" y="3454613"/>
                <a:ext cx="6221894" cy="369332"/>
              </a:xfrm>
              <a:prstGeom prst="rect">
                <a:avLst/>
              </a:prstGeom>
              <a:blipFill>
                <a:blip r:embed="rId1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9FA2F727-1CB2-B1BE-25B9-0B720D686BB9}"/>
              </a:ext>
            </a:extLst>
          </p:cNvPr>
          <p:cNvSpPr/>
          <p:nvPr/>
        </p:nvSpPr>
        <p:spPr>
          <a:xfrm>
            <a:off x="3335422" y="4269841"/>
            <a:ext cx="3256384" cy="728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B1B596-C13F-5CF1-0A5C-462232EF2A10}"/>
              </a:ext>
            </a:extLst>
          </p:cNvPr>
          <p:cNvSpPr/>
          <p:nvPr/>
        </p:nvSpPr>
        <p:spPr>
          <a:xfrm>
            <a:off x="6781084" y="4269841"/>
            <a:ext cx="3419386" cy="728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1596E-1014-1933-79EA-B4049AEDD880}"/>
                  </a:ext>
                </a:extLst>
              </p:cNvPr>
              <p:cNvSpPr txBox="1"/>
              <p:nvPr/>
            </p:nvSpPr>
            <p:spPr>
              <a:xfrm>
                <a:off x="4462528" y="3738880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1596E-1014-1933-79EA-B4049AEDD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28" y="3738880"/>
                <a:ext cx="1196423" cy="390748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60FD12-76FF-BB99-663E-22C96632ADE0}"/>
                  </a:ext>
                </a:extLst>
              </p:cNvPr>
              <p:cNvSpPr txBox="1"/>
              <p:nvPr/>
            </p:nvSpPr>
            <p:spPr>
              <a:xfrm>
                <a:off x="8155670" y="3738880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60FD12-76FF-BB99-663E-22C96632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70" y="3738880"/>
                <a:ext cx="1196423" cy="390748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50ACC51-332C-A89B-A37D-FFE42769AB40}"/>
              </a:ext>
            </a:extLst>
          </p:cNvPr>
          <p:cNvSpPr txBox="1"/>
          <p:nvPr/>
        </p:nvSpPr>
        <p:spPr>
          <a:xfrm>
            <a:off x="-19737" y="-46698"/>
            <a:ext cx="5343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Robin boundary condition along height:</a:t>
            </a:r>
          </a:p>
          <a:p>
            <a:r>
              <a:rPr lang="en-US" sz="2000" dirty="0"/>
              <a:t>Fixed force magnitude (magnitude </a:t>
            </a:r>
          </a:p>
          <a:p>
            <a:r>
              <a:rPr lang="en-US" sz="2000" dirty="0"/>
              <a:t>Of stress is not changing after</a:t>
            </a:r>
          </a:p>
          <a:p>
            <a:r>
              <a:rPr lang="en-US" sz="2000" dirty="0"/>
              <a:t> deformation)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BD0D8-1E68-3367-567A-4FDF92F1DBA0}"/>
              </a:ext>
            </a:extLst>
          </p:cNvPr>
          <p:cNvSpPr txBox="1"/>
          <p:nvPr/>
        </p:nvSpPr>
        <p:spPr>
          <a:xfrm>
            <a:off x="56340" y="4407884"/>
            <a:ext cx="22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bottom surface:</a:t>
            </a:r>
          </a:p>
        </p:txBody>
      </p:sp>
    </p:spTree>
    <p:extLst>
      <p:ext uri="{BB962C8B-B14F-4D97-AF65-F5344CB8AC3E}">
        <p14:creationId xmlns:p14="http://schemas.microsoft.com/office/powerpoint/2010/main" val="200777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AA8B-7A85-F0A0-ADEE-3DEA5991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854CDCA-939D-70A7-FC8B-BB0B00042FC9}"/>
              </a:ext>
            </a:extLst>
          </p:cNvPr>
          <p:cNvGrpSpPr/>
          <p:nvPr/>
        </p:nvGrpSpPr>
        <p:grpSpPr>
          <a:xfrm>
            <a:off x="1058717" y="2031188"/>
            <a:ext cx="10595401" cy="4693236"/>
            <a:chOff x="1058717" y="1752410"/>
            <a:chExt cx="10595401" cy="46932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60FF53B-8A41-3B36-D232-213FEEE2CB87}"/>
                </a:ext>
              </a:extLst>
            </p:cNvPr>
            <p:cNvGrpSpPr/>
            <p:nvPr/>
          </p:nvGrpSpPr>
          <p:grpSpPr>
            <a:xfrm>
              <a:off x="6426687" y="1752410"/>
              <a:ext cx="4839629" cy="702090"/>
              <a:chOff x="3594549" y="1851787"/>
              <a:chExt cx="4839629" cy="109316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BA5231-549D-F403-5E70-FDEC3B4C5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4549" y="2565523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B53B82F4-96FA-0E3B-7F49-89535775921D}"/>
                  </a:ext>
                </a:extLst>
              </p:cNvPr>
              <p:cNvSpPr/>
              <p:nvPr/>
            </p:nvSpPr>
            <p:spPr>
              <a:xfrm>
                <a:off x="6368332" y="2086309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E3917B2-C128-A275-322D-56A6340E6E88}"/>
                      </a:ext>
                    </a:extLst>
                  </p:cNvPr>
                  <p:cNvSpPr txBox="1"/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970" r="-2985" b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77E83EF-455B-A824-685D-66A5DCB7273B}"/>
                    </a:ext>
                  </a:extLst>
                </p:cNvPr>
                <p:cNvSpPr txBox="1"/>
                <p:nvPr/>
              </p:nvSpPr>
              <p:spPr>
                <a:xfrm>
                  <a:off x="1058717" y="3991063"/>
                  <a:ext cx="10595401" cy="2454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𝑡h𝑖𝑐𝑘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𝑡h𝑖𝑐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nary>
                      </m:oMath>
                    </m:oMathPara>
                  </a14:m>
                  <a:endParaRPr lang="en-US" sz="16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𝑑𝑒𝑓𝑜𝑟𝑚𝑒𝑑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𝑡h𝑖𝑐𝑘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𝑡h𝑖𝑐𝑘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cotan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nary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000" dirty="0"/>
                    <a:t>As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0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000" dirty="0"/>
                    <a:t> Therefore: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𝑡h𝑖𝑐𝑘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𝑑𝑒𝑓𝑜𝑟𝑚𝑒𝑑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𝑢𝑛𝑑𝑒𝑓𝑜𝑟𝑚𝑒𝑑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undeformed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b="0" dirty="0"/>
                    <a:t>,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𝑑𝑒𝑓𝑜𝑟𝑚𝑒𝑑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b="0" dirty="0"/>
                    <a:t>=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𝑢𝑛𝑑𝑒𝑓𝑜𝑟𝑚𝑒𝑑</m:t>
                          </m:r>
                        </m:e>
                      </m:d>
                    </m:oMath>
                  </a14:m>
                  <a:r>
                    <a:rPr lang="en-US" sz="1400" b="0" dirty="0"/>
                    <a:t>+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𝑢𝑛𝑑𝑒𝑓𝑜𝑟𝑚𝑒𝑑</m:t>
                          </m:r>
                        </m:e>
                      </m:d>
                    </m:oMath>
                  </a14:m>
                  <a:r>
                    <a:rPr lang="en-US" sz="1400" b="0" dirty="0"/>
                    <a:t>]</a:t>
                  </a:r>
                </a:p>
                <a:p>
                  <a:endParaRPr lang="en-US" sz="1600" dirty="0"/>
                </a:p>
                <a:p>
                  <a:endParaRPr lang="en-US" sz="400" b="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77E83EF-455B-A824-685D-66A5DCB72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7" y="3991063"/>
                  <a:ext cx="10595401" cy="2454583"/>
                </a:xfrm>
                <a:prstGeom prst="rect">
                  <a:avLst/>
                </a:prstGeom>
                <a:blipFill>
                  <a:blip r:embed="rId3"/>
                  <a:stretch>
                    <a:fillRect l="-719" t="-37113" b="-14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CD4CF9-78E6-637B-5DAE-C6C351C19577}"/>
              </a:ext>
            </a:extLst>
          </p:cNvPr>
          <p:cNvSpPr/>
          <p:nvPr/>
        </p:nvSpPr>
        <p:spPr>
          <a:xfrm rot="18461828">
            <a:off x="6331126" y="2244945"/>
            <a:ext cx="49310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E8E449-381F-679F-BA7D-C3EF98DE36DE}"/>
              </a:ext>
            </a:extLst>
          </p:cNvPr>
          <p:cNvGrpSpPr/>
          <p:nvPr/>
        </p:nvGrpSpPr>
        <p:grpSpPr>
          <a:xfrm>
            <a:off x="5658951" y="190153"/>
            <a:ext cx="983656" cy="2030759"/>
            <a:chOff x="5793790" y="546543"/>
            <a:chExt cx="983656" cy="20307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008F6-1FE3-DFE8-5F39-F9DFBD9D7B5D}"/>
                </a:ext>
              </a:extLst>
            </p:cNvPr>
            <p:cNvSpPr/>
            <p:nvPr/>
          </p:nvSpPr>
          <p:spPr>
            <a:xfrm>
              <a:off x="5793790" y="546543"/>
              <a:ext cx="967409" cy="13981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BDC5F8-F042-1D59-AC93-616E155FBDEA}"/>
                    </a:ext>
                  </a:extLst>
                </p:cNvPr>
                <p:cNvSpPr txBox="1"/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563730-3694-79A2-DE15-5561945508FB}"/>
                </a:ext>
              </a:extLst>
            </p:cNvPr>
            <p:cNvCxnSpPr>
              <a:cxnSpLocks/>
            </p:cNvCxnSpPr>
            <p:nvPr/>
          </p:nvCxnSpPr>
          <p:spPr>
            <a:xfrm>
              <a:off x="5793790" y="139604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BD453C-EB75-64D2-BACA-D411FA30237E}"/>
                </a:ext>
              </a:extLst>
            </p:cNvPr>
            <p:cNvCxnSpPr>
              <a:cxnSpLocks/>
            </p:cNvCxnSpPr>
            <p:nvPr/>
          </p:nvCxnSpPr>
          <p:spPr>
            <a:xfrm>
              <a:off x="6759593" y="138153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031BD1-15AD-1928-391F-C644C1E0A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3790" y="2232509"/>
              <a:ext cx="983656" cy="143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58666D-2DC1-956B-07B2-DCEC32D4A633}"/>
              </a:ext>
            </a:extLst>
          </p:cNvPr>
          <p:cNvCxnSpPr>
            <a:cxnSpLocks/>
          </p:cNvCxnSpPr>
          <p:nvPr/>
        </p:nvCxnSpPr>
        <p:spPr>
          <a:xfrm>
            <a:off x="6259060" y="1588321"/>
            <a:ext cx="947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A48FA-981D-3360-D206-3D1D48A97323}"/>
              </a:ext>
            </a:extLst>
          </p:cNvPr>
          <p:cNvCxnSpPr>
            <a:cxnSpLocks/>
          </p:cNvCxnSpPr>
          <p:nvPr/>
        </p:nvCxnSpPr>
        <p:spPr>
          <a:xfrm>
            <a:off x="6263041" y="204620"/>
            <a:ext cx="962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660DF2-16DA-44A3-766A-3EEFD9AE5C06}"/>
                  </a:ext>
                </a:extLst>
              </p:cNvPr>
              <p:cNvSpPr txBox="1"/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7B59F3-1942-C9FB-3B86-AB2EA4A7E542}"/>
              </a:ext>
            </a:extLst>
          </p:cNvPr>
          <p:cNvCxnSpPr>
            <a:cxnSpLocks/>
          </p:cNvCxnSpPr>
          <p:nvPr/>
        </p:nvCxnSpPr>
        <p:spPr>
          <a:xfrm>
            <a:off x="8419629" y="1894256"/>
            <a:ext cx="426873" cy="29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943B9B-E7D9-0D72-9425-87E6CAE5FD95}"/>
              </a:ext>
            </a:extLst>
          </p:cNvPr>
          <p:cNvGrpSpPr/>
          <p:nvPr/>
        </p:nvGrpSpPr>
        <p:grpSpPr>
          <a:xfrm>
            <a:off x="-187467" y="1515913"/>
            <a:ext cx="6063781" cy="1496256"/>
            <a:chOff x="-174048" y="1499619"/>
            <a:chExt cx="6063781" cy="14962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F8147E-C23F-3A56-3681-E7B528638F54}"/>
                </a:ext>
              </a:extLst>
            </p:cNvPr>
            <p:cNvGrpSpPr/>
            <p:nvPr/>
          </p:nvGrpSpPr>
          <p:grpSpPr>
            <a:xfrm>
              <a:off x="-174048" y="1499619"/>
              <a:ext cx="6063781" cy="1496256"/>
              <a:chOff x="-310726" y="1214445"/>
              <a:chExt cx="6063781" cy="149625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9D5B629-3E8D-139B-4FB9-73906C80736E}"/>
                  </a:ext>
                </a:extLst>
              </p:cNvPr>
              <p:cNvCxnSpPr/>
              <p:nvPr/>
            </p:nvCxnSpPr>
            <p:spPr>
              <a:xfrm flipH="1" flipV="1">
                <a:off x="2365305" y="1214445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DA65009-80DF-4F33-81DB-F5E2AA2ADED7}"/>
                  </a:ext>
                </a:extLst>
              </p:cNvPr>
              <p:cNvCxnSpPr/>
              <p:nvPr/>
            </p:nvCxnSpPr>
            <p:spPr>
              <a:xfrm flipH="1" flipV="1">
                <a:off x="2071970" y="1402432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E767A24-D080-623C-08C1-4C675867C387}"/>
                  </a:ext>
                </a:extLst>
              </p:cNvPr>
              <p:cNvGrpSpPr/>
              <p:nvPr/>
            </p:nvGrpSpPr>
            <p:grpSpPr>
              <a:xfrm>
                <a:off x="-310726" y="1285441"/>
                <a:ext cx="6063781" cy="1425260"/>
                <a:chOff x="-310726" y="1285441"/>
                <a:chExt cx="6063781" cy="14252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E928D24D-6DCF-68E3-EA62-2636988A737C}"/>
                        </a:ext>
                      </a:extLst>
                    </p:cNvPr>
                    <p:cNvSpPr txBox="1"/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7D82918-F4A6-28CE-71F8-0FB4EEBDD50A}"/>
                    </a:ext>
                  </a:extLst>
                </p:cNvPr>
                <p:cNvGrpSpPr/>
                <p:nvPr/>
              </p:nvGrpSpPr>
              <p:grpSpPr>
                <a:xfrm>
                  <a:off x="-310726" y="1507858"/>
                  <a:ext cx="6063781" cy="1202843"/>
                  <a:chOff x="-310726" y="1507858"/>
                  <a:chExt cx="6063781" cy="120284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C18593BD-6326-8E64-89B5-127D844369C8}"/>
                      </a:ext>
                    </a:extLst>
                  </p:cNvPr>
                  <p:cNvGrpSpPr/>
                  <p:nvPr/>
                </p:nvGrpSpPr>
                <p:grpSpPr>
                  <a:xfrm>
                    <a:off x="-310726" y="1625639"/>
                    <a:ext cx="6063781" cy="915481"/>
                    <a:chOff x="6057208" y="2607977"/>
                    <a:chExt cx="6063781" cy="1425417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222A226E-6F08-4C6F-370F-79C383E520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57208" y="2607977"/>
                      <a:ext cx="6063781" cy="1425417"/>
                      <a:chOff x="3092524" y="1620033"/>
                      <a:chExt cx="6063781" cy="1425417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AE1F0625-34A0-4509-390F-9090CF1E4488}"/>
                          </a:ext>
                        </a:extLst>
                      </p:cNvPr>
                      <p:cNvSpPr/>
                      <p:nvPr/>
                    </p:nvSpPr>
                    <p:spPr>
                      <a:xfrm rot="19385875">
                        <a:off x="3092524" y="1689566"/>
                        <a:ext cx="6063781" cy="7118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EC6F9047-2C33-5098-DF4E-39590A026F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20550" y="2429411"/>
                        <a:ext cx="4839629" cy="0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Arc 95">
                        <a:extLst>
                          <a:ext uri="{FF2B5EF4-FFF2-40B4-BE49-F238E27FC236}">
                            <a16:creationId xmlns:a16="http://schemas.microsoft.com/office/drawing/2014/main" id="{8F16E483-F90D-1EDD-92AD-F0B6646A2B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0114" y="1620033"/>
                        <a:ext cx="380956" cy="986229"/>
                      </a:xfrm>
                      <a:prstGeom prst="arc">
                        <a:avLst>
                          <a:gd name="adj1" fmla="val 19675696"/>
                          <a:gd name="adj2" fmla="val 284014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09CEAC8C-6271-7430-2976-2C187CD0739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21739" r="-4348" b="-16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1085FE3F-7619-840F-A5CE-A668343549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331692" y="2696218"/>
                        <a:ext cx="174750" cy="29001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78E058E6-C89A-460F-C5AD-4355DD162D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72678" y="2605707"/>
                        <a:ext cx="73245" cy="25207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281B8050-1484-BC1E-8682-0144464298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083975" y="2866898"/>
                        <a:ext cx="161948" cy="1785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D62FF708-BDA6-C7ED-9A5E-3A57326A2B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52467" y="3346570"/>
                      <a:ext cx="113807" cy="3431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48A0C99-2193-A14D-441F-8221570AF9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2092" y="2534170"/>
                    <a:ext cx="217517" cy="38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A45D822C-CF4D-85BC-77C8-93C83FCBB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01374" y="2533107"/>
                    <a:ext cx="129656" cy="17752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CB0D5BAE-9D91-20FA-E0C9-68F3155452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0207" y="2541119"/>
                    <a:ext cx="126923" cy="16958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DE2FA83E-1EBD-674A-3F61-F28200FA2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6695" y="1507858"/>
                    <a:ext cx="290374" cy="24470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00E8D-E253-BFAB-4883-427C6DE57D98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9016BC-E7B1-7D67-5094-9E392C686E4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501A54D-6F6C-9387-6178-714BC63CF737}"/>
              </a:ext>
            </a:extLst>
          </p:cNvPr>
          <p:cNvCxnSpPr>
            <a:cxnSpLocks/>
          </p:cNvCxnSpPr>
          <p:nvPr/>
        </p:nvCxnSpPr>
        <p:spPr>
          <a:xfrm flipV="1">
            <a:off x="2971634" y="2802582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DFB257-802A-EEE5-24AD-DD63D6B02D6D}"/>
              </a:ext>
            </a:extLst>
          </p:cNvPr>
          <p:cNvCxnSpPr>
            <a:cxnSpLocks/>
          </p:cNvCxnSpPr>
          <p:nvPr/>
        </p:nvCxnSpPr>
        <p:spPr>
          <a:xfrm flipH="1">
            <a:off x="2880916" y="280151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94BE39-4CBD-6E4B-DF8D-9665E8BE311E}"/>
              </a:ext>
            </a:extLst>
          </p:cNvPr>
          <p:cNvCxnSpPr>
            <a:cxnSpLocks/>
          </p:cNvCxnSpPr>
          <p:nvPr/>
        </p:nvCxnSpPr>
        <p:spPr>
          <a:xfrm flipH="1">
            <a:off x="2999749" y="280953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3CF1B7E-6F98-7415-BC61-7DA7207BBD8F}"/>
              </a:ext>
            </a:extLst>
          </p:cNvPr>
          <p:cNvSpPr/>
          <p:nvPr/>
        </p:nvSpPr>
        <p:spPr>
          <a:xfrm rot="18458042">
            <a:off x="8836428" y="2157096"/>
            <a:ext cx="344967" cy="435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9571E49-24BD-7A22-437E-01A963C64E71}"/>
              </a:ext>
            </a:extLst>
          </p:cNvPr>
          <p:cNvCxnSpPr>
            <a:cxnSpLocks/>
          </p:cNvCxnSpPr>
          <p:nvPr/>
        </p:nvCxnSpPr>
        <p:spPr>
          <a:xfrm rot="20720607" flipV="1">
            <a:off x="9117563" y="1880111"/>
            <a:ext cx="733296" cy="525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CB50FE8-4D3E-BA57-AE26-935028B84D12}"/>
              </a:ext>
            </a:extLst>
          </p:cNvPr>
          <p:cNvCxnSpPr>
            <a:cxnSpLocks/>
          </p:cNvCxnSpPr>
          <p:nvPr/>
        </p:nvCxnSpPr>
        <p:spPr>
          <a:xfrm flipV="1">
            <a:off x="9199969" y="2788591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330A9E7-5D98-CF8F-AA3F-9AB852CE35DD}"/>
              </a:ext>
            </a:extLst>
          </p:cNvPr>
          <p:cNvCxnSpPr>
            <a:cxnSpLocks/>
          </p:cNvCxnSpPr>
          <p:nvPr/>
        </p:nvCxnSpPr>
        <p:spPr>
          <a:xfrm flipH="1">
            <a:off x="9298272" y="2631995"/>
            <a:ext cx="89091" cy="16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CCB43D0-E0D3-73F9-308F-A51F13733B4E}"/>
              </a:ext>
            </a:extLst>
          </p:cNvPr>
          <p:cNvCxnSpPr>
            <a:cxnSpLocks/>
          </p:cNvCxnSpPr>
          <p:nvPr/>
        </p:nvCxnSpPr>
        <p:spPr>
          <a:xfrm>
            <a:off x="9267345" y="2402617"/>
            <a:ext cx="113807" cy="22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E9CFAC0-911A-CA20-0F3C-3B8CEE2B3162}"/>
              </a:ext>
            </a:extLst>
          </p:cNvPr>
          <p:cNvCxnSpPr>
            <a:cxnSpLocks/>
          </p:cNvCxnSpPr>
          <p:nvPr/>
        </p:nvCxnSpPr>
        <p:spPr>
          <a:xfrm flipH="1">
            <a:off x="9127357" y="277883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78C4959-5326-62AE-411F-15B309A66B0F}"/>
              </a:ext>
            </a:extLst>
          </p:cNvPr>
          <p:cNvCxnSpPr>
            <a:cxnSpLocks/>
          </p:cNvCxnSpPr>
          <p:nvPr/>
        </p:nvCxnSpPr>
        <p:spPr>
          <a:xfrm flipH="1">
            <a:off x="9246190" y="278685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15E0E46-4101-FB3E-51D1-838322F79AFA}"/>
              </a:ext>
            </a:extLst>
          </p:cNvPr>
          <p:cNvCxnSpPr>
            <a:cxnSpLocks/>
          </p:cNvCxnSpPr>
          <p:nvPr/>
        </p:nvCxnSpPr>
        <p:spPr>
          <a:xfrm>
            <a:off x="9127819" y="2585598"/>
            <a:ext cx="73245" cy="16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05F1C4B-5A87-7169-9DE0-D8918147330C}"/>
              </a:ext>
            </a:extLst>
          </p:cNvPr>
          <p:cNvCxnSpPr>
            <a:cxnSpLocks/>
          </p:cNvCxnSpPr>
          <p:nvPr/>
        </p:nvCxnSpPr>
        <p:spPr>
          <a:xfrm flipH="1">
            <a:off x="9039116" y="2753349"/>
            <a:ext cx="161948" cy="114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11F7B1A-EC07-8E26-8DBC-DF25887EF905}"/>
              </a:ext>
            </a:extLst>
          </p:cNvPr>
          <p:cNvCxnSpPr>
            <a:cxnSpLocks/>
          </p:cNvCxnSpPr>
          <p:nvPr/>
        </p:nvCxnSpPr>
        <p:spPr>
          <a:xfrm flipV="1">
            <a:off x="8940513" y="2860129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59EEEA8-4B2D-4FAC-DA38-4CB6286DBC43}"/>
              </a:ext>
            </a:extLst>
          </p:cNvPr>
          <p:cNvCxnSpPr>
            <a:cxnSpLocks/>
          </p:cNvCxnSpPr>
          <p:nvPr/>
        </p:nvCxnSpPr>
        <p:spPr>
          <a:xfrm flipH="1">
            <a:off x="8849795" y="2859066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59876BD-0D34-F82E-C1A9-8AB5E2FFC923}"/>
              </a:ext>
            </a:extLst>
          </p:cNvPr>
          <p:cNvCxnSpPr>
            <a:cxnSpLocks/>
          </p:cNvCxnSpPr>
          <p:nvPr/>
        </p:nvCxnSpPr>
        <p:spPr>
          <a:xfrm flipH="1">
            <a:off x="8968628" y="2867078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3B3BC7B-1EAD-3952-7056-88910C6AB67A}"/>
              </a:ext>
            </a:extLst>
          </p:cNvPr>
          <p:cNvCxnSpPr>
            <a:cxnSpLocks/>
          </p:cNvCxnSpPr>
          <p:nvPr/>
        </p:nvCxnSpPr>
        <p:spPr>
          <a:xfrm>
            <a:off x="7113471" y="204620"/>
            <a:ext cx="10301" cy="1383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3C09EB-3361-53FA-CCA6-2A30A3B7177D}"/>
              </a:ext>
            </a:extLst>
          </p:cNvPr>
          <p:cNvCxnSpPr>
            <a:cxnSpLocks/>
          </p:cNvCxnSpPr>
          <p:nvPr/>
        </p:nvCxnSpPr>
        <p:spPr>
          <a:xfrm flipV="1">
            <a:off x="3035053" y="1374455"/>
            <a:ext cx="1427475" cy="106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465942-90BF-8F87-0688-38EF6DF8FAFB}"/>
                  </a:ext>
                </a:extLst>
              </p:cNvPr>
              <p:cNvSpPr txBox="1"/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A516E3-D7EC-33DB-5775-991B0C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DBA558-A337-8F20-845B-7EB975DF39EF}"/>
              </a:ext>
            </a:extLst>
          </p:cNvPr>
          <p:cNvCxnSpPr>
            <a:cxnSpLocks/>
          </p:cNvCxnSpPr>
          <p:nvPr/>
        </p:nvCxnSpPr>
        <p:spPr>
          <a:xfrm>
            <a:off x="3052455" y="2449918"/>
            <a:ext cx="228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DE4DAB-C559-0550-254C-429880177B84}"/>
                  </a:ext>
                </a:extLst>
              </p:cNvPr>
              <p:cNvSpPr txBox="1"/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615ED2-F55D-B65B-2BAE-7E96EBD9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7ED3C2-7B0F-9CD1-7EBE-DE0C0E946752}"/>
              </a:ext>
            </a:extLst>
          </p:cNvPr>
          <p:cNvCxnSpPr/>
          <p:nvPr/>
        </p:nvCxnSpPr>
        <p:spPr>
          <a:xfrm flipV="1">
            <a:off x="2950056" y="1351896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CD414-9381-0B68-2321-9C1F8C0CC8F3}"/>
              </a:ext>
            </a:extLst>
          </p:cNvPr>
          <p:cNvCxnSpPr/>
          <p:nvPr/>
        </p:nvCxnSpPr>
        <p:spPr>
          <a:xfrm flipV="1">
            <a:off x="3349174" y="1053579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88CA3B-B5C0-39A7-7271-52C8C99FD725}"/>
              </a:ext>
            </a:extLst>
          </p:cNvPr>
          <p:cNvCxnSpPr/>
          <p:nvPr/>
        </p:nvCxnSpPr>
        <p:spPr>
          <a:xfrm flipV="1">
            <a:off x="3751347" y="802032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8835A-4587-2B69-7D83-19EFCF41B71D}"/>
              </a:ext>
            </a:extLst>
          </p:cNvPr>
          <p:cNvCxnSpPr/>
          <p:nvPr/>
        </p:nvCxnSpPr>
        <p:spPr>
          <a:xfrm flipV="1">
            <a:off x="4146657" y="432104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716580-DA18-02E9-65C3-7208DC00644B}"/>
              </a:ext>
            </a:extLst>
          </p:cNvPr>
          <p:cNvCxnSpPr/>
          <p:nvPr/>
        </p:nvCxnSpPr>
        <p:spPr>
          <a:xfrm flipV="1">
            <a:off x="4526123" y="152665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CBF95B-F435-B31F-7B53-B798BDEC11D8}"/>
              </a:ext>
            </a:extLst>
          </p:cNvPr>
          <p:cNvCxnSpPr/>
          <p:nvPr/>
        </p:nvCxnSpPr>
        <p:spPr>
          <a:xfrm flipV="1">
            <a:off x="4905589" y="-80458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7592E7-1D5B-CA99-8B34-9AB8ABBF01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8267" y="1948473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EBAB61-1FF5-674D-9B79-74C80FC40C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4181" y="1624481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B0A8AB-C396-D952-0E41-095AD1812D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216" y="2252527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11FF93-46C6-1286-1E4F-B9023F37A7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7821" y="2587670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A368A1-BC8E-4727-B891-ADFBD61EA3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332" y="2985779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D9C904-F929-701C-1B7E-3DED923B94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55121" y="1586565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182703-40DC-993A-221E-30AB903DC3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4239" y="1288248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B3F3B3-6B8F-48BD-955A-4AFBF27217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6412" y="1036701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AD43B7-E68F-6AA2-5E28-7B4D2E8356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51722" y="666773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80A8A3-9A32-A35E-BA0E-5964A46BB7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31188" y="387334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E7EC89-057D-D88D-0E46-948F2B9A0E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0654" y="154211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7A10E7-CF38-E41D-DE2E-2FB556D4B6C4}"/>
              </a:ext>
            </a:extLst>
          </p:cNvPr>
          <p:cNvCxnSpPr>
            <a:cxnSpLocks/>
          </p:cNvCxnSpPr>
          <p:nvPr/>
        </p:nvCxnSpPr>
        <p:spPr>
          <a:xfrm rot="5400000" flipV="1">
            <a:off x="2364689" y="2244238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93619A-8E9A-C733-FC77-5FF8C90F75D7}"/>
              </a:ext>
            </a:extLst>
          </p:cNvPr>
          <p:cNvCxnSpPr>
            <a:cxnSpLocks/>
          </p:cNvCxnSpPr>
          <p:nvPr/>
        </p:nvCxnSpPr>
        <p:spPr>
          <a:xfrm rot="5400000" flipV="1">
            <a:off x="2850603" y="1920246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1AD9F2-F426-A271-0B6C-7F9B5ECFF320}"/>
              </a:ext>
            </a:extLst>
          </p:cNvPr>
          <p:cNvCxnSpPr>
            <a:cxnSpLocks/>
          </p:cNvCxnSpPr>
          <p:nvPr/>
        </p:nvCxnSpPr>
        <p:spPr>
          <a:xfrm rot="5400000" flipV="1">
            <a:off x="1890638" y="2548292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912BFE-430B-6F48-4B9F-5A66F5BC0001}"/>
              </a:ext>
            </a:extLst>
          </p:cNvPr>
          <p:cNvCxnSpPr>
            <a:cxnSpLocks/>
          </p:cNvCxnSpPr>
          <p:nvPr/>
        </p:nvCxnSpPr>
        <p:spPr>
          <a:xfrm rot="5400000" flipV="1">
            <a:off x="1454243" y="2883435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1434EE-C8B1-2669-7D38-3E55C220C38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2754" y="3281544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CF44EA-BB41-7F84-75E9-9A9D7758B91B}"/>
                  </a:ext>
                </a:extLst>
              </p:cNvPr>
              <p:cNvSpPr txBox="1"/>
              <p:nvPr/>
            </p:nvSpPr>
            <p:spPr>
              <a:xfrm>
                <a:off x="-2351677" y="2732981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682D9E-C4B5-83E0-5BAD-FF283137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1677" y="2732981"/>
                <a:ext cx="62218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42BF56-00F2-CD24-63D3-BA0FAACABDB6}"/>
                  </a:ext>
                </a:extLst>
              </p:cNvPr>
              <p:cNvSpPr txBox="1"/>
              <p:nvPr/>
            </p:nvSpPr>
            <p:spPr>
              <a:xfrm>
                <a:off x="-1604378" y="3454613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AA4681-9A9B-C1DD-86AE-B29788A34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4378" y="3454613"/>
                <a:ext cx="6221894" cy="369332"/>
              </a:xfrm>
              <a:prstGeom prst="rect">
                <a:avLst/>
              </a:prstGeom>
              <a:blipFill>
                <a:blip r:embed="rId1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1C34F541-351E-33EB-6456-507363FE3443}"/>
              </a:ext>
            </a:extLst>
          </p:cNvPr>
          <p:cNvSpPr/>
          <p:nvPr/>
        </p:nvSpPr>
        <p:spPr>
          <a:xfrm>
            <a:off x="3335422" y="4269841"/>
            <a:ext cx="3256384" cy="728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8F6D7E-86AA-1858-24E4-743074043835}"/>
              </a:ext>
            </a:extLst>
          </p:cNvPr>
          <p:cNvSpPr/>
          <p:nvPr/>
        </p:nvSpPr>
        <p:spPr>
          <a:xfrm>
            <a:off x="6781084" y="4269841"/>
            <a:ext cx="3419386" cy="728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897F41-8698-BD7C-C35F-E3307E096BDA}"/>
                  </a:ext>
                </a:extLst>
              </p:cNvPr>
              <p:cNvSpPr txBox="1"/>
              <p:nvPr/>
            </p:nvSpPr>
            <p:spPr>
              <a:xfrm>
                <a:off x="4462528" y="3738880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1596E-1014-1933-79EA-B4049AEDD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28" y="3738880"/>
                <a:ext cx="1196423" cy="390748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5612C2-FE4E-679E-C1CA-58910AFAF70E}"/>
                  </a:ext>
                </a:extLst>
              </p:cNvPr>
              <p:cNvSpPr txBox="1"/>
              <p:nvPr/>
            </p:nvSpPr>
            <p:spPr>
              <a:xfrm>
                <a:off x="8155670" y="3738880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60FD12-76FF-BB99-663E-22C96632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70" y="3738880"/>
                <a:ext cx="1196423" cy="390748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836C40C-DC08-9CF5-D43E-2073CD4BF957}"/>
              </a:ext>
            </a:extLst>
          </p:cNvPr>
          <p:cNvSpPr txBox="1"/>
          <p:nvPr/>
        </p:nvSpPr>
        <p:spPr>
          <a:xfrm>
            <a:off x="-19737" y="-46698"/>
            <a:ext cx="5343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Robin boundary condition along height:</a:t>
            </a:r>
          </a:p>
          <a:p>
            <a:r>
              <a:rPr lang="en-US" sz="2000" dirty="0"/>
              <a:t>Fixed force magnitude (magnitude </a:t>
            </a:r>
          </a:p>
          <a:p>
            <a:r>
              <a:rPr lang="en-US" sz="2000" dirty="0"/>
              <a:t>Of stress is not changing after</a:t>
            </a:r>
          </a:p>
          <a:p>
            <a:r>
              <a:rPr lang="en-US" sz="2000" dirty="0"/>
              <a:t> deformation)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25A09-6CBC-0FD0-50BB-EA14F1A032C8}"/>
                  </a:ext>
                </a:extLst>
              </p:cNvPr>
              <p:cNvSpPr txBox="1"/>
              <p:nvPr/>
            </p:nvSpPr>
            <p:spPr>
              <a:xfrm>
                <a:off x="4068316" y="3036595"/>
                <a:ext cx="3940829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On top surface:</a:t>
                </a:r>
              </a:p>
              <a:p>
                <a:r>
                  <a:rPr lang="en-US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thick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𝑡h𝑖𝑐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𝑏𝑙𝑜𝑐𝑘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𝑡h𝑖𝑐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𝑝𝑎𝑛𝑒𝑙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25A09-6CBC-0FD0-50BB-EA14F1A03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16" y="3036595"/>
                <a:ext cx="3940829" cy="667747"/>
              </a:xfrm>
              <a:prstGeom prst="rect">
                <a:avLst/>
              </a:prstGeom>
              <a:blipFill>
                <a:blip r:embed="rId15"/>
                <a:stretch>
                  <a:fillRect l="-1286" t="-37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24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678A-3294-23BB-DB96-D82EFCC0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2912A5B-D499-ABA4-FD0E-C02AA9AAB38D}"/>
                  </a:ext>
                </a:extLst>
              </p:cNvPr>
              <p:cNvSpPr txBox="1"/>
              <p:nvPr/>
            </p:nvSpPr>
            <p:spPr>
              <a:xfrm>
                <a:off x="219267" y="591898"/>
                <a:ext cx="10998267" cy="4636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h𝑖𝑐h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𝑡h𝑖𝑐𝑘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𝑑𝑒𝑓𝑜𝑟𝑚𝑒𝑑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𝑡h𝑖𝑐h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)+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𝑡h𝑖𝑐𝑘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: is the momentum to point with y coordinates of –thick*sin(\theta), momentum is p*(</a:t>
                </a:r>
                <a:r>
                  <a:rPr lang="en-US" sz="1400" i="1" dirty="0" err="1">
                    <a:latin typeface="Cambria Math" panose="02040503050406030204" pitchFamily="18" charset="0"/>
                  </a:rPr>
                  <a:t>y+thick</a:t>
                </a:r>
                <a:r>
                  <a:rPr lang="en-US" sz="1400" i="1" dirty="0">
                    <a:latin typeface="Cambria Math" panose="02040503050406030204" pitchFamily="18" charset="0"/>
                  </a:rPr>
                  <a:t>*sin (\theta)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: is the momentum to point with z coordinates of thick*cos(\theta), momentum is q*(z-thick*cos(\theta) 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𝑑𝑒𝑓𝑜𝑟𝑚𝑒𝑑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dirty="0"/>
                  <a:t>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𝑢𝑛𝑑𝑒𝑓𝑜𝑟𝑚𝑒𝑑</m:t>
                        </m:r>
                      </m:e>
                    </m:d>
                  </m:oMath>
                </a14:m>
                <a:r>
                  <a:rPr lang="en-US" sz="1400" b="0" dirty="0"/>
                  <a:t>+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𝑢𝑛𝑑𝑒𝑓𝑜𝑟𝑚𝑒𝑑</m:t>
                        </m:r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r>
                  <a:rPr lang="en-US" sz="1400" b="0" dirty="0"/>
                  <a:t>                      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𝑢𝑛𝑑𝑒𝑓𝑜𝑟𝑚𝑒𝑑</m:t>
                        </m:r>
                      </m:e>
                    </m:d>
                  </m:oMath>
                </a14:m>
                <a:r>
                  <a:rPr lang="en-US" sz="1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𝑢𝑛𝑑𝑒𝑓𝑜𝑟𝑚𝑒𝑑</m:t>
                        </m:r>
                      </m:e>
                    </m:d>
                  </m:oMath>
                </a14:m>
                <a:r>
                  <a:rPr lang="en-US" sz="1400" b="0" dirty="0"/>
                  <a:t>]</a:t>
                </a:r>
              </a:p>
              <a:p>
                <a:endParaRPr lang="en-US" sz="1600" dirty="0"/>
              </a:p>
              <a:p>
                <a:endParaRPr lang="en-US" sz="400" b="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2912A5B-D499-ABA4-FD0E-C02AA9AA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7" y="591898"/>
                <a:ext cx="10998267" cy="4636526"/>
              </a:xfrm>
              <a:prstGeom prst="rect">
                <a:avLst/>
              </a:prstGeom>
              <a:blipFill>
                <a:blip r:embed="rId2"/>
                <a:stretch>
                  <a:fillRect l="-577" t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C0A1E762-2816-B9A9-6879-B5179C17C602}"/>
              </a:ext>
            </a:extLst>
          </p:cNvPr>
          <p:cNvSpPr/>
          <p:nvPr/>
        </p:nvSpPr>
        <p:spPr>
          <a:xfrm>
            <a:off x="2893102" y="591898"/>
            <a:ext cx="1154242" cy="728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46FEB2-35D5-D0B4-F037-8FA133430792}"/>
              </a:ext>
            </a:extLst>
          </p:cNvPr>
          <p:cNvSpPr/>
          <p:nvPr/>
        </p:nvSpPr>
        <p:spPr>
          <a:xfrm>
            <a:off x="5793458" y="625833"/>
            <a:ext cx="1154242" cy="728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958D7EF-74D3-E795-687C-8713F87E2D1D}"/>
                  </a:ext>
                </a:extLst>
              </p:cNvPr>
              <p:cNvSpPr txBox="1"/>
              <p:nvPr/>
            </p:nvSpPr>
            <p:spPr>
              <a:xfrm>
                <a:off x="2850921" y="201150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958D7EF-74D3-E795-687C-8713F87E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921" y="201150"/>
                <a:ext cx="1196423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C12C04-BCC5-51AF-AAC5-C967C30E4D25}"/>
                  </a:ext>
                </a:extLst>
              </p:cNvPr>
              <p:cNvSpPr txBox="1"/>
              <p:nvPr/>
            </p:nvSpPr>
            <p:spPr>
              <a:xfrm>
                <a:off x="7319389" y="235085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C12C04-BCC5-51AF-AAC5-C967C30E4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89" y="235085"/>
                <a:ext cx="1196423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B28144-B1D8-F0B9-669E-305E4CEDEEDE}"/>
              </a:ext>
            </a:extLst>
          </p:cNvPr>
          <p:cNvSpPr txBox="1"/>
          <p:nvPr/>
        </p:nvSpPr>
        <p:spPr>
          <a:xfrm>
            <a:off x="0" y="61127"/>
            <a:ext cx="394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separate different terms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115706-9E5F-BB56-BF66-F3A3DCF608F2}"/>
              </a:ext>
            </a:extLst>
          </p:cNvPr>
          <p:cNvSpPr/>
          <p:nvPr/>
        </p:nvSpPr>
        <p:spPr>
          <a:xfrm>
            <a:off x="4089524" y="592602"/>
            <a:ext cx="1621727" cy="728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CEE40A-B6A7-7950-25A4-B25F2C27B151}"/>
                  </a:ext>
                </a:extLst>
              </p:cNvPr>
              <p:cNvSpPr txBox="1"/>
              <p:nvPr/>
            </p:nvSpPr>
            <p:spPr>
              <a:xfrm>
                <a:off x="4320544" y="235085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CEE40A-B6A7-7950-25A4-B25F2C27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44" y="235085"/>
                <a:ext cx="1196423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A32CB0-5FEC-F2DB-B663-22F8FE5CD80A}"/>
                  </a:ext>
                </a:extLst>
              </p:cNvPr>
              <p:cNvSpPr txBox="1"/>
              <p:nvPr/>
            </p:nvSpPr>
            <p:spPr>
              <a:xfrm>
                <a:off x="5803388" y="201150"/>
                <a:ext cx="11964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A32CB0-5FEC-F2DB-B663-22F8FE5C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88" y="201150"/>
                <a:ext cx="1196423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F6BE51D7-945A-3C51-6448-F0482E47CAD9}"/>
              </a:ext>
            </a:extLst>
          </p:cNvPr>
          <p:cNvSpPr/>
          <p:nvPr/>
        </p:nvSpPr>
        <p:spPr>
          <a:xfrm>
            <a:off x="7149820" y="612987"/>
            <a:ext cx="1543993" cy="728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240620" y="2887346"/>
                <a:ext cx="12191989" cy="289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Tortional deformation: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: torque </a:t>
                </a:r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: shear modulus</a:t>
                </a:r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: moment of inertia,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 for tubes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0" y="2887346"/>
                <a:ext cx="12191989" cy="2897268"/>
              </a:xfrm>
              <a:prstGeom prst="rect">
                <a:avLst/>
              </a:prstGeom>
              <a:blipFill>
                <a:blip r:embed="rId2"/>
                <a:stretch>
                  <a:fillRect l="-937" t="-2183" b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049138" y="458256"/>
            <a:ext cx="8989764" cy="2015792"/>
            <a:chOff x="1828800" y="6564"/>
            <a:chExt cx="8989764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1828800" y="503343"/>
              <a:ext cx="8989764" cy="1519013"/>
              <a:chOff x="1828800" y="503343"/>
              <a:chExt cx="8989764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1828800" y="503343"/>
                <a:ext cx="7491749" cy="857798"/>
                <a:chOff x="2225407" y="1285540"/>
                <a:chExt cx="7491749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2E5BCAE3-E607-9C8A-39C4-185169CF425C}"/>
                    </a:ext>
                  </a:extLst>
                </p:cNvPr>
                <p:cNvCxnSpPr/>
                <p:nvPr/>
              </p:nvCxnSpPr>
              <p:spPr>
                <a:xfrm flipH="1">
                  <a:off x="2225407" y="1526476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EA50302-528D-B246-63CD-0BC60C25B8CF}"/>
                    </a:ext>
                  </a:extLst>
                </p:cNvPr>
                <p:cNvCxnSpPr/>
                <p:nvPr/>
              </p:nvCxnSpPr>
              <p:spPr>
                <a:xfrm flipH="1">
                  <a:off x="2225407" y="1658119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19E28AF-08F1-81A9-0A92-EA4564860C00}"/>
                    </a:ext>
                  </a:extLst>
                </p:cNvPr>
                <p:cNvCxnSpPr/>
                <p:nvPr/>
              </p:nvCxnSpPr>
              <p:spPr>
                <a:xfrm flipH="1">
                  <a:off x="2225407" y="1855583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99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B1926-070E-098C-E29F-FA51187B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2CC0E6B-84F9-9849-7D8F-A3154A52D3BD}"/>
              </a:ext>
            </a:extLst>
          </p:cNvPr>
          <p:cNvGrpSpPr/>
          <p:nvPr/>
        </p:nvGrpSpPr>
        <p:grpSpPr>
          <a:xfrm>
            <a:off x="1058717" y="2031188"/>
            <a:ext cx="10207599" cy="4204576"/>
            <a:chOff x="1058717" y="1752410"/>
            <a:chExt cx="10207599" cy="420457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3DE8380-D102-A945-F662-174DC17527AF}"/>
                </a:ext>
              </a:extLst>
            </p:cNvPr>
            <p:cNvGrpSpPr/>
            <p:nvPr/>
          </p:nvGrpSpPr>
          <p:grpSpPr>
            <a:xfrm>
              <a:off x="6426687" y="1752410"/>
              <a:ext cx="4839629" cy="702090"/>
              <a:chOff x="3594549" y="1851787"/>
              <a:chExt cx="4839629" cy="109316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C732BE-4423-D456-1B94-42132FD6C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4549" y="2565523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D8ED9330-AC1D-B09E-87FE-21BF835205C2}"/>
                  </a:ext>
                </a:extLst>
              </p:cNvPr>
              <p:cNvSpPr/>
              <p:nvPr/>
            </p:nvSpPr>
            <p:spPr>
              <a:xfrm>
                <a:off x="6368332" y="2086309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56039AC-50AB-C9A1-D4AB-8B3270814A5A}"/>
                      </a:ext>
                    </a:extLst>
                  </p:cNvPr>
                  <p:cNvSpPr txBox="1"/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970" r="-2985" b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D8D560-A44B-F683-E4E5-B48503CE0357}"/>
                    </a:ext>
                  </a:extLst>
                </p:cNvPr>
                <p:cNvSpPr txBox="1"/>
                <p:nvPr/>
              </p:nvSpPr>
              <p:spPr>
                <a:xfrm>
                  <a:off x="1058717" y="3991063"/>
                  <a:ext cx="9152083" cy="19659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𝑢𝑛𝑑𝑒𝑓𝑜𝑟𝑚𝑒𝑑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thick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a14:m>
                  <a:r>
                    <a:rPr lang="en-US" sz="1600" b="0" dirty="0"/>
                    <a:t>, </a:t>
                  </a:r>
                  <a:r>
                    <a:rPr lang="en-US" sz="1600" b="0" dirty="0" err="1"/>
                    <a:t>Cachy</a:t>
                  </a:r>
                  <a:r>
                    <a:rPr lang="en-US" sz="1600" b="0" dirty="0"/>
                    <a:t> stress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𝑑𝑒𝑓𝑜𝑟𝑚𝑒𝑑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thick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a14:m>
                  <a:r>
                    <a:rPr lang="en-US" sz="1600" i="1" dirty="0">
                      <a:latin typeface="Cambria Math" panose="02040503050406030204" pitchFamily="18" charset="0"/>
                    </a:rPr>
                    <a:t> 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𝑑𝑒𝑓𝑜𝑟𝑚𝑒𝑑</m:t>
                                </m:r>
                              </m:e>
                            </m:d>
                          </m:num>
                          <m:den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0" dirty="0"/>
                </a:p>
                <a:p>
                  <a:endParaRPr lang="en-US" sz="1600" dirty="0"/>
                </a:p>
                <a:p>
                  <a:endParaRPr lang="en-US" sz="400" b="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D8D560-A44B-F683-E4E5-B48503CE0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7" y="3991063"/>
                  <a:ext cx="9152083" cy="1965923"/>
                </a:xfrm>
                <a:prstGeom prst="rect">
                  <a:avLst/>
                </a:prstGeom>
                <a:blipFill>
                  <a:blip r:embed="rId3"/>
                  <a:stretch>
                    <a:fillRect l="-831" t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DB894E2-6007-1DE7-ECFE-7EF083BBD462}"/>
              </a:ext>
            </a:extLst>
          </p:cNvPr>
          <p:cNvSpPr/>
          <p:nvPr/>
        </p:nvSpPr>
        <p:spPr>
          <a:xfrm rot="18461828">
            <a:off x="6331126" y="2244945"/>
            <a:ext cx="49310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05B96A-6E72-3412-80E1-9C426A287CD2}"/>
              </a:ext>
            </a:extLst>
          </p:cNvPr>
          <p:cNvGrpSpPr/>
          <p:nvPr/>
        </p:nvGrpSpPr>
        <p:grpSpPr>
          <a:xfrm>
            <a:off x="5658951" y="190153"/>
            <a:ext cx="983656" cy="2030759"/>
            <a:chOff x="5793790" y="546543"/>
            <a:chExt cx="983656" cy="20307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C53640-F854-7C7D-E215-B0D5806B0469}"/>
                </a:ext>
              </a:extLst>
            </p:cNvPr>
            <p:cNvSpPr/>
            <p:nvPr/>
          </p:nvSpPr>
          <p:spPr>
            <a:xfrm>
              <a:off x="5793790" y="546543"/>
              <a:ext cx="967409" cy="13981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B8DDCD-E7A3-CDC9-0CB5-4510608B1C62}"/>
                    </a:ext>
                  </a:extLst>
                </p:cNvPr>
                <p:cNvSpPr txBox="1"/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9E9102-D659-E3AB-7756-3BDA98FA9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40" y="2300303"/>
                  <a:ext cx="22595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7C3B1E-F970-87F2-CBE3-2F6B48A47BEA}"/>
                </a:ext>
              </a:extLst>
            </p:cNvPr>
            <p:cNvCxnSpPr>
              <a:cxnSpLocks/>
            </p:cNvCxnSpPr>
            <p:nvPr/>
          </p:nvCxnSpPr>
          <p:spPr>
            <a:xfrm>
              <a:off x="5793790" y="139604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1F4B87-FD13-D782-F421-BAD6E7EF488D}"/>
                </a:ext>
              </a:extLst>
            </p:cNvPr>
            <p:cNvCxnSpPr>
              <a:cxnSpLocks/>
            </p:cNvCxnSpPr>
            <p:nvPr/>
          </p:nvCxnSpPr>
          <p:spPr>
            <a:xfrm>
              <a:off x="6759593" y="1381538"/>
              <a:ext cx="0" cy="10427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1ACB06-CC94-4CB8-3795-E6644E59D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3790" y="2232509"/>
              <a:ext cx="983656" cy="143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F24A1F-E40C-7AB6-578E-0AE8D89AD4C8}"/>
              </a:ext>
            </a:extLst>
          </p:cNvPr>
          <p:cNvCxnSpPr>
            <a:cxnSpLocks/>
          </p:cNvCxnSpPr>
          <p:nvPr/>
        </p:nvCxnSpPr>
        <p:spPr>
          <a:xfrm>
            <a:off x="6259060" y="1588321"/>
            <a:ext cx="947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74992-0D4C-11CA-D2A6-F04836D101AB}"/>
              </a:ext>
            </a:extLst>
          </p:cNvPr>
          <p:cNvCxnSpPr>
            <a:cxnSpLocks/>
          </p:cNvCxnSpPr>
          <p:nvPr/>
        </p:nvCxnSpPr>
        <p:spPr>
          <a:xfrm>
            <a:off x="6263041" y="204620"/>
            <a:ext cx="962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217D17-9DEC-FBE7-91CF-E2EBEBC0AD5D}"/>
                  </a:ext>
                </a:extLst>
              </p:cNvPr>
              <p:cNvSpPr txBox="1"/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FD46-AB9A-857F-571C-A38983AB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4" y="807702"/>
                <a:ext cx="10081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F5E8CC-E79B-F664-B410-3B3044A0C844}"/>
              </a:ext>
            </a:extLst>
          </p:cNvPr>
          <p:cNvCxnSpPr>
            <a:cxnSpLocks/>
          </p:cNvCxnSpPr>
          <p:nvPr/>
        </p:nvCxnSpPr>
        <p:spPr>
          <a:xfrm>
            <a:off x="8419629" y="1894256"/>
            <a:ext cx="426873" cy="29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10C2DC-F4D5-8D03-D8CF-60F1856EE290}"/>
              </a:ext>
            </a:extLst>
          </p:cNvPr>
          <p:cNvGrpSpPr/>
          <p:nvPr/>
        </p:nvGrpSpPr>
        <p:grpSpPr>
          <a:xfrm>
            <a:off x="-187467" y="-46698"/>
            <a:ext cx="6063781" cy="3058867"/>
            <a:chOff x="-174048" y="-62992"/>
            <a:chExt cx="6063781" cy="30588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D38E95-7882-4A36-72F6-C604B33B47AD}"/>
                </a:ext>
              </a:extLst>
            </p:cNvPr>
            <p:cNvGrpSpPr/>
            <p:nvPr/>
          </p:nvGrpSpPr>
          <p:grpSpPr>
            <a:xfrm>
              <a:off x="-174048" y="-62992"/>
              <a:ext cx="6063781" cy="3058867"/>
              <a:chOff x="-310726" y="-348166"/>
              <a:chExt cx="6063781" cy="3058867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1994FCD1-5962-F85A-6DEA-70E8700A91FC}"/>
                  </a:ext>
                </a:extLst>
              </p:cNvPr>
              <p:cNvCxnSpPr/>
              <p:nvPr/>
            </p:nvCxnSpPr>
            <p:spPr>
              <a:xfrm flipH="1" flipV="1">
                <a:off x="2365305" y="1214445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5C95F4F-12E0-6508-18B5-450477A1EF19}"/>
                  </a:ext>
                </a:extLst>
              </p:cNvPr>
              <p:cNvCxnSpPr/>
              <p:nvPr/>
            </p:nvCxnSpPr>
            <p:spPr>
              <a:xfrm flipH="1" flipV="1">
                <a:off x="2071970" y="1402432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6CF356C-3C19-7CCD-CDD7-6FA45BC47566}"/>
                  </a:ext>
                </a:extLst>
              </p:cNvPr>
              <p:cNvGrpSpPr/>
              <p:nvPr/>
            </p:nvGrpSpPr>
            <p:grpSpPr>
              <a:xfrm>
                <a:off x="-310726" y="-348166"/>
                <a:ext cx="6063781" cy="3058867"/>
                <a:chOff x="-310726" y="-348166"/>
                <a:chExt cx="6063781" cy="30588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748F893-D1B5-87B3-A472-F55421875490}"/>
                        </a:ext>
                      </a:extLst>
                    </p:cNvPr>
                    <p:cNvSpPr txBox="1"/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2CFEF17-B346-1A4B-9A74-6B7F64506D94}"/>
                    </a:ext>
                  </a:extLst>
                </p:cNvPr>
                <p:cNvGrpSpPr/>
                <p:nvPr/>
              </p:nvGrpSpPr>
              <p:grpSpPr>
                <a:xfrm>
                  <a:off x="-310726" y="-348166"/>
                  <a:ext cx="6063781" cy="3058867"/>
                  <a:chOff x="-310726" y="-348166"/>
                  <a:chExt cx="6063781" cy="3058867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013466B7-DC2B-B746-42B5-8A2DF08DD051}"/>
                      </a:ext>
                    </a:extLst>
                  </p:cNvPr>
                  <p:cNvGrpSpPr/>
                  <p:nvPr/>
                </p:nvGrpSpPr>
                <p:grpSpPr>
                  <a:xfrm>
                    <a:off x="-310726" y="1625639"/>
                    <a:ext cx="6063781" cy="915481"/>
                    <a:chOff x="6057208" y="2607977"/>
                    <a:chExt cx="6063781" cy="1425417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62EF138F-1AAA-9698-40B2-CE026DE2F1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57208" y="2607977"/>
                      <a:ext cx="6063781" cy="1425417"/>
                      <a:chOff x="3092524" y="1620033"/>
                      <a:chExt cx="6063781" cy="1425417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C22AD192-2FE0-6615-BA30-282E62AEAB76}"/>
                          </a:ext>
                        </a:extLst>
                      </p:cNvPr>
                      <p:cNvSpPr/>
                      <p:nvPr/>
                    </p:nvSpPr>
                    <p:spPr>
                      <a:xfrm rot="19385875">
                        <a:off x="3092524" y="1689566"/>
                        <a:ext cx="6063781" cy="7118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3EFAB309-0D70-94CE-A4BA-129B00B974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20550" y="2429411"/>
                        <a:ext cx="4839629" cy="0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Arc 95">
                        <a:extLst>
                          <a:ext uri="{FF2B5EF4-FFF2-40B4-BE49-F238E27FC236}">
                            <a16:creationId xmlns:a16="http://schemas.microsoft.com/office/drawing/2014/main" id="{3ED858F9-B0D6-A243-B070-1091DF514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0114" y="1620033"/>
                        <a:ext cx="380956" cy="986229"/>
                      </a:xfrm>
                      <a:prstGeom prst="arc">
                        <a:avLst>
                          <a:gd name="adj1" fmla="val 19675696"/>
                          <a:gd name="adj2" fmla="val 284014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E05534A5-4C37-B6CA-4593-4A585B400C3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21739" r="-4348" b="-16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958583F0-4D54-82B9-8AA8-BD27B1D83A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331692" y="2696218"/>
                        <a:ext cx="174750" cy="29001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0F6397D7-39F0-B7F1-68E5-137AB1A989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72678" y="2605707"/>
                        <a:ext cx="73245" cy="25207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1B8911A4-A1A6-1678-DC5B-3A6233274D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083975" y="2866898"/>
                        <a:ext cx="161948" cy="1785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EE4C51F-199F-71D2-7AFA-FD4929980F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52467" y="3346570"/>
                      <a:ext cx="113807" cy="3431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C8CD3B4F-1BFC-BECE-9773-961D56251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2092" y="2534170"/>
                    <a:ext cx="217517" cy="38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C880E458-74B5-CD26-7E2C-C645868B9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01374" y="2533107"/>
                    <a:ext cx="129656" cy="17752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AE0AF253-337E-EA7D-027D-EAE130242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0207" y="2541119"/>
                    <a:ext cx="126923" cy="16958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B12DB89-486B-E28C-89AC-B523CC9F23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6695" y="1507858"/>
                    <a:ext cx="290374" cy="24470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F52C4F7-3F68-BCAF-BD5A-185D18805328}"/>
                      </a:ext>
                    </a:extLst>
                  </p:cNvPr>
                  <p:cNvSpPr txBox="1"/>
                  <p:nvPr/>
                </p:nvSpPr>
                <p:spPr>
                  <a:xfrm>
                    <a:off x="-142996" y="-348166"/>
                    <a:ext cx="5343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Robin boundary condition along height:</a:t>
                    </a:r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25C6E0-0DF3-53A8-2DB3-78944B9F7CB7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7C09C7-811E-D043-A22B-1777E788F4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3C0BAA-C148-43EF-7D54-3BF803B651F0}"/>
              </a:ext>
            </a:extLst>
          </p:cNvPr>
          <p:cNvCxnSpPr>
            <a:cxnSpLocks/>
          </p:cNvCxnSpPr>
          <p:nvPr/>
        </p:nvCxnSpPr>
        <p:spPr>
          <a:xfrm flipV="1">
            <a:off x="2971634" y="2802582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3CBC5F0-8845-4FC6-B31C-28F5C163284A}"/>
              </a:ext>
            </a:extLst>
          </p:cNvPr>
          <p:cNvCxnSpPr>
            <a:cxnSpLocks/>
          </p:cNvCxnSpPr>
          <p:nvPr/>
        </p:nvCxnSpPr>
        <p:spPr>
          <a:xfrm flipH="1">
            <a:off x="2880916" y="280151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297183-7688-2C67-AB68-4797E2646EDF}"/>
              </a:ext>
            </a:extLst>
          </p:cNvPr>
          <p:cNvCxnSpPr>
            <a:cxnSpLocks/>
          </p:cNvCxnSpPr>
          <p:nvPr/>
        </p:nvCxnSpPr>
        <p:spPr>
          <a:xfrm flipH="1">
            <a:off x="2999749" y="280953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411F77B-9378-9883-7357-3B8C2E8F172F}"/>
              </a:ext>
            </a:extLst>
          </p:cNvPr>
          <p:cNvSpPr/>
          <p:nvPr/>
        </p:nvSpPr>
        <p:spPr>
          <a:xfrm rot="18458042">
            <a:off x="8836428" y="2157096"/>
            <a:ext cx="344967" cy="435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96C596-B7F2-64DB-1A64-419986149CF1}"/>
              </a:ext>
            </a:extLst>
          </p:cNvPr>
          <p:cNvCxnSpPr>
            <a:cxnSpLocks/>
          </p:cNvCxnSpPr>
          <p:nvPr/>
        </p:nvCxnSpPr>
        <p:spPr>
          <a:xfrm rot="20720607" flipV="1">
            <a:off x="9117563" y="1880111"/>
            <a:ext cx="733296" cy="525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0C271B9-1E46-8C0B-59B3-BC27ECFC7D0D}"/>
              </a:ext>
            </a:extLst>
          </p:cNvPr>
          <p:cNvCxnSpPr>
            <a:cxnSpLocks/>
          </p:cNvCxnSpPr>
          <p:nvPr/>
        </p:nvCxnSpPr>
        <p:spPr>
          <a:xfrm flipV="1">
            <a:off x="9199969" y="2788591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D6E435F-D584-091F-64B3-983B17D360BD}"/>
              </a:ext>
            </a:extLst>
          </p:cNvPr>
          <p:cNvCxnSpPr>
            <a:cxnSpLocks/>
          </p:cNvCxnSpPr>
          <p:nvPr/>
        </p:nvCxnSpPr>
        <p:spPr>
          <a:xfrm flipH="1">
            <a:off x="9298272" y="2631995"/>
            <a:ext cx="89091" cy="16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E72AFFD-2EB0-C300-99CA-23B47CB860C0}"/>
              </a:ext>
            </a:extLst>
          </p:cNvPr>
          <p:cNvCxnSpPr>
            <a:cxnSpLocks/>
          </p:cNvCxnSpPr>
          <p:nvPr/>
        </p:nvCxnSpPr>
        <p:spPr>
          <a:xfrm>
            <a:off x="9267345" y="2402617"/>
            <a:ext cx="113807" cy="22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CD7890-2A1D-E083-48E4-D7D132BE84F9}"/>
              </a:ext>
            </a:extLst>
          </p:cNvPr>
          <p:cNvCxnSpPr>
            <a:cxnSpLocks/>
          </p:cNvCxnSpPr>
          <p:nvPr/>
        </p:nvCxnSpPr>
        <p:spPr>
          <a:xfrm flipH="1">
            <a:off x="9127357" y="277883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A75DBB-54F3-F9E7-0FCD-ED6797179C84}"/>
              </a:ext>
            </a:extLst>
          </p:cNvPr>
          <p:cNvCxnSpPr>
            <a:cxnSpLocks/>
          </p:cNvCxnSpPr>
          <p:nvPr/>
        </p:nvCxnSpPr>
        <p:spPr>
          <a:xfrm flipH="1">
            <a:off x="9246190" y="278685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54BE08-2DBC-D1C7-8B5B-D3331AEBA8E1}"/>
              </a:ext>
            </a:extLst>
          </p:cNvPr>
          <p:cNvCxnSpPr>
            <a:cxnSpLocks/>
          </p:cNvCxnSpPr>
          <p:nvPr/>
        </p:nvCxnSpPr>
        <p:spPr>
          <a:xfrm>
            <a:off x="9127819" y="2585598"/>
            <a:ext cx="73245" cy="16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255B127-B03D-1D12-EDB7-310FA9C9F93B}"/>
              </a:ext>
            </a:extLst>
          </p:cNvPr>
          <p:cNvCxnSpPr>
            <a:cxnSpLocks/>
          </p:cNvCxnSpPr>
          <p:nvPr/>
        </p:nvCxnSpPr>
        <p:spPr>
          <a:xfrm flipH="1">
            <a:off x="9039116" y="2753349"/>
            <a:ext cx="161948" cy="114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94B3594-A4D2-2476-9022-90DE75EBEFB4}"/>
              </a:ext>
            </a:extLst>
          </p:cNvPr>
          <p:cNvCxnSpPr>
            <a:cxnSpLocks/>
          </p:cNvCxnSpPr>
          <p:nvPr/>
        </p:nvCxnSpPr>
        <p:spPr>
          <a:xfrm flipV="1">
            <a:off x="8940513" y="2860129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750F2B8-2FD3-0E1D-B82D-D0317E98E384}"/>
              </a:ext>
            </a:extLst>
          </p:cNvPr>
          <p:cNvCxnSpPr>
            <a:cxnSpLocks/>
          </p:cNvCxnSpPr>
          <p:nvPr/>
        </p:nvCxnSpPr>
        <p:spPr>
          <a:xfrm flipH="1">
            <a:off x="8849795" y="2859066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F0D990-0C01-1662-1335-3DDD95723458}"/>
              </a:ext>
            </a:extLst>
          </p:cNvPr>
          <p:cNvCxnSpPr>
            <a:cxnSpLocks/>
          </p:cNvCxnSpPr>
          <p:nvPr/>
        </p:nvCxnSpPr>
        <p:spPr>
          <a:xfrm flipH="1">
            <a:off x="8968628" y="2867078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14064D-39F0-58FE-2E05-F0EC4652127E}"/>
              </a:ext>
            </a:extLst>
          </p:cNvPr>
          <p:cNvCxnSpPr>
            <a:cxnSpLocks/>
          </p:cNvCxnSpPr>
          <p:nvPr/>
        </p:nvCxnSpPr>
        <p:spPr>
          <a:xfrm>
            <a:off x="7113471" y="204620"/>
            <a:ext cx="10301" cy="1383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177BA6-708D-E204-9BB5-B562CE0DFBD8}"/>
              </a:ext>
            </a:extLst>
          </p:cNvPr>
          <p:cNvCxnSpPr>
            <a:cxnSpLocks/>
          </p:cNvCxnSpPr>
          <p:nvPr/>
        </p:nvCxnSpPr>
        <p:spPr>
          <a:xfrm flipV="1">
            <a:off x="3035053" y="1374455"/>
            <a:ext cx="1427475" cy="106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A4A3A9-1917-8A2B-0B34-D73E9B50B1D2}"/>
                  </a:ext>
                </a:extLst>
              </p:cNvPr>
              <p:cNvSpPr txBox="1"/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A516E3-D7EC-33DB-5775-991B0C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27" y="1076208"/>
                <a:ext cx="100816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C22988-3467-D6CE-FCE3-9C094230DF6C}"/>
              </a:ext>
            </a:extLst>
          </p:cNvPr>
          <p:cNvCxnSpPr>
            <a:cxnSpLocks/>
          </p:cNvCxnSpPr>
          <p:nvPr/>
        </p:nvCxnSpPr>
        <p:spPr>
          <a:xfrm>
            <a:off x="3052455" y="2449918"/>
            <a:ext cx="228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0C9023-EE01-1662-EEA0-A20C6E3BA7D7}"/>
                  </a:ext>
                </a:extLst>
              </p:cNvPr>
              <p:cNvSpPr txBox="1"/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615ED2-F55D-B65B-2BAE-7E96EBD9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43" y="2469653"/>
                <a:ext cx="100816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34D1DD-8218-B985-2EAD-A2790BDF9570}"/>
              </a:ext>
            </a:extLst>
          </p:cNvPr>
          <p:cNvGrpSpPr/>
          <p:nvPr/>
        </p:nvGrpSpPr>
        <p:grpSpPr>
          <a:xfrm rot="19775552">
            <a:off x="3003148" y="337993"/>
            <a:ext cx="2205701" cy="719287"/>
            <a:chOff x="2713613" y="-84771"/>
            <a:chExt cx="2205701" cy="71928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FB84C8-7B0E-DC80-2F1A-6ACE71FA6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613" y="85876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8AB023-B780-9BAC-FFB0-EAA25C6DE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332" y="44468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13D2A4-E761-64AA-6F32-A702C71C4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281" y="-28420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855E894-F3F5-06E0-0E4B-036358765B02}"/>
                </a:ext>
              </a:extLst>
            </p:cNvPr>
            <p:cNvCxnSpPr/>
            <p:nvPr/>
          </p:nvCxnSpPr>
          <p:spPr>
            <a:xfrm flipV="1">
              <a:off x="4182361" y="-60259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061D113-80F5-4488-A8A0-1C127FBE7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931" y="-84771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487CAD-39FB-4B7B-2635-3B70F30AA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5589" y="-80458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7330F9-AA61-C56C-65D9-09FB82E7749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50603" y="1920246"/>
            <a:ext cx="13725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65DDB8-4913-A8FC-12F6-E431C82D378F}"/>
                  </a:ext>
                </a:extLst>
              </p:cNvPr>
              <p:cNvSpPr txBox="1"/>
              <p:nvPr/>
            </p:nvSpPr>
            <p:spPr>
              <a:xfrm>
                <a:off x="308321" y="506730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65DDB8-4913-A8FC-12F6-E431C82D3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21" y="506730"/>
                <a:ext cx="62218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12B1BEA-AB8A-87C3-6EF3-C1438A27D5B6}"/>
              </a:ext>
            </a:extLst>
          </p:cNvPr>
          <p:cNvGrpSpPr/>
          <p:nvPr/>
        </p:nvGrpSpPr>
        <p:grpSpPr>
          <a:xfrm rot="8718709">
            <a:off x="254071" y="2461094"/>
            <a:ext cx="2146916" cy="607821"/>
            <a:chOff x="2772398" y="-84771"/>
            <a:chExt cx="2146916" cy="60782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F4B6170-6DB8-4223-71D7-1C08A6B9E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398" y="-25590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095452-835D-E218-0085-87CD70A47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397" y="-47976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79F1D35-CC5E-0708-6FC0-72E29C9E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281" y="-28420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F666569-0084-8482-6EC9-16806CFF7D1D}"/>
                </a:ext>
              </a:extLst>
            </p:cNvPr>
            <p:cNvCxnSpPr/>
            <p:nvPr/>
          </p:nvCxnSpPr>
          <p:spPr>
            <a:xfrm flipV="1">
              <a:off x="4182361" y="-60259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FE29B5C-B1BB-1318-3109-309E3F64C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931" y="-84771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362F57A-A650-58C6-617B-0DAC131B2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5589" y="-80458"/>
              <a:ext cx="13725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BEB0ED-E672-138D-84B8-1F2DB879436E}"/>
              </a:ext>
            </a:extLst>
          </p:cNvPr>
          <p:cNvCxnSpPr>
            <a:cxnSpLocks/>
          </p:cNvCxnSpPr>
          <p:nvPr/>
        </p:nvCxnSpPr>
        <p:spPr>
          <a:xfrm flipV="1">
            <a:off x="593539" y="3660545"/>
            <a:ext cx="465177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386FEC8-9EC4-BF04-8F1D-CB018A9D3618}"/>
              </a:ext>
            </a:extLst>
          </p:cNvPr>
          <p:cNvCxnSpPr>
            <a:cxnSpLocks/>
          </p:cNvCxnSpPr>
          <p:nvPr/>
        </p:nvCxnSpPr>
        <p:spPr>
          <a:xfrm flipV="1">
            <a:off x="1200522" y="3189791"/>
            <a:ext cx="465177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A0689E-1FE4-C8BC-08EE-AA912B4B48A3}"/>
              </a:ext>
            </a:extLst>
          </p:cNvPr>
          <p:cNvCxnSpPr>
            <a:cxnSpLocks/>
          </p:cNvCxnSpPr>
          <p:nvPr/>
        </p:nvCxnSpPr>
        <p:spPr>
          <a:xfrm flipV="1">
            <a:off x="1893570" y="2676404"/>
            <a:ext cx="465177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231F93-6262-6A39-002B-66F22C6C851C}"/>
              </a:ext>
            </a:extLst>
          </p:cNvPr>
          <p:cNvCxnSpPr>
            <a:cxnSpLocks/>
          </p:cNvCxnSpPr>
          <p:nvPr/>
        </p:nvCxnSpPr>
        <p:spPr>
          <a:xfrm flipV="1">
            <a:off x="3238445" y="1610422"/>
            <a:ext cx="465177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237304-A687-EF44-EE8D-49FFBCBB595D}"/>
              </a:ext>
            </a:extLst>
          </p:cNvPr>
          <p:cNvCxnSpPr>
            <a:cxnSpLocks/>
          </p:cNvCxnSpPr>
          <p:nvPr/>
        </p:nvCxnSpPr>
        <p:spPr>
          <a:xfrm flipV="1">
            <a:off x="3887061" y="1127963"/>
            <a:ext cx="465177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CC594D-C718-9615-177C-105D31CCDF07}"/>
              </a:ext>
            </a:extLst>
          </p:cNvPr>
          <p:cNvCxnSpPr>
            <a:cxnSpLocks/>
          </p:cNvCxnSpPr>
          <p:nvPr/>
        </p:nvCxnSpPr>
        <p:spPr>
          <a:xfrm flipV="1">
            <a:off x="4647309" y="529746"/>
            <a:ext cx="465177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697F56-AA3C-9AE5-E896-A75C91B4097A}"/>
                  </a:ext>
                </a:extLst>
              </p:cNvPr>
              <p:cNvSpPr txBox="1"/>
              <p:nvPr/>
            </p:nvSpPr>
            <p:spPr>
              <a:xfrm>
                <a:off x="-1910425" y="3665713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697F56-AA3C-9AE5-E896-A75C91B40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0425" y="3665713"/>
                <a:ext cx="62218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0F2595-4785-5E85-3C5F-E6CFBA626D81}"/>
                  </a:ext>
                </a:extLst>
              </p:cNvPr>
              <p:cNvSpPr txBox="1"/>
              <p:nvPr/>
            </p:nvSpPr>
            <p:spPr>
              <a:xfrm>
                <a:off x="0" y="1418820"/>
                <a:ext cx="12192000" cy="4252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𝑑𝑒𝑓𝑜𝑟𝑚𝑒𝑑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,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calculated on deformed configuration </a:t>
                </a:r>
              </a:p>
              <a:p>
                <a:r>
                  <a:rPr lang="en-US" sz="2400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GI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GI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/>
                  <a:t>,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calculated on undeformed configuration.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,….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from testing and reflects constrain at the motor side!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0F2595-4785-5E85-3C5F-E6CFBA62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8820"/>
                <a:ext cx="12192000" cy="4252254"/>
              </a:xfrm>
              <a:prstGeom prst="rect">
                <a:avLst/>
              </a:prstGeom>
              <a:blipFill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9C8E0B-176D-8ACB-1E48-3E0202AD6E54}"/>
              </a:ext>
            </a:extLst>
          </p:cNvPr>
          <p:cNvSpPr txBox="1"/>
          <p:nvPr/>
        </p:nvSpPr>
        <p:spPr>
          <a:xfrm>
            <a:off x="0" y="255387"/>
            <a:ext cx="770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Stiffness of springs connected to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panel:</a:t>
            </a:r>
          </a:p>
        </p:txBody>
      </p:sp>
    </p:spTree>
    <p:extLst>
      <p:ext uri="{BB962C8B-B14F-4D97-AF65-F5344CB8AC3E}">
        <p14:creationId xmlns:p14="http://schemas.microsoft.com/office/powerpoint/2010/main" val="191561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2D49B-DA07-8748-5701-FA8ECB786435}"/>
              </a:ext>
            </a:extLst>
          </p:cNvPr>
          <p:cNvGrpSpPr/>
          <p:nvPr/>
        </p:nvGrpSpPr>
        <p:grpSpPr>
          <a:xfrm>
            <a:off x="1586240" y="2031188"/>
            <a:ext cx="9680076" cy="5143451"/>
            <a:chOff x="1586240" y="1752410"/>
            <a:chExt cx="9680076" cy="51434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F8E67AF-3664-0BAE-4753-3A44DCB3B7B2}"/>
                </a:ext>
              </a:extLst>
            </p:cNvPr>
            <p:cNvGrpSpPr/>
            <p:nvPr/>
          </p:nvGrpSpPr>
          <p:grpSpPr>
            <a:xfrm>
              <a:off x="6426687" y="1752410"/>
              <a:ext cx="4839629" cy="702090"/>
              <a:chOff x="3594549" y="1851787"/>
              <a:chExt cx="4839629" cy="109316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E3F862-FB9D-D5F7-4CFB-CE12371A3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4549" y="2565523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154D45E6-068E-F112-1179-1BD8E29B7107}"/>
                  </a:ext>
                </a:extLst>
              </p:cNvPr>
              <p:cNvSpPr/>
              <p:nvPr/>
            </p:nvSpPr>
            <p:spPr>
              <a:xfrm>
                <a:off x="6368332" y="2086309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47" y="1851787"/>
                    <a:ext cx="834779" cy="4792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970" r="-2985" b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00F2595-4785-5E85-3C5F-E6CFBA626D81}"/>
                    </a:ext>
                  </a:extLst>
                </p:cNvPr>
                <p:cNvSpPr txBox="1"/>
                <p:nvPr/>
              </p:nvSpPr>
              <p:spPr>
                <a:xfrm>
                  <a:off x="1586240" y="2522741"/>
                  <a:ext cx="6597191" cy="43731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800" b="0" dirty="0"/>
                </a:p>
                <a:p>
                  <a:pPr algn="ctr"/>
                  <a:r>
                    <a:rPr lang="en-US" sz="2800" b="0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800" b="0" dirty="0"/>
                </a:p>
                <a:p>
                  <a:endParaRPr lang="en-US" sz="28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  <a:p>
                  <a:pPr algn="ctr"/>
                  <a:endParaRPr lang="en-US" sz="1600" dirty="0"/>
                </a:p>
                <a:p>
                  <a:pPr algn="ctr"/>
                  <a:endParaRPr lang="en-US" sz="4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00F2595-4785-5E85-3C5F-E6CFBA62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240" y="2522741"/>
                  <a:ext cx="6597191" cy="4373120"/>
                </a:xfrm>
                <a:prstGeom prst="rect">
                  <a:avLst/>
                </a:prstGeom>
                <a:blipFill>
                  <a:blip r:embed="rId3"/>
                  <a:stretch>
                    <a:fillRect r="-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432ED1F-2562-75BE-145C-7192B59A0292}"/>
              </a:ext>
            </a:extLst>
          </p:cNvPr>
          <p:cNvSpPr/>
          <p:nvPr/>
        </p:nvSpPr>
        <p:spPr>
          <a:xfrm rot="18461828">
            <a:off x="6331126" y="2244945"/>
            <a:ext cx="49310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E00776-AD61-85DA-A3FD-E23D834CF554}"/>
              </a:ext>
            </a:extLst>
          </p:cNvPr>
          <p:cNvCxnSpPr>
            <a:cxnSpLocks/>
          </p:cNvCxnSpPr>
          <p:nvPr/>
        </p:nvCxnSpPr>
        <p:spPr>
          <a:xfrm>
            <a:off x="8419629" y="1894256"/>
            <a:ext cx="426873" cy="29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E6513C-8FAB-06F1-8BE1-AD287310391A}"/>
              </a:ext>
            </a:extLst>
          </p:cNvPr>
          <p:cNvCxnSpPr/>
          <p:nvPr/>
        </p:nvCxnSpPr>
        <p:spPr>
          <a:xfrm flipV="1">
            <a:off x="8633065" y="190153"/>
            <a:ext cx="1476082" cy="1853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A28FBC2-738F-C285-217F-F577A7CE0F76}"/>
              </a:ext>
            </a:extLst>
          </p:cNvPr>
          <p:cNvGrpSpPr/>
          <p:nvPr/>
        </p:nvGrpSpPr>
        <p:grpSpPr>
          <a:xfrm>
            <a:off x="-187467" y="-46698"/>
            <a:ext cx="6063781" cy="3058867"/>
            <a:chOff x="-174048" y="-62992"/>
            <a:chExt cx="6063781" cy="30588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70BA7B-71C8-6162-140E-A6F523D27960}"/>
                </a:ext>
              </a:extLst>
            </p:cNvPr>
            <p:cNvGrpSpPr/>
            <p:nvPr/>
          </p:nvGrpSpPr>
          <p:grpSpPr>
            <a:xfrm>
              <a:off x="-174048" y="-62992"/>
              <a:ext cx="6063781" cy="3058867"/>
              <a:chOff x="-310726" y="-348166"/>
              <a:chExt cx="6063781" cy="3058867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48EBEAE-F221-5281-C871-BDBE7155B2B6}"/>
                  </a:ext>
                </a:extLst>
              </p:cNvPr>
              <p:cNvCxnSpPr/>
              <p:nvPr/>
            </p:nvCxnSpPr>
            <p:spPr>
              <a:xfrm flipH="1" flipV="1">
                <a:off x="2365305" y="1214445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D0203F1-6855-D826-85C5-EC3E642E55F8}"/>
                  </a:ext>
                </a:extLst>
              </p:cNvPr>
              <p:cNvCxnSpPr/>
              <p:nvPr/>
            </p:nvCxnSpPr>
            <p:spPr>
              <a:xfrm flipH="1" flipV="1">
                <a:off x="2071970" y="1402432"/>
                <a:ext cx="373071" cy="4464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5AF89F-DFA3-57E0-ED76-7E9CA5A6B0C4}"/>
                  </a:ext>
                </a:extLst>
              </p:cNvPr>
              <p:cNvGrpSpPr/>
              <p:nvPr/>
            </p:nvGrpSpPr>
            <p:grpSpPr>
              <a:xfrm>
                <a:off x="-310726" y="-348166"/>
                <a:ext cx="6063781" cy="3058867"/>
                <a:chOff x="-310726" y="-348166"/>
                <a:chExt cx="6063781" cy="30588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/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4ADACD-DBAC-57CF-4E4E-FECB9F84D7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90661">
                      <a:off x="2047028" y="1285441"/>
                      <a:ext cx="62329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8120D8F-2085-65E7-BD98-D0FD904ED0CA}"/>
                    </a:ext>
                  </a:extLst>
                </p:cNvPr>
                <p:cNvGrpSpPr/>
                <p:nvPr/>
              </p:nvGrpSpPr>
              <p:grpSpPr>
                <a:xfrm>
                  <a:off x="-310726" y="-348166"/>
                  <a:ext cx="6063781" cy="3058867"/>
                  <a:chOff x="-310726" y="-348166"/>
                  <a:chExt cx="6063781" cy="3058867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D9FCFEC8-EF6E-2B3C-639A-83D0D9C4B1B9}"/>
                      </a:ext>
                    </a:extLst>
                  </p:cNvPr>
                  <p:cNvGrpSpPr/>
                  <p:nvPr/>
                </p:nvGrpSpPr>
                <p:grpSpPr>
                  <a:xfrm>
                    <a:off x="-310726" y="1625639"/>
                    <a:ext cx="6063781" cy="915481"/>
                    <a:chOff x="6057208" y="2607977"/>
                    <a:chExt cx="6063781" cy="1425417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21449FA1-BDC1-3162-23EB-A47F44571C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57208" y="2607977"/>
                      <a:ext cx="6063781" cy="1425417"/>
                      <a:chOff x="3092524" y="1620033"/>
                      <a:chExt cx="6063781" cy="1425417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D8A6897C-1DA5-29A1-024A-F06CDF0AFBA7}"/>
                          </a:ext>
                        </a:extLst>
                      </p:cNvPr>
                      <p:cNvSpPr/>
                      <p:nvPr/>
                    </p:nvSpPr>
                    <p:spPr>
                      <a:xfrm rot="19385875">
                        <a:off x="3092524" y="1689566"/>
                        <a:ext cx="6063781" cy="7118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EF475B15-2AE5-ABDB-D70A-B95D6FE6AE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20550" y="2429411"/>
                        <a:ext cx="4839629" cy="0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Arc 95">
                        <a:extLst>
                          <a:ext uri="{FF2B5EF4-FFF2-40B4-BE49-F238E27FC236}">
                            <a16:creationId xmlns:a16="http://schemas.microsoft.com/office/drawing/2014/main" id="{EA7D34AE-95BC-A5E1-1B87-40117F018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0114" y="1620033"/>
                        <a:ext cx="380956" cy="986229"/>
                      </a:xfrm>
                      <a:prstGeom prst="arc">
                        <a:avLst>
                          <a:gd name="adj1" fmla="val 19675696"/>
                          <a:gd name="adj2" fmla="val 284014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80605DAA-D332-046B-4759-E5127537F11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06752" y="1852213"/>
                            <a:ext cx="270908" cy="479213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21739" r="-4348" b="-16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3F57D995-A703-DB95-DDDF-FC94318592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331692" y="2696218"/>
                        <a:ext cx="174750" cy="29001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5DE339C0-2C45-9D43-2DC9-A83BADC619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72678" y="2605707"/>
                        <a:ext cx="73245" cy="25207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7D070B78-0A42-DCB7-617A-A0FD02A4F0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083975" y="2866898"/>
                        <a:ext cx="161948" cy="1785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EEB434E-87CB-662C-248D-FC933E3FE5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52467" y="3346570"/>
                      <a:ext cx="113807" cy="3431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C466828C-F989-22D3-510C-AA8AA6524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2092" y="2534170"/>
                    <a:ext cx="217517" cy="38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1E4E6092-91DA-61A1-0078-C64AE9861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01374" y="2533107"/>
                    <a:ext cx="129656" cy="17752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B7574B2-9281-F64F-C354-8892320EB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0207" y="2541119"/>
                    <a:ext cx="126923" cy="16958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4538494-8BE3-224B-4C34-587A2890A5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6695" y="1507858"/>
                    <a:ext cx="290374" cy="24470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72EC106A-9C64-79AA-DAA4-7E7A8A4088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42996" y="-348166"/>
                        <a:ext cx="53435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Calculate predicted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a14:m>
                        <a:r>
                          <a:rPr lang="en-US" sz="2000" dirty="0"/>
                          <a:t>: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72EC106A-9C64-79AA-DAA4-7E7A8A4088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42996" y="-348166"/>
                        <a:ext cx="5343563" cy="40011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185" t="-6250" b="-28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08758F-A2D8-623C-9179-622B71910F4F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D93692-29D5-0AB6-D5AC-96AC6AC5E7A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C896B4-5A4C-73A9-6D31-30662FD49D0C}"/>
              </a:ext>
            </a:extLst>
          </p:cNvPr>
          <p:cNvCxnSpPr>
            <a:cxnSpLocks/>
          </p:cNvCxnSpPr>
          <p:nvPr/>
        </p:nvCxnSpPr>
        <p:spPr>
          <a:xfrm flipV="1">
            <a:off x="2971634" y="2802582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D3E90A-936A-0BE1-1C31-5FE33069DCFC}"/>
              </a:ext>
            </a:extLst>
          </p:cNvPr>
          <p:cNvCxnSpPr>
            <a:cxnSpLocks/>
          </p:cNvCxnSpPr>
          <p:nvPr/>
        </p:nvCxnSpPr>
        <p:spPr>
          <a:xfrm flipH="1">
            <a:off x="2880916" y="280151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9E4839-69B9-1819-CEC4-7F5A9DB48820}"/>
              </a:ext>
            </a:extLst>
          </p:cNvPr>
          <p:cNvCxnSpPr>
            <a:cxnSpLocks/>
          </p:cNvCxnSpPr>
          <p:nvPr/>
        </p:nvCxnSpPr>
        <p:spPr>
          <a:xfrm flipH="1">
            <a:off x="2999749" y="280953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AE45C9F-175C-58D7-B83E-A398DDDE424D}"/>
              </a:ext>
            </a:extLst>
          </p:cNvPr>
          <p:cNvSpPr/>
          <p:nvPr/>
        </p:nvSpPr>
        <p:spPr>
          <a:xfrm rot="18458042">
            <a:off x="8836428" y="2157096"/>
            <a:ext cx="344967" cy="435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647577-4756-33C4-68C7-49CFB213AF05}"/>
              </a:ext>
            </a:extLst>
          </p:cNvPr>
          <p:cNvCxnSpPr>
            <a:cxnSpLocks/>
          </p:cNvCxnSpPr>
          <p:nvPr/>
        </p:nvCxnSpPr>
        <p:spPr>
          <a:xfrm rot="20720607" flipV="1">
            <a:off x="9117563" y="1880111"/>
            <a:ext cx="733296" cy="525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C87628-DC51-28AE-F93B-B2B29942DAF2}"/>
              </a:ext>
            </a:extLst>
          </p:cNvPr>
          <p:cNvCxnSpPr>
            <a:cxnSpLocks/>
          </p:cNvCxnSpPr>
          <p:nvPr/>
        </p:nvCxnSpPr>
        <p:spPr>
          <a:xfrm flipV="1">
            <a:off x="9199969" y="2788591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1AB64F-F654-6300-B922-88B6AF757892}"/>
              </a:ext>
            </a:extLst>
          </p:cNvPr>
          <p:cNvCxnSpPr>
            <a:cxnSpLocks/>
          </p:cNvCxnSpPr>
          <p:nvPr/>
        </p:nvCxnSpPr>
        <p:spPr>
          <a:xfrm flipH="1">
            <a:off x="9298272" y="2631995"/>
            <a:ext cx="89091" cy="16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2226DA-28C2-7CA2-143E-3A5BD4B82DA3}"/>
              </a:ext>
            </a:extLst>
          </p:cNvPr>
          <p:cNvCxnSpPr>
            <a:cxnSpLocks/>
          </p:cNvCxnSpPr>
          <p:nvPr/>
        </p:nvCxnSpPr>
        <p:spPr>
          <a:xfrm>
            <a:off x="9267345" y="2402617"/>
            <a:ext cx="113807" cy="22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BF03DD0-C7FC-127D-E808-253B6AC683D7}"/>
              </a:ext>
            </a:extLst>
          </p:cNvPr>
          <p:cNvCxnSpPr>
            <a:cxnSpLocks/>
          </p:cNvCxnSpPr>
          <p:nvPr/>
        </p:nvCxnSpPr>
        <p:spPr>
          <a:xfrm flipH="1">
            <a:off x="9127357" y="2778839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1FF573-725B-646A-B635-CF1D989E9DC8}"/>
              </a:ext>
            </a:extLst>
          </p:cNvPr>
          <p:cNvCxnSpPr>
            <a:cxnSpLocks/>
          </p:cNvCxnSpPr>
          <p:nvPr/>
        </p:nvCxnSpPr>
        <p:spPr>
          <a:xfrm flipH="1">
            <a:off x="9246190" y="2786851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84172C-6CAA-7BF5-FE61-50E8C83C58ED}"/>
              </a:ext>
            </a:extLst>
          </p:cNvPr>
          <p:cNvCxnSpPr>
            <a:cxnSpLocks/>
          </p:cNvCxnSpPr>
          <p:nvPr/>
        </p:nvCxnSpPr>
        <p:spPr>
          <a:xfrm>
            <a:off x="9127819" y="2585598"/>
            <a:ext cx="73245" cy="16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D8A5A37-D486-F061-870B-8F9E64ACF7D3}"/>
              </a:ext>
            </a:extLst>
          </p:cNvPr>
          <p:cNvCxnSpPr>
            <a:cxnSpLocks/>
          </p:cNvCxnSpPr>
          <p:nvPr/>
        </p:nvCxnSpPr>
        <p:spPr>
          <a:xfrm flipH="1">
            <a:off x="9039116" y="2753349"/>
            <a:ext cx="161948" cy="114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F7C185-AC26-AFE3-0F49-A32B31867DD1}"/>
              </a:ext>
            </a:extLst>
          </p:cNvPr>
          <p:cNvCxnSpPr>
            <a:cxnSpLocks/>
          </p:cNvCxnSpPr>
          <p:nvPr/>
        </p:nvCxnSpPr>
        <p:spPr>
          <a:xfrm flipV="1">
            <a:off x="8940513" y="2860129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625840-8355-5900-FF0D-1C20F4B09F2B}"/>
              </a:ext>
            </a:extLst>
          </p:cNvPr>
          <p:cNvCxnSpPr>
            <a:cxnSpLocks/>
          </p:cNvCxnSpPr>
          <p:nvPr/>
        </p:nvCxnSpPr>
        <p:spPr>
          <a:xfrm flipH="1">
            <a:off x="8849795" y="2859066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15E45B9-77A3-FBC0-25A1-D5399C942DCF}"/>
              </a:ext>
            </a:extLst>
          </p:cNvPr>
          <p:cNvCxnSpPr>
            <a:cxnSpLocks/>
          </p:cNvCxnSpPr>
          <p:nvPr/>
        </p:nvCxnSpPr>
        <p:spPr>
          <a:xfrm flipH="1">
            <a:off x="8968628" y="2867078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52561-8854-701B-243E-71683D2537F5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3019495" y="224788"/>
            <a:ext cx="2209291" cy="2230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82D1719-8351-40C5-FDC7-66BD58368424}"/>
              </a:ext>
            </a:extLst>
          </p:cNvPr>
          <p:cNvSpPr/>
          <p:nvPr/>
        </p:nvSpPr>
        <p:spPr>
          <a:xfrm>
            <a:off x="3487594" y="1585640"/>
            <a:ext cx="691090" cy="1722587"/>
          </a:xfrm>
          <a:prstGeom prst="arc">
            <a:avLst>
              <a:gd name="adj1" fmla="val 16628464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7B688-E3BF-A35D-49EC-ECD605378363}"/>
                  </a:ext>
                </a:extLst>
              </p:cNvPr>
              <p:cNvSpPr txBox="1"/>
              <p:nvPr/>
            </p:nvSpPr>
            <p:spPr>
              <a:xfrm>
                <a:off x="4273761" y="1818351"/>
                <a:ext cx="287643" cy="307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7B688-E3BF-A35D-49EC-ECD605378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61" y="1818351"/>
                <a:ext cx="287643" cy="307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6C1DC6-D18E-3505-E33B-5FC39558349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9192185" y="316942"/>
            <a:ext cx="1112117" cy="2165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6C815A73-B239-2A1F-72C1-8D498A8177CE}"/>
              </a:ext>
            </a:extLst>
          </p:cNvPr>
          <p:cNvSpPr/>
          <p:nvPr/>
        </p:nvSpPr>
        <p:spPr>
          <a:xfrm>
            <a:off x="9216180" y="1593720"/>
            <a:ext cx="691090" cy="1722587"/>
          </a:xfrm>
          <a:prstGeom prst="arc">
            <a:avLst>
              <a:gd name="adj1" fmla="val 16628464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EA3334-BCF2-38EF-1BD3-0E7DD69FCFF0}"/>
                  </a:ext>
                </a:extLst>
              </p:cNvPr>
              <p:cNvSpPr txBox="1"/>
              <p:nvPr/>
            </p:nvSpPr>
            <p:spPr>
              <a:xfrm>
                <a:off x="9910508" y="1515913"/>
                <a:ext cx="851515" cy="307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EA3334-BCF2-38EF-1BD3-0E7DD69FC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508" y="1515913"/>
                <a:ext cx="851515" cy="307969"/>
              </a:xfrm>
              <a:prstGeom prst="rect">
                <a:avLst/>
              </a:prstGeom>
              <a:blipFill>
                <a:blip r:embed="rId8"/>
                <a:stretch>
                  <a:fillRect l="-7353" r="-29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1B9622-8E74-AD2B-4356-B0C5F6BDAFC4}"/>
                  </a:ext>
                </a:extLst>
              </p:cNvPr>
              <p:cNvSpPr txBox="1"/>
              <p:nvPr/>
            </p:nvSpPr>
            <p:spPr>
              <a:xfrm>
                <a:off x="4417582" y="944744"/>
                <a:ext cx="2543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1B9622-8E74-AD2B-4356-B0C5F6BD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82" y="944744"/>
                <a:ext cx="2543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8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2EC-997A-F771-D748-BD75F7C6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8"/>
            <a:ext cx="10515600" cy="1325563"/>
          </a:xfrm>
        </p:spPr>
        <p:txBody>
          <a:bodyPr/>
          <a:lstStyle/>
          <a:p>
            <a:r>
              <a:rPr lang="en-US" dirty="0"/>
              <a:t>Verification: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33DE01-412A-BBF6-0CFB-32B4E88A373A}"/>
              </a:ext>
            </a:extLst>
          </p:cNvPr>
          <p:cNvGrpSpPr/>
          <p:nvPr/>
        </p:nvGrpSpPr>
        <p:grpSpPr>
          <a:xfrm>
            <a:off x="32219" y="3396852"/>
            <a:ext cx="6063781" cy="1121679"/>
            <a:chOff x="-174048" y="1874196"/>
            <a:chExt cx="6063781" cy="11216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2E3B07-1E46-B544-4304-EA921EDD6E6A}"/>
                </a:ext>
              </a:extLst>
            </p:cNvPr>
            <p:cNvGrpSpPr/>
            <p:nvPr/>
          </p:nvGrpSpPr>
          <p:grpSpPr>
            <a:xfrm>
              <a:off x="-174048" y="1910813"/>
              <a:ext cx="6063781" cy="1085062"/>
              <a:chOff x="-310726" y="1625639"/>
              <a:chExt cx="6063781" cy="108506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208C59C-3049-DF16-47C2-8C3CBAC1A1E7}"/>
                  </a:ext>
                </a:extLst>
              </p:cNvPr>
              <p:cNvGrpSpPr/>
              <p:nvPr/>
            </p:nvGrpSpPr>
            <p:grpSpPr>
              <a:xfrm>
                <a:off x="-310726" y="1625639"/>
                <a:ext cx="6063781" cy="915481"/>
                <a:chOff x="6057208" y="2607977"/>
                <a:chExt cx="6063781" cy="142541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F1033F6-4EEE-334A-8F27-745D71CF1359}"/>
                    </a:ext>
                  </a:extLst>
                </p:cNvPr>
                <p:cNvGrpSpPr/>
                <p:nvPr/>
              </p:nvGrpSpPr>
              <p:grpSpPr>
                <a:xfrm>
                  <a:off x="6057208" y="2607977"/>
                  <a:ext cx="6063781" cy="1425417"/>
                  <a:chOff x="3092524" y="1620033"/>
                  <a:chExt cx="6063781" cy="1425417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BF5D1D5-0958-9BFD-8DFB-A8491A426C66}"/>
                      </a:ext>
                    </a:extLst>
                  </p:cNvPr>
                  <p:cNvSpPr/>
                  <p:nvPr/>
                </p:nvSpPr>
                <p:spPr>
                  <a:xfrm rot="19385875">
                    <a:off x="3092524" y="1689566"/>
                    <a:ext cx="6063781" cy="7118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93629AC-68E5-7410-3C5C-DDB1BCF2A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20550" y="2429411"/>
                    <a:ext cx="4839629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4C4E05A7-C7FC-02E2-F55F-05DB604EC586}"/>
                      </a:ext>
                    </a:extLst>
                  </p:cNvPr>
                  <p:cNvSpPr/>
                  <p:nvPr/>
                </p:nvSpPr>
                <p:spPr>
                  <a:xfrm>
                    <a:off x="6370114" y="1620033"/>
                    <a:ext cx="380956" cy="986229"/>
                  </a:xfrm>
                  <a:prstGeom prst="arc">
                    <a:avLst>
                      <a:gd name="adj1" fmla="val 19675696"/>
                      <a:gd name="adj2" fmla="val 2840142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E5E768C-0DE8-8B5D-F1AE-F1113DD0D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6752" y="1852213"/>
                        <a:ext cx="834779" cy="4792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E5E768C-0DE8-8B5D-F1AE-F1113DD0D6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06752" y="1852213"/>
                        <a:ext cx="834779" cy="479213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091" r="-3030" b="-3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7477169-AE5A-66C1-92EA-CD5E9550A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31692" y="2696218"/>
                    <a:ext cx="174750" cy="29001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3629CEA-4D14-4022-BBFD-80BAE72B9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678" y="2605707"/>
                    <a:ext cx="73245" cy="25207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C7157BA-D671-D505-194C-7125B941D4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3975" y="2866898"/>
                    <a:ext cx="161948" cy="17855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232BA04-6455-92D8-85F9-70C9BB82C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467" y="3346570"/>
                  <a:ext cx="113807" cy="34318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5A7600-51BA-1C05-3960-4A6657620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2092" y="2534170"/>
                <a:ext cx="217517" cy="38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D66211-BF9E-FDBF-175F-E61A8BCE8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374" y="2533107"/>
                <a:ext cx="129656" cy="1775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D0ED107-A71B-9202-E7C9-9F3C0A1CA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0207" y="2541119"/>
                <a:ext cx="126923" cy="16958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73DD1-F8A6-8A0C-BB38-C68935652FD8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E8E644-0945-1429-193C-EDE72A63E6E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8D6045-94CC-ED9F-D872-7835D54A7444}"/>
              </a:ext>
            </a:extLst>
          </p:cNvPr>
          <p:cNvCxnSpPr>
            <a:cxnSpLocks/>
          </p:cNvCxnSpPr>
          <p:nvPr/>
        </p:nvCxnSpPr>
        <p:spPr>
          <a:xfrm flipH="1">
            <a:off x="3060219" y="4328237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53844B-7A22-55FF-2BF9-9CC3319D51C4}"/>
              </a:ext>
            </a:extLst>
          </p:cNvPr>
          <p:cNvCxnSpPr>
            <a:cxnSpLocks/>
          </p:cNvCxnSpPr>
          <p:nvPr/>
        </p:nvCxnSpPr>
        <p:spPr>
          <a:xfrm flipH="1">
            <a:off x="3179052" y="4336249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682793-5CDC-AC51-FC43-7A95CA4EACBA}"/>
              </a:ext>
            </a:extLst>
          </p:cNvPr>
          <p:cNvCxnSpPr>
            <a:cxnSpLocks/>
          </p:cNvCxnSpPr>
          <p:nvPr/>
        </p:nvCxnSpPr>
        <p:spPr>
          <a:xfrm flipV="1">
            <a:off x="3150937" y="4329300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596CF3-980D-36D8-BE29-1C1E60542E21}"/>
              </a:ext>
            </a:extLst>
          </p:cNvPr>
          <p:cNvCxnSpPr/>
          <p:nvPr/>
        </p:nvCxnSpPr>
        <p:spPr>
          <a:xfrm flipV="1">
            <a:off x="3112091" y="163637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9F46DB-2139-A914-1F8F-02970C5BC1DC}"/>
              </a:ext>
            </a:extLst>
          </p:cNvPr>
          <p:cNvCxnSpPr/>
          <p:nvPr/>
        </p:nvCxnSpPr>
        <p:spPr>
          <a:xfrm flipV="1">
            <a:off x="3511209" y="133805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CF48E7-4960-5508-DED2-469A55804AE0}"/>
              </a:ext>
            </a:extLst>
          </p:cNvPr>
          <p:cNvCxnSpPr/>
          <p:nvPr/>
        </p:nvCxnSpPr>
        <p:spPr>
          <a:xfrm flipV="1">
            <a:off x="3913382" y="108651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29C7A1-F762-2715-8FB9-8EA997F63208}"/>
              </a:ext>
            </a:extLst>
          </p:cNvPr>
          <p:cNvCxnSpPr/>
          <p:nvPr/>
        </p:nvCxnSpPr>
        <p:spPr>
          <a:xfrm flipV="1">
            <a:off x="4308692" y="716584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F7ED46-1FC1-8FE5-7FB3-6B0C7C1782F9}"/>
              </a:ext>
            </a:extLst>
          </p:cNvPr>
          <p:cNvCxnSpPr/>
          <p:nvPr/>
        </p:nvCxnSpPr>
        <p:spPr>
          <a:xfrm flipV="1">
            <a:off x="4688158" y="43714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34A745-5430-19A0-8E59-963240885F68}"/>
              </a:ext>
            </a:extLst>
          </p:cNvPr>
          <p:cNvCxnSpPr/>
          <p:nvPr/>
        </p:nvCxnSpPr>
        <p:spPr>
          <a:xfrm flipV="1">
            <a:off x="5067624" y="20402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4BA18D-4F49-FB6F-9770-31AB7B5CD4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0302" y="223725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1AC0B5-2C75-67F4-DA96-7F4B07DD16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6216" y="1913267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898211-65EF-D4BB-214F-98074DDC8A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6251" y="2541313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D8D111-E9A1-B6A5-0D04-2CCF5155A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9856" y="287645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77C4DA-FCC1-DB3C-A162-FF8DCA0791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367" y="327456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9BEDE9-26F2-8B73-8A80-8E842924F605}"/>
                  </a:ext>
                </a:extLst>
              </p:cNvPr>
              <p:cNvSpPr txBox="1"/>
              <p:nvPr/>
            </p:nvSpPr>
            <p:spPr>
              <a:xfrm>
                <a:off x="2146853" y="131121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9BEDE9-26F2-8B73-8A80-8E842924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53" y="131121"/>
                <a:ext cx="62218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5C0E624-CD09-BF1F-E94B-AD1A9BD7F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942" y="105927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2EC-997A-F771-D748-BD75F7C6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8"/>
            <a:ext cx="10515600" cy="1325563"/>
          </a:xfrm>
        </p:spPr>
        <p:txBody>
          <a:bodyPr/>
          <a:lstStyle/>
          <a:p>
            <a:r>
              <a:rPr lang="en-US" dirty="0"/>
              <a:t>Verification: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33DE01-412A-BBF6-0CFB-32B4E88A373A}"/>
              </a:ext>
            </a:extLst>
          </p:cNvPr>
          <p:cNvGrpSpPr/>
          <p:nvPr/>
        </p:nvGrpSpPr>
        <p:grpSpPr>
          <a:xfrm>
            <a:off x="32219" y="3396852"/>
            <a:ext cx="6063781" cy="1121679"/>
            <a:chOff x="-174048" y="1874196"/>
            <a:chExt cx="6063781" cy="11216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2E3B07-1E46-B544-4304-EA921EDD6E6A}"/>
                </a:ext>
              </a:extLst>
            </p:cNvPr>
            <p:cNvGrpSpPr/>
            <p:nvPr/>
          </p:nvGrpSpPr>
          <p:grpSpPr>
            <a:xfrm>
              <a:off x="-174048" y="1910813"/>
              <a:ext cx="6063781" cy="1085062"/>
              <a:chOff x="-310726" y="1625639"/>
              <a:chExt cx="6063781" cy="108506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208C59C-3049-DF16-47C2-8C3CBAC1A1E7}"/>
                  </a:ext>
                </a:extLst>
              </p:cNvPr>
              <p:cNvGrpSpPr/>
              <p:nvPr/>
            </p:nvGrpSpPr>
            <p:grpSpPr>
              <a:xfrm>
                <a:off x="-310726" y="1625639"/>
                <a:ext cx="6063781" cy="915481"/>
                <a:chOff x="6057208" y="2607977"/>
                <a:chExt cx="6063781" cy="142541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F1033F6-4EEE-334A-8F27-745D71CF1359}"/>
                    </a:ext>
                  </a:extLst>
                </p:cNvPr>
                <p:cNvGrpSpPr/>
                <p:nvPr/>
              </p:nvGrpSpPr>
              <p:grpSpPr>
                <a:xfrm>
                  <a:off x="6057208" y="2607977"/>
                  <a:ext cx="6063781" cy="1425417"/>
                  <a:chOff x="3092524" y="1620033"/>
                  <a:chExt cx="6063781" cy="1425417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BF5D1D5-0958-9BFD-8DFB-A8491A426C66}"/>
                      </a:ext>
                    </a:extLst>
                  </p:cNvPr>
                  <p:cNvSpPr/>
                  <p:nvPr/>
                </p:nvSpPr>
                <p:spPr>
                  <a:xfrm rot="19385875">
                    <a:off x="3092524" y="1689566"/>
                    <a:ext cx="6063781" cy="7118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93629AC-68E5-7410-3C5C-DDB1BCF2A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20550" y="2429411"/>
                    <a:ext cx="4839629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4C4E05A7-C7FC-02E2-F55F-05DB604EC586}"/>
                      </a:ext>
                    </a:extLst>
                  </p:cNvPr>
                  <p:cNvSpPr/>
                  <p:nvPr/>
                </p:nvSpPr>
                <p:spPr>
                  <a:xfrm>
                    <a:off x="6370114" y="1620033"/>
                    <a:ext cx="380956" cy="986229"/>
                  </a:xfrm>
                  <a:prstGeom prst="arc">
                    <a:avLst>
                      <a:gd name="adj1" fmla="val 19675696"/>
                      <a:gd name="adj2" fmla="val 2840142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E5E768C-0DE8-8B5D-F1AE-F1113DD0D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6752" y="1852213"/>
                        <a:ext cx="834779" cy="4792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E5E768C-0DE8-8B5D-F1AE-F1113DD0D6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06752" y="1852213"/>
                        <a:ext cx="834779" cy="479213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091" r="-3030" b="-3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7477169-AE5A-66C1-92EA-CD5E9550A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31692" y="2696218"/>
                    <a:ext cx="174750" cy="29001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3629CEA-4D14-4022-BBFD-80BAE72B9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678" y="2605707"/>
                    <a:ext cx="73245" cy="25207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C7157BA-D671-D505-194C-7125B941D4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3975" y="2866898"/>
                    <a:ext cx="161948" cy="17855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232BA04-6455-92D8-85F9-70C9BB82C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467" y="3346570"/>
                  <a:ext cx="113807" cy="34318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5A7600-51BA-1C05-3960-4A6657620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2092" y="2534170"/>
                <a:ext cx="217517" cy="38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D66211-BF9E-FDBF-175F-E61A8BCE8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374" y="2533107"/>
                <a:ext cx="129656" cy="1775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D0ED107-A71B-9202-E7C9-9F3C0A1CA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0207" y="2541119"/>
                <a:ext cx="126923" cy="16958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73DD1-F8A6-8A0C-BB38-C68935652FD8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E8E644-0945-1429-193C-EDE72A63E6E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8D6045-94CC-ED9F-D872-7835D54A7444}"/>
              </a:ext>
            </a:extLst>
          </p:cNvPr>
          <p:cNvCxnSpPr>
            <a:cxnSpLocks/>
          </p:cNvCxnSpPr>
          <p:nvPr/>
        </p:nvCxnSpPr>
        <p:spPr>
          <a:xfrm flipH="1">
            <a:off x="3060219" y="4328237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53844B-7A22-55FF-2BF9-9CC3319D51C4}"/>
              </a:ext>
            </a:extLst>
          </p:cNvPr>
          <p:cNvCxnSpPr>
            <a:cxnSpLocks/>
          </p:cNvCxnSpPr>
          <p:nvPr/>
        </p:nvCxnSpPr>
        <p:spPr>
          <a:xfrm flipH="1">
            <a:off x="3179052" y="4336249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682793-5CDC-AC51-FC43-7A95CA4EACBA}"/>
              </a:ext>
            </a:extLst>
          </p:cNvPr>
          <p:cNvCxnSpPr>
            <a:cxnSpLocks/>
          </p:cNvCxnSpPr>
          <p:nvPr/>
        </p:nvCxnSpPr>
        <p:spPr>
          <a:xfrm flipV="1">
            <a:off x="3150937" y="4329300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596CF3-980D-36D8-BE29-1C1E60542E21}"/>
              </a:ext>
            </a:extLst>
          </p:cNvPr>
          <p:cNvCxnSpPr/>
          <p:nvPr/>
        </p:nvCxnSpPr>
        <p:spPr>
          <a:xfrm flipV="1">
            <a:off x="3112091" y="163637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9F46DB-2139-A914-1F8F-02970C5BC1DC}"/>
              </a:ext>
            </a:extLst>
          </p:cNvPr>
          <p:cNvCxnSpPr/>
          <p:nvPr/>
        </p:nvCxnSpPr>
        <p:spPr>
          <a:xfrm flipV="1">
            <a:off x="3511209" y="133805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CF48E7-4960-5508-DED2-469A55804AE0}"/>
              </a:ext>
            </a:extLst>
          </p:cNvPr>
          <p:cNvCxnSpPr/>
          <p:nvPr/>
        </p:nvCxnSpPr>
        <p:spPr>
          <a:xfrm flipV="1">
            <a:off x="3913382" y="108651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29C7A1-F762-2715-8FB9-8EA997F63208}"/>
              </a:ext>
            </a:extLst>
          </p:cNvPr>
          <p:cNvCxnSpPr/>
          <p:nvPr/>
        </p:nvCxnSpPr>
        <p:spPr>
          <a:xfrm flipV="1">
            <a:off x="4308692" y="716584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F7ED46-1FC1-8FE5-7FB3-6B0C7C1782F9}"/>
              </a:ext>
            </a:extLst>
          </p:cNvPr>
          <p:cNvCxnSpPr/>
          <p:nvPr/>
        </p:nvCxnSpPr>
        <p:spPr>
          <a:xfrm flipV="1">
            <a:off x="4688158" y="43714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34A745-5430-19A0-8E59-963240885F68}"/>
              </a:ext>
            </a:extLst>
          </p:cNvPr>
          <p:cNvCxnSpPr/>
          <p:nvPr/>
        </p:nvCxnSpPr>
        <p:spPr>
          <a:xfrm flipV="1">
            <a:off x="5067624" y="20402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4BA18D-4F49-FB6F-9770-31AB7B5CD4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0302" y="223725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1AC0B5-2C75-67F4-DA96-7F4B07DD16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6216" y="1913267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898211-65EF-D4BB-214F-98074DDC8A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6251" y="2541313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D8D111-E9A1-B6A5-0D04-2CCF5155A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9856" y="287645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77C4DA-FCC1-DB3C-A162-FF8DCA0791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367" y="327456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9911F27-535E-DED6-A1E9-BC64E6A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99" y="204022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DDD5CD-5F7E-E55E-0F23-DDDC40B229F8}"/>
                  </a:ext>
                </a:extLst>
              </p:cNvPr>
              <p:cNvSpPr txBox="1"/>
              <p:nvPr/>
            </p:nvSpPr>
            <p:spPr>
              <a:xfrm>
                <a:off x="1750915" y="4847324"/>
                <a:ext cx="10028384" cy="1364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FF0000"/>
                    </a:solidFill>
                  </a:rPr>
                  <a:t>The torque should be calculated based on deformed or rotated configuration.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b="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en-US" b="0" dirty="0"/>
                  <a:t> (Integral in </a:t>
                </a:r>
                <a:r>
                  <a:rPr lang="en-US" b="0" dirty="0" err="1"/>
                  <a:t>FEniCS</a:t>
                </a:r>
                <a:r>
                  <a:rPr lang="en-US" dirty="0" err="1"/>
                  <a:t>x</a:t>
                </a:r>
                <a:r>
                  <a:rPr lang="en-US" dirty="0"/>
                  <a:t> is based on current configuration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DDD5CD-5F7E-E55E-0F23-DDDC40B22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15" y="4847324"/>
                <a:ext cx="10028384" cy="1364541"/>
              </a:xfrm>
              <a:prstGeom prst="rect">
                <a:avLst/>
              </a:prstGeom>
              <a:blipFill>
                <a:blip r:embed="rId4"/>
                <a:stretch>
                  <a:fillRect l="-506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9BEDE9-26F2-8B73-8A80-8E842924F605}"/>
                  </a:ext>
                </a:extLst>
              </p:cNvPr>
              <p:cNvSpPr txBox="1"/>
              <p:nvPr/>
            </p:nvSpPr>
            <p:spPr>
              <a:xfrm>
                <a:off x="2146853" y="131121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9BEDE9-26F2-8B73-8A80-8E842924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53" y="131121"/>
                <a:ext cx="62218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6972DA-E061-ED31-1500-322B54D946B0}"/>
              </a:ext>
            </a:extLst>
          </p:cNvPr>
          <p:cNvCxnSpPr/>
          <p:nvPr/>
        </p:nvCxnSpPr>
        <p:spPr>
          <a:xfrm flipV="1">
            <a:off x="9680713" y="5128591"/>
            <a:ext cx="1053548" cy="1155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EC6F05-DEE0-4AE0-EAF0-6950DD639C6B}"/>
              </a:ext>
            </a:extLst>
          </p:cNvPr>
          <p:cNvCxnSpPr>
            <a:cxnSpLocks/>
          </p:cNvCxnSpPr>
          <p:nvPr/>
        </p:nvCxnSpPr>
        <p:spPr>
          <a:xfrm flipV="1">
            <a:off x="9680713" y="5546035"/>
            <a:ext cx="1212574" cy="7376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75219E-D328-B857-FFA7-47E873AA2A66}"/>
              </a:ext>
            </a:extLst>
          </p:cNvPr>
          <p:cNvCxnSpPr/>
          <p:nvPr/>
        </p:nvCxnSpPr>
        <p:spPr>
          <a:xfrm>
            <a:off x="9680713" y="6283681"/>
            <a:ext cx="1562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0178D1-8543-36B1-EBD3-504E866C284C}"/>
              </a:ext>
            </a:extLst>
          </p:cNvPr>
          <p:cNvCxnSpPr/>
          <p:nvPr/>
        </p:nvCxnSpPr>
        <p:spPr>
          <a:xfrm>
            <a:off x="10207487" y="5198165"/>
            <a:ext cx="0" cy="108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99318-F13A-151E-5221-8C17D32BE7C8}"/>
              </a:ext>
            </a:extLst>
          </p:cNvPr>
          <p:cNvCxnSpPr/>
          <p:nvPr/>
        </p:nvCxnSpPr>
        <p:spPr>
          <a:xfrm>
            <a:off x="10461755" y="5198165"/>
            <a:ext cx="0" cy="108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6A4E6-C9AA-9DF5-CD0F-974B75389393}"/>
              </a:ext>
            </a:extLst>
          </p:cNvPr>
          <p:cNvCxnSpPr/>
          <p:nvPr/>
        </p:nvCxnSpPr>
        <p:spPr>
          <a:xfrm>
            <a:off x="9680713" y="6283681"/>
            <a:ext cx="177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18FC0-B72B-14F8-2A7E-A66B70BDFEE3}"/>
                  </a:ext>
                </a:extLst>
              </p:cNvPr>
              <p:cNvSpPr txBox="1"/>
              <p:nvPr/>
            </p:nvSpPr>
            <p:spPr>
              <a:xfrm>
                <a:off x="11432930" y="6270337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18FC0-B72B-14F8-2A7E-A66B70BD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930" y="6270337"/>
                <a:ext cx="180306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B77B-C18C-3209-AD9D-42627F8A6F9F}"/>
              </a:ext>
            </a:extLst>
          </p:cNvPr>
          <p:cNvCxnSpPr/>
          <p:nvPr/>
        </p:nvCxnSpPr>
        <p:spPr>
          <a:xfrm>
            <a:off x="10207487" y="6324652"/>
            <a:ext cx="0" cy="222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05A4D9-0540-AEEA-4B8E-EA7BC70DF4E4}"/>
              </a:ext>
            </a:extLst>
          </p:cNvPr>
          <p:cNvCxnSpPr/>
          <p:nvPr/>
        </p:nvCxnSpPr>
        <p:spPr>
          <a:xfrm>
            <a:off x="10461755" y="6324652"/>
            <a:ext cx="0" cy="222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857226-7A64-15A2-72D7-2C3B5BED65FF}"/>
              </a:ext>
            </a:extLst>
          </p:cNvPr>
          <p:cNvCxnSpPr/>
          <p:nvPr/>
        </p:nvCxnSpPr>
        <p:spPr>
          <a:xfrm>
            <a:off x="10207487" y="6435994"/>
            <a:ext cx="254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232AAF-BE80-CF9B-15A1-6AA571DA6176}"/>
                  </a:ext>
                </a:extLst>
              </p:cNvPr>
              <p:cNvSpPr txBox="1"/>
              <p:nvPr/>
            </p:nvSpPr>
            <p:spPr>
              <a:xfrm>
                <a:off x="10207487" y="6547336"/>
                <a:ext cx="2451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232AAF-BE80-CF9B-15A1-6AA571DA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87" y="6547336"/>
                <a:ext cx="245132" cy="215444"/>
              </a:xfrm>
              <a:prstGeom prst="rect">
                <a:avLst/>
              </a:prstGeom>
              <a:blipFill>
                <a:blip r:embed="rId7"/>
                <a:stretch>
                  <a:fillRect l="-23810" r="-2381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C77726-3D85-E1FC-C616-3368CB3D1E75}"/>
                  </a:ext>
                </a:extLst>
              </p:cNvPr>
              <p:cNvSpPr txBox="1"/>
              <p:nvPr/>
            </p:nvSpPr>
            <p:spPr>
              <a:xfrm>
                <a:off x="10207487" y="5273884"/>
                <a:ext cx="2709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C77726-3D85-E1FC-C616-3368CB3D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87" y="5273884"/>
                <a:ext cx="270907" cy="215444"/>
              </a:xfrm>
              <a:prstGeom prst="rect">
                <a:avLst/>
              </a:prstGeom>
              <a:blipFill>
                <a:blip r:embed="rId8"/>
                <a:stretch>
                  <a:fillRect l="-17391" t="-5556" r="-1739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236D5-F784-1E99-6DDE-4A6659ADF9F4}"/>
                  </a:ext>
                </a:extLst>
              </p:cNvPr>
              <p:cNvSpPr txBox="1"/>
              <p:nvPr/>
            </p:nvSpPr>
            <p:spPr>
              <a:xfrm>
                <a:off x="10190848" y="5662873"/>
                <a:ext cx="2280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236D5-F784-1E99-6DDE-4A6659ADF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48" y="5662873"/>
                <a:ext cx="228076" cy="215444"/>
              </a:xfrm>
              <a:prstGeom prst="rect">
                <a:avLst/>
              </a:prstGeom>
              <a:blipFill>
                <a:blip r:embed="rId9"/>
                <a:stretch>
                  <a:fillRect l="-21053" r="-157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>
            <a:extLst>
              <a:ext uri="{FF2B5EF4-FFF2-40B4-BE49-F238E27FC236}">
                <a16:creationId xmlns:a16="http://schemas.microsoft.com/office/drawing/2014/main" id="{C9FD50F5-401D-0591-6B92-A88960AAEDA3}"/>
              </a:ext>
            </a:extLst>
          </p:cNvPr>
          <p:cNvSpPr/>
          <p:nvPr/>
        </p:nvSpPr>
        <p:spPr>
          <a:xfrm>
            <a:off x="9849678" y="6192078"/>
            <a:ext cx="49696" cy="15245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C711375-30DB-42AC-63CE-C72B1968F6C5}"/>
              </a:ext>
            </a:extLst>
          </p:cNvPr>
          <p:cNvSpPr/>
          <p:nvPr/>
        </p:nvSpPr>
        <p:spPr>
          <a:xfrm>
            <a:off x="9780108" y="6016600"/>
            <a:ext cx="288232" cy="53073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F6D8A-11DC-8D79-527D-2D2C9CE6840C}"/>
              </a:ext>
            </a:extLst>
          </p:cNvPr>
          <p:cNvCxnSpPr>
            <a:cxnSpLocks/>
          </p:cNvCxnSpPr>
          <p:nvPr/>
        </p:nvCxnSpPr>
        <p:spPr>
          <a:xfrm flipH="1">
            <a:off x="9575743" y="6244999"/>
            <a:ext cx="308725" cy="214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03230A-5E8F-29C5-0621-0C17E4DBDBA2}"/>
                  </a:ext>
                </a:extLst>
              </p:cNvPr>
              <p:cNvSpPr txBox="1"/>
              <p:nvPr/>
            </p:nvSpPr>
            <p:spPr>
              <a:xfrm>
                <a:off x="9463579" y="6447826"/>
                <a:ext cx="1431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03230A-5E8F-29C5-0621-0C17E4DB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579" y="6447826"/>
                <a:ext cx="143116" cy="215444"/>
              </a:xfrm>
              <a:prstGeom prst="rect">
                <a:avLst/>
              </a:prstGeom>
              <a:blipFill>
                <a:blip r:embed="rId10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BC053B-17AA-5F21-6A34-1BC4AE822377}"/>
              </a:ext>
            </a:extLst>
          </p:cNvPr>
          <p:cNvCxnSpPr>
            <a:cxnSpLocks/>
          </p:cNvCxnSpPr>
          <p:nvPr/>
        </p:nvCxnSpPr>
        <p:spPr>
          <a:xfrm flipH="1">
            <a:off x="9874526" y="6167655"/>
            <a:ext cx="143676" cy="37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8A62576-21DD-2298-2022-C21D7F5EFC24}"/>
                  </a:ext>
                </a:extLst>
              </p:cNvPr>
              <p:cNvSpPr txBox="1"/>
              <p:nvPr/>
            </p:nvSpPr>
            <p:spPr>
              <a:xfrm>
                <a:off x="9664684" y="6550762"/>
                <a:ext cx="4848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8A62576-21DD-2298-2022-C21D7F5E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684" y="6550762"/>
                <a:ext cx="484813" cy="215444"/>
              </a:xfrm>
              <a:prstGeom prst="rect">
                <a:avLst/>
              </a:prstGeom>
              <a:blipFill>
                <a:blip r:embed="rId11"/>
                <a:stretch>
                  <a:fillRect l="-7500" t="-5882" r="-125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07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76A9-1D38-1D29-C05A-960F33CE1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1D9B-DDD8-EA7D-066C-2E09C86D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8"/>
            <a:ext cx="10515600" cy="1325563"/>
          </a:xfrm>
        </p:spPr>
        <p:txBody>
          <a:bodyPr/>
          <a:lstStyle/>
          <a:p>
            <a:r>
              <a:rPr lang="en-US" dirty="0"/>
              <a:t>Verification: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579F6E-CE83-8B1E-3437-1FA4C4420327}"/>
              </a:ext>
            </a:extLst>
          </p:cNvPr>
          <p:cNvGrpSpPr/>
          <p:nvPr/>
        </p:nvGrpSpPr>
        <p:grpSpPr>
          <a:xfrm>
            <a:off x="560245" y="3396852"/>
            <a:ext cx="4839629" cy="1121679"/>
            <a:chOff x="353978" y="1874196"/>
            <a:chExt cx="4839629" cy="11216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C9B8BA-2F2F-F7B5-9C11-88B17909BA86}"/>
                </a:ext>
              </a:extLst>
            </p:cNvPr>
            <p:cNvGrpSpPr/>
            <p:nvPr/>
          </p:nvGrpSpPr>
          <p:grpSpPr>
            <a:xfrm>
              <a:off x="353978" y="1910813"/>
              <a:ext cx="4839629" cy="1085062"/>
              <a:chOff x="217300" y="1625639"/>
              <a:chExt cx="4839629" cy="108506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C04DE5-43D9-A6B0-91EA-95037AF777E4}"/>
                  </a:ext>
                </a:extLst>
              </p:cNvPr>
              <p:cNvGrpSpPr/>
              <p:nvPr/>
            </p:nvGrpSpPr>
            <p:grpSpPr>
              <a:xfrm>
                <a:off x="217300" y="1625639"/>
                <a:ext cx="4839629" cy="915481"/>
                <a:chOff x="6585234" y="2607977"/>
                <a:chExt cx="4839629" cy="142541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E58FF00-83E0-DA80-C084-DF8CA9F67333}"/>
                    </a:ext>
                  </a:extLst>
                </p:cNvPr>
                <p:cNvGrpSpPr/>
                <p:nvPr/>
              </p:nvGrpSpPr>
              <p:grpSpPr>
                <a:xfrm>
                  <a:off x="6585234" y="2607977"/>
                  <a:ext cx="4839629" cy="1425417"/>
                  <a:chOff x="3620550" y="1620033"/>
                  <a:chExt cx="4839629" cy="142541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4E420D1A-8652-DB04-9005-977E525CD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20550" y="2429411"/>
                    <a:ext cx="4839629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A0016A83-1C0C-8162-70C9-893BF2A204A7}"/>
                      </a:ext>
                    </a:extLst>
                  </p:cNvPr>
                  <p:cNvSpPr/>
                  <p:nvPr/>
                </p:nvSpPr>
                <p:spPr>
                  <a:xfrm>
                    <a:off x="6370114" y="1620033"/>
                    <a:ext cx="380956" cy="986229"/>
                  </a:xfrm>
                  <a:prstGeom prst="arc">
                    <a:avLst>
                      <a:gd name="adj1" fmla="val 19675696"/>
                      <a:gd name="adj2" fmla="val 2840142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5AF38FD2-B002-659E-E5B5-96446D039F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6752" y="1852213"/>
                        <a:ext cx="834779" cy="4792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E5E768C-0DE8-8B5D-F1AE-F1113DD0D6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06752" y="1852213"/>
                        <a:ext cx="834779" cy="479213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091" r="-3030" b="-3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09BC3A8-8CD6-460E-1C4B-2597AADC0A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31692" y="2696218"/>
                    <a:ext cx="174750" cy="29001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7DCF9C0-8E53-5B28-AFBE-211B06F3B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678" y="2605707"/>
                    <a:ext cx="73245" cy="25207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82F8DA8-7B91-59E9-A3BF-A71C731A5C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3975" y="2866898"/>
                    <a:ext cx="161948" cy="17855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9F61FD1-6180-2527-93E4-CBAE6971AB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467" y="3346570"/>
                  <a:ext cx="113807" cy="34318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33878C-8027-72DD-B778-C60591D3D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2092" y="2534170"/>
                <a:ext cx="217517" cy="38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0C3592-528C-8FE0-033D-C493778CE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374" y="2533107"/>
                <a:ext cx="129656" cy="1775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454E9AD-72AA-2A5E-0E65-36D2D629B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0207" y="2541119"/>
                <a:ext cx="126923" cy="16958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7BF441-8F9B-C770-5C97-36D60D82546D}"/>
                </a:ext>
              </a:extLst>
            </p:cNvPr>
            <p:cNvSpPr/>
            <p:nvPr/>
          </p:nvSpPr>
          <p:spPr>
            <a:xfrm rot="19337435">
              <a:off x="2727360" y="2049049"/>
              <a:ext cx="344967" cy="435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70DAE1-0164-5180-0702-23D9D5BDA5D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32914" y="1874196"/>
              <a:ext cx="772515" cy="5645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DC82DF-3C49-D568-5BCD-79E53AD38595}"/>
              </a:ext>
            </a:extLst>
          </p:cNvPr>
          <p:cNvCxnSpPr>
            <a:cxnSpLocks/>
          </p:cNvCxnSpPr>
          <p:nvPr/>
        </p:nvCxnSpPr>
        <p:spPr>
          <a:xfrm flipH="1">
            <a:off x="3060219" y="4328237"/>
            <a:ext cx="129656" cy="17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3E2099-9745-29F9-9D13-2B7E3687C348}"/>
              </a:ext>
            </a:extLst>
          </p:cNvPr>
          <p:cNvCxnSpPr>
            <a:cxnSpLocks/>
          </p:cNvCxnSpPr>
          <p:nvPr/>
        </p:nvCxnSpPr>
        <p:spPr>
          <a:xfrm flipH="1">
            <a:off x="3179052" y="4336249"/>
            <a:ext cx="126923" cy="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57F6F1-1380-5F1B-467C-335B379C42AD}"/>
              </a:ext>
            </a:extLst>
          </p:cNvPr>
          <p:cNvCxnSpPr>
            <a:cxnSpLocks/>
          </p:cNvCxnSpPr>
          <p:nvPr/>
        </p:nvCxnSpPr>
        <p:spPr>
          <a:xfrm flipV="1">
            <a:off x="3150937" y="4329300"/>
            <a:ext cx="217517" cy="3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B98C21-63F6-9761-194E-58711E659CC0}"/>
              </a:ext>
            </a:extLst>
          </p:cNvPr>
          <p:cNvCxnSpPr/>
          <p:nvPr/>
        </p:nvCxnSpPr>
        <p:spPr>
          <a:xfrm flipV="1">
            <a:off x="3112091" y="163637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EC57D8-4F33-4D58-0C54-68C8B717049C}"/>
              </a:ext>
            </a:extLst>
          </p:cNvPr>
          <p:cNvCxnSpPr/>
          <p:nvPr/>
        </p:nvCxnSpPr>
        <p:spPr>
          <a:xfrm flipV="1">
            <a:off x="3511209" y="133805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9BF407-F43E-F99F-3DDE-CC97506FDF72}"/>
              </a:ext>
            </a:extLst>
          </p:cNvPr>
          <p:cNvCxnSpPr/>
          <p:nvPr/>
        </p:nvCxnSpPr>
        <p:spPr>
          <a:xfrm flipV="1">
            <a:off x="3913382" y="108651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23B269-3B7A-8FEF-7561-14878033B766}"/>
              </a:ext>
            </a:extLst>
          </p:cNvPr>
          <p:cNvCxnSpPr/>
          <p:nvPr/>
        </p:nvCxnSpPr>
        <p:spPr>
          <a:xfrm flipV="1">
            <a:off x="4308692" y="716584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E7673-A0A3-F54D-DE88-A868478C0C38}"/>
              </a:ext>
            </a:extLst>
          </p:cNvPr>
          <p:cNvCxnSpPr/>
          <p:nvPr/>
        </p:nvCxnSpPr>
        <p:spPr>
          <a:xfrm flipV="1">
            <a:off x="4688158" y="43714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9929A9-FEA8-46F8-B1CF-77CDD18DE634}"/>
              </a:ext>
            </a:extLst>
          </p:cNvPr>
          <p:cNvCxnSpPr/>
          <p:nvPr/>
        </p:nvCxnSpPr>
        <p:spPr>
          <a:xfrm flipV="1">
            <a:off x="5067624" y="204022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CE7EC5-D407-55B2-B420-5D033C7455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0302" y="2237259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C181B0-6D69-7536-5E69-87B6968CA9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6216" y="1913267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5A39A2-6198-87EE-C77B-BFA941FB9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6251" y="2541313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B7131A-7D69-2960-A948-443001D16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9856" y="2876456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E331B2-6739-66EE-2CDA-B0454059C3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367" y="3274565"/>
            <a:ext cx="13725" cy="169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BD531-580B-F78A-D620-5204A49B7E21}"/>
                  </a:ext>
                </a:extLst>
              </p:cNvPr>
              <p:cNvSpPr txBox="1"/>
              <p:nvPr/>
            </p:nvSpPr>
            <p:spPr>
              <a:xfrm>
                <a:off x="1730244" y="5062293"/>
                <a:ext cx="10028384" cy="1364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FF0000"/>
                    </a:solidFill>
                  </a:rPr>
                  <a:t>The torque should be calculated based on deformed or rotated configuration.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b="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en-US" b="0" dirty="0"/>
                  <a:t> (Integral in </a:t>
                </a:r>
                <a:r>
                  <a:rPr lang="en-US" b="0" dirty="0" err="1"/>
                  <a:t>FEniCS</a:t>
                </a:r>
                <a:r>
                  <a:rPr lang="en-US" dirty="0" err="1"/>
                  <a:t>x</a:t>
                </a:r>
                <a:r>
                  <a:rPr lang="en-US" dirty="0"/>
                  <a:t> is based on current configuration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BD531-580B-F78A-D620-5204A49B7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44" y="5062293"/>
                <a:ext cx="10028384" cy="1364541"/>
              </a:xfrm>
              <a:prstGeom prst="rect">
                <a:avLst/>
              </a:prstGeom>
              <a:blipFill>
                <a:blip r:embed="rId3"/>
                <a:stretch>
                  <a:fillRect l="-506" t="-1852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1DB212-D5E8-BA11-9633-E06745133FA4}"/>
                  </a:ext>
                </a:extLst>
              </p:cNvPr>
              <p:cNvSpPr txBox="1"/>
              <p:nvPr/>
            </p:nvSpPr>
            <p:spPr>
              <a:xfrm>
                <a:off x="2146853" y="131121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9BEDE9-26F2-8B73-8A80-8E842924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53" y="131121"/>
                <a:ext cx="62218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76427-7467-77D8-17C4-07967A21A62C}"/>
              </a:ext>
            </a:extLst>
          </p:cNvPr>
          <p:cNvCxnSpPr/>
          <p:nvPr/>
        </p:nvCxnSpPr>
        <p:spPr>
          <a:xfrm flipV="1">
            <a:off x="9680713" y="5128591"/>
            <a:ext cx="1053548" cy="1155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398BD0-E009-27FE-88E9-BF85C8166110}"/>
              </a:ext>
            </a:extLst>
          </p:cNvPr>
          <p:cNvCxnSpPr>
            <a:cxnSpLocks/>
          </p:cNvCxnSpPr>
          <p:nvPr/>
        </p:nvCxnSpPr>
        <p:spPr>
          <a:xfrm flipV="1">
            <a:off x="9680713" y="5546035"/>
            <a:ext cx="1212574" cy="7376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E7A879-F3A4-A5CF-241A-1C6B1C13705F}"/>
              </a:ext>
            </a:extLst>
          </p:cNvPr>
          <p:cNvCxnSpPr/>
          <p:nvPr/>
        </p:nvCxnSpPr>
        <p:spPr>
          <a:xfrm>
            <a:off x="9680713" y="6283681"/>
            <a:ext cx="1562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AEE28F-E3FF-803F-504E-A8A26218D75C}"/>
              </a:ext>
            </a:extLst>
          </p:cNvPr>
          <p:cNvCxnSpPr/>
          <p:nvPr/>
        </p:nvCxnSpPr>
        <p:spPr>
          <a:xfrm>
            <a:off x="10207487" y="5198165"/>
            <a:ext cx="0" cy="108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688A2-4EFE-2838-95D1-444485C6A329}"/>
              </a:ext>
            </a:extLst>
          </p:cNvPr>
          <p:cNvCxnSpPr/>
          <p:nvPr/>
        </p:nvCxnSpPr>
        <p:spPr>
          <a:xfrm>
            <a:off x="10461755" y="5198165"/>
            <a:ext cx="0" cy="108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EB646-B476-4851-FC77-C423A4A99B1B}"/>
              </a:ext>
            </a:extLst>
          </p:cNvPr>
          <p:cNvCxnSpPr/>
          <p:nvPr/>
        </p:nvCxnSpPr>
        <p:spPr>
          <a:xfrm>
            <a:off x="9680713" y="6283681"/>
            <a:ext cx="177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977FA-5AE5-0F8B-ED5B-E3C9FAE52F08}"/>
                  </a:ext>
                </a:extLst>
              </p:cNvPr>
              <p:cNvSpPr txBox="1"/>
              <p:nvPr/>
            </p:nvSpPr>
            <p:spPr>
              <a:xfrm>
                <a:off x="11432930" y="6270337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18FC0-B72B-14F8-2A7E-A66B70BD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930" y="6270337"/>
                <a:ext cx="180306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AE833D-6E65-E1BD-25A0-180F0668326E}"/>
              </a:ext>
            </a:extLst>
          </p:cNvPr>
          <p:cNvCxnSpPr/>
          <p:nvPr/>
        </p:nvCxnSpPr>
        <p:spPr>
          <a:xfrm>
            <a:off x="10207487" y="6324652"/>
            <a:ext cx="0" cy="222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E6F2F-F40F-6FEA-C225-97E48A4B977C}"/>
              </a:ext>
            </a:extLst>
          </p:cNvPr>
          <p:cNvCxnSpPr/>
          <p:nvPr/>
        </p:nvCxnSpPr>
        <p:spPr>
          <a:xfrm>
            <a:off x="10461755" y="6324652"/>
            <a:ext cx="0" cy="222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0D2CEA-35C0-7907-070F-F7FB2ADF8A39}"/>
              </a:ext>
            </a:extLst>
          </p:cNvPr>
          <p:cNvCxnSpPr/>
          <p:nvPr/>
        </p:nvCxnSpPr>
        <p:spPr>
          <a:xfrm>
            <a:off x="10207487" y="6435994"/>
            <a:ext cx="254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E0BFD3-EE58-9215-EE10-E151B4AF0668}"/>
                  </a:ext>
                </a:extLst>
              </p:cNvPr>
              <p:cNvSpPr txBox="1"/>
              <p:nvPr/>
            </p:nvSpPr>
            <p:spPr>
              <a:xfrm>
                <a:off x="10207487" y="6547336"/>
                <a:ext cx="2451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232AAF-BE80-CF9B-15A1-6AA571DA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87" y="6547336"/>
                <a:ext cx="245132" cy="215444"/>
              </a:xfrm>
              <a:prstGeom prst="rect">
                <a:avLst/>
              </a:prstGeom>
              <a:blipFill>
                <a:blip r:embed="rId7"/>
                <a:stretch>
                  <a:fillRect l="-23810" r="-2381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8587FC-6B88-43C5-5628-60F77E24C036}"/>
                  </a:ext>
                </a:extLst>
              </p:cNvPr>
              <p:cNvSpPr txBox="1"/>
              <p:nvPr/>
            </p:nvSpPr>
            <p:spPr>
              <a:xfrm>
                <a:off x="10207487" y="5273884"/>
                <a:ext cx="2709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C77726-3D85-E1FC-C616-3368CB3D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87" y="5273884"/>
                <a:ext cx="270907" cy="215444"/>
              </a:xfrm>
              <a:prstGeom prst="rect">
                <a:avLst/>
              </a:prstGeom>
              <a:blipFill>
                <a:blip r:embed="rId8"/>
                <a:stretch>
                  <a:fillRect l="-17391" t="-5556" r="-1739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07C93F-88AB-E91D-DF21-C04558123BAB}"/>
                  </a:ext>
                </a:extLst>
              </p:cNvPr>
              <p:cNvSpPr txBox="1"/>
              <p:nvPr/>
            </p:nvSpPr>
            <p:spPr>
              <a:xfrm>
                <a:off x="10190848" y="5662873"/>
                <a:ext cx="2280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236D5-F784-1E99-6DDE-4A6659ADF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48" y="5662873"/>
                <a:ext cx="228076" cy="215444"/>
              </a:xfrm>
              <a:prstGeom prst="rect">
                <a:avLst/>
              </a:prstGeom>
              <a:blipFill>
                <a:blip r:embed="rId9"/>
                <a:stretch>
                  <a:fillRect l="-21053" r="-157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>
            <a:extLst>
              <a:ext uri="{FF2B5EF4-FFF2-40B4-BE49-F238E27FC236}">
                <a16:creationId xmlns:a16="http://schemas.microsoft.com/office/drawing/2014/main" id="{44A4F10C-ABEC-4407-55B2-7C12DF2842C4}"/>
              </a:ext>
            </a:extLst>
          </p:cNvPr>
          <p:cNvSpPr/>
          <p:nvPr/>
        </p:nvSpPr>
        <p:spPr>
          <a:xfrm>
            <a:off x="9849678" y="6192078"/>
            <a:ext cx="49696" cy="15245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EA58179-0F99-4D0D-20EF-50FA4D49B4EE}"/>
              </a:ext>
            </a:extLst>
          </p:cNvPr>
          <p:cNvSpPr/>
          <p:nvPr/>
        </p:nvSpPr>
        <p:spPr>
          <a:xfrm>
            <a:off x="9780108" y="6016600"/>
            <a:ext cx="288232" cy="53073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B4489A-806F-B229-E2E7-24C1F43108FB}"/>
              </a:ext>
            </a:extLst>
          </p:cNvPr>
          <p:cNvCxnSpPr>
            <a:cxnSpLocks/>
          </p:cNvCxnSpPr>
          <p:nvPr/>
        </p:nvCxnSpPr>
        <p:spPr>
          <a:xfrm flipH="1">
            <a:off x="9575743" y="6244999"/>
            <a:ext cx="308725" cy="214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D138ED-8958-09AB-1CA7-A9E3B4E74C53}"/>
                  </a:ext>
                </a:extLst>
              </p:cNvPr>
              <p:cNvSpPr txBox="1"/>
              <p:nvPr/>
            </p:nvSpPr>
            <p:spPr>
              <a:xfrm>
                <a:off x="9463579" y="6447826"/>
                <a:ext cx="1431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03230A-5E8F-29C5-0621-0C17E4DB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579" y="6447826"/>
                <a:ext cx="143116" cy="215444"/>
              </a:xfrm>
              <a:prstGeom prst="rect">
                <a:avLst/>
              </a:prstGeom>
              <a:blipFill>
                <a:blip r:embed="rId10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8A2AC9-7BAD-DF23-BE54-0D958C8986E4}"/>
              </a:ext>
            </a:extLst>
          </p:cNvPr>
          <p:cNvCxnSpPr>
            <a:cxnSpLocks/>
          </p:cNvCxnSpPr>
          <p:nvPr/>
        </p:nvCxnSpPr>
        <p:spPr>
          <a:xfrm flipH="1">
            <a:off x="9874526" y="6167655"/>
            <a:ext cx="143676" cy="37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4E8DC9-E7D5-C5E7-B124-4508DB9B77F5}"/>
                  </a:ext>
                </a:extLst>
              </p:cNvPr>
              <p:cNvSpPr txBox="1"/>
              <p:nvPr/>
            </p:nvSpPr>
            <p:spPr>
              <a:xfrm>
                <a:off x="9664684" y="6550762"/>
                <a:ext cx="4848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8A62576-21DD-2298-2022-C21D7F5E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684" y="6550762"/>
                <a:ext cx="484813" cy="215444"/>
              </a:xfrm>
              <a:prstGeom prst="rect">
                <a:avLst/>
              </a:prstGeom>
              <a:blipFill>
                <a:blip r:embed="rId11"/>
                <a:stretch>
                  <a:fillRect l="-7500" t="-5882" r="-125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bar&#10;&#10;Description automatically generated">
            <a:extLst>
              <a:ext uri="{FF2B5EF4-FFF2-40B4-BE49-F238E27FC236}">
                <a16:creationId xmlns:a16="http://schemas.microsoft.com/office/drawing/2014/main" id="{A13E0E95-A524-71C8-EEC8-4E26178659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87" y="166151"/>
            <a:ext cx="6858000" cy="4838700"/>
          </a:xfrm>
          <a:prstGeom prst="rect">
            <a:avLst/>
          </a:prstGeom>
        </p:spPr>
      </p:pic>
      <p:pic>
        <p:nvPicPr>
          <p:cNvPr id="14" name="Picture 13" descr="A graph with red dots and blue dots&#10;&#10;Description automatically generated">
            <a:extLst>
              <a:ext uri="{FF2B5EF4-FFF2-40B4-BE49-F238E27FC236}">
                <a16:creationId xmlns:a16="http://schemas.microsoft.com/office/drawing/2014/main" id="{72D810FF-FCB3-A019-B4C2-5ACE301F1D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8797" y="679699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0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83368" y="2811865"/>
                <a:ext cx="12432609" cy="335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Tortional deformation: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8" y="2811865"/>
                <a:ext cx="12432609" cy="3350404"/>
              </a:xfrm>
              <a:prstGeom prst="rect">
                <a:avLst/>
              </a:prstGeom>
              <a:blipFill>
                <a:blip r:embed="rId2"/>
                <a:stretch>
                  <a:fillRect l="-714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159307" y="447238"/>
            <a:ext cx="8989764" cy="2015792"/>
            <a:chOff x="1828800" y="6564"/>
            <a:chExt cx="8989764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1828800" y="503343"/>
              <a:ext cx="8989764" cy="1519013"/>
              <a:chOff x="1828800" y="503343"/>
              <a:chExt cx="8989764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1828800" y="503343"/>
                <a:ext cx="7491749" cy="857798"/>
                <a:chOff x="2225407" y="1285540"/>
                <a:chExt cx="7491749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2E5BCAE3-E607-9C8A-39C4-185169CF425C}"/>
                    </a:ext>
                  </a:extLst>
                </p:cNvPr>
                <p:cNvCxnSpPr/>
                <p:nvPr/>
              </p:nvCxnSpPr>
              <p:spPr>
                <a:xfrm flipH="1">
                  <a:off x="2225407" y="1526476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EA50302-528D-B246-63CD-0BC60C25B8CF}"/>
                    </a:ext>
                  </a:extLst>
                </p:cNvPr>
                <p:cNvCxnSpPr/>
                <p:nvPr/>
              </p:nvCxnSpPr>
              <p:spPr>
                <a:xfrm flipH="1">
                  <a:off x="2225407" y="1658119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19E28AF-08F1-81A9-0A92-EA4564860C00}"/>
                    </a:ext>
                  </a:extLst>
                </p:cNvPr>
                <p:cNvCxnSpPr/>
                <p:nvPr/>
              </p:nvCxnSpPr>
              <p:spPr>
                <a:xfrm flipH="1">
                  <a:off x="2225407" y="1855583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876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94385" y="2290226"/>
                <a:ext cx="1243260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Tortional deformation: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5" y="2290226"/>
                <a:ext cx="12432609" cy="2277547"/>
              </a:xfrm>
              <a:prstGeom prst="rect">
                <a:avLst/>
              </a:prstGeom>
              <a:blipFill>
                <a:blip r:embed="rId2"/>
                <a:stretch>
                  <a:fillRect l="-714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082189" y="5029"/>
            <a:ext cx="8989764" cy="2015792"/>
            <a:chOff x="1828800" y="6564"/>
            <a:chExt cx="8989764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1828800" y="503343"/>
              <a:ext cx="8989764" cy="1519013"/>
              <a:chOff x="1828800" y="503343"/>
              <a:chExt cx="8989764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1828800" y="503343"/>
                <a:ext cx="7491749" cy="857798"/>
                <a:chOff x="2225407" y="1285540"/>
                <a:chExt cx="7491749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2E5BCAE3-E607-9C8A-39C4-185169CF425C}"/>
                    </a:ext>
                  </a:extLst>
                </p:cNvPr>
                <p:cNvCxnSpPr/>
                <p:nvPr/>
              </p:nvCxnSpPr>
              <p:spPr>
                <a:xfrm flipH="1">
                  <a:off x="2225407" y="1526476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EA50302-528D-B246-63CD-0BC60C25B8CF}"/>
                    </a:ext>
                  </a:extLst>
                </p:cNvPr>
                <p:cNvCxnSpPr/>
                <p:nvPr/>
              </p:nvCxnSpPr>
              <p:spPr>
                <a:xfrm flipH="1">
                  <a:off x="2225407" y="1658119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19E28AF-08F1-81A9-0A92-EA4564860C00}"/>
                    </a:ext>
                  </a:extLst>
                </p:cNvPr>
                <p:cNvCxnSpPr/>
                <p:nvPr/>
              </p:nvCxnSpPr>
              <p:spPr>
                <a:xfrm flipH="1">
                  <a:off x="2225407" y="1855583"/>
                  <a:ext cx="249436" cy="15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60FA5299-0398-AD92-2696-E8AC021F29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6704" y="4513912"/>
            <a:ext cx="70866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2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632167B4-AEAE-3635-519B-D879BCFD89DA}"/>
              </a:ext>
            </a:extLst>
          </p:cNvPr>
          <p:cNvGrpSpPr/>
          <p:nvPr/>
        </p:nvGrpSpPr>
        <p:grpSpPr>
          <a:xfrm>
            <a:off x="6445133" y="286475"/>
            <a:ext cx="4839629" cy="3612215"/>
            <a:chOff x="6577679" y="557248"/>
            <a:chExt cx="4839629" cy="562427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F8E67AF-3664-0BAE-4753-3A44DCB3B7B2}"/>
                </a:ext>
              </a:extLst>
            </p:cNvPr>
            <p:cNvGrpSpPr/>
            <p:nvPr/>
          </p:nvGrpSpPr>
          <p:grpSpPr>
            <a:xfrm>
              <a:off x="6577679" y="557248"/>
              <a:ext cx="4839629" cy="5624274"/>
              <a:chOff x="3612995" y="-430696"/>
              <a:chExt cx="4839629" cy="562427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69F99B9-2268-B9F2-1341-AAF1FDFCCCDC}"/>
                  </a:ext>
                </a:extLst>
              </p:cNvPr>
              <p:cNvSpPr/>
              <p:nvPr/>
            </p:nvSpPr>
            <p:spPr>
              <a:xfrm rot="18441421">
                <a:off x="3525078" y="2067339"/>
                <a:ext cx="5088835" cy="927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E3F862-FB9D-D5F7-4CFB-CE12371A3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2995" y="2152185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154D45E6-068E-F112-1179-1BD8E29B7107}"/>
                  </a:ext>
                </a:extLst>
              </p:cNvPr>
              <p:cNvSpPr/>
              <p:nvPr/>
            </p:nvSpPr>
            <p:spPr>
              <a:xfrm>
                <a:off x="6131266" y="1717915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846" y="1296926"/>
                    <a:ext cx="691279" cy="4792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82108E1-096B-FFE5-73DF-B738B73E3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846" y="1296926"/>
                    <a:ext cx="691279" cy="4792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143" r="-10714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F72C030-9D3A-9A3F-4B9C-5969678224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7732" y="593793"/>
                <a:ext cx="365515" cy="6033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4AE9A5-D043-48CF-0AC6-3388551E9D01}"/>
                  </a:ext>
                </a:extLst>
              </p:cNvPr>
              <p:cNvCxnSpPr/>
              <p:nvPr/>
            </p:nvCxnSpPr>
            <p:spPr>
              <a:xfrm>
                <a:off x="7107732" y="1197165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0BE1FAB-BC5E-AFE1-0266-24318BE4C8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6665" y="1607348"/>
                <a:ext cx="365515" cy="6033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B8DCA5D-E296-4265-6044-6D2DDACFF2FB}"/>
                  </a:ext>
                </a:extLst>
              </p:cNvPr>
              <p:cNvCxnSpPr/>
              <p:nvPr/>
            </p:nvCxnSpPr>
            <p:spPr>
              <a:xfrm>
                <a:off x="7152171" y="2210719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E68C1FF-5B5C-91FC-18F2-3EE999937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1104" y="2620902"/>
                <a:ext cx="365515" cy="6033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3F8518F-F677-3F26-14F2-5424A5401E60}"/>
                  </a:ext>
                </a:extLst>
              </p:cNvPr>
              <p:cNvCxnSpPr/>
              <p:nvPr/>
            </p:nvCxnSpPr>
            <p:spPr>
              <a:xfrm>
                <a:off x="7176583" y="3224272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9751F59-CD1B-FB05-FFFB-52FB871D7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5516" y="3634455"/>
                <a:ext cx="365515" cy="6033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221873-6377-7935-0A52-998D72D2AFB0}"/>
                  </a:ext>
                </a:extLst>
              </p:cNvPr>
              <p:cNvCxnSpPr/>
              <p:nvPr/>
            </p:nvCxnSpPr>
            <p:spPr>
              <a:xfrm>
                <a:off x="5085489" y="4180024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A998559-2932-7434-7E0E-EB2DB6AAF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4422" y="4590207"/>
                <a:ext cx="365515" cy="6033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7725B4-CAA9-BCB2-CB7D-5E800872162D}"/>
                </a:ext>
              </a:extLst>
            </p:cNvPr>
            <p:cNvCxnSpPr/>
            <p:nvPr/>
          </p:nvCxnSpPr>
          <p:spPr>
            <a:xfrm>
              <a:off x="10044469" y="1148045"/>
              <a:ext cx="394448" cy="410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108A5A-5035-96CC-5836-01F93061F7EC}"/>
              </a:ext>
            </a:extLst>
          </p:cNvPr>
          <p:cNvCxnSpPr/>
          <p:nvPr/>
        </p:nvCxnSpPr>
        <p:spPr>
          <a:xfrm>
            <a:off x="9761789" y="3284854"/>
            <a:ext cx="551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174B42-FFF9-6B56-59CB-62B8E48802CB}"/>
              </a:ext>
            </a:extLst>
          </p:cNvPr>
          <p:cNvCxnSpPr/>
          <p:nvPr/>
        </p:nvCxnSpPr>
        <p:spPr>
          <a:xfrm flipH="1">
            <a:off x="9761593" y="3284854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7DB9D8-3004-8EED-09D8-692B6D726A22}"/>
              </a:ext>
            </a:extLst>
          </p:cNvPr>
          <p:cNvCxnSpPr>
            <a:cxnSpLocks/>
          </p:cNvCxnSpPr>
          <p:nvPr/>
        </p:nvCxnSpPr>
        <p:spPr>
          <a:xfrm flipH="1">
            <a:off x="9968803" y="3284854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79E2BB-657D-0068-6327-BD3AD0A7E43C}"/>
              </a:ext>
            </a:extLst>
          </p:cNvPr>
          <p:cNvCxnSpPr/>
          <p:nvPr/>
        </p:nvCxnSpPr>
        <p:spPr>
          <a:xfrm>
            <a:off x="7666174" y="3898690"/>
            <a:ext cx="551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ABC4E1C-22F0-6055-0150-A3800937D9BD}"/>
              </a:ext>
            </a:extLst>
          </p:cNvPr>
          <p:cNvCxnSpPr/>
          <p:nvPr/>
        </p:nvCxnSpPr>
        <p:spPr>
          <a:xfrm flipH="1">
            <a:off x="7665978" y="3898690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C7703D-67DA-7653-3DC7-118858BE13AF}"/>
              </a:ext>
            </a:extLst>
          </p:cNvPr>
          <p:cNvCxnSpPr>
            <a:cxnSpLocks/>
          </p:cNvCxnSpPr>
          <p:nvPr/>
        </p:nvCxnSpPr>
        <p:spPr>
          <a:xfrm flipH="1">
            <a:off x="7873188" y="3898690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FCFEC8-EF6E-2B3C-639A-83D0D9C4B1B9}"/>
              </a:ext>
            </a:extLst>
          </p:cNvPr>
          <p:cNvGrpSpPr/>
          <p:nvPr/>
        </p:nvGrpSpPr>
        <p:grpSpPr>
          <a:xfrm>
            <a:off x="209745" y="1005919"/>
            <a:ext cx="4839629" cy="2607177"/>
            <a:chOff x="6577679" y="1643065"/>
            <a:chExt cx="4839629" cy="405941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1449FA1-BDC1-3162-23EB-A47F44571C64}"/>
                </a:ext>
              </a:extLst>
            </p:cNvPr>
            <p:cNvGrpSpPr/>
            <p:nvPr/>
          </p:nvGrpSpPr>
          <p:grpSpPr>
            <a:xfrm>
              <a:off x="6577679" y="2076759"/>
              <a:ext cx="4839629" cy="3625720"/>
              <a:chOff x="3612995" y="1088815"/>
              <a:chExt cx="4839629" cy="362572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8A6897C-1DA5-29A1-024A-F06CDF0AFBA7}"/>
                  </a:ext>
                </a:extLst>
              </p:cNvPr>
              <p:cNvSpPr/>
              <p:nvPr/>
            </p:nvSpPr>
            <p:spPr>
              <a:xfrm rot="19385875">
                <a:off x="4435332" y="2041503"/>
                <a:ext cx="3268327" cy="1444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F475B15-2AE5-ABDB-D70A-B95D6FE6A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2995" y="2152185"/>
                <a:ext cx="483962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EA7D34AE-95BC-A5E1-1B87-40117F018D2B}"/>
                  </a:ext>
                </a:extLst>
              </p:cNvPr>
              <p:cNvSpPr/>
              <p:nvPr/>
            </p:nvSpPr>
            <p:spPr>
              <a:xfrm>
                <a:off x="6290263" y="1700563"/>
                <a:ext cx="446049" cy="858644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0605DAA-D332-046B-4759-E5127537F11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156" y="1572978"/>
                    <a:ext cx="204671" cy="479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0605DAA-D332-046B-4759-E5127537F1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156" y="1572978"/>
                    <a:ext cx="204671" cy="47921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412" r="-29412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F57D995-A703-DB95-DDDF-FC9431859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1619" y="1088815"/>
                <a:ext cx="365515" cy="603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D026535-3A1E-426D-B50A-A1A8D2DA8673}"/>
                  </a:ext>
                </a:extLst>
              </p:cNvPr>
              <p:cNvCxnSpPr/>
              <p:nvPr/>
            </p:nvCxnSpPr>
            <p:spPr>
              <a:xfrm>
                <a:off x="7411619" y="1692187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EE8D6B8-7F2D-B909-A95B-D4916A2CCF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0552" y="2102370"/>
                <a:ext cx="365515" cy="603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5E211EA-CB15-30AC-4C22-83B1C354CC75}"/>
                  </a:ext>
                </a:extLst>
              </p:cNvPr>
              <p:cNvCxnSpPr/>
              <p:nvPr/>
            </p:nvCxnSpPr>
            <p:spPr>
              <a:xfrm>
                <a:off x="7456058" y="2705741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A841C4C-9E06-E313-73BB-1457B5F64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84991" y="3115925"/>
                <a:ext cx="365515" cy="603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DE339C0-2C45-9D43-2DC9-A83BADC61982}"/>
                  </a:ext>
                </a:extLst>
              </p:cNvPr>
              <p:cNvCxnSpPr/>
              <p:nvPr/>
            </p:nvCxnSpPr>
            <p:spPr>
              <a:xfrm>
                <a:off x="4797633" y="3700981"/>
                <a:ext cx="394448" cy="4101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D070B78-0A42-DCB7-617A-A0FD02A4F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6566" y="4111163"/>
                <a:ext cx="365515" cy="603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EB434E-87CB-662C-248D-FC933E3FE5AE}"/>
                </a:ext>
              </a:extLst>
            </p:cNvPr>
            <p:cNvCxnSpPr/>
            <p:nvPr/>
          </p:nvCxnSpPr>
          <p:spPr>
            <a:xfrm>
              <a:off x="10348356" y="1643065"/>
              <a:ext cx="394448" cy="410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649876-5367-2A96-ADF5-1E9773A8E695}"/>
              </a:ext>
            </a:extLst>
          </p:cNvPr>
          <p:cNvCxnSpPr/>
          <p:nvPr/>
        </p:nvCxnSpPr>
        <p:spPr>
          <a:xfrm>
            <a:off x="3830288" y="2987118"/>
            <a:ext cx="551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61FB458-9D10-1A07-CF1A-CADF02690650}"/>
              </a:ext>
            </a:extLst>
          </p:cNvPr>
          <p:cNvCxnSpPr/>
          <p:nvPr/>
        </p:nvCxnSpPr>
        <p:spPr>
          <a:xfrm flipH="1">
            <a:off x="3830092" y="2987118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5A928B-3F1E-6E22-6D14-35B591912689}"/>
              </a:ext>
            </a:extLst>
          </p:cNvPr>
          <p:cNvCxnSpPr>
            <a:cxnSpLocks/>
          </p:cNvCxnSpPr>
          <p:nvPr/>
        </p:nvCxnSpPr>
        <p:spPr>
          <a:xfrm flipH="1">
            <a:off x="4037302" y="2987118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466828C-F989-22D3-510C-AA8AA6524FFA}"/>
              </a:ext>
            </a:extLst>
          </p:cNvPr>
          <p:cNvCxnSpPr/>
          <p:nvPr/>
        </p:nvCxnSpPr>
        <p:spPr>
          <a:xfrm>
            <a:off x="1187369" y="3632423"/>
            <a:ext cx="551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E4E6092-91DA-61A1-0078-C64AE98613FC}"/>
              </a:ext>
            </a:extLst>
          </p:cNvPr>
          <p:cNvCxnSpPr/>
          <p:nvPr/>
        </p:nvCxnSpPr>
        <p:spPr>
          <a:xfrm flipH="1">
            <a:off x="1187173" y="3632423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B7574B2-9281-F64F-C354-8892320EBF41}"/>
              </a:ext>
            </a:extLst>
          </p:cNvPr>
          <p:cNvCxnSpPr>
            <a:cxnSpLocks/>
          </p:cNvCxnSpPr>
          <p:nvPr/>
        </p:nvCxnSpPr>
        <p:spPr>
          <a:xfrm flipH="1">
            <a:off x="1394383" y="3632423"/>
            <a:ext cx="227012" cy="11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0F2595-4785-5E85-3C5F-E6CFBA626D81}"/>
                  </a:ext>
                </a:extLst>
              </p:cNvPr>
              <p:cNvSpPr txBox="1"/>
              <p:nvPr/>
            </p:nvSpPr>
            <p:spPr>
              <a:xfrm>
                <a:off x="792338" y="3976490"/>
                <a:ext cx="10781093" cy="2596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0F2595-4785-5E85-3C5F-E6CFBA62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8" y="3976490"/>
                <a:ext cx="10781093" cy="2596416"/>
              </a:xfrm>
              <a:prstGeom prst="rect">
                <a:avLst/>
              </a:prstGeom>
              <a:blipFill>
                <a:blip r:embed="rId4"/>
                <a:stretch>
                  <a:fillRect t="-485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1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02F-1898-C122-0FEE-4A588CD77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Introducing</a:t>
            </a:r>
            <a:r>
              <a:rPr lang="zh-CN" altLang="en-US" dirty="0"/>
              <a:t> </a:t>
            </a:r>
            <a:r>
              <a:rPr lang="en-US" altLang="zh-CN" dirty="0"/>
              <a:t>stiffer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2">
            <a:extLst>
              <a:ext uri="{FF2B5EF4-FFF2-40B4-BE49-F238E27FC236}">
                <a16:creationId xmlns:a16="http://schemas.microsoft.com/office/drawing/2014/main" id="{09D5544D-C935-3117-7967-96566905DB1B}"/>
              </a:ext>
            </a:extLst>
          </p:cNvPr>
          <p:cNvSpPr>
            <a:spLocks/>
          </p:cNvSpPr>
          <p:nvPr/>
        </p:nvSpPr>
        <p:spPr>
          <a:xfrm>
            <a:off x="825190" y="446049"/>
            <a:ext cx="1828800" cy="1828800"/>
          </a:xfrm>
          <a:prstGeom prst="donut">
            <a:avLst>
              <a:gd name="adj" fmla="val 8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9AFFA8-E025-0114-C799-545AB58D0453}"/>
              </a:ext>
            </a:extLst>
          </p:cNvPr>
          <p:cNvCxnSpPr/>
          <p:nvPr/>
        </p:nvCxnSpPr>
        <p:spPr>
          <a:xfrm flipV="1">
            <a:off x="1739590" y="825190"/>
            <a:ext cx="524108" cy="535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E0C78A-0369-C5F9-722B-1F07F384BA3A}"/>
                  </a:ext>
                </a:extLst>
              </p:cNvPr>
              <p:cNvSpPr txBox="1"/>
              <p:nvPr/>
            </p:nvSpPr>
            <p:spPr>
              <a:xfrm>
                <a:off x="2001644" y="991117"/>
                <a:ext cx="415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E0C78A-0369-C5F9-722B-1F07F384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44" y="991117"/>
                <a:ext cx="415627" cy="369332"/>
              </a:xfrm>
              <a:prstGeom prst="rect">
                <a:avLst/>
              </a:prstGeom>
              <a:blipFill>
                <a:blip r:embed="rId2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525A56-B25A-DC6D-DF21-74A0AD4B741E}"/>
              </a:ext>
            </a:extLst>
          </p:cNvPr>
          <p:cNvCxnSpPr>
            <a:endCxn id="3" idx="5"/>
          </p:cNvCxnSpPr>
          <p:nvPr/>
        </p:nvCxnSpPr>
        <p:spPr>
          <a:xfrm>
            <a:off x="1739590" y="1360449"/>
            <a:ext cx="646578" cy="64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0E0C0F-F66B-58D5-446E-A397CD0E45BC}"/>
                  </a:ext>
                </a:extLst>
              </p:cNvPr>
              <p:cNvSpPr txBox="1"/>
              <p:nvPr/>
            </p:nvSpPr>
            <p:spPr>
              <a:xfrm>
                <a:off x="2386168" y="1922626"/>
                <a:ext cx="621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0E0C0F-F66B-58D5-446E-A397CD0E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68" y="1922626"/>
                <a:ext cx="621389" cy="369332"/>
              </a:xfrm>
              <a:prstGeom prst="rect">
                <a:avLst/>
              </a:prstGeom>
              <a:blipFill>
                <a:blip r:embed="rId3"/>
                <a:stretch>
                  <a:fillRect l="-6000" r="-1200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E70971-7731-C4C4-0706-E5166325BE2E}"/>
                  </a:ext>
                </a:extLst>
              </p:cNvPr>
              <p:cNvSpPr txBox="1"/>
              <p:nvPr/>
            </p:nvSpPr>
            <p:spPr>
              <a:xfrm>
                <a:off x="4568535" y="1031443"/>
                <a:ext cx="6216804" cy="10331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E70971-7731-C4C4-0706-E5166325B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35" y="1031443"/>
                <a:ext cx="6216804" cy="1033103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6FA09EA8-3753-C40E-AA7D-8D21380CADB9}"/>
              </a:ext>
            </a:extLst>
          </p:cNvPr>
          <p:cNvSpPr/>
          <p:nvPr/>
        </p:nvSpPr>
        <p:spPr>
          <a:xfrm>
            <a:off x="189570" y="2653992"/>
            <a:ext cx="111512" cy="365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A8B305-5444-EC91-FAEE-F28E68B519A1}"/>
              </a:ext>
            </a:extLst>
          </p:cNvPr>
          <p:cNvSpPr/>
          <p:nvPr/>
        </p:nvSpPr>
        <p:spPr>
          <a:xfrm>
            <a:off x="189570" y="4114800"/>
            <a:ext cx="111512" cy="769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D5372E-1199-4CF1-0AE0-05EAB0B67BEB}"/>
              </a:ext>
            </a:extLst>
          </p:cNvPr>
          <p:cNvSpPr/>
          <p:nvPr/>
        </p:nvSpPr>
        <p:spPr>
          <a:xfrm>
            <a:off x="1345580" y="4137104"/>
            <a:ext cx="111512" cy="769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3C0F6F-86C5-F985-CEA1-77ACF4C1A10B}"/>
                  </a:ext>
                </a:extLst>
              </p:cNvPr>
              <p:cNvSpPr txBox="1"/>
              <p:nvPr/>
            </p:nvSpPr>
            <p:spPr>
              <a:xfrm>
                <a:off x="1283355" y="5023624"/>
                <a:ext cx="235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3C0F6F-86C5-F985-CEA1-77ACF4C1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55" y="5023624"/>
                <a:ext cx="235962" cy="369332"/>
              </a:xfrm>
              <a:prstGeom prst="rect">
                <a:avLst/>
              </a:prstGeom>
              <a:blipFill>
                <a:blip r:embed="rId5"/>
                <a:stretch>
                  <a:fillRect l="-36842" r="-31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B2F45B-9A49-7350-0019-2AE5934CB68C}"/>
                  </a:ext>
                </a:extLst>
              </p:cNvPr>
              <p:cNvSpPr txBox="1"/>
              <p:nvPr/>
            </p:nvSpPr>
            <p:spPr>
              <a:xfrm>
                <a:off x="1569049" y="4337155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B2F45B-9A49-7350-0019-2AE5934C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49" y="4337155"/>
                <a:ext cx="239296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B9A817-74A5-D3ED-10CD-C7980A8E29AC}"/>
                  </a:ext>
                </a:extLst>
              </p:cNvPr>
              <p:cNvSpPr txBox="1"/>
              <p:nvPr/>
            </p:nvSpPr>
            <p:spPr>
              <a:xfrm>
                <a:off x="1688697" y="3162954"/>
                <a:ext cx="24329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B9A817-74A5-D3ED-10CD-C7980A8E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97" y="3162954"/>
                <a:ext cx="2432974" cy="861774"/>
              </a:xfrm>
              <a:prstGeom prst="rect">
                <a:avLst/>
              </a:prstGeom>
              <a:blipFill>
                <a:blip r:embed="rId7"/>
                <a:stretch>
                  <a:fillRect l="-518" r="-4145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9917B4-E7E8-6255-0FBC-7BE42EA5BA1C}"/>
                  </a:ext>
                </a:extLst>
              </p:cNvPr>
              <p:cNvSpPr txBox="1"/>
              <p:nvPr/>
            </p:nvSpPr>
            <p:spPr>
              <a:xfrm>
                <a:off x="4568535" y="3081697"/>
                <a:ext cx="6216804" cy="10580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𝑝𝑣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9917B4-E7E8-6255-0FBC-7BE42EA5B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35" y="3081697"/>
                <a:ext cx="6216804" cy="1058047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C58C5C57-A1B2-D65A-95F0-1A26D31C50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10829" y="4513394"/>
              <a:ext cx="88329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669">
                      <a:extLst>
                        <a:ext uri="{9D8B030D-6E8A-4147-A177-3AD203B41FA5}">
                          <a16:colId xmlns:a16="http://schemas.microsoft.com/office/drawing/2014/main" val="908191658"/>
                        </a:ext>
                      </a:extLst>
                    </a:gridCol>
                    <a:gridCol w="769434">
                      <a:extLst>
                        <a:ext uri="{9D8B030D-6E8A-4147-A177-3AD203B41FA5}">
                          <a16:colId xmlns:a16="http://schemas.microsoft.com/office/drawing/2014/main" val="436355813"/>
                        </a:ext>
                      </a:extLst>
                    </a:gridCol>
                    <a:gridCol w="729593">
                      <a:extLst>
                        <a:ext uri="{9D8B030D-6E8A-4147-A177-3AD203B41FA5}">
                          <a16:colId xmlns:a16="http://schemas.microsoft.com/office/drawing/2014/main" val="1839310034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1803525183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725474748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442793455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2840301443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4116321454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222325331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310206604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177535528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418393586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3316969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0" smtClean="0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altLang="zh-CN" sz="14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1.75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14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0.141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0.166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0.196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0.214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0.229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0.249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0.281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0.299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0.307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0.313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630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C58C5C57-A1B2-D65A-95F0-1A26D31C50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10829" y="4513394"/>
              <a:ext cx="88329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669">
                      <a:extLst>
                        <a:ext uri="{9D8B030D-6E8A-4147-A177-3AD203B41FA5}">
                          <a16:colId xmlns:a16="http://schemas.microsoft.com/office/drawing/2014/main" val="908191658"/>
                        </a:ext>
                      </a:extLst>
                    </a:gridCol>
                    <a:gridCol w="769434">
                      <a:extLst>
                        <a:ext uri="{9D8B030D-6E8A-4147-A177-3AD203B41FA5}">
                          <a16:colId xmlns:a16="http://schemas.microsoft.com/office/drawing/2014/main" val="436355813"/>
                        </a:ext>
                      </a:extLst>
                    </a:gridCol>
                    <a:gridCol w="729593">
                      <a:extLst>
                        <a:ext uri="{9D8B030D-6E8A-4147-A177-3AD203B41FA5}">
                          <a16:colId xmlns:a16="http://schemas.microsoft.com/office/drawing/2014/main" val="1839310034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1803525183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725474748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442793455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2840301443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4116321454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222325331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310206604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177535528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418393586"/>
                        </a:ext>
                      </a:extLst>
                    </a:gridCol>
                    <a:gridCol w="625230">
                      <a:extLst>
                        <a:ext uri="{9D8B030D-6E8A-4147-A177-3AD203B41FA5}">
                          <a16:colId xmlns:a16="http://schemas.microsoft.com/office/drawing/2014/main" val="33316969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76" t="-3333" r="-72235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1.75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322449" t="-3333" r="-612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4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76" t="-106897" r="-72235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0.141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0.166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0.196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0.214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0.229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0.249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0.281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0.299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0.307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0.313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6307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3240D-2466-873B-99F5-0F5C775C4F22}"/>
                  </a:ext>
                </a:extLst>
              </p:cNvPr>
              <p:cNvSpPr txBox="1"/>
              <p:nvPr/>
            </p:nvSpPr>
            <p:spPr>
              <a:xfrm>
                <a:off x="1071813" y="5664546"/>
                <a:ext cx="3344070" cy="921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𝑝𝑣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3240D-2466-873B-99F5-0F5C775C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13" y="5664546"/>
                <a:ext cx="3344070" cy="921406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D67BEE29-F0FA-D92F-44FC-AB7286647DE2}"/>
              </a:ext>
            </a:extLst>
          </p:cNvPr>
          <p:cNvSpPr/>
          <p:nvPr/>
        </p:nvSpPr>
        <p:spPr>
          <a:xfrm>
            <a:off x="4716966" y="5954751"/>
            <a:ext cx="825190" cy="3568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09B71-E1EA-2E5E-0579-12ECB9DB3ED3}"/>
                  </a:ext>
                </a:extLst>
              </p:cNvPr>
              <p:cNvSpPr txBox="1"/>
              <p:nvPr/>
            </p:nvSpPr>
            <p:spPr>
              <a:xfrm>
                <a:off x="6096000" y="5628724"/>
                <a:ext cx="4615374" cy="1075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09B71-E1EA-2E5E-0579-12ECB9D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28724"/>
                <a:ext cx="4615374" cy="1075744"/>
              </a:xfrm>
              <a:prstGeom prst="rect">
                <a:avLst/>
              </a:prstGeom>
              <a:blipFill>
                <a:blip r:embed="rId11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8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/>
              <p:nvPr/>
            </p:nvSpPr>
            <p:spPr>
              <a:xfrm>
                <a:off x="240620" y="2887346"/>
                <a:ext cx="12191989" cy="33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Tortional deformation: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rotational angle</a:t>
                </a:r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: torque </a:t>
                </a:r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: shear modulus</a:t>
                </a:r>
              </a:p>
              <a:p>
                <a:pPr marL="914400" lvl="1" indent="-4572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: moment of inertia,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 for tubes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7A49C7-1324-C376-DD69-0773A738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0" y="2887346"/>
                <a:ext cx="12191989" cy="3328155"/>
              </a:xfrm>
              <a:prstGeom prst="rect">
                <a:avLst/>
              </a:prstGeom>
              <a:blipFill>
                <a:blip r:embed="rId2"/>
                <a:stretch>
                  <a:fillRect l="-937" t="-1901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83099-1B7A-7D40-A3B9-AD7BD52E534F}"/>
              </a:ext>
            </a:extLst>
          </p:cNvPr>
          <p:cNvGrpSpPr/>
          <p:nvPr/>
        </p:nvGrpSpPr>
        <p:grpSpPr>
          <a:xfrm>
            <a:off x="2298574" y="458256"/>
            <a:ext cx="8740328" cy="2015792"/>
            <a:chOff x="2078236" y="6564"/>
            <a:chExt cx="8740328" cy="20157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20FFC9-FAA6-7B81-15C6-4C0B08C9616B}"/>
                </a:ext>
              </a:extLst>
            </p:cNvPr>
            <p:cNvGrpSpPr/>
            <p:nvPr/>
          </p:nvGrpSpPr>
          <p:grpSpPr>
            <a:xfrm>
              <a:off x="2078236" y="503343"/>
              <a:ext cx="8740328" cy="1519013"/>
              <a:chOff x="2078236" y="503343"/>
              <a:chExt cx="8740328" cy="15190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597574-90C3-E5B3-0448-FF582F0101D1}"/>
                  </a:ext>
                </a:extLst>
              </p:cNvPr>
              <p:cNvGrpSpPr/>
              <p:nvPr/>
            </p:nvGrpSpPr>
            <p:grpSpPr>
              <a:xfrm>
                <a:off x="2078236" y="503343"/>
                <a:ext cx="7242313" cy="857798"/>
                <a:chOff x="2474843" y="1285540"/>
                <a:chExt cx="7242313" cy="857798"/>
              </a:xfrm>
            </p:grpSpPr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31F538BE-C739-BD00-532B-FFC83B79F654}"/>
                    </a:ext>
                  </a:extLst>
                </p:cNvPr>
                <p:cNvSpPr/>
                <p:nvPr/>
              </p:nvSpPr>
              <p:spPr>
                <a:xfrm rot="5400000">
                  <a:off x="5837582" y="-1885919"/>
                  <a:ext cx="516835" cy="7242313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CD1CD4E-82DD-7456-D16B-D60A240F31B0}"/>
                    </a:ext>
                  </a:extLst>
                </p:cNvPr>
                <p:cNvCxnSpPr/>
                <p:nvPr/>
              </p:nvCxnSpPr>
              <p:spPr>
                <a:xfrm>
                  <a:off x="3657600" y="1285541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C04CF58-0CAB-6963-5C37-7AD0206FBF6C}"/>
                    </a:ext>
                  </a:extLst>
                </p:cNvPr>
                <p:cNvCxnSpPr/>
                <p:nvPr/>
              </p:nvCxnSpPr>
              <p:spPr>
                <a:xfrm>
                  <a:off x="4572002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6B973AF-4C9B-1FB5-7DA9-30276BBD46BA}"/>
                    </a:ext>
                  </a:extLst>
                </p:cNvPr>
                <p:cNvCxnSpPr/>
                <p:nvPr/>
              </p:nvCxnSpPr>
              <p:spPr>
                <a:xfrm>
                  <a:off x="5486399" y="1295039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58A847D-F8FE-53F3-62C3-C1BD50EB1FB9}"/>
                    </a:ext>
                  </a:extLst>
                </p:cNvPr>
                <p:cNvCxnSpPr/>
                <p:nvPr/>
              </p:nvCxnSpPr>
              <p:spPr>
                <a:xfrm>
                  <a:off x="6404471" y="1294362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F34E90-74A3-313F-A863-D25FC8EB1D49}"/>
                    </a:ext>
                  </a:extLst>
                </p:cNvPr>
                <p:cNvSpPr txBox="1"/>
                <p:nvPr/>
              </p:nvSpPr>
              <p:spPr>
                <a:xfrm>
                  <a:off x="6951643" y="1495486"/>
                  <a:ext cx="159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……</a:t>
                  </a:r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7ED9B5A-6267-EB80-54D7-9C33118651E7}"/>
                    </a:ext>
                  </a:extLst>
                </p:cNvPr>
                <p:cNvCxnSpPr/>
                <p:nvPr/>
              </p:nvCxnSpPr>
              <p:spPr>
                <a:xfrm>
                  <a:off x="8628042" y="1285540"/>
                  <a:ext cx="0" cy="848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A49DA2-DED9-0D94-144F-24C02EE85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301" y="1360464"/>
                <a:ext cx="0" cy="3890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0BC32D6-18AD-3637-2944-71337071DB85}"/>
                  </a:ext>
                </a:extLst>
              </p:cNvPr>
              <p:cNvCxnSpPr/>
              <p:nvPr/>
            </p:nvCxnSpPr>
            <p:spPr>
              <a:xfrm>
                <a:off x="2078236" y="1531345"/>
                <a:ext cx="79581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FED633-1EF8-5990-9217-2F9FB51F4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0602" y="1554975"/>
                    <a:ext cx="62796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930EDD9-4461-6B9E-5C32-FD6138E5E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012" y="1554974"/>
                    <a:ext cx="62796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BE147E-0146-7305-EE19-4CCBA7C97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52" y="1552420"/>
                    <a:ext cx="62796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9BFC9A-3C73-266F-A218-8F96B2D5E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3814" y="1560691"/>
                    <a:ext cx="62796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5DE16-CBB0-EABE-DCF8-23D305D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653" y="1560691"/>
                    <a:ext cx="6279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C830D19-A117-4773-DB5A-1CE80CB1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454" y="1560691"/>
                    <a:ext cx="6279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/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7290E2-8454-3DC2-A2F5-AE94148E1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928" y="9118"/>
                  <a:ext cx="62796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/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C673EE-28A1-FADE-AB9F-20C225E4C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768" y="6564"/>
                  <a:ext cx="62796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/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7F55511-D259-9794-4AC1-F5328F033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30" y="14835"/>
                  <a:ext cx="627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/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36CE77-46FF-8F93-BF0A-34C2D9CB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569" y="14835"/>
                  <a:ext cx="627962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/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F3F881-A956-522F-4F34-12C609AC4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70" y="14835"/>
                  <a:ext cx="62796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259A0E-2660-BA5E-E364-FBABA10B5383}"/>
              </a:ext>
            </a:extLst>
          </p:cNvPr>
          <p:cNvSpPr txBox="1"/>
          <p:nvPr/>
        </p:nvSpPr>
        <p:spPr>
          <a:xfrm>
            <a:off x="1057800" y="1224683"/>
            <a:ext cx="12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Robin BC</a:t>
            </a:r>
          </a:p>
        </p:txBody>
      </p:sp>
    </p:spTree>
    <p:extLst>
      <p:ext uri="{BB962C8B-B14F-4D97-AF65-F5344CB8AC3E}">
        <p14:creationId xmlns:p14="http://schemas.microsoft.com/office/powerpoint/2010/main" val="2346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6290B-2471-E27D-9367-64B758145C40}"/>
              </a:ext>
            </a:extLst>
          </p:cNvPr>
          <p:cNvSpPr txBox="1"/>
          <p:nvPr/>
        </p:nvSpPr>
        <p:spPr>
          <a:xfrm>
            <a:off x="0" y="2228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Replace Torque tube by connected springs connected to center of panels</a:t>
            </a:r>
          </a:p>
        </p:txBody>
      </p:sp>
    </p:spTree>
    <p:extLst>
      <p:ext uri="{BB962C8B-B14F-4D97-AF65-F5344CB8AC3E}">
        <p14:creationId xmlns:p14="http://schemas.microsoft.com/office/powerpoint/2010/main" val="40183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41091</TotalTime>
  <Words>1256</Words>
  <Application>Microsoft Macintosh PowerPoint</Application>
  <PresentationFormat>Widescreen</PresentationFormat>
  <Paragraphs>348</Paragraphs>
  <Slides>25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Introducing springs to represent the tortional tube</vt:lpstr>
      <vt:lpstr>PowerPoint Presentation</vt:lpstr>
      <vt:lpstr>PowerPoint Presentation</vt:lpstr>
      <vt:lpstr>PowerPoint Presentation</vt:lpstr>
      <vt:lpstr>PowerPoint Presentation</vt:lpstr>
      <vt:lpstr>Introducing stiffer material around center of panels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Verification:</vt:lpstr>
      <vt:lpstr>Verification:</vt:lpstr>
      <vt:lpstr>Verification: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Xin</dc:creator>
  <cp:lastModifiedBy>He, Xin</cp:lastModifiedBy>
  <cp:revision>27</cp:revision>
  <dcterms:created xsi:type="dcterms:W3CDTF">2024-03-06T18:48:00Z</dcterms:created>
  <dcterms:modified xsi:type="dcterms:W3CDTF">2024-10-28T19:28:58Z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2024-03-06T19:38:42Z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4966059e-bba3-4ae5-9384-e732d1e1a4af</vt:lpwstr>
  </property>
  <property fmtid="{D5CDD505-2E9C-101B-9397-08002B2CF9AE}" pid="8" name="MSIP_Label_95965d95-ecc0-4720-b759-1f33c42ed7da_ContentBits">
    <vt:lpwstr>0</vt:lpwstr>
  </property>
</Properties>
</file>