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147483266" r:id="rId2"/>
    <p:sldId id="2147483276" r:id="rId3"/>
    <p:sldId id="2147483278" r:id="rId4"/>
    <p:sldId id="2147483283" r:id="rId5"/>
    <p:sldId id="2147483279" r:id="rId6"/>
    <p:sldId id="2147483281" r:id="rId7"/>
    <p:sldId id="2147483289" r:id="rId8"/>
    <p:sldId id="2147483293" r:id="rId9"/>
    <p:sldId id="2147483290" r:id="rId10"/>
    <p:sldId id="2147483291" r:id="rId11"/>
    <p:sldId id="2147483292" r:id="rId12"/>
    <p:sldId id="2147483277" r:id="rId13"/>
    <p:sldId id="2147483282" r:id="rId14"/>
    <p:sldId id="2147483294" r:id="rId15"/>
    <p:sldId id="2147483295" r:id="rId16"/>
    <p:sldId id="2147483296" r:id="rId17"/>
    <p:sldId id="2147483274" r:id="rId18"/>
    <p:sldId id="2147483280" r:id="rId19"/>
    <p:sldId id="2147483284" r:id="rId20"/>
    <p:sldId id="2147483285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B6D8FD"/>
    <a:srgbClr val="008FC7"/>
    <a:srgbClr val="DBEBFE"/>
    <a:srgbClr val="B7D7FE"/>
    <a:srgbClr val="ED7D31"/>
    <a:srgbClr val="87C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6270" autoAdjust="0"/>
  </p:normalViewPr>
  <p:slideViewPr>
    <p:cSldViewPr snapToGrid="0">
      <p:cViewPr varScale="1">
        <p:scale>
          <a:sx n="76" d="100"/>
          <a:sy n="76" d="100"/>
        </p:scale>
        <p:origin x="132" y="8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94741-50A1-4DDB-BE58-3B7E636301F0}" type="datetimeFigureOut">
              <a:rPr lang="zh-TW" altLang="en-US" smtClean="0"/>
              <a:t>2025/10/23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622FB-9102-4C6F-A419-BDCBC87BF1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494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622FB-9102-4C6F-A419-BDCBC87BF19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231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FA9ED-1242-D8A8-63F8-712EB627D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954E5E4-8E9E-4F1B-A653-48153AEA1D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0A25BB7-24ED-B11A-F5B2-CDFFD56D94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8835F0-052E-6EA9-025C-218F445C7C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A8C10-7E4D-47BE-BDB9-4A126C27A52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4969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97F36-3C84-1BE4-015B-8575447FE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EE65418-E0E8-29B9-EE59-DB32ACC6DC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E667482-FEE8-DC7B-6EC2-1FA7EC07A0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85AB63-42FF-72B1-78F5-E82840BCC0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A8C10-7E4D-47BE-BDB9-4A126C27A52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9057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16823-EC69-D7A7-5B0F-4D53BEC4E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C658FE71-8D92-FE6F-D2D9-508813BB8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279D606-44EE-475A-9387-3B6FF002E7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B1163E-A548-0EFA-FE6E-BDD494B342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A8C10-7E4D-47BE-BDB9-4A126C27A52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2965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A8C10-7E4D-47BE-BDB9-4A126C27A52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7867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A223B-439F-8162-776D-8D23BAF23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61D7F3D-CB5F-D4B5-0C9E-0B9E56EB76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2ADABEE-4157-72D6-BCFC-A0357D4567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916B8D-6CA9-E86A-3DD6-5E2107BC9C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A8C10-7E4D-47BE-BDB9-4A126C27A52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319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8DD43-6C74-BC2A-55E0-B1F431750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6A9D3F1-26FF-A524-1B2D-48C2F7FF1B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0F6002C-B9AF-BF78-9118-2D2124F71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18C308-02C8-B375-19B9-9A2DBA6DB7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A8C10-7E4D-47BE-BDB9-4A126C27A52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5975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A8C10-7E4D-47BE-BDB9-4A126C27A52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556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A8C10-7E4D-47BE-BDB9-4A126C27A52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9526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EB2BE-551D-3063-95FB-27BDF527E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9264539-7CC6-B0A8-C078-827AAC2EE3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7B4322B-E123-B038-95D9-C2D8951E5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9866CF-1F2F-D866-A929-E03225574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A8C10-7E4D-47BE-BDB9-4A126C27A52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428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9FA10-BDD3-2388-93C7-DE2ED275E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F8FD5A5-C998-2625-DE7B-9122B07657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97C45C9-A843-6D07-F26F-7CD6D8C1F5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428D54-2C7A-A6A6-9953-01320B6243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A8C10-7E4D-47BE-BDB9-4A126C27A52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7336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E9B2F-F055-9839-BB32-E18A0E24F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6458857-B0F7-FB91-9282-E63F07B478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A11F696-873B-1BBE-0E93-557350471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FA7411-9538-4402-4635-D425C260AC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A8C10-7E4D-47BE-BDB9-4A126C27A52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985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684E7-F9B1-E97A-E77D-859109A16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A77CF64-81BC-98BD-12B7-6937581B63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6634BBD-844E-1675-349A-5878625073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16C25D-64B4-7784-6880-B917035E51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A8C10-7E4D-47BE-BDB9-4A126C27A52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004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0CC42-F2F0-4329-79D2-3A18DB61B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C75759A-2E4C-40A5-FB60-E540910B69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F5CE835-2246-70E8-3BCF-D326D222CE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9B1DCAE-9D98-74A0-8CBD-BA34F0BB0A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A8C10-7E4D-47BE-BDB9-4A126C27A52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093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A8C10-7E4D-47BE-BDB9-4A126C27A52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907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頁">
    <p:bg bwMode="blackGray"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657F3605-2EB4-044B-A755-F377C5749D8E}"/>
              </a:ext>
            </a:extLst>
          </p:cNvPr>
          <p:cNvSpPr txBox="1">
            <a:spLocks/>
          </p:cNvSpPr>
          <p:nvPr userDrawn="1"/>
        </p:nvSpPr>
        <p:spPr>
          <a:xfrm>
            <a:off x="11706044" y="6519625"/>
            <a:ext cx="403891" cy="297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4094CE0-D024-4FC6-B25F-837FC5BFCD48}" type="slidenum">
              <a:rPr lang="zh-TW" altLang="en-US" sz="1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zh-TW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投影片編號版面配置區 3">
            <a:extLst>
              <a:ext uri="{FF2B5EF4-FFF2-40B4-BE49-F238E27FC236}">
                <a16:creationId xmlns:a16="http://schemas.microsoft.com/office/drawing/2014/main" id="{23E32C13-15C5-88F2-E564-E878156F89C8}"/>
              </a:ext>
            </a:extLst>
          </p:cNvPr>
          <p:cNvSpPr txBox="1">
            <a:spLocks/>
          </p:cNvSpPr>
          <p:nvPr userDrawn="1"/>
        </p:nvSpPr>
        <p:spPr>
          <a:xfrm>
            <a:off x="11706044" y="6515712"/>
            <a:ext cx="403891" cy="297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4094CE0-D024-4FC6-B25F-837FC5BFCD48}" type="slidenum">
              <a:rPr lang="zh-TW" altLang="en-US" sz="1400" smtClean="0">
                <a:solidFill>
                  <a:srgbClr val="0150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zh-TW" altLang="en-US" sz="1400" dirty="0">
              <a:solidFill>
                <a:srgbClr val="01507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2214E958-5F64-5B7B-7E57-4802DB5FE1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038600" y="1390417"/>
            <a:ext cx="4617720" cy="4984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01507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主題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39913-E330-0DB9-B668-81BCC678665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38600" y="2191316"/>
            <a:ext cx="4617720" cy="4984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01507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主題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202BCD2-4127-E3CB-D04B-C559A8D6312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38600" y="3002771"/>
            <a:ext cx="4617720" cy="4984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01507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主題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CEEF6DF-DB0F-11BA-D5E1-73691D040C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38600" y="3795900"/>
            <a:ext cx="4617720" cy="4984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01507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主題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F08AA32-4D70-A1F8-D822-40CA1B754A4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38600" y="4546032"/>
            <a:ext cx="4617720" cy="4984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01507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主題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A08D747-DF5B-12C7-22C7-1663C4BE7BC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723812" y="1390417"/>
            <a:ext cx="1404926" cy="4984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01507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/>
              <a:t>P.1</a:t>
            </a:r>
            <a:endParaRPr lang="zh-TW" alt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5CC16F7-38E1-776A-56FC-D63B8B3C0D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23812" y="2191316"/>
            <a:ext cx="1404926" cy="4984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01507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/>
              <a:t>P.2</a:t>
            </a:r>
            <a:endParaRPr lang="zh-TW" alt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899C2A4-83C3-685E-8153-E742A347E24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23812" y="3002771"/>
            <a:ext cx="1404926" cy="4984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01507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/>
              <a:t>P.3</a:t>
            </a:r>
            <a:endParaRPr lang="zh-TW" alt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2DF12DD-9685-DCF2-415D-2879914A071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23812" y="3795900"/>
            <a:ext cx="1404926" cy="4984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01507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/>
              <a:t>P.4</a:t>
            </a:r>
            <a:endParaRPr lang="zh-TW" alt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E16850D-8C57-76E6-F5E9-7522771E75C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723812" y="4546032"/>
            <a:ext cx="1404926" cy="4984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01507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/>
              <a:t>P.5</a:t>
            </a:r>
            <a:endParaRPr lang="zh-TW" alt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992689DA-2CAB-D38D-8795-61AE0899985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38600" y="5296164"/>
            <a:ext cx="4617720" cy="4984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01507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主題</a:t>
            </a:r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CC507A3-3B51-8232-447F-3414F0B552B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23812" y="5296164"/>
            <a:ext cx="1404926" cy="4984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01507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/>
              <a:t>P.6</a:t>
            </a:r>
            <a:endParaRPr lang="zh-TW" altLang="en-US" dirty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E8AC715-4C35-F646-FA3F-333A4051EA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87593" y="948906"/>
            <a:ext cx="1428317" cy="66423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2400"/>
              </a:lnSpc>
              <a:buNone/>
              <a:defRPr sz="4000" b="1">
                <a:solidFill>
                  <a:srgbClr val="1492C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目錄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B7C820E2-9FFC-FD5A-4631-B31DE640260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087593" y="1690708"/>
            <a:ext cx="1428317" cy="29336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2400"/>
              </a:lnSpc>
              <a:buNone/>
              <a:defRPr sz="1800" b="1">
                <a:solidFill>
                  <a:srgbClr val="1492C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/>
              <a:t>CONTENTS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81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內頁版型-有標題樣式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3">
            <a:extLst>
              <a:ext uri="{FF2B5EF4-FFF2-40B4-BE49-F238E27FC236}">
                <a16:creationId xmlns:a16="http://schemas.microsoft.com/office/drawing/2014/main" id="{6CD9405B-7619-376D-E659-4E58135DADB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40123" y="952926"/>
            <a:ext cx="6319206" cy="403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4C74030-0F4F-CF07-3BF9-FDB24263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B3400A-19D0-98DB-0281-065724867D07}"/>
              </a:ext>
            </a:extLst>
          </p:cNvPr>
          <p:cNvSpPr txBox="1">
            <a:spLocks/>
          </p:cNvSpPr>
          <p:nvPr userDrawn="1"/>
        </p:nvSpPr>
        <p:spPr>
          <a:xfrm>
            <a:off x="11706044" y="6515712"/>
            <a:ext cx="403891" cy="297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4094CE0-D024-4FC6-B25F-837FC5BFCD48}" type="slidenum">
              <a:rPr lang="zh-TW" altLang="en-US" sz="1400" smtClean="0">
                <a:solidFill>
                  <a:srgbClr val="0150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zh-TW" altLang="en-US" sz="1400" dirty="0">
              <a:solidFill>
                <a:srgbClr val="01507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E0E50BC-F5C4-49D2-1CA3-0127D1D35F0C}"/>
              </a:ext>
            </a:extLst>
          </p:cNvPr>
          <p:cNvSpPr/>
          <p:nvPr userDrawn="1"/>
        </p:nvSpPr>
        <p:spPr>
          <a:xfrm rot="10800000" flipV="1">
            <a:off x="1149878" y="864405"/>
            <a:ext cx="9646764" cy="58704"/>
          </a:xfrm>
          <a:prstGeom prst="rect">
            <a:avLst/>
          </a:prstGeom>
          <a:gradFill>
            <a:gsLst>
              <a:gs pos="11000">
                <a:srgbClr val="00F9D3">
                  <a:alpha val="0"/>
                </a:srgbClr>
              </a:gs>
              <a:gs pos="39000">
                <a:srgbClr val="00F9D3"/>
              </a:gs>
              <a:gs pos="70000">
                <a:srgbClr val="00C3CD"/>
              </a:gs>
              <a:gs pos="100000">
                <a:srgbClr val="008FC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6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頁版型-章節頁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圓角化對角角落 10">
            <a:extLst>
              <a:ext uri="{FF2B5EF4-FFF2-40B4-BE49-F238E27FC236}">
                <a16:creationId xmlns:a16="http://schemas.microsoft.com/office/drawing/2014/main" id="{6B895336-5AC9-E5CF-A4D8-85C1C67F3950}"/>
              </a:ext>
            </a:extLst>
          </p:cNvPr>
          <p:cNvSpPr/>
          <p:nvPr userDrawn="1"/>
        </p:nvSpPr>
        <p:spPr>
          <a:xfrm>
            <a:off x="873629" y="2122488"/>
            <a:ext cx="7717921" cy="22606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C9F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C04EC57D-C283-E94C-3F99-DFCE4343989F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1736636" y="3252844"/>
            <a:ext cx="5675348" cy="0"/>
          </a:xfrm>
          <a:prstGeom prst="line">
            <a:avLst/>
          </a:prstGeom>
          <a:ln w="19050">
            <a:solidFill>
              <a:srgbClr val="008F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圖片版面配置區 5"/>
          <p:cNvSpPr>
            <a:spLocks noGrp="1"/>
          </p:cNvSpPr>
          <p:nvPr>
            <p:ph type="pic" sz="quarter" idx="23"/>
          </p:nvPr>
        </p:nvSpPr>
        <p:spPr>
          <a:xfrm>
            <a:off x="8078153" y="2122488"/>
            <a:ext cx="2553675" cy="2263775"/>
          </a:xfrm>
          <a:custGeom>
            <a:avLst/>
            <a:gdLst>
              <a:gd name="connsiteX0" fmla="*/ 0 w 2551112"/>
              <a:gd name="connsiteY0" fmla="*/ 0 h 2260600"/>
              <a:gd name="connsiteX1" fmla="*/ 2551112 w 2551112"/>
              <a:gd name="connsiteY1" fmla="*/ 0 h 2260600"/>
              <a:gd name="connsiteX2" fmla="*/ 2551112 w 2551112"/>
              <a:gd name="connsiteY2" fmla="*/ 2260600 h 2260600"/>
              <a:gd name="connsiteX3" fmla="*/ 0 w 2551112"/>
              <a:gd name="connsiteY3" fmla="*/ 2260600 h 2260600"/>
              <a:gd name="connsiteX4" fmla="*/ 0 w 2551112"/>
              <a:gd name="connsiteY4" fmla="*/ 0 h 2260600"/>
              <a:gd name="connsiteX0" fmla="*/ 0 w 2551112"/>
              <a:gd name="connsiteY0" fmla="*/ 0 h 2260600"/>
              <a:gd name="connsiteX1" fmla="*/ 2551112 w 2551112"/>
              <a:gd name="connsiteY1" fmla="*/ 0 h 2260600"/>
              <a:gd name="connsiteX2" fmla="*/ 2551112 w 2551112"/>
              <a:gd name="connsiteY2" fmla="*/ 2260600 h 2260600"/>
              <a:gd name="connsiteX3" fmla="*/ 0 w 2551112"/>
              <a:gd name="connsiteY3" fmla="*/ 2260600 h 2260600"/>
              <a:gd name="connsiteX4" fmla="*/ 0 w 2551112"/>
              <a:gd name="connsiteY4" fmla="*/ 0 h 2260600"/>
              <a:gd name="connsiteX0" fmla="*/ 2551112 w 2642552"/>
              <a:gd name="connsiteY0" fmla="*/ 2260600 h 2352040"/>
              <a:gd name="connsiteX1" fmla="*/ 0 w 2642552"/>
              <a:gd name="connsiteY1" fmla="*/ 2260600 h 2352040"/>
              <a:gd name="connsiteX2" fmla="*/ 0 w 2642552"/>
              <a:gd name="connsiteY2" fmla="*/ 0 h 2352040"/>
              <a:gd name="connsiteX3" fmla="*/ 2551112 w 2642552"/>
              <a:gd name="connsiteY3" fmla="*/ 0 h 2352040"/>
              <a:gd name="connsiteX4" fmla="*/ 2642552 w 2642552"/>
              <a:gd name="connsiteY4" fmla="*/ 2352040 h 2352040"/>
              <a:gd name="connsiteX0" fmla="*/ 2551112 w 2553652"/>
              <a:gd name="connsiteY0" fmla="*/ 2260600 h 2260600"/>
              <a:gd name="connsiteX1" fmla="*/ 0 w 2553652"/>
              <a:gd name="connsiteY1" fmla="*/ 2260600 h 2260600"/>
              <a:gd name="connsiteX2" fmla="*/ 0 w 2553652"/>
              <a:gd name="connsiteY2" fmla="*/ 0 h 2260600"/>
              <a:gd name="connsiteX3" fmla="*/ 2551112 w 2553652"/>
              <a:gd name="connsiteY3" fmla="*/ 0 h 2260600"/>
              <a:gd name="connsiteX4" fmla="*/ 2553652 w 2553652"/>
              <a:gd name="connsiteY4" fmla="*/ 1828165 h 2260600"/>
              <a:gd name="connsiteX0" fmla="*/ 2141537 w 2553652"/>
              <a:gd name="connsiteY0" fmla="*/ 2263775 h 2263775"/>
              <a:gd name="connsiteX1" fmla="*/ 0 w 2553652"/>
              <a:gd name="connsiteY1" fmla="*/ 2260600 h 2263775"/>
              <a:gd name="connsiteX2" fmla="*/ 0 w 2553652"/>
              <a:gd name="connsiteY2" fmla="*/ 0 h 2263775"/>
              <a:gd name="connsiteX3" fmla="*/ 2551112 w 2553652"/>
              <a:gd name="connsiteY3" fmla="*/ 0 h 2263775"/>
              <a:gd name="connsiteX4" fmla="*/ 2553652 w 2553652"/>
              <a:gd name="connsiteY4" fmla="*/ 1828165 h 2263775"/>
              <a:gd name="connsiteX0" fmla="*/ 2017712 w 2553652"/>
              <a:gd name="connsiteY0" fmla="*/ 2260600 h 2260600"/>
              <a:gd name="connsiteX1" fmla="*/ 0 w 2553652"/>
              <a:gd name="connsiteY1" fmla="*/ 2260600 h 2260600"/>
              <a:gd name="connsiteX2" fmla="*/ 0 w 2553652"/>
              <a:gd name="connsiteY2" fmla="*/ 0 h 2260600"/>
              <a:gd name="connsiteX3" fmla="*/ 2551112 w 2553652"/>
              <a:gd name="connsiteY3" fmla="*/ 0 h 2260600"/>
              <a:gd name="connsiteX4" fmla="*/ 2553652 w 2553652"/>
              <a:gd name="connsiteY4" fmla="*/ 1828165 h 2260600"/>
              <a:gd name="connsiteX0" fmla="*/ 2125662 w 2553652"/>
              <a:gd name="connsiteY0" fmla="*/ 2263775 h 2263775"/>
              <a:gd name="connsiteX1" fmla="*/ 0 w 2553652"/>
              <a:gd name="connsiteY1" fmla="*/ 2260600 h 2263775"/>
              <a:gd name="connsiteX2" fmla="*/ 0 w 2553652"/>
              <a:gd name="connsiteY2" fmla="*/ 0 h 2263775"/>
              <a:gd name="connsiteX3" fmla="*/ 2551112 w 2553652"/>
              <a:gd name="connsiteY3" fmla="*/ 0 h 2263775"/>
              <a:gd name="connsiteX4" fmla="*/ 2553652 w 2553652"/>
              <a:gd name="connsiteY4" fmla="*/ 1828165 h 2263775"/>
              <a:gd name="connsiteX0" fmla="*/ 2125662 w 2556827"/>
              <a:gd name="connsiteY0" fmla="*/ 2263775 h 2263775"/>
              <a:gd name="connsiteX1" fmla="*/ 0 w 2556827"/>
              <a:gd name="connsiteY1" fmla="*/ 2260600 h 2263775"/>
              <a:gd name="connsiteX2" fmla="*/ 0 w 2556827"/>
              <a:gd name="connsiteY2" fmla="*/ 0 h 2263775"/>
              <a:gd name="connsiteX3" fmla="*/ 2551112 w 2556827"/>
              <a:gd name="connsiteY3" fmla="*/ 0 h 2263775"/>
              <a:gd name="connsiteX4" fmla="*/ 2556827 w 2556827"/>
              <a:gd name="connsiteY4" fmla="*/ 1767840 h 2263775"/>
              <a:gd name="connsiteX0" fmla="*/ 2125662 w 2553652"/>
              <a:gd name="connsiteY0" fmla="*/ 2263775 h 2263775"/>
              <a:gd name="connsiteX1" fmla="*/ 0 w 2553652"/>
              <a:gd name="connsiteY1" fmla="*/ 2260600 h 2263775"/>
              <a:gd name="connsiteX2" fmla="*/ 0 w 2553652"/>
              <a:gd name="connsiteY2" fmla="*/ 0 h 2263775"/>
              <a:gd name="connsiteX3" fmla="*/ 2551112 w 2553652"/>
              <a:gd name="connsiteY3" fmla="*/ 0 h 2263775"/>
              <a:gd name="connsiteX4" fmla="*/ 2553652 w 2553652"/>
              <a:gd name="connsiteY4" fmla="*/ 1799590 h 2263775"/>
              <a:gd name="connsiteX0" fmla="*/ 2125662 w 2553652"/>
              <a:gd name="connsiteY0" fmla="*/ 2263775 h 2263775"/>
              <a:gd name="connsiteX1" fmla="*/ 0 w 2553652"/>
              <a:gd name="connsiteY1" fmla="*/ 2260600 h 2263775"/>
              <a:gd name="connsiteX2" fmla="*/ 0 w 2553652"/>
              <a:gd name="connsiteY2" fmla="*/ 0 h 2263775"/>
              <a:gd name="connsiteX3" fmla="*/ 2551112 w 2553652"/>
              <a:gd name="connsiteY3" fmla="*/ 0 h 2263775"/>
              <a:gd name="connsiteX4" fmla="*/ 2553652 w 2553652"/>
              <a:gd name="connsiteY4" fmla="*/ 1799590 h 2263775"/>
              <a:gd name="connsiteX5" fmla="*/ 2125662 w 2553652"/>
              <a:gd name="connsiteY5" fmla="*/ 2263775 h 2263775"/>
              <a:gd name="connsiteX0" fmla="*/ 2125662 w 2553652"/>
              <a:gd name="connsiteY0" fmla="*/ 2263775 h 2263775"/>
              <a:gd name="connsiteX1" fmla="*/ 0 w 2553652"/>
              <a:gd name="connsiteY1" fmla="*/ 2260600 h 2263775"/>
              <a:gd name="connsiteX2" fmla="*/ 0 w 2553652"/>
              <a:gd name="connsiteY2" fmla="*/ 0 h 2263775"/>
              <a:gd name="connsiteX3" fmla="*/ 2551112 w 2553652"/>
              <a:gd name="connsiteY3" fmla="*/ 0 h 2263775"/>
              <a:gd name="connsiteX4" fmla="*/ 2553652 w 2553652"/>
              <a:gd name="connsiteY4" fmla="*/ 1799590 h 2263775"/>
              <a:gd name="connsiteX5" fmla="*/ 2125662 w 2553652"/>
              <a:gd name="connsiteY5" fmla="*/ 2263775 h 2263775"/>
              <a:gd name="connsiteX0" fmla="*/ 2125662 w 2553681"/>
              <a:gd name="connsiteY0" fmla="*/ 2263775 h 2263775"/>
              <a:gd name="connsiteX1" fmla="*/ 0 w 2553681"/>
              <a:gd name="connsiteY1" fmla="*/ 2260600 h 2263775"/>
              <a:gd name="connsiteX2" fmla="*/ 0 w 2553681"/>
              <a:gd name="connsiteY2" fmla="*/ 0 h 2263775"/>
              <a:gd name="connsiteX3" fmla="*/ 2551112 w 2553681"/>
              <a:gd name="connsiteY3" fmla="*/ 0 h 2263775"/>
              <a:gd name="connsiteX4" fmla="*/ 2553652 w 2553681"/>
              <a:gd name="connsiteY4" fmla="*/ 1799590 h 2263775"/>
              <a:gd name="connsiteX5" fmla="*/ 2125662 w 2553681"/>
              <a:gd name="connsiteY5" fmla="*/ 2263775 h 2263775"/>
              <a:gd name="connsiteX0" fmla="*/ 2125662 w 2553675"/>
              <a:gd name="connsiteY0" fmla="*/ 2263775 h 2263775"/>
              <a:gd name="connsiteX1" fmla="*/ 0 w 2553675"/>
              <a:gd name="connsiteY1" fmla="*/ 2260600 h 2263775"/>
              <a:gd name="connsiteX2" fmla="*/ 0 w 2553675"/>
              <a:gd name="connsiteY2" fmla="*/ 0 h 2263775"/>
              <a:gd name="connsiteX3" fmla="*/ 2551112 w 2553675"/>
              <a:gd name="connsiteY3" fmla="*/ 0 h 2263775"/>
              <a:gd name="connsiteX4" fmla="*/ 2553652 w 2553675"/>
              <a:gd name="connsiteY4" fmla="*/ 1799590 h 2263775"/>
              <a:gd name="connsiteX5" fmla="*/ 2125662 w 2553675"/>
              <a:gd name="connsiteY5" fmla="*/ 2263775 h 2263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3675" h="2263775">
                <a:moveTo>
                  <a:pt x="2125662" y="2263775"/>
                </a:moveTo>
                <a:lnTo>
                  <a:pt x="0" y="2260600"/>
                </a:lnTo>
                <a:lnTo>
                  <a:pt x="0" y="0"/>
                </a:lnTo>
                <a:lnTo>
                  <a:pt x="2551112" y="0"/>
                </a:lnTo>
                <a:cubicBezTo>
                  <a:pt x="2551112" y="753533"/>
                  <a:pt x="2553652" y="1799590"/>
                  <a:pt x="2553652" y="1799590"/>
                </a:cubicBezTo>
                <a:cubicBezTo>
                  <a:pt x="2557039" y="2274993"/>
                  <a:pt x="2195300" y="2258272"/>
                  <a:pt x="2125662" y="22637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TW" altLang="en-US" dirty="0"/>
          </a:p>
        </p:txBody>
      </p:sp>
      <p:sp>
        <p:nvSpPr>
          <p:cNvPr id="10" name="標題 5">
            <a:extLst>
              <a:ext uri="{FF2B5EF4-FFF2-40B4-BE49-F238E27FC236}">
                <a16:creationId xmlns:a16="http://schemas.microsoft.com/office/drawing/2014/main" id="{DB2F086E-9D59-87CE-7373-BC99085439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799" y="2608532"/>
            <a:ext cx="6319206" cy="49702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200">
                <a:solidFill>
                  <a:srgbClr val="0093C1"/>
                </a:solidFill>
              </a:defRPr>
            </a:lvl1pPr>
          </a:lstStyle>
          <a:p>
            <a:r>
              <a:rPr lang="zh-TW" altLang="en-US" dirty="0"/>
              <a:t>按一下以編輯標題樣式</a:t>
            </a:r>
          </a:p>
        </p:txBody>
      </p:sp>
      <p:sp>
        <p:nvSpPr>
          <p:cNvPr id="3" name="文字版面配置區 5">
            <a:extLst>
              <a:ext uri="{FF2B5EF4-FFF2-40B4-BE49-F238E27FC236}">
                <a16:creationId xmlns:a16="http://schemas.microsoft.com/office/drawing/2014/main" id="{1948CFB8-5C17-D5AB-A78D-F7D4B1E1B0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6799" y="3429000"/>
            <a:ext cx="6319206" cy="438053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/>
              <a:t>按一下以編輯子標題樣式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5B5B51-EC6A-4DCA-CA46-A9DE1B7E4024}"/>
              </a:ext>
            </a:extLst>
          </p:cNvPr>
          <p:cNvSpPr txBox="1">
            <a:spLocks/>
          </p:cNvSpPr>
          <p:nvPr userDrawn="1"/>
        </p:nvSpPr>
        <p:spPr>
          <a:xfrm>
            <a:off x="11706044" y="6515712"/>
            <a:ext cx="403891" cy="297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4094CE0-D024-4FC6-B25F-837FC5BFCD48}" type="slidenum">
              <a:rPr lang="zh-TW" altLang="en-US" sz="1400" smtClean="0">
                <a:solidFill>
                  <a:srgbClr val="0150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zh-TW" altLang="en-US" sz="1400" dirty="0">
              <a:solidFill>
                <a:srgbClr val="01507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79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底頁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5B402B47-EADD-7479-04D9-117F6C00FF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40033" y="2848112"/>
            <a:ext cx="2802553" cy="65997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ts val="2400"/>
              </a:lnSpc>
              <a:buNone/>
              <a:defRPr sz="3600" b="1" u="none">
                <a:solidFill>
                  <a:srgbClr val="0093C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altLang="zh-TW" sz="3600" b="1" dirty="0">
                <a:solidFill>
                  <a:srgbClr val="009E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zh-TW" altLang="en-US" dirty="0">
              <a:solidFill>
                <a:srgbClr val="008FC7"/>
              </a:solidFill>
            </a:endParaRPr>
          </a:p>
        </p:txBody>
      </p:sp>
      <p:pic>
        <p:nvPicPr>
          <p:cNvPr id="4" name="圖片 3" descr="一張含有 字型, 螢幕擷取畫面, 圖形, 平面設計 的圖片&#10;&#10;自動產生的描述">
            <a:extLst>
              <a:ext uri="{FF2B5EF4-FFF2-40B4-BE49-F238E27FC236}">
                <a16:creationId xmlns:a16="http://schemas.microsoft.com/office/drawing/2014/main" id="{93F7CABA-4C51-6957-D88C-D0DEF2794E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8" y="5970091"/>
            <a:ext cx="1484379" cy="31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8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一欄圖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91" y="63680"/>
            <a:ext cx="8763061" cy="75186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80445" y="6485561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4094CE0-D024-4FC6-B25F-837FC5BFCD48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117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B6FD94A-00DE-2BE5-37BA-4778C2AA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23" y="302192"/>
            <a:ext cx="9289211" cy="661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9832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8FC7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eta-llama/llama-models/blob/main/models/llama3_3/MODEL_CARD.md" TargetMode="External"/><Relationship Id="rId3" Type="http://schemas.openxmlformats.org/officeDocument/2006/relationships/hyperlink" Target="https://ai.google.dev/gemma/docs/core/model_card_3" TargetMode="External"/><Relationship Id="rId7" Type="http://schemas.openxmlformats.org/officeDocument/2006/relationships/hyperlink" Target="https://openai.com/index/gpt-oss-model-card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rxiv.org/pdf/2505.09388" TargetMode="External"/><Relationship Id="rId5" Type="http://schemas.openxmlformats.org/officeDocument/2006/relationships/hyperlink" Target="https://ai.google.dev/gemma/terms" TargetMode="External"/><Relationship Id="rId4" Type="http://schemas.openxmlformats.org/officeDocument/2006/relationships/hyperlink" Target="https://arxiv.org/pdf/2503.19786" TargetMode="External"/><Relationship Id="rId9" Type="http://schemas.openxmlformats.org/officeDocument/2006/relationships/hyperlink" Target="https://build.nvidia.com/nvidia/llama-3_3-nemotron-super-49b-v1_5/modelcard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shorensteincenter.org/resource/clear-documentation-framework-ai-transparency-recommendations-practitioners-context-policymakers/" TargetMode="External"/><Relationship Id="rId13" Type="http://schemas.openxmlformats.org/officeDocument/2006/relationships/hyperlink" Target="https://ai.google.dev/gemma/docs/core/model_card_3" TargetMode="External"/><Relationship Id="rId3" Type="http://schemas.openxmlformats.org/officeDocument/2006/relationships/hyperlink" Target="https://www.microsoft.com/en-us/corporate-responsibility/responsible-ai-transparency-report/" TargetMode="External"/><Relationship Id="rId7" Type="http://schemas.openxmlformats.org/officeDocument/2006/relationships/hyperlink" Target="https://www.microsoft.com/en-us/ai/principles-and-approach#responsible-ai-standard" TargetMode="External"/><Relationship Id="rId12" Type="http://schemas.openxmlformats.org/officeDocument/2006/relationships/hyperlink" Target="https://learn.microsoft.com/en-us/copilot/microsoft-365/microsoft-365-copilot-transparency-not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rxiv.org/abs/2310.12941" TargetMode="External"/><Relationship Id="rId11" Type="http://schemas.openxmlformats.org/officeDocument/2006/relationships/hyperlink" Target="https://learn.microsoft.com/en-us/azure/ai-foundry/responsible-ai/openai/transparency-note?tabs=text#what-is-a-transparency-note" TargetMode="External"/><Relationship Id="rId5" Type="http://schemas.openxmlformats.org/officeDocument/2006/relationships/hyperlink" Target="https://modelcards.withgoogle.com/explore-a-model-card" TargetMode="External"/><Relationship Id="rId10" Type="http://schemas.openxmlformats.org/officeDocument/2006/relationships/hyperlink" Target="https://hai.stanford.edu/ai-index/2025-ai-index-report" TargetMode="External"/><Relationship Id="rId4" Type="http://schemas.openxmlformats.org/officeDocument/2006/relationships/hyperlink" Target="https://ai.google.dev/responsible/docs/design#transparency-artifacts" TargetMode="External"/><Relationship Id="rId9" Type="http://schemas.openxmlformats.org/officeDocument/2006/relationships/hyperlink" Target="https://huggingface.co/docs/hub/model-cards#model-cards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ai.com/index/gpt-oss-model-card/" TargetMode="External"/><Relationship Id="rId13" Type="http://schemas.openxmlformats.org/officeDocument/2006/relationships/hyperlink" Target="https://mistral.ai/news/mistral-small-3-1" TargetMode="External"/><Relationship Id="rId3" Type="http://schemas.openxmlformats.org/officeDocument/2006/relationships/hyperlink" Target="https://ai.google.dev/gemma/docs/core/model_card_2" TargetMode="External"/><Relationship Id="rId7" Type="http://schemas.openxmlformats.org/officeDocument/2006/relationships/hyperlink" Target="https://cdn.openai.com/pdf/2221c875-02dc-4789-800b-e7758f3722c1/o3-and-o4-mini-system-card.pdf" TargetMode="External"/><Relationship Id="rId12" Type="http://schemas.openxmlformats.org/officeDocument/2006/relationships/hyperlink" Target="https://docs.cohere.com/docs/responsible-us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meta-llama/llama-models/blob/main/models/llama3_3/MODEL_CARD.md" TargetMode="External"/><Relationship Id="rId11" Type="http://schemas.openxmlformats.org/officeDocument/2006/relationships/hyperlink" Target="https://cohere.com/research/papers/command-a-technical-report.pdf?_gl=1*11y2fde*_ga*OTY5MTE0OTQ1LjE3NTg3ODQ3OTQ.*_ga_CRGS116RZS*czE3NTg4MDQ2MjAkbzQkZzAkdDE3NTg4MDQ2MjAkajYwJGwwJGgw" TargetMode="External"/><Relationship Id="rId5" Type="http://schemas.openxmlformats.org/officeDocument/2006/relationships/hyperlink" Target="https://arxiv.org/pdf/2403.13793" TargetMode="External"/><Relationship Id="rId10" Type="http://schemas.openxmlformats.org/officeDocument/2006/relationships/hyperlink" Target="https://build.nvidia.com/nvidia/llama-3_3-nemotron-super-49b-v1_5/modelcard" TargetMode="External"/><Relationship Id="rId4" Type="http://schemas.openxmlformats.org/officeDocument/2006/relationships/hyperlink" Target="https://storage.googleapis.com/deepmind-media/gemma/gemma-2-report.pdf" TargetMode="External"/><Relationship Id="rId9" Type="http://schemas.openxmlformats.org/officeDocument/2006/relationships/hyperlink" Target="https://arxiv.org/pdf/2505.09388" TargetMode="External"/><Relationship Id="rId14" Type="http://schemas.openxmlformats.org/officeDocument/2006/relationships/hyperlink" Target="https://techcommunity.microsoft.com/blog/microsoft365copilotblog/introducing-greater-transparency-and-control-for-web-search-queries-in-microsoft/425308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rtificialanalysis.ai/leaderboards/models?open_weights=open_sourc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llm-stats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BD36D9-F90F-4566-D2C3-E0C42D4F5F3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5150" y="2769025"/>
            <a:ext cx="7128588" cy="6599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TW" altLang="en-US" dirty="0"/>
              <a:t>模型評測機制</a:t>
            </a:r>
            <a:endParaRPr lang="en-US" altLang="zh-TW" dirty="0"/>
          </a:p>
          <a:p>
            <a:pPr algn="just">
              <a:lnSpc>
                <a:spcPct val="150000"/>
              </a:lnSpc>
            </a:pPr>
            <a:r>
              <a:rPr lang="zh-TW" altLang="en-US" sz="2400" dirty="0"/>
              <a:t>透明性 </a:t>
            </a:r>
            <a:r>
              <a:rPr lang="en-US" altLang="zh-TW" sz="2400" dirty="0"/>
              <a:t>(Transparency)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CD06B430-056F-3413-2A77-D7B66E3C10FC}"/>
              </a:ext>
            </a:extLst>
          </p:cNvPr>
          <p:cNvSpPr txBox="1">
            <a:spLocks/>
          </p:cNvSpPr>
          <p:nvPr/>
        </p:nvSpPr>
        <p:spPr>
          <a:xfrm>
            <a:off x="625150" y="4991878"/>
            <a:ext cx="7128588" cy="78665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u="none" kern="1200">
                <a:solidFill>
                  <a:srgbClr val="0093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sz="1600" dirty="0"/>
              <a:t>證券</a:t>
            </a:r>
            <a:r>
              <a: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93C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數據科學部 黃昕 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srgbClr val="0093C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0093C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2025-10-23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93C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2224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68755-8750-7E74-B1B9-52E006808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2">
            <a:extLst>
              <a:ext uri="{FF2B5EF4-FFF2-40B4-BE49-F238E27FC236}">
                <a16:creationId xmlns:a16="http://schemas.microsoft.com/office/drawing/2014/main" id="{5CC6FDA8-7038-9FC3-B9F6-2544083932DF}"/>
              </a:ext>
            </a:extLst>
          </p:cNvPr>
          <p:cNvSpPr txBox="1">
            <a:spLocks/>
          </p:cNvSpPr>
          <p:nvPr/>
        </p:nvSpPr>
        <p:spPr>
          <a:xfrm>
            <a:off x="391887" y="302192"/>
            <a:ext cx="10345782" cy="661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3200" dirty="0">
                <a:solidFill>
                  <a:srgbClr val="008FC7"/>
                </a:solidFill>
              </a:rPr>
              <a:t>四、執行細項 </a:t>
            </a:r>
            <a:r>
              <a:rPr lang="en-US" altLang="zh-TW" sz="3200" baseline="30000" dirty="0">
                <a:solidFill>
                  <a:srgbClr val="008FC7"/>
                </a:solidFill>
              </a:rPr>
              <a:t>Model Usage and Limitations </a:t>
            </a:r>
            <a:endParaRPr lang="zh-TW" altLang="en-US" sz="3200" baseline="30000" dirty="0">
              <a:solidFill>
                <a:srgbClr val="008FC7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41A2A59-B228-AC8D-63AE-4D19ECEFC6BA}"/>
              </a:ext>
            </a:extLst>
          </p:cNvPr>
          <p:cNvSpPr txBox="1"/>
          <p:nvPr/>
        </p:nvSpPr>
        <p:spPr>
          <a:xfrm>
            <a:off x="391885" y="1200117"/>
            <a:ext cx="10345782" cy="1437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457200">
              <a:lnSpc>
                <a:spcPct val="150000"/>
              </a:lnSpc>
              <a:defRPr/>
            </a:pPr>
            <a:r>
              <a:rPr lang="en-US" altLang="zh-TW" b="1" dirty="0">
                <a:solidFill>
                  <a:srgbClr val="008F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Intended usage</a:t>
            </a:r>
          </a:p>
          <a:p>
            <a:pPr marL="285750" lvl="0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提供足夠資訊讓使用者理解模型主要被設計用於哪些領域，例如內容創作、教育、研究、客服等。這些用途不僅要具體列出，也應具備足夠的說明，讓開發者或終端使用者能快速掌握模型的功能定位與適用場景，進而判斷其是否符合自身需求或開發目標。</a:t>
            </a:r>
            <a:endParaRPr lang="en-US" altLang="zh-TW" sz="1400" dirty="0">
              <a:solidFill>
                <a:srgbClr val="36363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A67029D-B287-6B92-C0B6-4DE78F7D3688}"/>
              </a:ext>
            </a:extLst>
          </p:cNvPr>
          <p:cNvSpPr txBox="1"/>
          <p:nvPr/>
        </p:nvSpPr>
        <p:spPr>
          <a:xfrm>
            <a:off x="391885" y="2874325"/>
            <a:ext cx="10345782" cy="1114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457200">
              <a:lnSpc>
                <a:spcPct val="150000"/>
              </a:lnSpc>
              <a:defRPr/>
            </a:pPr>
            <a:r>
              <a:rPr lang="en-US" altLang="zh-TW" b="1" dirty="0">
                <a:solidFill>
                  <a:srgbClr val="008F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Limitations</a:t>
            </a:r>
          </a:p>
          <a:p>
            <a:pPr marL="285750" lvl="0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模型是否告知已知道潛在限制，例如說明訓練資料的範疇、品質與可能的偏誤，並揭露其對模型能力的影響，或是揭露模型在處理語言模糊性、常識推理與事實正確性方面的潛在問題。</a:t>
            </a:r>
            <a:endParaRPr lang="en-US" altLang="zh-TW" sz="1400" dirty="0">
              <a:solidFill>
                <a:srgbClr val="36363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7467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519B3-6048-A0D3-3A97-261099865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2">
            <a:extLst>
              <a:ext uri="{FF2B5EF4-FFF2-40B4-BE49-F238E27FC236}">
                <a16:creationId xmlns:a16="http://schemas.microsoft.com/office/drawing/2014/main" id="{74ADEDBF-8EDE-5720-905C-D7BDB270AE3B}"/>
              </a:ext>
            </a:extLst>
          </p:cNvPr>
          <p:cNvSpPr txBox="1">
            <a:spLocks/>
          </p:cNvSpPr>
          <p:nvPr/>
        </p:nvSpPr>
        <p:spPr>
          <a:xfrm>
            <a:off x="391887" y="302192"/>
            <a:ext cx="10345782" cy="661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3200" dirty="0">
                <a:solidFill>
                  <a:srgbClr val="008FC7"/>
                </a:solidFill>
              </a:rPr>
              <a:t>四、執行細項 </a:t>
            </a:r>
            <a:r>
              <a:rPr lang="en-US" altLang="zh-TW" sz="3200" baseline="30000" dirty="0">
                <a:solidFill>
                  <a:srgbClr val="008FC7"/>
                </a:solidFill>
              </a:rPr>
              <a:t>Evaluation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4B1D17E-8C2A-7A09-0F16-8B059FC780A4}"/>
              </a:ext>
            </a:extLst>
          </p:cNvPr>
          <p:cNvSpPr txBox="1"/>
          <p:nvPr/>
        </p:nvSpPr>
        <p:spPr>
          <a:xfrm>
            <a:off x="391885" y="1200117"/>
            <a:ext cx="10345782" cy="1760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457200">
              <a:lnSpc>
                <a:spcPct val="150000"/>
              </a:lnSpc>
              <a:defRPr/>
            </a:pPr>
            <a:r>
              <a:rPr lang="en-US" altLang="zh-TW" b="1" dirty="0">
                <a:solidFill>
                  <a:srgbClr val="008F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Performance</a:t>
            </a:r>
          </a:p>
          <a:p>
            <a:pPr marL="285750" lvl="0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清楚列出模型所參與的評估類型，例如：推理與事實性（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Reasoning and Factuality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）、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STEM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與程式碼能力（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STEM and Code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）、多語言能力（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Multilingual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）、多模態處理（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Multimodal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）等，並說明各範疇的測試目標與評分。</a:t>
            </a:r>
            <a:endParaRPr lang="en-US" altLang="zh-TW" sz="1400" dirty="0">
              <a:solidFill>
                <a:srgbClr val="36363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評估所採用的方法與資料集，宜參照 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 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評測小組所提出的核心指標，或選用具公信力的產業與學術界通用 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Benchmark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，以確保結果具備可比較性與可信度。</a:t>
            </a:r>
            <a:endParaRPr lang="en-US" altLang="zh-TW" sz="1400" dirty="0">
              <a:solidFill>
                <a:srgbClr val="36363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01419F-DE83-C07D-51C8-22B243683447}"/>
              </a:ext>
            </a:extLst>
          </p:cNvPr>
          <p:cNvSpPr txBox="1"/>
          <p:nvPr/>
        </p:nvSpPr>
        <p:spPr>
          <a:xfrm>
            <a:off x="391885" y="3197491"/>
            <a:ext cx="10345782" cy="314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457200">
              <a:lnSpc>
                <a:spcPct val="150000"/>
              </a:lnSpc>
              <a:defRPr/>
            </a:pPr>
            <a:r>
              <a:rPr lang="en-US" altLang="zh-TW" b="1" dirty="0">
                <a:solidFill>
                  <a:srgbClr val="008FC7"/>
                </a:solidFill>
                <a:latin typeface="微軟正黑體" panose="020B0604030504040204" pitchFamily="34" charset="-120"/>
              </a:rPr>
              <a:t>Ethics and Safety</a:t>
            </a:r>
          </a:p>
          <a:p>
            <a:pPr marL="285750" lvl="0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清楚說明所採用的安全性與責任性評估方法，例如結構化測試、對抗性測試（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kumimoji="0" lang="en-US" altLang="zh-TW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dversarial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Testing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）、紅隊演練（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Red 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</a:t>
            </a:r>
            <a:r>
              <a:rPr kumimoji="0" lang="en-US" altLang="zh-TW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eaming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）等。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363636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lvl="0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建議揭露模型在倫理與安全性領域的測試結果，並針對安全性評估機制涵蓋的五大類型進行測試，包括但不限於：</a:t>
            </a:r>
            <a:endParaRPr lang="en-US" altLang="zh-TW" sz="1400" dirty="0">
              <a:solidFill>
                <a:srgbClr val="36363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 Safety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」防止生成暴力、仇恨、騷擾等有害內容。</a:t>
            </a:r>
            <a:endParaRPr lang="en-US" altLang="zh-TW" sz="1400" dirty="0">
              <a:solidFill>
                <a:srgbClr val="36363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</a:rPr>
              <a:t>「 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Information Disclosure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</a:rPr>
              <a:t> 」</a:t>
            </a:r>
            <a:r>
              <a:rPr lang="zh-TW" altLang="en-US" sz="1400" dirty="0"/>
              <a:t>避免洩露敏感或個人識別資訊</a:t>
            </a:r>
            <a:endParaRPr lang="en-US" altLang="zh-TW" sz="1400" dirty="0">
              <a:solidFill>
                <a:srgbClr val="36363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</a:rPr>
              <a:t>「 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Misinformation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</a:rPr>
              <a:t> 」</a:t>
            </a:r>
            <a:r>
              <a:rPr lang="zh-TW" altLang="en-US" sz="1400" dirty="0"/>
              <a:t>防止生成不實或誤導性陳述</a:t>
            </a:r>
            <a:endParaRPr lang="en-US" altLang="zh-TW" sz="1400" dirty="0">
              <a:solidFill>
                <a:srgbClr val="36363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</a:rPr>
              <a:t>「 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Prompt Injection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</a:rPr>
              <a:t> 」</a:t>
            </a:r>
            <a:r>
              <a:rPr lang="zh-TW" altLang="en-US" sz="1400" dirty="0"/>
              <a:t>模型對惡意提示操控的抵抗力</a:t>
            </a:r>
            <a:endParaRPr lang="en-US" altLang="zh-TW" sz="1400" dirty="0">
              <a:solidFill>
                <a:srgbClr val="36363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</a:rPr>
              <a:t>「 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Insecure Model Output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</a:rPr>
              <a:t> 」</a:t>
            </a:r>
            <a:r>
              <a:rPr lang="zh-TW" altLang="en-US" sz="1400" dirty="0"/>
              <a:t>識別可能導致危害或濫用的模型回應</a:t>
            </a:r>
            <a:endParaRPr lang="en-US" altLang="zh-TW" sz="1400" dirty="0">
              <a:solidFill>
                <a:srgbClr val="36363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667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2BA776B-9179-1CD5-10AF-EF2E3872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3" y="2608532"/>
            <a:ext cx="5644291" cy="497024"/>
          </a:xfrm>
        </p:spPr>
        <p:txBody>
          <a:bodyPr/>
          <a:lstStyle/>
          <a:p>
            <a:r>
              <a:rPr lang="zh-TW" altLang="en-US" dirty="0"/>
              <a:t>五、實際評測案例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8034CE-F4A3-2F70-92A8-D1F3197C0E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1713" y="3314392"/>
            <a:ext cx="5644292" cy="438053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1928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2">
            <a:extLst>
              <a:ext uri="{FF2B5EF4-FFF2-40B4-BE49-F238E27FC236}">
                <a16:creationId xmlns:a16="http://schemas.microsoft.com/office/drawing/2014/main" id="{2C5DED89-992F-37D7-05D4-7BB1FB561FA2}"/>
              </a:ext>
            </a:extLst>
          </p:cNvPr>
          <p:cNvSpPr txBox="1">
            <a:spLocks/>
          </p:cNvSpPr>
          <p:nvPr/>
        </p:nvSpPr>
        <p:spPr>
          <a:xfrm>
            <a:off x="391887" y="302192"/>
            <a:ext cx="10345782" cy="661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3200" dirty="0">
                <a:solidFill>
                  <a:srgbClr val="008FC7"/>
                </a:solidFill>
              </a:rPr>
              <a:t>三、實際評測案例 </a:t>
            </a:r>
            <a:r>
              <a:rPr lang="zh-TW" altLang="en-US" sz="3200" baseline="30000" dirty="0">
                <a:solidFill>
                  <a:srgbClr val="008FC7"/>
                </a:solidFill>
              </a:rPr>
              <a:t>使用文件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E2A440C-39F1-9C82-BD6D-48FB998C72FB}"/>
              </a:ext>
            </a:extLst>
          </p:cNvPr>
          <p:cNvSpPr txBox="1"/>
          <p:nvPr/>
        </p:nvSpPr>
        <p:spPr>
          <a:xfrm>
            <a:off x="391887" y="2135660"/>
            <a:ext cx="10345782" cy="3699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457200">
              <a:lnSpc>
                <a:spcPct val="150000"/>
              </a:lnSpc>
              <a:defRPr/>
            </a:pPr>
            <a:r>
              <a:rPr lang="zh-TW" altLang="en-US" b="1" dirty="0">
                <a:solidFill>
                  <a:srgbClr val="008F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使用文件</a:t>
            </a:r>
            <a:endParaRPr lang="en-US" altLang="zh-TW" b="1" dirty="0">
              <a:solidFill>
                <a:srgbClr val="008FC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Gemma 3</a:t>
            </a:r>
          </a:p>
          <a:p>
            <a:pPr lvl="1" algn="just" defTabSz="457200">
              <a:lnSpc>
                <a:spcPct val="150000"/>
              </a:lnSpc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Gemma 3 Model 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kumimoji="0" lang="en-US" altLang="zh-TW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ard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、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Gemma 3 Technical Report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Gemma Terms of Use</a:t>
            </a:r>
            <a:endParaRPr lang="en-US" altLang="zh-TW" sz="1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Qwen 3</a:t>
            </a:r>
          </a:p>
          <a:p>
            <a:pPr lvl="1" algn="just" defTabSz="457200">
              <a:lnSpc>
                <a:spcPct val="150000"/>
              </a:lnSpc>
              <a:defRPr/>
            </a:pP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Qwen3 Technical Report</a:t>
            </a:r>
            <a:endParaRPr lang="en-US" altLang="zh-TW" sz="1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</a:endParaRPr>
          </a:p>
          <a:p>
            <a:pPr marL="285750" lvl="0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GPT-OSS</a:t>
            </a:r>
          </a:p>
          <a:p>
            <a:pPr lvl="1" algn="just" defTabSz="457200">
              <a:lnSpc>
                <a:spcPct val="150000"/>
              </a:lnSpc>
              <a:defRPr/>
            </a:pP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gpt-oss-120b &amp; gpt-oss-20b Model Card</a:t>
            </a:r>
            <a:endParaRPr lang="en-US" altLang="zh-TW" sz="1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</a:endParaRPr>
          </a:p>
          <a:p>
            <a:pPr marL="285750" lvl="0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Llama 3</a:t>
            </a:r>
          </a:p>
          <a:p>
            <a:pPr lvl="1" algn="just" defTabSz="457200">
              <a:lnSpc>
                <a:spcPct val="150000"/>
              </a:lnSpc>
              <a:defRPr/>
            </a:pPr>
            <a:r>
              <a:rPr lang="es-E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Llama 3.3 Model Card</a:t>
            </a:r>
            <a:endParaRPr lang="es-ES" altLang="zh-TW" sz="1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</a:endParaRPr>
          </a:p>
          <a:p>
            <a:pPr marL="285750" lvl="0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Llama-3.3-nemotron-super-49b-v1.5</a:t>
            </a:r>
          </a:p>
          <a:p>
            <a:pPr lvl="1" algn="just" defTabSz="457200">
              <a:lnSpc>
                <a:spcPct val="150000"/>
              </a:lnSpc>
              <a:defRPr/>
            </a:pP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llama-3.3-nemotron-super-49b-v1.5 Model Card</a:t>
            </a:r>
            <a:endParaRPr lang="en-US" altLang="zh-TW" sz="1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158751E-785E-0BA0-ED2F-01A507843570}"/>
              </a:ext>
            </a:extLst>
          </p:cNvPr>
          <p:cNvSpPr txBox="1"/>
          <p:nvPr/>
        </p:nvSpPr>
        <p:spPr>
          <a:xfrm>
            <a:off x="391887" y="1200116"/>
            <a:ext cx="10345782" cy="699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457200">
              <a:lnSpc>
                <a:spcPct val="150000"/>
              </a:lnSpc>
              <a:defRPr/>
            </a:pP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Open LLM 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將以 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Gemma3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Qwen 3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GPT-OSS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Llama 3 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等進行實際評測；</a:t>
            </a:r>
            <a:endParaRPr lang="en-US" altLang="zh-TW" sz="1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 defTabSz="457200">
              <a:lnSpc>
                <a:spcPct val="150000"/>
              </a:lnSpc>
              <a:defRPr/>
            </a:pP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而 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Customized LLM 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評測則採用 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NVidia 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Llama-3.3-nemotron-super-49b-v1.5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34701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6FD10-0DC8-93FB-AE05-CC5FF4806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2">
            <a:extLst>
              <a:ext uri="{FF2B5EF4-FFF2-40B4-BE49-F238E27FC236}">
                <a16:creationId xmlns:a16="http://schemas.microsoft.com/office/drawing/2014/main" id="{376B5721-C035-8C8F-664B-0239832A95A9}"/>
              </a:ext>
            </a:extLst>
          </p:cNvPr>
          <p:cNvSpPr txBox="1">
            <a:spLocks/>
          </p:cNvSpPr>
          <p:nvPr/>
        </p:nvSpPr>
        <p:spPr>
          <a:xfrm>
            <a:off x="391887" y="302192"/>
            <a:ext cx="10345782" cy="661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3200" dirty="0">
                <a:solidFill>
                  <a:srgbClr val="008FC7"/>
                </a:solidFill>
              </a:rPr>
              <a:t>三、實際評測案例 </a:t>
            </a:r>
            <a:r>
              <a:rPr lang="en-US" altLang="zh-TW" sz="3200" baseline="30000" dirty="0">
                <a:solidFill>
                  <a:srgbClr val="008FC7"/>
                </a:solidFill>
              </a:rPr>
              <a:t>Gemma 3</a:t>
            </a:r>
            <a:endParaRPr lang="zh-TW" altLang="en-US" sz="3200" baseline="30000" dirty="0">
              <a:solidFill>
                <a:srgbClr val="008FC7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BAE1E60-0D32-C63D-6D50-6CE947902B83}"/>
              </a:ext>
            </a:extLst>
          </p:cNvPr>
          <p:cNvSpPr txBox="1"/>
          <p:nvPr/>
        </p:nvSpPr>
        <p:spPr>
          <a:xfrm>
            <a:off x="391885" y="1184770"/>
            <a:ext cx="10345782" cy="1760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>
              <a:lnSpc>
                <a:spcPct val="150000"/>
              </a:lnSpc>
              <a:defRPr/>
            </a:pPr>
            <a:r>
              <a:rPr lang="zh-TW" altLang="en-US" dirty="0"/>
              <a:t>✅</a:t>
            </a:r>
            <a:r>
              <a:rPr lang="zh-TW" altLang="en-US" b="1" dirty="0">
                <a:solidFill>
                  <a:srgbClr val="008FC7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008F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Architecture</a:t>
            </a:r>
          </a:p>
          <a:p>
            <a:pPr marL="285750" lvl="0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Gemma 3 Technical Report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中明確指出 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Gemma 3 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採用 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decoder-only Transformer 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架構，並引用了原始 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 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論文（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Vaswani et al., 2017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），清楚說明了模型的訓練架構。</a:t>
            </a:r>
            <a:endParaRPr lang="en-US" altLang="zh-TW" sz="1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Gemma 3 Technical Report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 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中詳細描述了模型在多個技術面向的調整，包括使用 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Grouped-Query Attention (GQA)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RMSNorm 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正規化方法，以及將 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soft-capping 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替換為 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QK-norm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，這些皆屬於注意力機制與正規化方法的特別設計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。</a:t>
            </a:r>
            <a:endParaRPr lang="en-US" altLang="zh-TW" sz="1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395DA2C-3C63-40DB-5FC9-9FD6E39B50BD}"/>
              </a:ext>
            </a:extLst>
          </p:cNvPr>
          <p:cNvSpPr txBox="1"/>
          <p:nvPr/>
        </p:nvSpPr>
        <p:spPr>
          <a:xfrm>
            <a:off x="391885" y="3166797"/>
            <a:ext cx="10345782" cy="1114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>
              <a:lnSpc>
                <a:spcPct val="150000"/>
              </a:lnSpc>
              <a:defRPr/>
            </a:pPr>
            <a:r>
              <a:rPr lang="zh-TW" altLang="en-US" dirty="0"/>
              <a:t>✅</a:t>
            </a:r>
            <a:r>
              <a:rPr lang="zh-TW" altLang="en-US" b="1" dirty="0">
                <a:solidFill>
                  <a:srgbClr val="008FC7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008F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 and outputs</a:t>
            </a:r>
          </a:p>
          <a:p>
            <a:pPr marL="285750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Gemma 3 Model Card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 中明確指出 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Gemma 3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接受的輸入資料類型包括文字與圖片，輸出為文字；並明確說明在各種參數量的模型下，輸入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輸出的長度限制。</a:t>
            </a:r>
            <a:endParaRPr lang="en-US" altLang="zh-TW" sz="1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1928C70-6116-9324-0DBE-DC14BB832563}"/>
              </a:ext>
            </a:extLst>
          </p:cNvPr>
          <p:cNvSpPr txBox="1"/>
          <p:nvPr/>
        </p:nvSpPr>
        <p:spPr>
          <a:xfrm>
            <a:off x="391885" y="4502493"/>
            <a:ext cx="10345782" cy="1760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>
              <a:lnSpc>
                <a:spcPct val="150000"/>
              </a:lnSpc>
              <a:defRPr/>
            </a:pPr>
            <a:r>
              <a:rPr lang="zh-TW" altLang="en-US" dirty="0"/>
              <a:t>✅</a:t>
            </a:r>
            <a:r>
              <a:rPr lang="zh-TW" altLang="en-US" b="1" dirty="0">
                <a:solidFill>
                  <a:srgbClr val="008FC7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008F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Terms and links</a:t>
            </a:r>
          </a:p>
          <a:p>
            <a:pPr marL="285750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Gemma 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的使用條款（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Terms of Use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）清楚列出使用者的權利與義務，包括法律定義、使用者資格、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Prohibited Use Policy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、法律責任、風險揭露（如「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 IS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」免責聲明）等，且條款可透過公開網址取得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，符合技術資訊揭露的要求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揭露文件提供多項技術資源連結，包括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《Gemma 3 Technical Report》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、開發工具包、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Kaggle 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與 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Vertex Model Garden 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上的應用資源，涵蓋模型運作、使用方式與限制，符合技術資訊揭露的要求。</a:t>
            </a:r>
            <a:endParaRPr lang="en-US" altLang="zh-TW" sz="1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7116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84C3C-65EC-D7DA-D96A-0D2980CFE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2">
            <a:extLst>
              <a:ext uri="{FF2B5EF4-FFF2-40B4-BE49-F238E27FC236}">
                <a16:creationId xmlns:a16="http://schemas.microsoft.com/office/drawing/2014/main" id="{6DA3F732-A407-8C90-1D0D-241DE5C9858F}"/>
              </a:ext>
            </a:extLst>
          </p:cNvPr>
          <p:cNvSpPr txBox="1">
            <a:spLocks/>
          </p:cNvSpPr>
          <p:nvPr/>
        </p:nvSpPr>
        <p:spPr>
          <a:xfrm>
            <a:off x="391887" y="302192"/>
            <a:ext cx="10345782" cy="661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3200" dirty="0">
                <a:solidFill>
                  <a:srgbClr val="008FC7"/>
                </a:solidFill>
              </a:rPr>
              <a:t>三、實際評測案例 </a:t>
            </a:r>
            <a:r>
              <a:rPr lang="en-US" altLang="zh-TW" sz="3200" baseline="30000" dirty="0">
                <a:solidFill>
                  <a:srgbClr val="008FC7"/>
                </a:solidFill>
              </a:rPr>
              <a:t>Gemma 3</a:t>
            </a:r>
            <a:endParaRPr lang="zh-TW" altLang="en-US" sz="3200" baseline="30000" dirty="0">
              <a:solidFill>
                <a:srgbClr val="008FC7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657422B-7A9B-9A5C-2DD5-2B314B102E9D}"/>
              </a:ext>
            </a:extLst>
          </p:cNvPr>
          <p:cNvSpPr txBox="1"/>
          <p:nvPr/>
        </p:nvSpPr>
        <p:spPr>
          <a:xfrm>
            <a:off x="391885" y="1184770"/>
            <a:ext cx="10345782" cy="1760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>
              <a:lnSpc>
                <a:spcPct val="150000"/>
              </a:lnSpc>
              <a:defRPr/>
            </a:pPr>
            <a:r>
              <a:rPr lang="zh-TW" altLang="en-US" dirty="0"/>
              <a:t>✅</a:t>
            </a:r>
            <a:r>
              <a:rPr lang="zh-TW" altLang="en-US" b="1" dirty="0">
                <a:solidFill>
                  <a:srgbClr val="008FC7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008F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 data</a:t>
            </a:r>
          </a:p>
          <a:p>
            <a:pPr marL="285750" lvl="0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雖然未揭露具體資料集名稱，但其文件明確說明模型訓練資料來自多種來源，包括網頁文本、程式碼、數學內容與圖像，並指出涵蓋超過 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140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種語言，以及提供各模型所使用的 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token 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數量（如 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27B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模型使用 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14T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tokens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），故符合透明性要求。</a:t>
            </a:r>
            <a:endParaRPr lang="en-US" altLang="zh-TW" sz="1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文件明確指出有進行 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CSAM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（兒童性剝削內容）與個資等敏感資料的過濾，並提及使用自動化技術進行資料清理，亦符合透明性要求。</a:t>
            </a:r>
            <a:endParaRPr lang="en-US" altLang="zh-TW" sz="1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5632CD3-0CF4-ED5E-99E3-ED0764E8E49C}"/>
              </a:ext>
            </a:extLst>
          </p:cNvPr>
          <p:cNvSpPr txBox="1"/>
          <p:nvPr/>
        </p:nvSpPr>
        <p:spPr>
          <a:xfrm>
            <a:off x="391885" y="3166797"/>
            <a:ext cx="10345782" cy="1114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>
              <a:lnSpc>
                <a:spcPct val="150000"/>
              </a:lnSpc>
              <a:defRPr/>
            </a:pPr>
            <a:r>
              <a:rPr lang="zh-TW" altLang="en-US" dirty="0"/>
              <a:t>✅</a:t>
            </a:r>
            <a:r>
              <a:rPr lang="zh-TW" altLang="en-US" b="1" dirty="0">
                <a:solidFill>
                  <a:srgbClr val="008FC7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008F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Intended usage</a:t>
            </a:r>
          </a:p>
          <a:p>
            <a:pPr marL="285750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揭露文件明確列出模型的主要應用領域，包括內容創作與溝通以及研究與教育，並進一步細分具體用途，例如文本生成、客服聊天機器人、摘要生成、語言學習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工具等），故符合透明性揭露要求。</a:t>
            </a:r>
            <a:endParaRPr lang="en-US" altLang="zh-TW" sz="1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AD2F6DE-FEE0-AF36-708C-741C16389B63}"/>
              </a:ext>
            </a:extLst>
          </p:cNvPr>
          <p:cNvSpPr txBox="1"/>
          <p:nvPr/>
        </p:nvSpPr>
        <p:spPr>
          <a:xfrm>
            <a:off x="391885" y="4502493"/>
            <a:ext cx="10345782" cy="1760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>
              <a:lnSpc>
                <a:spcPct val="150000"/>
              </a:lnSpc>
              <a:defRPr/>
            </a:pPr>
            <a:r>
              <a:rPr lang="zh-TW" altLang="en-US" dirty="0"/>
              <a:t>✅</a:t>
            </a:r>
            <a:r>
              <a:rPr lang="zh-TW" altLang="en-US" b="1" dirty="0">
                <a:solidFill>
                  <a:srgbClr val="008FC7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008F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Limitations</a:t>
            </a:r>
          </a:p>
          <a:p>
            <a:pPr marL="285750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文件明確說明了模型的潛在限制，包括：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1. 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訓練資料的範疇與品質：指出資料的多樣性與偏誤會影響模型能力，並說明資料範疇決定模型擅長的主題。 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2. 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語言模糊性與常識推理：揭露模型在處理語言細微差異、諷刺、比喻等方面的困難，以及在常識推理上的限制。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3. 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事實正確性問題：強調模型非知識庫，可能產生錯誤或過時的資訊。此外，文件也補充了倫理風險與偏誤的處理方式，顯示出對模型透明性與負責任使用的重視。因此，此揭露文件在內容上已充分回應透明性評測指標要求。</a:t>
            </a:r>
            <a:endParaRPr lang="en-US" altLang="zh-TW" sz="1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0283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07A06-9376-14E5-DB98-E9ABB0FE0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2">
            <a:extLst>
              <a:ext uri="{FF2B5EF4-FFF2-40B4-BE49-F238E27FC236}">
                <a16:creationId xmlns:a16="http://schemas.microsoft.com/office/drawing/2014/main" id="{CBCC3D07-7062-3673-53EC-0EB1ADE143E3}"/>
              </a:ext>
            </a:extLst>
          </p:cNvPr>
          <p:cNvSpPr txBox="1">
            <a:spLocks/>
          </p:cNvSpPr>
          <p:nvPr/>
        </p:nvSpPr>
        <p:spPr>
          <a:xfrm>
            <a:off x="391887" y="302192"/>
            <a:ext cx="10345782" cy="661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3200" dirty="0">
                <a:solidFill>
                  <a:srgbClr val="008FC7"/>
                </a:solidFill>
              </a:rPr>
              <a:t>三、實際評測案例 </a:t>
            </a:r>
            <a:r>
              <a:rPr lang="en-US" altLang="zh-TW" sz="3200" baseline="30000" dirty="0">
                <a:solidFill>
                  <a:srgbClr val="008FC7"/>
                </a:solidFill>
              </a:rPr>
              <a:t>Gemma 3</a:t>
            </a:r>
            <a:endParaRPr lang="zh-TW" altLang="en-US" sz="3200" baseline="30000" dirty="0">
              <a:solidFill>
                <a:srgbClr val="008FC7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7BC9C96-6AE1-5508-E289-1E20F74938E8}"/>
              </a:ext>
            </a:extLst>
          </p:cNvPr>
          <p:cNvSpPr txBox="1"/>
          <p:nvPr/>
        </p:nvSpPr>
        <p:spPr>
          <a:xfrm>
            <a:off x="391885" y="1184770"/>
            <a:ext cx="10345782" cy="2084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>
              <a:lnSpc>
                <a:spcPct val="150000"/>
              </a:lnSpc>
              <a:defRPr/>
            </a:pPr>
            <a:r>
              <a:rPr lang="zh-TW" altLang="en-US" dirty="0"/>
              <a:t>✅</a:t>
            </a:r>
            <a:r>
              <a:rPr lang="zh-TW" altLang="en-US" b="1" dirty="0">
                <a:solidFill>
                  <a:srgbClr val="008FC7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008F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Performance</a:t>
            </a:r>
          </a:p>
          <a:p>
            <a:pPr marL="285750" lvl="0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模型評估範疇完整，包括：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Reasoning and Factuality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、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STEM and Code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、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Multilingual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、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Multimodal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。各範疇下亦列出多個具代表性的 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Benchmark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，並提供不同模型規模與訓練方式（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Instruction-tuned vs Pre-trained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）的測試結果，具體呈現測試目標與評分。</a:t>
            </a:r>
            <a:endParaRPr lang="en-US" altLang="zh-TW" sz="1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</a:endParaRPr>
          </a:p>
          <a:p>
            <a:pPr marL="285750" lvl="0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所使用的 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Benchmark 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包含 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MMLU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、</a:t>
            </a:r>
            <a:r>
              <a:rPr lang="en-US" altLang="zh-TW" sz="1400" dirty="0" err="1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HumanEval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、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GSM8K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、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BIG-Bench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、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WMT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、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VQAv2 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等，皆為學術界與產業界廣泛採用的標準資料集，具備高度可比較性與可信度，故符合透明性揭露要求。</a:t>
            </a:r>
            <a:endParaRPr lang="en-US" altLang="zh-TW" sz="1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E765F00-1EC5-2A10-BAAE-9B0076C6979A}"/>
              </a:ext>
            </a:extLst>
          </p:cNvPr>
          <p:cNvSpPr txBox="1"/>
          <p:nvPr/>
        </p:nvSpPr>
        <p:spPr>
          <a:xfrm>
            <a:off x="391885" y="3489962"/>
            <a:ext cx="10345782" cy="2730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457200">
              <a:lnSpc>
                <a:spcPct val="150000"/>
              </a:lnSpc>
              <a:defRPr/>
            </a:pPr>
            <a:r>
              <a:rPr lang="zh-TW" altLang="en-US" dirty="0"/>
              <a:t>✅</a:t>
            </a:r>
            <a:r>
              <a:rPr lang="zh-TW" altLang="en-US" b="1" dirty="0">
                <a:solidFill>
                  <a:srgbClr val="008FC7"/>
                </a:solidFill>
                <a:latin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008F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Ethics and Safety</a:t>
            </a:r>
          </a:p>
          <a:p>
            <a:pPr marL="285750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Gemma 3 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在安全性與責任性評估方法方面有清楚的說明。其評估策略結合了結構化測試與內部紅隊演練，涵蓋多個與內容政策相關的領域。紅隊測試由多個團隊執行，各自採用不同的目標與人工評估指標，展現出多元且系統性的測試設計。此外，模型開發團隊之外的獨立單位也進行了「保證評估」，作為責任治理決策的依據，並將結果回饋給模型團隊以進行改進。這些評估均在未加安全過濾器的情況下進行，以真實反映模型的潛在風險與能力。</a:t>
            </a:r>
            <a:endParaRPr lang="en-US" altLang="zh-TW" sz="1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安全性範疇方面，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Gemma 3 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模型針對三個主要類型進行了測試，包括兒童安全（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Child Safety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）、內容安全（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Content Safety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）以及表徵性傷害（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Representational Harms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）。測試內容涵蓋文字與圖像輸入，並針對兒童性剝削、騷擾、暴力、仇恨言論、偏見與刻板印象等議題進行評估。根據揭露結果，模型在這些領域相較於前一代版本有顯著改善，違規行為顯著減少。</a:t>
            </a:r>
            <a:endParaRPr lang="en-US" altLang="zh-TW" sz="1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1838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2BA776B-9179-1CD5-10AF-EF2E3872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3" y="2608532"/>
            <a:ext cx="5644291" cy="497024"/>
          </a:xfrm>
        </p:spPr>
        <p:txBody>
          <a:bodyPr/>
          <a:lstStyle/>
          <a:p>
            <a:r>
              <a:rPr lang="zh-TW" altLang="en-US" dirty="0"/>
              <a:t>附錄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8034CE-F4A3-2F70-92A8-D1F3197C0E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1713" y="3429000"/>
            <a:ext cx="5644292" cy="438053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5258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2">
            <a:extLst>
              <a:ext uri="{FF2B5EF4-FFF2-40B4-BE49-F238E27FC236}">
                <a16:creationId xmlns:a16="http://schemas.microsoft.com/office/drawing/2014/main" id="{E272DF3D-4DD7-7DE3-529A-EF27F9FC4611}"/>
              </a:ext>
            </a:extLst>
          </p:cNvPr>
          <p:cNvSpPr txBox="1">
            <a:spLocks/>
          </p:cNvSpPr>
          <p:nvPr/>
        </p:nvSpPr>
        <p:spPr>
          <a:xfrm>
            <a:off x="391887" y="302192"/>
            <a:ext cx="10345782" cy="661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3200" dirty="0">
                <a:solidFill>
                  <a:srgbClr val="008FC7"/>
                </a:solidFill>
              </a:rPr>
              <a:t>附錄 </a:t>
            </a:r>
            <a:r>
              <a:rPr lang="zh-TW" altLang="en-US" sz="3200" baseline="30000" dirty="0">
                <a:solidFill>
                  <a:srgbClr val="008FC7"/>
                </a:solidFill>
              </a:rPr>
              <a:t>參考資料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00CD6A1-2BA6-1424-7232-2A8590F9DF5F}"/>
              </a:ext>
            </a:extLst>
          </p:cNvPr>
          <p:cNvSpPr txBox="1"/>
          <p:nvPr/>
        </p:nvSpPr>
        <p:spPr>
          <a:xfrm>
            <a:off x="391885" y="1200117"/>
            <a:ext cx="10345782" cy="5223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TW" altLang="en-US" sz="1400" b="1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主要參考資料</a:t>
            </a:r>
            <a:endParaRPr lang="en-US" altLang="zh-TW" sz="1400" b="1" dirty="0">
              <a:solidFill>
                <a:srgbClr val="363636"/>
              </a:solidFill>
              <a:latin typeface="微軟正黑體" panose="020B0604030504040204" pitchFamily="34" charset="-120"/>
              <a:ea typeface="微軟正黑體" panose="020B0604030504040204" pitchFamily="34" charset="-120"/>
              <a:hlinkClick r:id="rId3"/>
            </a:endParaRPr>
          </a:p>
          <a:p>
            <a:pPr marL="742950" lvl="1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- Design a responsible approach</a:t>
            </a:r>
            <a:endParaRPr lang="en-US" altLang="zh-TW" sz="1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42950" lvl="1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- Explore a model card</a:t>
            </a:r>
            <a:endParaRPr lang="en-US" altLang="zh-TW" sz="14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42950" lvl="1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- 2025 Responsible AI Transparency Report</a:t>
            </a:r>
            <a:endParaRPr lang="en-US" altLang="zh-TW" sz="1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42950" lvl="1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- The Microsoft Responsible AI Standard</a:t>
            </a:r>
            <a:endParaRPr lang="en-US" altLang="zh-TW" sz="1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- The </a:t>
            </a:r>
            <a:r>
              <a:rPr lang="en-US" altLang="zh-TW" sz="1400" dirty="0" err="1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CLeAR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Documentation Framework for AI Transparency: Recommendations for Practitioners &amp; Context for Policymakers</a:t>
            </a:r>
            <a:endParaRPr lang="en-US" altLang="zh-TW" sz="1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hlinkClick r:id="rId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42950" lvl="1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Hugging Face - Model Cards</a:t>
            </a:r>
            <a:endParaRPr lang="en-US" altLang="zh-TW" sz="1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400" dirty="0" err="1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Bommasani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R., </a:t>
            </a:r>
            <a:r>
              <a:rPr lang="en-US" altLang="zh-TW" sz="1400" dirty="0" err="1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Klyman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K., Longpre, S., Kapoor, S., </a:t>
            </a:r>
            <a:r>
              <a:rPr lang="en-US" altLang="zh-TW" sz="1400" dirty="0" err="1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Maslej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N., Xiong, B., 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…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&amp; Liang, P. (2023). The foundation model transparency index. </a:t>
            </a:r>
            <a:r>
              <a:rPr lang="en-US" altLang="zh-TW" sz="1400" dirty="0" err="1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arXiv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preprint arXiv:2310.12941.</a:t>
            </a:r>
            <a:endParaRPr lang="en-US" altLang="zh-TW" sz="1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</a:endParaRPr>
          </a:p>
          <a:p>
            <a:pPr marL="742950" lvl="1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Standford University Human-Centered Artificial Intelligence - Artificial Intelligence Index Report 2025</a:t>
            </a:r>
            <a:endParaRPr lang="en-US" altLang="zh-TW" sz="1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endParaRPr lang="en-US" altLang="zh-TW" sz="1400" b="1" dirty="0">
              <a:solidFill>
                <a:srgbClr val="36363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en-US" altLang="zh-TW" sz="1400" b="1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 Card, Technical Report, Transparency Note</a:t>
            </a:r>
          </a:p>
          <a:p>
            <a:pPr marL="800100" lvl="1" indent="-34290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- Transparency Note for Azure OpenAI Service</a:t>
            </a:r>
            <a:endParaRPr lang="en-US" altLang="zh-TW" sz="1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- Transparency Note for Microsoft 365 Copilot</a:t>
            </a:r>
            <a:endParaRPr lang="en-US" altLang="zh-TW" sz="1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</a:endParaRPr>
          </a:p>
          <a:p>
            <a:pPr marL="800100" lvl="1" indent="-34290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- Gemma 3 model card</a:t>
            </a:r>
            <a:endParaRPr lang="en-US" altLang="zh-TW" sz="1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9032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92973-A0C6-CEB6-96D7-0C955A685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2">
            <a:extLst>
              <a:ext uri="{FF2B5EF4-FFF2-40B4-BE49-F238E27FC236}">
                <a16:creationId xmlns:a16="http://schemas.microsoft.com/office/drawing/2014/main" id="{E53FAF9B-3B6B-45BF-8A68-3E0ACFC8C38F}"/>
              </a:ext>
            </a:extLst>
          </p:cNvPr>
          <p:cNvSpPr txBox="1">
            <a:spLocks/>
          </p:cNvSpPr>
          <p:nvPr/>
        </p:nvSpPr>
        <p:spPr>
          <a:xfrm>
            <a:off x="391887" y="302192"/>
            <a:ext cx="10345782" cy="661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3200" dirty="0">
                <a:solidFill>
                  <a:srgbClr val="008FC7"/>
                </a:solidFill>
              </a:rPr>
              <a:t>附錄 </a:t>
            </a:r>
            <a:r>
              <a:rPr lang="zh-TW" altLang="en-US" sz="3200" baseline="30000" dirty="0">
                <a:solidFill>
                  <a:srgbClr val="008FC7"/>
                </a:solidFill>
              </a:rPr>
              <a:t>參考資料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4AD37C5-3E87-1D64-86F1-E5B3CD882352}"/>
              </a:ext>
            </a:extLst>
          </p:cNvPr>
          <p:cNvSpPr txBox="1"/>
          <p:nvPr/>
        </p:nvSpPr>
        <p:spPr>
          <a:xfrm>
            <a:off x="391885" y="1200117"/>
            <a:ext cx="10345782" cy="5223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en-US" altLang="zh-TW" sz="14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 Card, Technical Report, Transparency Note</a:t>
            </a:r>
          </a:p>
          <a:p>
            <a:pPr marL="800100" lvl="1" indent="-34290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- Gemma 2 model card</a:t>
            </a:r>
            <a:endParaRPr lang="en-US" altLang="zh-TW" sz="1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00100" lvl="1" indent="-34290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DeepMind - Gemma 2: Improving Open Language Models at a Practical Size</a:t>
            </a:r>
            <a:endParaRPr lang="en-US" altLang="zh-TW" sz="1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00100" lvl="1" indent="-34290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DeepMind - Evaluating Frontier Models for Dangerous Capabilities</a:t>
            </a:r>
            <a:endParaRPr lang="en-US" altLang="zh-TW" sz="1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</a:endParaRPr>
          </a:p>
          <a:p>
            <a:pPr marL="800100" lvl="1" indent="-34290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Meta – Llama 3.3 Model Card</a:t>
            </a:r>
            <a:endParaRPr lang="en-US" altLang="zh-TW" sz="1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OpenAI - </a:t>
            </a:r>
            <a:r>
              <a:rPr lang="pt-BR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OpenAI o3 and o4-mini System Card</a:t>
            </a:r>
            <a:endParaRPr lang="pt-BR" altLang="zh-TW" sz="1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OpenAI - gpt-oss-120b &amp; gpt-oss-20b Model Card</a:t>
            </a:r>
            <a:endParaRPr lang="pt-BR" altLang="zh-TW" sz="1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Alibaba - Qwen3 Technical Report</a:t>
            </a:r>
            <a:endParaRPr lang="pt-BR" altLang="zh-TW" sz="1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Nvidia - llama-3.3-nemotron-super-49b-v1.5 Model Card</a:t>
            </a:r>
            <a:endParaRPr lang="pt-BR" altLang="zh-TW" sz="1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pt-BR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Cohere - 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Command A: An Enterprise-Ready Large Language Model</a:t>
            </a:r>
            <a:endParaRPr lang="en-US" altLang="zh-TW" sz="1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Cohere - Command R and Command R+ Model Card</a:t>
            </a:r>
            <a:endParaRPr lang="en-US" altLang="zh-TW" sz="1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Mistral AI - Mistral Small 3.1</a:t>
            </a:r>
            <a:endParaRPr lang="pt-BR" altLang="zh-TW" sz="1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 algn="just" defTabSz="457200">
              <a:lnSpc>
                <a:spcPct val="150000"/>
              </a:lnSpc>
              <a:defRPr/>
            </a:pPr>
            <a:endParaRPr lang="en-US" altLang="zh-TW" sz="1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 defTabSz="4572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TW" altLang="en-US" sz="14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</a:rPr>
              <a:t>其他參考資料</a:t>
            </a:r>
            <a:endParaRPr lang="en-US" altLang="zh-TW" sz="1400" b="1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</a:endParaRPr>
          </a:p>
          <a:p>
            <a:pPr marL="800100" lvl="1" indent="-34290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- Introducing greater transparency and control for web search queries in Microsoft 365 Copilot and Microsoft 365 Copilot Chat</a:t>
            </a:r>
            <a:endParaRPr lang="en-US" altLang="zh-TW" sz="1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679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2BA776B-9179-1CD5-10AF-EF2E3872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3" y="2608532"/>
            <a:ext cx="5644291" cy="497024"/>
          </a:xfrm>
        </p:spPr>
        <p:txBody>
          <a:bodyPr/>
          <a:lstStyle/>
          <a:p>
            <a:r>
              <a:rPr lang="zh-TW" altLang="en-US" dirty="0"/>
              <a:t>一、評測規劃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8034CE-F4A3-2F70-92A8-D1F3197C0E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1713" y="3429000"/>
            <a:ext cx="5644291" cy="438053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4201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EAB8F-8A61-C9A1-D60A-C99DB2D27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2">
            <a:extLst>
              <a:ext uri="{FF2B5EF4-FFF2-40B4-BE49-F238E27FC236}">
                <a16:creationId xmlns:a16="http://schemas.microsoft.com/office/drawing/2014/main" id="{BCCC5C0E-B174-2CAD-A0AA-679854543CF7}"/>
              </a:ext>
            </a:extLst>
          </p:cNvPr>
          <p:cNvSpPr txBox="1">
            <a:spLocks/>
          </p:cNvSpPr>
          <p:nvPr/>
        </p:nvSpPr>
        <p:spPr>
          <a:xfrm>
            <a:off x="391887" y="302192"/>
            <a:ext cx="10345782" cy="661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3200" dirty="0">
                <a:solidFill>
                  <a:srgbClr val="008FC7"/>
                </a:solidFill>
              </a:rPr>
              <a:t>附錄 </a:t>
            </a:r>
            <a:r>
              <a:rPr lang="zh-TW" altLang="en-US" sz="3200" baseline="30000" dirty="0">
                <a:solidFill>
                  <a:srgbClr val="008FC7"/>
                </a:solidFill>
              </a:rPr>
              <a:t>參考資料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D906D79-56D8-7E6B-5D8B-0A0344AAD57C}"/>
              </a:ext>
            </a:extLst>
          </p:cNvPr>
          <p:cNvSpPr txBox="1"/>
          <p:nvPr/>
        </p:nvSpPr>
        <p:spPr>
          <a:xfrm>
            <a:off x="391885" y="1200117"/>
            <a:ext cx="10345782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4572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TW" altLang="en-US" sz="1400" b="1" dirty="0">
                <a:solidFill>
                  <a:srgbClr val="363636"/>
                </a:solidFill>
                <a:latin typeface="微軟正黑體" panose="020B0604030504040204" pitchFamily="34" charset="-120"/>
              </a:rPr>
              <a:t>其他參考資料</a:t>
            </a:r>
            <a:endParaRPr lang="en-US" altLang="zh-TW" sz="1400" b="1" dirty="0">
              <a:solidFill>
                <a:srgbClr val="363636"/>
              </a:solidFill>
              <a:latin typeface="微軟正黑體" panose="020B0604030504040204" pitchFamily="34" charset="-120"/>
            </a:endParaRPr>
          </a:p>
          <a:p>
            <a:pPr marL="800100" lvl="1" indent="-34290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Artificial Analysis</a:t>
            </a:r>
            <a:r>
              <a:rPr lang="zh-TW" altLang="en-US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LLM Leaderboard - Comparison of over 100 AI</a:t>
            </a:r>
            <a:endParaRPr lang="en-US" altLang="zh-TW" sz="1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</a:endParaRPr>
          </a:p>
          <a:p>
            <a:pPr marL="800100" lvl="1" indent="-34290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400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llm-stats.com - LLM Leaderboard</a:t>
            </a:r>
            <a:endParaRPr lang="en-US" altLang="zh-TW" sz="1400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548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3F2FAD20-7C5A-04EF-1095-C2ED396D4D2D}"/>
              </a:ext>
            </a:extLst>
          </p:cNvPr>
          <p:cNvSpPr txBox="1"/>
          <p:nvPr/>
        </p:nvSpPr>
        <p:spPr>
          <a:xfrm>
            <a:off x="391885" y="1200117"/>
            <a:ext cx="10345782" cy="1114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457200">
              <a:lnSpc>
                <a:spcPct val="150000"/>
              </a:lnSpc>
              <a:defRPr/>
            </a:pPr>
            <a:r>
              <a:rPr lang="zh-TW" altLang="en-US" b="1" dirty="0">
                <a:solidFill>
                  <a:srgbClr val="008F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透明性（</a:t>
            </a:r>
            <a:r>
              <a:rPr lang="en-US" altLang="zh-TW" b="1" dirty="0">
                <a:solidFill>
                  <a:srgbClr val="008F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Transparency</a:t>
            </a:r>
            <a:r>
              <a:rPr lang="zh-TW" altLang="en-US" b="1" dirty="0">
                <a:solidFill>
                  <a:srgbClr val="008F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b="1" dirty="0">
              <a:solidFill>
                <a:srgbClr val="008FC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 algn="just" defTabSz="457200">
              <a:lnSpc>
                <a:spcPct val="150000"/>
              </a:lnSpc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是一種支持人類理解的能力，透過揭露模型在整個生命週期中的關鍵資訊</a:t>
            </a:r>
            <a:r>
              <a:rPr kumimoji="0" lang="en-US" altLang="zh-TW" sz="1400" b="0" i="0" u="none" strike="noStrike" kern="1200" cap="none" spc="0" normalizeH="0" baseline="3000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[</a:t>
            </a:r>
            <a:r>
              <a:rPr lang="zh-TW" altLang="en-US" sz="1400" baseline="300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註</a:t>
            </a:r>
            <a:r>
              <a:rPr lang="en-US" altLang="zh-TW" sz="1400" baseline="300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kumimoji="0" lang="en-US" altLang="zh-TW" sz="1400" b="0" i="0" u="none" strike="noStrike" kern="1200" cap="none" spc="0" normalizeH="0" baseline="3000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]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，使不同角色的使用者能夠在其特定情境下，理解模型的來源、設計、能力、限制與潛在影響。它不僅促進技術理解，更是負責任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AI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實踐與社會治理的關鍵支柱。</a:t>
            </a:r>
            <a:endParaRPr lang="en-US" altLang="zh-TW" sz="1400" dirty="0">
              <a:solidFill>
                <a:srgbClr val="36363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2">
            <a:extLst>
              <a:ext uri="{FF2B5EF4-FFF2-40B4-BE49-F238E27FC236}">
                <a16:creationId xmlns:a16="http://schemas.microsoft.com/office/drawing/2014/main" id="{2C5DED89-992F-37D7-05D4-7BB1FB561FA2}"/>
              </a:ext>
            </a:extLst>
          </p:cNvPr>
          <p:cNvSpPr txBox="1">
            <a:spLocks/>
          </p:cNvSpPr>
          <p:nvPr/>
        </p:nvSpPr>
        <p:spPr>
          <a:xfrm>
            <a:off x="391887" y="302192"/>
            <a:ext cx="10345782" cy="661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3200" dirty="0">
                <a:solidFill>
                  <a:srgbClr val="008FC7"/>
                </a:solidFill>
              </a:rPr>
              <a:t>一、評測規劃 </a:t>
            </a:r>
            <a:r>
              <a:rPr lang="zh-TW" altLang="en-US" sz="3200" baseline="30000" dirty="0">
                <a:solidFill>
                  <a:srgbClr val="008FC7"/>
                </a:solidFill>
              </a:rPr>
              <a:t>前置研究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09CDBDE-8DBC-9532-948E-E19C14953888}"/>
              </a:ext>
            </a:extLst>
          </p:cNvPr>
          <p:cNvSpPr txBox="1"/>
          <p:nvPr/>
        </p:nvSpPr>
        <p:spPr>
          <a:xfrm>
            <a:off x="391881" y="2391507"/>
            <a:ext cx="10345782" cy="2407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>
                <a:solidFill>
                  <a:srgbClr val="008F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評測方法研究</a:t>
            </a:r>
            <a:endParaRPr lang="en-US" altLang="zh-TW" b="1" dirty="0">
              <a:solidFill>
                <a:srgbClr val="008FC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在目前大型語言模型（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LLM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）的研究與應用中，透明性尚未如其他常見的性能指標（如安全性、效能等）擁有廣泛且標準化的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B  Benchmark Dataset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。針對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LLM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透明性的評估標準，目前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主要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的參考來源包括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Microsoft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sz="1400" baseline="300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等科技企業所發布的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AI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責任承諾報告，以及其他研究機構如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Stanford University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所提出的透明性衡量報告。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</a:rPr>
              <a:t>經過深入比較分析，我們發現 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</a:rPr>
              <a:t>Microsoft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</a:rPr>
              <a:t>、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</a:rPr>
              <a:t>Google 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</a:rPr>
              <a:t>及 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</a:rPr>
              <a:t>Stanford 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</a:rPr>
              <a:t>等機構在 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</a:rPr>
              <a:t>LLM 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</a:rPr>
              <a:t>透明性衡量方面，普遍採用相似的揭露機制，主要透過 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</a:rPr>
              <a:t>Model Card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</a:rPr>
              <a:t>、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</a:rPr>
              <a:t>Technical Report 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</a:rPr>
              <a:t>或模型論文等文件，進行模型資訊的公開與說明；且儘管各機構在揭露項目上略有差異，但整體架構與內容趨於一致，皆聚焦於模型訓練資料來源、模型架構、預期用途、潛在風險等面向。</a:t>
            </a:r>
            <a:endParaRPr lang="en-US" altLang="zh-TW" sz="1400" dirty="0">
              <a:solidFill>
                <a:srgbClr val="363636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B1CD220-18EB-A711-0689-FF681825B1A8}"/>
              </a:ext>
            </a:extLst>
          </p:cNvPr>
          <p:cNvSpPr txBox="1"/>
          <p:nvPr/>
        </p:nvSpPr>
        <p:spPr>
          <a:xfrm>
            <a:off x="391882" y="6398232"/>
            <a:ext cx="10345781" cy="315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defTabSz="457200">
              <a:lnSpc>
                <a:spcPct val="150000"/>
              </a:lnSpc>
              <a:defRPr/>
            </a:pPr>
            <a:r>
              <a:rPr lang="en-US" altLang="zh-TW" sz="1050" dirty="0">
                <a:solidFill>
                  <a:srgbClr val="36363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1050" dirty="0">
                <a:solidFill>
                  <a:srgbClr val="36363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註</a:t>
            </a:r>
            <a:r>
              <a:rPr lang="en-US" altLang="zh-TW" sz="1050" dirty="0">
                <a:solidFill>
                  <a:srgbClr val="36363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1]</a:t>
            </a:r>
            <a:r>
              <a:rPr lang="zh-TW" altLang="en-US" sz="1050" dirty="0">
                <a:solidFill>
                  <a:srgbClr val="36363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本次評估主要聚焦於模型本身的資訊揭露部分。</a:t>
            </a:r>
            <a:endParaRPr lang="en-US" altLang="zh-TW" sz="1050" dirty="0">
              <a:solidFill>
                <a:srgbClr val="36363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A949758-1722-E822-3FDA-0BD07ACAAB50}"/>
              </a:ext>
            </a:extLst>
          </p:cNvPr>
          <p:cNvSpPr txBox="1"/>
          <p:nvPr/>
        </p:nvSpPr>
        <p:spPr>
          <a:xfrm>
            <a:off x="391881" y="4875557"/>
            <a:ext cx="10345782" cy="1114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b="1" dirty="0">
                <a:solidFill>
                  <a:srgbClr val="008F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最終選定評測方式</a:t>
            </a:r>
            <a:endParaRPr lang="en-US" altLang="zh-TW" b="1" dirty="0">
              <a:solidFill>
                <a:srgbClr val="008FC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最終將採用模型資訊揭露作為 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透明性的評測方式，並以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所提出的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Model Card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規範作為主要衡量準則，原因在於其揭露項目較為完整，且具備清晰的分類架構與定義，有助於後續進行系統性比較與評估。</a:t>
            </a:r>
          </a:p>
        </p:txBody>
      </p:sp>
    </p:spTree>
    <p:extLst>
      <p:ext uri="{BB962C8B-B14F-4D97-AF65-F5344CB8AC3E}">
        <p14:creationId xmlns:p14="http://schemas.microsoft.com/office/powerpoint/2010/main" val="4126494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F9D335CE-E9D9-8224-AE17-1D17BB08C941}"/>
              </a:ext>
            </a:extLst>
          </p:cNvPr>
          <p:cNvSpPr txBox="1">
            <a:spLocks/>
          </p:cNvSpPr>
          <p:nvPr/>
        </p:nvSpPr>
        <p:spPr>
          <a:xfrm>
            <a:off x="391887" y="302192"/>
            <a:ext cx="10345782" cy="661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3200" dirty="0">
                <a:solidFill>
                  <a:srgbClr val="008FC7"/>
                </a:solidFill>
              </a:rPr>
              <a:t>一、評測規劃 </a:t>
            </a:r>
            <a:r>
              <a:rPr lang="zh-TW" altLang="en-US" sz="3200" baseline="30000" dirty="0">
                <a:solidFill>
                  <a:srgbClr val="008FC7"/>
                </a:solidFill>
              </a:rPr>
              <a:t>評測項目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528C3A7-57C9-1965-417F-3CB2FAE917E2}"/>
              </a:ext>
            </a:extLst>
          </p:cNvPr>
          <p:cNvSpPr txBox="1"/>
          <p:nvPr/>
        </p:nvSpPr>
        <p:spPr>
          <a:xfrm>
            <a:off x="391885" y="1200117"/>
            <a:ext cx="10345782" cy="1022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457200">
              <a:lnSpc>
                <a:spcPct val="150000"/>
              </a:lnSpc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根據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Google Model Cards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規範，共有四大揭露項目：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Model Summary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、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Model Usage and Limitations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、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Implementation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、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Evaluation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。然而，經過權衡後，透明性評測將不納入 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</a:rPr>
              <a:t>Implementation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</a:rPr>
              <a:t>，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因其揭露的 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</a:rPr>
              <a:t>Hardware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</a:rPr>
              <a:t> 與 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</a:rPr>
              <a:t>Software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</a:rPr>
              <a:t> 兩項資訊，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主要影響訓練過程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</a:rPr>
              <a:t>（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</a:rPr>
              <a:t>Upstream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</a:rPr>
              <a:t>）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，對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LLM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的影響相對較小。透明性評測所需揭露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</a:rPr>
              <a:t>的項目最終如下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：</a:t>
            </a:r>
            <a:endParaRPr lang="en-US" altLang="zh-TW" sz="1400" dirty="0">
              <a:solidFill>
                <a:srgbClr val="363636"/>
              </a:solidFill>
              <a:latin typeface="微軟正黑體" panose="020B0604030504040204" pitchFamily="34" charset="-12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75A6B7D-11C8-E3D2-3D02-79EAA98CD9D2}"/>
              </a:ext>
            </a:extLst>
          </p:cNvPr>
          <p:cNvGrpSpPr/>
          <p:nvPr/>
        </p:nvGrpSpPr>
        <p:grpSpPr>
          <a:xfrm>
            <a:off x="1984588" y="2457416"/>
            <a:ext cx="8966718" cy="410883"/>
            <a:chOff x="1300781" y="3460743"/>
            <a:chExt cx="8966718" cy="410883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620454FD-80BA-9533-06FD-3A3794FB098A}"/>
                </a:ext>
              </a:extLst>
            </p:cNvPr>
            <p:cNvSpPr/>
            <p:nvPr/>
          </p:nvSpPr>
          <p:spPr>
            <a:xfrm>
              <a:off x="1300781" y="3460743"/>
              <a:ext cx="1804368" cy="410883"/>
            </a:xfrm>
            <a:prstGeom prst="roundRect">
              <a:avLst>
                <a:gd name="adj" fmla="val 699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Architecture</a:t>
              </a:r>
              <a:endParaRPr lang="zh-TW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10EA690B-DEF8-213C-5EBE-776427FBB0DA}"/>
                </a:ext>
              </a:extLst>
            </p:cNvPr>
            <p:cNvSpPr txBox="1"/>
            <p:nvPr/>
          </p:nvSpPr>
          <p:spPr>
            <a:xfrm>
              <a:off x="3105148" y="3460743"/>
              <a:ext cx="7162351" cy="4086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 anchorCtr="0">
              <a:noAutofit/>
            </a:bodyPr>
            <a:lstStyle/>
            <a:p>
              <a:pPr algn="just" defTabSz="457200">
                <a:defRPr/>
              </a:pPr>
              <a:r>
                <a:rPr lang="zh-TW" altLang="en-US" sz="1200" dirty="0">
                  <a:solidFill>
                    <a:srgbClr val="36363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模型架構是其核心結構，能反映模型的訓練與設計方式。例如，語言模型常採用 </a:t>
              </a:r>
              <a:r>
                <a:rPr lang="en-US" altLang="zh-TW" sz="1200" dirty="0">
                  <a:solidFill>
                    <a:srgbClr val="36363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Transformer </a:t>
              </a:r>
              <a:r>
                <a:rPr lang="zh-TW" altLang="en-US" sz="1200" dirty="0">
                  <a:solidFill>
                    <a:srgbClr val="363636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架構</a:t>
              </a:r>
              <a:endParaRPr lang="en-US" altLang="zh-TW" sz="12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2F8B1B53-C197-55A9-522E-13CEC5A3ECC1}"/>
              </a:ext>
            </a:extLst>
          </p:cNvPr>
          <p:cNvGrpSpPr/>
          <p:nvPr/>
        </p:nvGrpSpPr>
        <p:grpSpPr>
          <a:xfrm>
            <a:off x="1984588" y="2936397"/>
            <a:ext cx="8966718" cy="410883"/>
            <a:chOff x="1300781" y="3460743"/>
            <a:chExt cx="8966718" cy="410883"/>
          </a:xfrm>
        </p:grpSpPr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BF4EAFDB-16A4-6F92-6D43-8BABD5A6D3C4}"/>
                </a:ext>
              </a:extLst>
            </p:cNvPr>
            <p:cNvSpPr/>
            <p:nvPr/>
          </p:nvSpPr>
          <p:spPr>
            <a:xfrm>
              <a:off x="1300781" y="3460743"/>
              <a:ext cx="1804368" cy="410883"/>
            </a:xfrm>
            <a:prstGeom prst="roundRect">
              <a:avLst>
                <a:gd name="adj" fmla="val 699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Inputs and outputs</a:t>
              </a:r>
              <a:endParaRPr lang="zh-TW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3D4B06B5-E27B-E0B4-142A-C337920ED24C}"/>
                </a:ext>
              </a:extLst>
            </p:cNvPr>
            <p:cNvSpPr txBox="1"/>
            <p:nvPr/>
          </p:nvSpPr>
          <p:spPr>
            <a:xfrm>
              <a:off x="3105148" y="3460743"/>
              <a:ext cx="7162351" cy="4086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 anchorCtr="0">
              <a:noAutofit/>
            </a:bodyPr>
            <a:lstStyle/>
            <a:p>
              <a:pPr algn="just" defTabSz="457200">
                <a:defRPr/>
              </a:pPr>
              <a:r>
                <a:rPr lang="zh-TW" altLang="en-US" sz="1200" dirty="0">
                  <a:solidFill>
                    <a:srgbClr val="363636"/>
                  </a:solidFill>
                  <a:latin typeface="微軟正黑體" panose="020B0604030504040204" pitchFamily="34" charset="-120"/>
                </a:rPr>
                <a:t>模型輸入與輸出的形式，如文字、影像、音訊與影片等，亦可為多種形式組合</a:t>
              </a:r>
              <a:endParaRPr lang="en-US" altLang="zh-TW" sz="1200" dirty="0">
                <a:solidFill>
                  <a:srgbClr val="363636"/>
                </a:solidFill>
                <a:latin typeface="微軟正黑體" panose="020B0604030504040204" pitchFamily="34" charset="-120"/>
              </a:endParaRP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B615D6F0-B809-1DBE-DEFE-1B75A21182A6}"/>
              </a:ext>
            </a:extLst>
          </p:cNvPr>
          <p:cNvGrpSpPr/>
          <p:nvPr/>
        </p:nvGrpSpPr>
        <p:grpSpPr>
          <a:xfrm>
            <a:off x="1984588" y="3415378"/>
            <a:ext cx="8966718" cy="410883"/>
            <a:chOff x="1300781" y="3460743"/>
            <a:chExt cx="8966718" cy="410883"/>
          </a:xfrm>
        </p:grpSpPr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4EA257BD-0207-7C2C-BA64-89DB3848FAF9}"/>
                </a:ext>
              </a:extLst>
            </p:cNvPr>
            <p:cNvSpPr/>
            <p:nvPr/>
          </p:nvSpPr>
          <p:spPr>
            <a:xfrm>
              <a:off x="1300781" y="3460743"/>
              <a:ext cx="1804368" cy="410883"/>
            </a:xfrm>
            <a:prstGeom prst="roundRect">
              <a:avLst>
                <a:gd name="adj" fmla="val 699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Terms and links</a:t>
              </a:r>
              <a:endParaRPr lang="zh-TW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5192677A-97C8-A913-716C-829015B1590D}"/>
                </a:ext>
              </a:extLst>
            </p:cNvPr>
            <p:cNvSpPr txBox="1"/>
            <p:nvPr/>
          </p:nvSpPr>
          <p:spPr>
            <a:xfrm>
              <a:off x="3105148" y="3460743"/>
              <a:ext cx="7162351" cy="4086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 anchorCtr="0">
              <a:noAutofit/>
            </a:bodyPr>
            <a:lstStyle/>
            <a:p>
              <a:pPr algn="just" defTabSz="457200">
                <a:defRPr/>
              </a:pPr>
              <a:r>
                <a:rPr lang="zh-TW" altLang="en-US" sz="1200" dirty="0">
                  <a:solidFill>
                    <a:srgbClr val="363636"/>
                  </a:solidFill>
                  <a:latin typeface="微軟正黑體" panose="020B0604030504040204" pitchFamily="34" charset="-120"/>
                </a:rPr>
                <a:t>使用條款資訊、開發者可參考的技術文件連結</a:t>
              </a:r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9607A41A-065F-D465-E4FF-AF219D9FA376}"/>
              </a:ext>
            </a:extLst>
          </p:cNvPr>
          <p:cNvGrpSpPr/>
          <p:nvPr/>
        </p:nvGrpSpPr>
        <p:grpSpPr>
          <a:xfrm>
            <a:off x="1984588" y="3894359"/>
            <a:ext cx="8966718" cy="410883"/>
            <a:chOff x="1300781" y="3460743"/>
            <a:chExt cx="8966718" cy="410883"/>
          </a:xfrm>
        </p:grpSpPr>
        <p:sp>
          <p:nvSpPr>
            <p:cNvPr id="46" name="矩形: 圓角 45">
              <a:extLst>
                <a:ext uri="{FF2B5EF4-FFF2-40B4-BE49-F238E27FC236}">
                  <a16:creationId xmlns:a16="http://schemas.microsoft.com/office/drawing/2014/main" id="{95A847A2-4704-A677-E677-7639490FC112}"/>
                </a:ext>
              </a:extLst>
            </p:cNvPr>
            <p:cNvSpPr/>
            <p:nvPr/>
          </p:nvSpPr>
          <p:spPr>
            <a:xfrm>
              <a:off x="1300781" y="3460743"/>
              <a:ext cx="1804368" cy="410883"/>
            </a:xfrm>
            <a:prstGeom prst="roundRect">
              <a:avLst>
                <a:gd name="adj" fmla="val 699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Model data</a:t>
              </a:r>
              <a:endParaRPr lang="zh-TW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226B1C4D-865A-E376-0AFA-1EBD4A68B490}"/>
                </a:ext>
              </a:extLst>
            </p:cNvPr>
            <p:cNvSpPr txBox="1"/>
            <p:nvPr/>
          </p:nvSpPr>
          <p:spPr>
            <a:xfrm>
              <a:off x="3105148" y="3460743"/>
              <a:ext cx="7162351" cy="4086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 anchorCtr="0">
              <a:noAutofit/>
            </a:bodyPr>
            <a:lstStyle/>
            <a:p>
              <a:pPr algn="just" defTabSz="457200">
                <a:defRPr/>
              </a:pPr>
              <a:r>
                <a:rPr lang="zh-TW" altLang="en-US" sz="1200" dirty="0">
                  <a:solidFill>
                    <a:srgbClr val="363636"/>
                  </a:solidFill>
                  <a:latin typeface="微軟正黑體" panose="020B0604030504040204" pitchFamily="34" charset="-120"/>
                </a:rPr>
                <a:t>模型訓練所使用的資料，以及為符合安全性所採用的資料清理與過濾方法</a:t>
              </a:r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1EF4D818-D825-C803-626B-C546FAEC56FA}"/>
              </a:ext>
            </a:extLst>
          </p:cNvPr>
          <p:cNvGrpSpPr/>
          <p:nvPr/>
        </p:nvGrpSpPr>
        <p:grpSpPr>
          <a:xfrm>
            <a:off x="1984588" y="4373340"/>
            <a:ext cx="8966718" cy="410883"/>
            <a:chOff x="1300781" y="3460743"/>
            <a:chExt cx="8966718" cy="410883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EF581F86-B90A-7C9A-0F99-BC88EAD94A7C}"/>
                </a:ext>
              </a:extLst>
            </p:cNvPr>
            <p:cNvSpPr/>
            <p:nvPr/>
          </p:nvSpPr>
          <p:spPr>
            <a:xfrm>
              <a:off x="1300781" y="3460743"/>
              <a:ext cx="1804368" cy="410883"/>
            </a:xfrm>
            <a:prstGeom prst="roundRect">
              <a:avLst>
                <a:gd name="adj" fmla="val 699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Intended usage</a:t>
              </a:r>
              <a:endParaRPr lang="zh-TW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A6E40A2A-931B-A107-6110-2FDB09DD02E3}"/>
                </a:ext>
              </a:extLst>
            </p:cNvPr>
            <p:cNvSpPr txBox="1"/>
            <p:nvPr/>
          </p:nvSpPr>
          <p:spPr>
            <a:xfrm>
              <a:off x="3105148" y="3460743"/>
              <a:ext cx="7162351" cy="4086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 anchorCtr="0">
              <a:noAutofit/>
            </a:bodyPr>
            <a:lstStyle/>
            <a:p>
              <a:pPr algn="just" defTabSz="457200">
                <a:lnSpc>
                  <a:spcPct val="150000"/>
                </a:lnSpc>
                <a:defRPr/>
              </a:pPr>
              <a:r>
                <a:rPr lang="zh-TW" altLang="en-US" sz="1200" dirty="0">
                  <a:solidFill>
                    <a:srgbClr val="363636"/>
                  </a:solidFill>
                  <a:latin typeface="微軟正黑體" panose="020B0604030504040204" pitchFamily="34" charset="-120"/>
                </a:rPr>
                <a:t>預期用途說明模型的設計目標及其對終端使用者的運作方式，並可能列出特定應用場景或平台</a:t>
              </a: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226F7C9E-58A2-8CA8-C8AC-F3EDE7A20E2B}"/>
              </a:ext>
            </a:extLst>
          </p:cNvPr>
          <p:cNvGrpSpPr/>
          <p:nvPr/>
        </p:nvGrpSpPr>
        <p:grpSpPr>
          <a:xfrm>
            <a:off x="1984588" y="4852321"/>
            <a:ext cx="8966718" cy="410883"/>
            <a:chOff x="1300781" y="3460743"/>
            <a:chExt cx="8966718" cy="410883"/>
          </a:xfrm>
        </p:grpSpPr>
        <p:sp>
          <p:nvSpPr>
            <p:cNvPr id="52" name="矩形: 圓角 51">
              <a:extLst>
                <a:ext uri="{FF2B5EF4-FFF2-40B4-BE49-F238E27FC236}">
                  <a16:creationId xmlns:a16="http://schemas.microsoft.com/office/drawing/2014/main" id="{67D550CC-8664-877B-7454-B5956AAA8830}"/>
                </a:ext>
              </a:extLst>
            </p:cNvPr>
            <p:cNvSpPr/>
            <p:nvPr/>
          </p:nvSpPr>
          <p:spPr>
            <a:xfrm>
              <a:off x="1300781" y="3460743"/>
              <a:ext cx="1804368" cy="410883"/>
            </a:xfrm>
            <a:prstGeom prst="roundRect">
              <a:avLst>
                <a:gd name="adj" fmla="val 699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Limitations</a:t>
              </a:r>
              <a:endParaRPr lang="zh-TW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04A53F28-E267-AF81-CD72-6DCA1F620460}"/>
                </a:ext>
              </a:extLst>
            </p:cNvPr>
            <p:cNvSpPr txBox="1"/>
            <p:nvPr/>
          </p:nvSpPr>
          <p:spPr>
            <a:xfrm>
              <a:off x="3105148" y="3460743"/>
              <a:ext cx="7162351" cy="4086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 anchorCtr="0">
              <a:noAutofit/>
            </a:bodyPr>
            <a:lstStyle/>
            <a:p>
              <a:pPr algn="just" defTabSz="457200">
                <a:lnSpc>
                  <a:spcPct val="150000"/>
                </a:lnSpc>
                <a:defRPr/>
              </a:pPr>
              <a:r>
                <a:rPr lang="zh-TW" altLang="en-US" sz="1200" dirty="0">
                  <a:solidFill>
                    <a:srgbClr val="363636"/>
                  </a:solidFill>
                  <a:latin typeface="微軟正黑體" panose="020B0604030504040204" pitchFamily="34" charset="-120"/>
                </a:rPr>
                <a:t>說明模型已知的潛在限制。部分模型卡會指出影響模型效能的因素，以及有效使用模型所需滿足的條件</a:t>
              </a: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F560D5C1-89EE-42EE-B462-E2B5857A814A}"/>
              </a:ext>
            </a:extLst>
          </p:cNvPr>
          <p:cNvGrpSpPr/>
          <p:nvPr/>
        </p:nvGrpSpPr>
        <p:grpSpPr>
          <a:xfrm>
            <a:off x="1984588" y="5331302"/>
            <a:ext cx="8966718" cy="410883"/>
            <a:chOff x="1300781" y="3460743"/>
            <a:chExt cx="8966718" cy="410883"/>
          </a:xfrm>
        </p:grpSpPr>
        <p:sp>
          <p:nvSpPr>
            <p:cNvPr id="61" name="矩形: 圓角 60">
              <a:extLst>
                <a:ext uri="{FF2B5EF4-FFF2-40B4-BE49-F238E27FC236}">
                  <a16:creationId xmlns:a16="http://schemas.microsoft.com/office/drawing/2014/main" id="{EC5F172A-D8FD-940C-5ECA-76793B6B523C}"/>
                </a:ext>
              </a:extLst>
            </p:cNvPr>
            <p:cNvSpPr/>
            <p:nvPr/>
          </p:nvSpPr>
          <p:spPr>
            <a:xfrm>
              <a:off x="1300781" y="3460743"/>
              <a:ext cx="1804368" cy="410883"/>
            </a:xfrm>
            <a:prstGeom prst="roundRect">
              <a:avLst>
                <a:gd name="adj" fmla="val 699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Performance</a:t>
              </a:r>
              <a:endParaRPr lang="zh-TW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1CB007D5-E9A2-109C-48FF-882632A4D42D}"/>
                </a:ext>
              </a:extLst>
            </p:cNvPr>
            <p:cNvSpPr txBox="1"/>
            <p:nvPr/>
          </p:nvSpPr>
          <p:spPr>
            <a:xfrm>
              <a:off x="3105148" y="3460743"/>
              <a:ext cx="7162351" cy="4086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 anchorCtr="0">
              <a:noAutofit/>
            </a:bodyPr>
            <a:lstStyle/>
            <a:p>
              <a:pPr algn="just" defTabSz="457200">
                <a:lnSpc>
                  <a:spcPct val="150000"/>
                </a:lnSpc>
                <a:defRPr/>
              </a:pPr>
              <a:r>
                <a:rPr lang="zh-TW" altLang="en-US" sz="1200" dirty="0">
                  <a:solidFill>
                    <a:srgbClr val="363636"/>
                  </a:solidFill>
                  <a:latin typeface="微軟正黑體" panose="020B0604030504040204" pitchFamily="34" charset="-120"/>
                </a:rPr>
                <a:t>可評估模型校能的資訊，如業界或學術界常用的 </a:t>
              </a:r>
              <a:r>
                <a:rPr lang="en-US" altLang="zh-TW" sz="1200" dirty="0">
                  <a:solidFill>
                    <a:srgbClr val="363636"/>
                  </a:solidFill>
                  <a:latin typeface="微軟正黑體" panose="020B0604030504040204" pitchFamily="34" charset="-120"/>
                </a:rPr>
                <a:t>Benchmark</a:t>
              </a:r>
              <a:r>
                <a:rPr lang="zh-TW" altLang="en-US" sz="1200" dirty="0">
                  <a:solidFill>
                    <a:srgbClr val="363636"/>
                  </a:solidFill>
                  <a:latin typeface="微軟正黑體" panose="020B0604030504040204" pitchFamily="34" charset="-120"/>
                </a:rPr>
                <a:t> 評測指標</a:t>
              </a: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55B17539-FB0B-20DD-0BB8-09BA72691FA7}"/>
              </a:ext>
            </a:extLst>
          </p:cNvPr>
          <p:cNvGrpSpPr/>
          <p:nvPr/>
        </p:nvGrpSpPr>
        <p:grpSpPr>
          <a:xfrm>
            <a:off x="1984588" y="5810283"/>
            <a:ext cx="8966718" cy="561942"/>
            <a:chOff x="1300781" y="3460743"/>
            <a:chExt cx="8966718" cy="561942"/>
          </a:xfrm>
        </p:grpSpPr>
        <p:sp>
          <p:nvSpPr>
            <p:cNvPr id="64" name="矩形: 圓角 63">
              <a:extLst>
                <a:ext uri="{FF2B5EF4-FFF2-40B4-BE49-F238E27FC236}">
                  <a16:creationId xmlns:a16="http://schemas.microsoft.com/office/drawing/2014/main" id="{B7083118-AEF6-A8EC-42B5-7AD1E9F6B497}"/>
                </a:ext>
              </a:extLst>
            </p:cNvPr>
            <p:cNvSpPr/>
            <p:nvPr/>
          </p:nvSpPr>
          <p:spPr>
            <a:xfrm>
              <a:off x="1300781" y="3460743"/>
              <a:ext cx="1804368" cy="561942"/>
            </a:xfrm>
            <a:prstGeom prst="roundRect">
              <a:avLst>
                <a:gd name="adj" fmla="val 699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Ethics and Safety</a:t>
              </a:r>
              <a:endParaRPr lang="zh-TW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9F6EAA53-CE50-61F6-CB88-EF5D8A838B18}"/>
                </a:ext>
              </a:extLst>
            </p:cNvPr>
            <p:cNvSpPr txBox="1"/>
            <p:nvPr/>
          </p:nvSpPr>
          <p:spPr>
            <a:xfrm>
              <a:off x="3105148" y="3460743"/>
              <a:ext cx="7162351" cy="5619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 anchorCtr="0">
              <a:noAutofit/>
            </a:bodyPr>
            <a:lstStyle/>
            <a:p>
              <a:pPr algn="just" defTabSz="457200">
                <a:lnSpc>
                  <a:spcPct val="150000"/>
                </a:lnSpc>
                <a:defRPr/>
              </a:pPr>
              <a:r>
                <a:rPr lang="zh-TW" altLang="en-US" sz="1200" dirty="0">
                  <a:solidFill>
                    <a:srgbClr val="363636"/>
                  </a:solidFill>
                  <a:latin typeface="微軟正黑體" panose="020B0604030504040204" pitchFamily="34" charset="-120"/>
                </a:rPr>
                <a:t>說明用於評估模型責任議題的方法，包括對抗性測試、紅隊測試等安全性檢驗技術；同時會列出評估結果、模型潛在風險，以及所採取的風險緩解措施</a:t>
              </a:r>
            </a:p>
          </p:txBody>
        </p:sp>
      </p:grp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55105D2D-E510-3FCE-3732-3AF9715570EE}"/>
              </a:ext>
            </a:extLst>
          </p:cNvPr>
          <p:cNvSpPr/>
          <p:nvPr/>
        </p:nvSpPr>
        <p:spPr>
          <a:xfrm>
            <a:off x="391885" y="2457416"/>
            <a:ext cx="1535975" cy="1845626"/>
          </a:xfrm>
          <a:prstGeom prst="roundRect">
            <a:avLst>
              <a:gd name="adj" fmla="val 6996"/>
            </a:avLst>
          </a:prstGeom>
          <a:solidFill>
            <a:srgbClr val="B7D7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chemeClr val="tx1"/>
                </a:solidFill>
              </a:rPr>
              <a:t>Model Summary</a:t>
            </a:r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1188D8ED-B009-BDDF-C9BE-C9EFC2A9A4ED}"/>
              </a:ext>
            </a:extLst>
          </p:cNvPr>
          <p:cNvSpPr/>
          <p:nvPr/>
        </p:nvSpPr>
        <p:spPr>
          <a:xfrm>
            <a:off x="391885" y="4373338"/>
            <a:ext cx="1535975" cy="887669"/>
          </a:xfrm>
          <a:prstGeom prst="roundRect">
            <a:avLst>
              <a:gd name="adj" fmla="val 6996"/>
            </a:avLst>
          </a:prstGeom>
          <a:solidFill>
            <a:srgbClr val="B7D7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sz="1400" b="1" dirty="0">
                <a:solidFill>
                  <a:schemeClr val="tx1"/>
                </a:solidFill>
              </a:rPr>
              <a:t>Model Usage and Limitations</a:t>
            </a:r>
          </a:p>
        </p:txBody>
      </p:sp>
      <p:sp>
        <p:nvSpPr>
          <p:cNvPr id="69" name="矩形: 圓角 68">
            <a:extLst>
              <a:ext uri="{FF2B5EF4-FFF2-40B4-BE49-F238E27FC236}">
                <a16:creationId xmlns:a16="http://schemas.microsoft.com/office/drawing/2014/main" id="{9451677C-ED48-C38F-87CB-1C884B0FF044}"/>
              </a:ext>
            </a:extLst>
          </p:cNvPr>
          <p:cNvSpPr/>
          <p:nvPr/>
        </p:nvSpPr>
        <p:spPr>
          <a:xfrm>
            <a:off x="391884" y="5331301"/>
            <a:ext cx="1535975" cy="1040923"/>
          </a:xfrm>
          <a:prstGeom prst="roundRect">
            <a:avLst>
              <a:gd name="adj" fmla="val 6996"/>
            </a:avLst>
          </a:prstGeom>
          <a:solidFill>
            <a:srgbClr val="B7D7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/>
                </a:solidFill>
              </a:rPr>
              <a:t>Evaluation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98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9F3D205A-3C22-553B-358A-A81ACC524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7511" y="1293223"/>
            <a:ext cx="10575571" cy="4990012"/>
          </a:xfrm>
          <a:prstGeom prst="roundRect">
            <a:avLst>
              <a:gd name="adj" fmla="val 1443"/>
            </a:avLst>
          </a:prstGeom>
          <a:solidFill>
            <a:srgbClr val="DBEBF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2">
            <a:extLst>
              <a:ext uri="{FF2B5EF4-FFF2-40B4-BE49-F238E27FC236}">
                <a16:creationId xmlns:a16="http://schemas.microsoft.com/office/drawing/2014/main" id="{01A64584-C7E7-5601-6D87-58380994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2192"/>
            <a:ext cx="10345782" cy="661418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solidFill>
                  <a:srgbClr val="008FC7"/>
                </a:solidFill>
              </a:rPr>
              <a:t>一、評測規劃 </a:t>
            </a:r>
            <a:r>
              <a:rPr lang="zh-TW" altLang="en-US" sz="3200" baseline="30000" dirty="0">
                <a:solidFill>
                  <a:srgbClr val="008FC7"/>
                </a:solidFill>
              </a:rPr>
              <a:t>評測流程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80CEAC3F-6306-333E-7DBF-79506994190E}"/>
              </a:ext>
            </a:extLst>
          </p:cNvPr>
          <p:cNvSpPr/>
          <p:nvPr/>
        </p:nvSpPr>
        <p:spPr>
          <a:xfrm>
            <a:off x="664612" y="1507599"/>
            <a:ext cx="1396944" cy="1321717"/>
          </a:xfrm>
          <a:prstGeom prst="roundRect">
            <a:avLst>
              <a:gd name="adj" fmla="val 6996"/>
            </a:avLst>
          </a:prstGeom>
          <a:solidFill>
            <a:srgbClr val="B7D7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Open LLM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83EB987D-215C-D12E-3758-C4E05A3D567B}"/>
              </a:ext>
            </a:extLst>
          </p:cNvPr>
          <p:cNvSpPr/>
          <p:nvPr/>
        </p:nvSpPr>
        <p:spPr>
          <a:xfrm>
            <a:off x="664612" y="4803137"/>
            <a:ext cx="1396944" cy="1321717"/>
          </a:xfrm>
          <a:prstGeom prst="roundRect">
            <a:avLst>
              <a:gd name="adj" fmla="val 6996"/>
            </a:avLst>
          </a:prstGeom>
          <a:solidFill>
            <a:srgbClr val="B7D7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</a:rPr>
              <a:t>Customized LLM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5AABB6DF-8BE8-2379-23BA-F2D84332D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1363084" y="2829316"/>
            <a:ext cx="0" cy="1973821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548DD02-BCD3-BB18-D1A6-3E2317B6C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>
          <a:xfrm flipV="1">
            <a:off x="2061556" y="2166647"/>
            <a:ext cx="361716" cy="1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F954F07-EC89-DCE2-6F41-8D8DCDBB1038}"/>
              </a:ext>
            </a:extLst>
          </p:cNvPr>
          <p:cNvSpPr txBox="1"/>
          <p:nvPr/>
        </p:nvSpPr>
        <p:spPr>
          <a:xfrm>
            <a:off x="1359793" y="3601036"/>
            <a:ext cx="1184285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Derivative</a:t>
            </a:r>
            <a:endParaRPr lang="en-US" altLang="zh-TW" sz="1400" b="1" dirty="0">
              <a:solidFill>
                <a:srgbClr val="36363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AA13EF52-F922-307E-5988-4202F493C54D}"/>
              </a:ext>
            </a:extLst>
          </p:cNvPr>
          <p:cNvSpPr/>
          <p:nvPr/>
        </p:nvSpPr>
        <p:spPr>
          <a:xfrm>
            <a:off x="2423272" y="1836217"/>
            <a:ext cx="1529603" cy="660860"/>
          </a:xfrm>
          <a:prstGeom prst="roundRect">
            <a:avLst>
              <a:gd name="adj" fmla="val 699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TW" altLang="en-US" sz="1600" b="1" dirty="0">
                <a:solidFill>
                  <a:schemeClr val="tx1"/>
                </a:solidFill>
              </a:rPr>
              <a:t>相關文件收集</a:t>
            </a: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D1287A35-0852-E207-2BE7-B0593BEED678}"/>
              </a:ext>
            </a:extLst>
          </p:cNvPr>
          <p:cNvSpPr/>
          <p:nvPr/>
        </p:nvSpPr>
        <p:spPr>
          <a:xfrm>
            <a:off x="4365753" y="1836217"/>
            <a:ext cx="3453946" cy="660860"/>
          </a:xfrm>
          <a:prstGeom prst="roundRect">
            <a:avLst>
              <a:gd name="adj" fmla="val 699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檢核符合透明性揭露內容</a:t>
            </a: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8E0DD804-DF44-4EA6-43EE-A92F9BEBF8A8}"/>
              </a:ext>
            </a:extLst>
          </p:cNvPr>
          <p:cNvSpPr/>
          <p:nvPr/>
        </p:nvSpPr>
        <p:spPr>
          <a:xfrm>
            <a:off x="4348780" y="2586444"/>
            <a:ext cx="1707223" cy="410883"/>
          </a:xfrm>
          <a:prstGeom prst="roundRect">
            <a:avLst>
              <a:gd name="adj" fmla="val 699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/>
                </a:solidFill>
              </a:rPr>
              <a:t>Architecture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55C96CD6-B192-B3D5-E84D-46B178808FC5}"/>
              </a:ext>
            </a:extLst>
          </p:cNvPr>
          <p:cNvSpPr/>
          <p:nvPr/>
        </p:nvSpPr>
        <p:spPr>
          <a:xfrm>
            <a:off x="4348780" y="3070154"/>
            <a:ext cx="1707223" cy="410883"/>
          </a:xfrm>
          <a:prstGeom prst="roundRect">
            <a:avLst>
              <a:gd name="adj" fmla="val 699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/>
                </a:solidFill>
              </a:rPr>
              <a:t>Input and outputs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3CB8639B-51EA-F8D9-B588-A6899B3D6BCC}"/>
              </a:ext>
            </a:extLst>
          </p:cNvPr>
          <p:cNvSpPr/>
          <p:nvPr/>
        </p:nvSpPr>
        <p:spPr>
          <a:xfrm>
            <a:off x="4348780" y="3553864"/>
            <a:ext cx="1707223" cy="410883"/>
          </a:xfrm>
          <a:prstGeom prst="roundRect">
            <a:avLst>
              <a:gd name="adj" fmla="val 699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/>
                </a:solidFill>
              </a:rPr>
              <a:t>Terms and links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0F1D0480-BCA9-12A4-662A-06FE903C0330}"/>
              </a:ext>
            </a:extLst>
          </p:cNvPr>
          <p:cNvSpPr/>
          <p:nvPr/>
        </p:nvSpPr>
        <p:spPr>
          <a:xfrm>
            <a:off x="4348780" y="4037573"/>
            <a:ext cx="1707223" cy="410883"/>
          </a:xfrm>
          <a:prstGeom prst="roundRect">
            <a:avLst>
              <a:gd name="adj" fmla="val 699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/>
                </a:solidFill>
              </a:rPr>
              <a:t>Model data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C1674800-5EB9-05CA-3BF3-B7676593453C}"/>
              </a:ext>
            </a:extLst>
          </p:cNvPr>
          <p:cNvSpPr/>
          <p:nvPr/>
        </p:nvSpPr>
        <p:spPr>
          <a:xfrm>
            <a:off x="6118201" y="2586444"/>
            <a:ext cx="1707223" cy="410883"/>
          </a:xfrm>
          <a:prstGeom prst="roundRect">
            <a:avLst>
              <a:gd name="adj" fmla="val 699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/>
                </a:solidFill>
              </a:rPr>
              <a:t>Intended usage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C0AA6FC0-ADAE-B6BB-E4B2-F7ADC46615A7}"/>
              </a:ext>
            </a:extLst>
          </p:cNvPr>
          <p:cNvSpPr/>
          <p:nvPr/>
        </p:nvSpPr>
        <p:spPr>
          <a:xfrm>
            <a:off x="6112475" y="3081336"/>
            <a:ext cx="1707223" cy="410883"/>
          </a:xfrm>
          <a:prstGeom prst="roundRect">
            <a:avLst>
              <a:gd name="adj" fmla="val 699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/>
                </a:solidFill>
              </a:rPr>
              <a:t>Limitations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11F52366-BB77-A2C6-A599-C84B74380BC1}"/>
              </a:ext>
            </a:extLst>
          </p:cNvPr>
          <p:cNvSpPr/>
          <p:nvPr/>
        </p:nvSpPr>
        <p:spPr>
          <a:xfrm>
            <a:off x="6112475" y="3556627"/>
            <a:ext cx="1707223" cy="410883"/>
          </a:xfrm>
          <a:prstGeom prst="roundRect">
            <a:avLst>
              <a:gd name="adj" fmla="val 699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/>
                </a:solidFill>
              </a:rPr>
              <a:t>Performance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DCC21DF4-570B-A647-0F3F-DEA13F24F49A}"/>
              </a:ext>
            </a:extLst>
          </p:cNvPr>
          <p:cNvSpPr/>
          <p:nvPr/>
        </p:nvSpPr>
        <p:spPr>
          <a:xfrm>
            <a:off x="6112475" y="4031918"/>
            <a:ext cx="1707223" cy="410883"/>
          </a:xfrm>
          <a:prstGeom prst="roundRect">
            <a:avLst>
              <a:gd name="adj" fmla="val 699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/>
                </a:solidFill>
              </a:rPr>
              <a:t>Ethics and Safety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9796F240-49DD-67C9-EEB0-AEB539575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3952875" y="2166647"/>
            <a:ext cx="4128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06B130A9-6D66-8B9E-6641-613701D57CE6}"/>
              </a:ext>
            </a:extLst>
          </p:cNvPr>
          <p:cNvSpPr/>
          <p:nvPr/>
        </p:nvSpPr>
        <p:spPr>
          <a:xfrm>
            <a:off x="8386352" y="3138622"/>
            <a:ext cx="1521707" cy="1321716"/>
          </a:xfrm>
          <a:prstGeom prst="roundRect">
            <a:avLst>
              <a:gd name="adj" fmla="val 699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疑慮內容裁示</a:t>
            </a:r>
          </a:p>
        </p:txBody>
      </p:sp>
      <p:pic>
        <p:nvPicPr>
          <p:cNvPr id="49" name="圖片 48" descr="一張含有 黑色, 黑暗 的圖片&#10;&#10;AI 產生的內容可能不正確。">
            <a:extLst>
              <a:ext uri="{FF2B5EF4-FFF2-40B4-BE49-F238E27FC236}">
                <a16:creationId xmlns:a16="http://schemas.microsoft.com/office/drawing/2014/main" id="{5DB2DF13-7E9A-53AA-A896-FE6A0295C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618" y="4739776"/>
            <a:ext cx="669123" cy="669123"/>
          </a:xfrm>
          <a:prstGeom prst="rect">
            <a:avLst/>
          </a:prstGeom>
        </p:spPr>
      </p:pic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B2099078-6282-8D19-614B-32E38D57BBC8}"/>
              </a:ext>
            </a:extLst>
          </p:cNvPr>
          <p:cNvSpPr/>
          <p:nvPr/>
        </p:nvSpPr>
        <p:spPr>
          <a:xfrm>
            <a:off x="8386352" y="5473642"/>
            <a:ext cx="1521707" cy="479448"/>
          </a:xfrm>
          <a:prstGeom prst="roundRect">
            <a:avLst>
              <a:gd name="adj" fmla="val 6996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</a:rPr>
              <a:t>人工智慧</a:t>
            </a:r>
            <a:endParaRPr lang="en-US" altLang="zh-TW" sz="1400" b="1" dirty="0">
              <a:solidFill>
                <a:schemeClr val="tx1"/>
              </a:solidFill>
            </a:endParaRPr>
          </a:p>
          <a:p>
            <a:pPr algn="ctr"/>
            <a:r>
              <a:rPr lang="zh-TW" altLang="en-US" sz="1400" b="1" dirty="0">
                <a:solidFill>
                  <a:schemeClr val="tx1"/>
                </a:solidFill>
              </a:rPr>
              <a:t>治理委員會</a:t>
            </a: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BB83377C-BD07-1FB7-2AB7-409E15E08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9" idx="0"/>
            <a:endCxn id="46" idx="2"/>
          </p:cNvCxnSpPr>
          <p:nvPr/>
        </p:nvCxnSpPr>
        <p:spPr>
          <a:xfrm flipH="1" flipV="1">
            <a:off x="9147206" y="4460338"/>
            <a:ext cx="4974" cy="27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4BA29DB4-CABB-2D3D-B81E-46D8C2F39260}"/>
              </a:ext>
            </a:extLst>
          </p:cNvPr>
          <p:cNvSpPr/>
          <p:nvPr/>
        </p:nvSpPr>
        <p:spPr>
          <a:xfrm>
            <a:off x="2361198" y="5192171"/>
            <a:ext cx="2297575" cy="543645"/>
          </a:xfrm>
          <a:prstGeom prst="roundRect">
            <a:avLst>
              <a:gd name="adj" fmla="val 699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Reference LLM </a:t>
            </a:r>
            <a:r>
              <a:rPr lang="zh-TW" altLang="en-US" sz="1600" b="1" dirty="0">
                <a:solidFill>
                  <a:schemeClr val="tx1"/>
                </a:solidFill>
              </a:rPr>
              <a:t>檢核</a:t>
            </a:r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3B598968-60B1-DC9C-33F8-B1E2CAF554D0}"/>
              </a:ext>
            </a:extLst>
          </p:cNvPr>
          <p:cNvSpPr/>
          <p:nvPr/>
        </p:nvSpPr>
        <p:spPr>
          <a:xfrm>
            <a:off x="5202391" y="5192172"/>
            <a:ext cx="2597217" cy="543645"/>
          </a:xfrm>
          <a:prstGeom prst="roundRect">
            <a:avLst>
              <a:gd name="adj" fmla="val 6996"/>
            </a:avLst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</a:rPr>
              <a:t>Customized LLM </a:t>
            </a:r>
            <a:r>
              <a:rPr lang="zh-TW" altLang="en-US" sz="1600" b="1" dirty="0">
                <a:solidFill>
                  <a:schemeClr val="tx1"/>
                </a:solidFill>
              </a:rPr>
              <a:t>檢核</a:t>
            </a:r>
          </a:p>
        </p:txBody>
      </p:sp>
      <p:cxnSp>
        <p:nvCxnSpPr>
          <p:cNvPr id="62" name="接點: 肘形 61">
            <a:extLst>
              <a:ext uri="{FF2B5EF4-FFF2-40B4-BE49-F238E27FC236}">
                <a16:creationId xmlns:a16="http://schemas.microsoft.com/office/drawing/2014/main" id="{13F1CD39-0C08-3B9C-572D-2BBF9D2A3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0" idx="3"/>
            <a:endCxn id="46" idx="1"/>
          </p:cNvCxnSpPr>
          <p:nvPr/>
        </p:nvCxnSpPr>
        <p:spPr>
          <a:xfrm flipV="1">
            <a:off x="7799608" y="3799480"/>
            <a:ext cx="586744" cy="1664515"/>
          </a:xfrm>
          <a:prstGeom prst="bentConnector3">
            <a:avLst>
              <a:gd name="adj1" fmla="val 51623"/>
            </a:avLst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24BE8DAE-6AAC-293E-09AB-16753B7C8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5" idx="3"/>
            <a:endCxn id="46" idx="1"/>
          </p:cNvCxnSpPr>
          <p:nvPr/>
        </p:nvCxnSpPr>
        <p:spPr>
          <a:xfrm>
            <a:off x="7819699" y="2166647"/>
            <a:ext cx="566653" cy="163283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E564A8D1-4C41-1472-0758-E6303FEDE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" idx="3"/>
            <a:endCxn id="59" idx="1"/>
          </p:cNvCxnSpPr>
          <p:nvPr/>
        </p:nvCxnSpPr>
        <p:spPr>
          <a:xfrm flipV="1">
            <a:off x="2061556" y="5463994"/>
            <a:ext cx="299642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E7A3C075-8B59-53C1-9E39-814BE403A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4658773" y="5463994"/>
            <a:ext cx="54361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58A96DD5-566C-E7B6-481A-609DE53AAA44}"/>
              </a:ext>
            </a:extLst>
          </p:cNvPr>
          <p:cNvSpPr/>
          <p:nvPr/>
        </p:nvSpPr>
        <p:spPr>
          <a:xfrm>
            <a:off x="10150048" y="2341840"/>
            <a:ext cx="612591" cy="2915279"/>
          </a:xfrm>
          <a:prstGeom prst="roundRect">
            <a:avLst>
              <a:gd name="adj" fmla="val 699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透明性評測</a:t>
            </a:r>
            <a:endParaRPr lang="en-US" altLang="zh-TW" sz="1600" b="1" dirty="0">
              <a:solidFill>
                <a:schemeClr val="tx1"/>
              </a:solidFill>
            </a:endParaRPr>
          </a:p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通</a:t>
            </a:r>
            <a:endParaRPr lang="en-US" altLang="zh-TW" sz="1600" b="1" dirty="0">
              <a:solidFill>
                <a:schemeClr val="tx1"/>
              </a:solidFill>
            </a:endParaRPr>
          </a:p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過</a:t>
            </a:r>
            <a:endParaRPr lang="en-US" altLang="zh-TW" sz="1600" b="1" dirty="0">
              <a:solidFill>
                <a:schemeClr val="tx1"/>
              </a:solidFill>
            </a:endParaRPr>
          </a:p>
          <a:p>
            <a:pPr algn="ctr"/>
            <a:r>
              <a:rPr lang="zh-TW" altLang="en-US" sz="1600" b="1" dirty="0">
                <a:solidFill>
                  <a:schemeClr val="tx1"/>
                </a:solidFill>
              </a:rPr>
              <a:t>與否</a:t>
            </a:r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8425C61E-4439-CFED-D36B-5676EA32F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6" idx="3"/>
            <a:endCxn id="74" idx="1"/>
          </p:cNvCxnSpPr>
          <p:nvPr/>
        </p:nvCxnSpPr>
        <p:spPr>
          <a:xfrm>
            <a:off x="9908059" y="3799480"/>
            <a:ext cx="2419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D0B87549-DD9E-7392-22F6-28F1C7F6807B}"/>
              </a:ext>
            </a:extLst>
          </p:cNvPr>
          <p:cNvSpPr txBox="1"/>
          <p:nvPr/>
        </p:nvSpPr>
        <p:spPr>
          <a:xfrm>
            <a:off x="2595930" y="1455062"/>
            <a:ext cx="1184285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人工作業</a:t>
            </a:r>
            <a:endParaRPr lang="en-US" altLang="zh-TW" sz="1400" b="1" dirty="0">
              <a:solidFill>
                <a:srgbClr val="36363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1D07F1D0-34B7-7544-E029-B636DF8254F7}"/>
              </a:ext>
            </a:extLst>
          </p:cNvPr>
          <p:cNvSpPr txBox="1"/>
          <p:nvPr/>
        </p:nvSpPr>
        <p:spPr>
          <a:xfrm>
            <a:off x="5463860" y="1455062"/>
            <a:ext cx="1184285" cy="37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457200">
              <a:lnSpc>
                <a:spcPct val="150000"/>
              </a:lnSpc>
              <a:defRPr/>
            </a:pPr>
            <a:r>
              <a:rPr lang="zh-TW" altLang="en-US" sz="1400" b="1" dirty="0">
                <a:solidFill>
                  <a:srgbClr val="363636"/>
                </a:solidFill>
                <a:latin typeface="微軟正黑體" panose="020B0604030504040204" pitchFamily="34" charset="-120"/>
              </a:rPr>
              <a:t>人工作業</a:t>
            </a:r>
            <a:endParaRPr lang="en-US" altLang="zh-TW" sz="1400" b="1" dirty="0">
              <a:solidFill>
                <a:srgbClr val="363636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237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2BA776B-9179-1CD5-10AF-EF2E3872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3" y="2608532"/>
            <a:ext cx="5644291" cy="497024"/>
          </a:xfrm>
        </p:spPr>
        <p:txBody>
          <a:bodyPr/>
          <a:lstStyle/>
          <a:p>
            <a:r>
              <a:rPr lang="zh-TW" altLang="en-US" dirty="0"/>
              <a:t>四、執行細項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8034CE-F4A3-2F70-92A8-D1F3197C0E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1713" y="3429000"/>
            <a:ext cx="5644291" cy="438053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05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57B6B-B75F-C839-832F-8AED5C587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2">
            <a:extLst>
              <a:ext uri="{FF2B5EF4-FFF2-40B4-BE49-F238E27FC236}">
                <a16:creationId xmlns:a16="http://schemas.microsoft.com/office/drawing/2014/main" id="{FD49085C-431A-9FDF-4F1C-52797672D3F9}"/>
              </a:ext>
            </a:extLst>
          </p:cNvPr>
          <p:cNvSpPr txBox="1">
            <a:spLocks/>
          </p:cNvSpPr>
          <p:nvPr/>
        </p:nvSpPr>
        <p:spPr>
          <a:xfrm>
            <a:off x="391887" y="302192"/>
            <a:ext cx="10345782" cy="661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3200" dirty="0">
                <a:solidFill>
                  <a:srgbClr val="008FC7"/>
                </a:solidFill>
              </a:rPr>
              <a:t>四、執行細項 </a:t>
            </a:r>
            <a:r>
              <a:rPr lang="zh-TW" altLang="en-US" sz="3200" baseline="30000" dirty="0">
                <a:solidFill>
                  <a:srgbClr val="008FC7"/>
                </a:solidFill>
              </a:rPr>
              <a:t>收集相關文件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D44A01D-381B-F4EF-E9EA-97391095746C}"/>
              </a:ext>
            </a:extLst>
          </p:cNvPr>
          <p:cNvSpPr txBox="1"/>
          <p:nvPr/>
        </p:nvSpPr>
        <p:spPr>
          <a:xfrm>
            <a:off x="391885" y="1200117"/>
            <a:ext cx="10345782" cy="1760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457200">
              <a:lnSpc>
                <a:spcPct val="150000"/>
              </a:lnSpc>
              <a:defRPr/>
            </a:pPr>
            <a:r>
              <a:rPr lang="zh-TW" altLang="en-US" b="1" dirty="0">
                <a:solidFill>
                  <a:srgbClr val="008F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相關文件收集</a:t>
            </a:r>
            <a:endParaRPr lang="en-US" altLang="zh-TW" b="1" dirty="0">
              <a:solidFill>
                <a:srgbClr val="008FC7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文件收集範圍不限於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Model Card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、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System Card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、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Technical Report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、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Transparency Note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、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GitHub Repository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、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Blog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官方網站、學術論文等。凡能有效說明模型於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Model Summary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、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Model Usage and Limitations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，以及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Evaluation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等面向之資訊，且來源為官方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之公開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文件者，皆可納入分析範疇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>
              <a:solidFill>
                <a:srgbClr val="36363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在衡量模型透明性時，允許同時參考多份官方文件，以確保資訊的完整性與準確性。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  </a:t>
            </a:r>
            <a:endParaRPr lang="en-US" altLang="zh-TW" sz="1400" dirty="0">
              <a:solidFill>
                <a:srgbClr val="36363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038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948DA-244D-2D4D-BCCF-DE4268ED8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2">
            <a:extLst>
              <a:ext uri="{FF2B5EF4-FFF2-40B4-BE49-F238E27FC236}">
                <a16:creationId xmlns:a16="http://schemas.microsoft.com/office/drawing/2014/main" id="{DA8EF03D-EEF1-28BB-E562-412A98746A4C}"/>
              </a:ext>
            </a:extLst>
          </p:cNvPr>
          <p:cNvSpPr txBox="1">
            <a:spLocks/>
          </p:cNvSpPr>
          <p:nvPr/>
        </p:nvSpPr>
        <p:spPr>
          <a:xfrm>
            <a:off x="391887" y="302192"/>
            <a:ext cx="10345782" cy="661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3200" dirty="0">
                <a:solidFill>
                  <a:srgbClr val="008FC7"/>
                </a:solidFill>
              </a:rPr>
              <a:t>四、執行細項 </a:t>
            </a:r>
            <a:r>
              <a:rPr lang="en-US" altLang="zh-TW" sz="3200" baseline="30000" dirty="0">
                <a:solidFill>
                  <a:srgbClr val="008FC7"/>
                </a:solidFill>
              </a:rPr>
              <a:t>Model Summary </a:t>
            </a:r>
            <a:endParaRPr lang="zh-TW" altLang="en-US" sz="3200" baseline="30000" dirty="0">
              <a:solidFill>
                <a:srgbClr val="008FC7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A26873A-918B-28BB-1873-A90B1221356E}"/>
              </a:ext>
            </a:extLst>
          </p:cNvPr>
          <p:cNvSpPr txBox="1"/>
          <p:nvPr/>
        </p:nvSpPr>
        <p:spPr>
          <a:xfrm>
            <a:off x="391885" y="1200117"/>
            <a:ext cx="10345782" cy="2084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8FC7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Architecture</a:t>
            </a:r>
          </a:p>
          <a:p>
            <a:pPr marL="285750" marR="0" lvl="0" indent="-28575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必須明確說明模型建構時所採用之訓練架構，例如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Generative Pretrained Transformer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（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GPT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）、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Vision Transformer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（</a:t>
            </a:r>
            <a:r>
              <a:rPr kumimoji="0" lang="en-US" altLang="zh-TW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ViT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）等。此資訊有助於理解模型的設計理念與其在特定任務上的適用性。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363636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若模型在訓練過程中，於編碼機制（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Encoding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）、注意力機制（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Attention Mechanism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）、正規化方法（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Normalizer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）、或適配器（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Adaptation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）等方面進行特別調整，亦建議詳加說明。此類細節有助於評估模型在特定應用場景中的表現差異與潛在限制。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363636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1C24F57-3BC4-9EB1-B4C8-DE207585F535}"/>
              </a:ext>
            </a:extLst>
          </p:cNvPr>
          <p:cNvSpPr txBox="1"/>
          <p:nvPr/>
        </p:nvSpPr>
        <p:spPr>
          <a:xfrm>
            <a:off x="391885" y="3520656"/>
            <a:ext cx="10345782" cy="1114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8FC7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Input and outputs</a:t>
            </a:r>
          </a:p>
          <a:p>
            <a:pPr marL="285750" lvl="0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必須明確說明 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LLM 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輸出內容可接受的資料類型，如文字、圖片，或是多種資料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</a:rPr>
              <a:t>類型的整合；同時亦須說明輸入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</a:rPr>
              <a:t>/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</a:rPr>
              <a:t>輸出限制，如模型的最大上下文長度</a:t>
            </a:r>
            <a:r>
              <a:rPr lang="zh-TW" altLang="en-US" sz="1400" dirty="0"/>
              <a:t>（多以 </a:t>
            </a:r>
            <a:r>
              <a:rPr lang="en-US" altLang="zh-TW" sz="1400" dirty="0"/>
              <a:t>token</a:t>
            </a:r>
            <a:r>
              <a:rPr lang="zh-TW" altLang="en-US" sz="1400" dirty="0"/>
              <a:t> 為單位）。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268496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826D9-505D-42A7-CDEA-F5FCCF67C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2">
            <a:extLst>
              <a:ext uri="{FF2B5EF4-FFF2-40B4-BE49-F238E27FC236}">
                <a16:creationId xmlns:a16="http://schemas.microsoft.com/office/drawing/2014/main" id="{F3EA53BA-1765-F5B1-EA27-F865BAE97D45}"/>
              </a:ext>
            </a:extLst>
          </p:cNvPr>
          <p:cNvSpPr txBox="1">
            <a:spLocks/>
          </p:cNvSpPr>
          <p:nvPr/>
        </p:nvSpPr>
        <p:spPr>
          <a:xfrm>
            <a:off x="391887" y="302192"/>
            <a:ext cx="10345782" cy="661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3200" dirty="0">
                <a:solidFill>
                  <a:srgbClr val="008FC7"/>
                </a:solidFill>
              </a:rPr>
              <a:t>四、執行細項 </a:t>
            </a:r>
            <a:r>
              <a:rPr lang="en-US" altLang="zh-TW" sz="3200" baseline="30000" dirty="0">
                <a:solidFill>
                  <a:srgbClr val="008FC7"/>
                </a:solidFill>
              </a:rPr>
              <a:t>Model Summary </a:t>
            </a:r>
            <a:endParaRPr lang="zh-TW" altLang="en-US" sz="3200" baseline="30000" dirty="0">
              <a:solidFill>
                <a:srgbClr val="008FC7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71A18EE-4D36-45A9-F2B7-00229D9805F4}"/>
              </a:ext>
            </a:extLst>
          </p:cNvPr>
          <p:cNvSpPr txBox="1"/>
          <p:nvPr/>
        </p:nvSpPr>
        <p:spPr>
          <a:xfrm>
            <a:off x="391885" y="1315871"/>
            <a:ext cx="10345782" cy="1760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457200">
              <a:lnSpc>
                <a:spcPct val="150000"/>
              </a:lnSpc>
              <a:defRPr/>
            </a:pPr>
            <a:r>
              <a:rPr lang="en-US" altLang="zh-TW" b="1" dirty="0">
                <a:solidFill>
                  <a:srgbClr val="008F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Terms and links</a:t>
            </a:r>
          </a:p>
          <a:p>
            <a:pPr marL="285750" lvl="0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模型是否提供完整且易於取得的使用條款，並清楚說明使用者在使用模型時的權利與義務，具體應包含：取得方式、法律定義、使用者資格要求、禁止用途、法律責任、風險揭露等項目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>
              <a:solidFill>
                <a:srgbClr val="36363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lvl="0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模型是否提供足夠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</a:rPr>
              <a:t>的技術資訊連結，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讓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能理解模型的使用方式、運作與限制，像是是否有提供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API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文件、模型使用手冊、開發者指南、模型原始論文等內容的連結。</a:t>
            </a:r>
            <a:endParaRPr lang="en-US" altLang="zh-TW" sz="1400" dirty="0">
              <a:solidFill>
                <a:srgbClr val="36363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62E5CB7-ECF3-7B29-4E83-7E2999A17154}"/>
              </a:ext>
            </a:extLst>
          </p:cNvPr>
          <p:cNvSpPr txBox="1"/>
          <p:nvPr/>
        </p:nvSpPr>
        <p:spPr>
          <a:xfrm>
            <a:off x="391885" y="3428999"/>
            <a:ext cx="10345782" cy="2407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457200">
              <a:lnSpc>
                <a:spcPct val="150000"/>
              </a:lnSpc>
              <a:defRPr/>
            </a:pPr>
            <a:r>
              <a:rPr lang="en-US" altLang="zh-TW" b="1" dirty="0">
                <a:solidFill>
                  <a:srgbClr val="008F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 data</a:t>
            </a:r>
          </a:p>
          <a:p>
            <a:pPr marL="285750" lvl="0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必須明確說明模型訓練的資料來源，若當模型開發者因資料無法揭露具體的訓練資料來源時，仍應提供足夠的資訊以維持透明性。這包括清楚說明資料的主要來源類型，例如是否來自網頁文本、程式碼、數學內容或圖像等；同時也應揭露資料的總量或規模，例如使用了多少 </a:t>
            </a: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token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或資料筆數。此外，若訓練資料涵蓋特定領域（如醫療、法律）或特定語言，也應加以說明其比例或代表性，以協助使用者理解模型的知識基礎與可能的偏誤風險。</a:t>
            </a:r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363636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lvl="0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模型揭露文件中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</a:rPr>
              <a:t>必須明確說明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是否有進行敏感資料（如個資、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CSAM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）過濾，並簡述所採用的技術或流程；若有其他安全性或品質控管措施（如低品質內容排除、毒性語言過濾），應予以揭露。</a:t>
            </a:r>
            <a:endParaRPr lang="en-US" altLang="zh-TW" sz="1400" dirty="0">
              <a:solidFill>
                <a:srgbClr val="363636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858618"/>
      </p:ext>
    </p:extLst>
  </p:cSld>
  <p:clrMapOvr>
    <a:masterClrMapping/>
  </p:clrMapOvr>
</p:sld>
</file>

<file path=ppt/theme/theme1.xml><?xml version="1.0" encoding="utf-8"?>
<a:theme xmlns:a="http://schemas.openxmlformats.org/drawingml/2006/main" name="富邦A-25大樓-封面">
  <a:themeElements>
    <a:clrScheme name="FB2">
      <a:dk1>
        <a:srgbClr val="363636"/>
      </a:dk1>
      <a:lt1>
        <a:srgbClr val="FFFFFF"/>
      </a:lt1>
      <a:dk2>
        <a:srgbClr val="A2A2A2"/>
      </a:dk2>
      <a:lt2>
        <a:srgbClr val="EEECE1"/>
      </a:lt2>
      <a:accent1>
        <a:srgbClr val="0093C1"/>
      </a:accent1>
      <a:accent2>
        <a:srgbClr val="30DAA2"/>
      </a:accent2>
      <a:accent3>
        <a:srgbClr val="00A59B"/>
      </a:accent3>
      <a:accent4>
        <a:srgbClr val="00D4F0"/>
      </a:accent4>
      <a:accent5>
        <a:srgbClr val="014865"/>
      </a:accent5>
      <a:accent6>
        <a:srgbClr val="FFC94F"/>
      </a:accent6>
      <a:hlink>
        <a:srgbClr val="0070C0"/>
      </a:hlink>
      <a:folHlink>
        <a:srgbClr val="7030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2870</Words>
  <Application>Microsoft Office PowerPoint</Application>
  <PresentationFormat>寬螢幕</PresentationFormat>
  <Paragraphs>184</Paragraphs>
  <Slides>20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微軟正黑體</vt:lpstr>
      <vt:lpstr>Arial</vt:lpstr>
      <vt:lpstr>Calibri</vt:lpstr>
      <vt:lpstr>Wingdings</vt:lpstr>
      <vt:lpstr>富邦A-25大樓-封面</vt:lpstr>
      <vt:lpstr>PowerPoint 簡報</vt:lpstr>
      <vt:lpstr>一、評測規劃</vt:lpstr>
      <vt:lpstr>PowerPoint 簡報</vt:lpstr>
      <vt:lpstr>PowerPoint 簡報</vt:lpstr>
      <vt:lpstr>一、評測規劃 評測流程</vt:lpstr>
      <vt:lpstr>四、執行細項</vt:lpstr>
      <vt:lpstr>PowerPoint 簡報</vt:lpstr>
      <vt:lpstr>PowerPoint 簡報</vt:lpstr>
      <vt:lpstr>PowerPoint 簡報</vt:lpstr>
      <vt:lpstr>PowerPoint 簡報</vt:lpstr>
      <vt:lpstr>PowerPoint 簡報</vt:lpstr>
      <vt:lpstr>五、實際評測案例</vt:lpstr>
      <vt:lpstr>PowerPoint 簡報</vt:lpstr>
      <vt:lpstr>PowerPoint 簡報</vt:lpstr>
      <vt:lpstr>PowerPoint 簡報</vt:lpstr>
      <vt:lpstr>PowerPoint 簡報</vt:lpstr>
      <vt:lpstr>附錄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黃昕</dc:creator>
  <cp:lastModifiedBy>HSIN HUANG</cp:lastModifiedBy>
  <cp:revision>213</cp:revision>
  <dcterms:created xsi:type="dcterms:W3CDTF">2025-10-17T07:20:53Z</dcterms:created>
  <dcterms:modified xsi:type="dcterms:W3CDTF">2025-10-23T11:36:23Z</dcterms:modified>
</cp:coreProperties>
</file>