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147483266" r:id="rId2"/>
    <p:sldId id="2147483276" r:id="rId3"/>
    <p:sldId id="2147483278" r:id="rId4"/>
    <p:sldId id="2147483281" r:id="rId5"/>
    <p:sldId id="2147483279" r:id="rId6"/>
    <p:sldId id="2147483277" r:id="rId7"/>
    <p:sldId id="2147483282" r:id="rId8"/>
    <p:sldId id="2147483274" r:id="rId9"/>
    <p:sldId id="2147483280" r:id="rId10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FC7"/>
    <a:srgbClr val="DBEBFE"/>
    <a:srgbClr val="B7D7FE"/>
    <a:srgbClr val="ED7D31"/>
    <a:srgbClr val="87CA7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4660"/>
  </p:normalViewPr>
  <p:slideViewPr>
    <p:cSldViewPr snapToGrid="0">
      <p:cViewPr varScale="1">
        <p:scale>
          <a:sx n="110" d="100"/>
          <a:sy n="110" d="100"/>
        </p:scale>
        <p:origin x="59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6994741-50A1-4DDB-BE58-3B7E636301F0}" type="datetimeFigureOut">
              <a:rPr lang="zh-TW" altLang="en-US" smtClean="0"/>
              <a:t>2025/10/22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CC622FB-9102-4C6F-A419-BDCBC87BF19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8349499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A8C10-7E4D-47BE-BDB9-4A126C27A52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8855647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A8C10-7E4D-47BE-BDB9-4A126C27A52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952664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A8C10-7E4D-47BE-BDB9-4A126C27A52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690710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AAEA8C10-7E4D-47BE-BDB9-4A126C27A52A}" type="slidenum">
              <a:rPr kumimoji="0" lang="zh-TW" alt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/>
                <a:ea typeface="新細明體" panose="02020500000000000000" pitchFamily="18" charset="-120"/>
                <a:cs typeface="+mn-cs"/>
              </a:rPr>
              <a:pPr marL="0" marR="0" lvl="0" indent="0" algn="r" defTabSz="4572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zh-TW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/>
              <a:ea typeface="新細明體" panose="02020500000000000000" pitchFamily="18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786732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目錄頁">
    <p:bg bwMode="blackGray"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投影片編號版面配置區 3">
            <a:extLst>
              <a:ext uri="{FF2B5EF4-FFF2-40B4-BE49-F238E27FC236}">
                <a16:creationId xmlns:a16="http://schemas.microsoft.com/office/drawing/2014/main" id="{657F3605-2EB4-044B-A755-F377C5749D8E}"/>
              </a:ext>
            </a:extLst>
          </p:cNvPr>
          <p:cNvSpPr txBox="1">
            <a:spLocks/>
          </p:cNvSpPr>
          <p:nvPr userDrawn="1"/>
        </p:nvSpPr>
        <p:spPr>
          <a:xfrm>
            <a:off x="11706044" y="6519625"/>
            <a:ext cx="403891" cy="297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4094CE0-D024-4FC6-B25F-837FC5BFCD48}" type="slidenum">
              <a:rPr lang="zh-TW" altLang="en-US" sz="1400" smtClean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zh-TW" altLang="en-US" sz="1400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投影片編號版面配置區 3">
            <a:extLst>
              <a:ext uri="{FF2B5EF4-FFF2-40B4-BE49-F238E27FC236}">
                <a16:creationId xmlns:a16="http://schemas.microsoft.com/office/drawing/2014/main" id="{23E32C13-15C5-88F2-E564-E878156F89C8}"/>
              </a:ext>
            </a:extLst>
          </p:cNvPr>
          <p:cNvSpPr txBox="1">
            <a:spLocks/>
          </p:cNvSpPr>
          <p:nvPr userDrawn="1"/>
        </p:nvSpPr>
        <p:spPr>
          <a:xfrm>
            <a:off x="11706044" y="6515712"/>
            <a:ext cx="403891" cy="297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4094CE0-D024-4FC6-B25F-837FC5BFCD48}" type="slidenum">
              <a:rPr lang="zh-TW" altLang="en-US" sz="1400" smtClean="0">
                <a:solidFill>
                  <a:srgbClr val="0150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zh-TW" altLang="en-US" sz="1400" dirty="0">
              <a:solidFill>
                <a:srgbClr val="0150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2214E958-5F64-5B7B-7E57-4802DB5FE16A}"/>
              </a:ext>
            </a:extLst>
          </p:cNvPr>
          <p:cNvSpPr>
            <a:spLocks noGrp="1"/>
          </p:cNvSpPr>
          <p:nvPr>
            <p:ph type="body" sz="quarter" idx="3" hasCustomPrompt="1"/>
          </p:nvPr>
        </p:nvSpPr>
        <p:spPr>
          <a:xfrm>
            <a:off x="4038600" y="1390417"/>
            <a:ext cx="4617720" cy="4984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1507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主題</a:t>
            </a:r>
            <a:r>
              <a:rPr lang="en-US" altLang="zh-TW" dirty="0"/>
              <a:t>1</a:t>
            </a:r>
            <a:endParaRPr lang="zh-TW" alt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239913-E330-0DB9-B668-81BCC678665E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4038600" y="2191316"/>
            <a:ext cx="4617720" cy="4984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1507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主題</a:t>
            </a:r>
            <a:r>
              <a:rPr lang="en-US" altLang="zh-TW" dirty="0"/>
              <a:t>2</a:t>
            </a:r>
            <a:endParaRPr lang="zh-TW" altLang="en-US" dirty="0"/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202BCD2-4127-E3CB-D04B-C559A8D63121}"/>
              </a:ext>
            </a:extLst>
          </p:cNvPr>
          <p:cNvSpPr>
            <a:spLocks noGrp="1"/>
          </p:cNvSpPr>
          <p:nvPr>
            <p:ph type="body" sz="quarter" idx="23" hasCustomPrompt="1"/>
          </p:nvPr>
        </p:nvSpPr>
        <p:spPr>
          <a:xfrm>
            <a:off x="4038600" y="3002771"/>
            <a:ext cx="4617720" cy="4984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1507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主題</a:t>
            </a:r>
            <a:r>
              <a:rPr lang="en-US" altLang="zh-TW" dirty="0"/>
              <a:t>3</a:t>
            </a:r>
            <a:endParaRPr lang="zh-TW" altLang="en-US" dirty="0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BCEEF6DF-DB0F-11BA-D5E1-73691D040C25}"/>
              </a:ext>
            </a:extLst>
          </p:cNvPr>
          <p:cNvSpPr>
            <a:spLocks noGrp="1"/>
          </p:cNvSpPr>
          <p:nvPr>
            <p:ph type="body" sz="quarter" idx="24" hasCustomPrompt="1"/>
          </p:nvPr>
        </p:nvSpPr>
        <p:spPr>
          <a:xfrm>
            <a:off x="4038600" y="3795900"/>
            <a:ext cx="4617720" cy="4984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1507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主題</a:t>
            </a:r>
            <a:r>
              <a:rPr lang="en-US" altLang="zh-TW" dirty="0"/>
              <a:t>4</a:t>
            </a:r>
            <a:endParaRPr lang="zh-TW" altLang="en-US" dirty="0"/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1F08AA32-4D70-A1F8-D822-40CA1B754A41}"/>
              </a:ext>
            </a:extLst>
          </p:cNvPr>
          <p:cNvSpPr>
            <a:spLocks noGrp="1"/>
          </p:cNvSpPr>
          <p:nvPr>
            <p:ph type="body" sz="quarter" idx="25" hasCustomPrompt="1"/>
          </p:nvPr>
        </p:nvSpPr>
        <p:spPr>
          <a:xfrm>
            <a:off x="4038600" y="4546032"/>
            <a:ext cx="4617720" cy="4984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1507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主題</a:t>
            </a:r>
            <a:r>
              <a:rPr lang="en-US" altLang="zh-TW" dirty="0"/>
              <a:t>5</a:t>
            </a:r>
            <a:endParaRPr lang="zh-TW" altLang="en-US" dirty="0"/>
          </a:p>
        </p:txBody>
      </p:sp>
      <p:sp>
        <p:nvSpPr>
          <p:cNvPr id="16" name="Text Placeholder 4">
            <a:extLst>
              <a:ext uri="{FF2B5EF4-FFF2-40B4-BE49-F238E27FC236}">
                <a16:creationId xmlns:a16="http://schemas.microsoft.com/office/drawing/2014/main" id="{AA08D747-DF5B-12C7-22C7-1663C4BE7BC0}"/>
              </a:ext>
            </a:extLst>
          </p:cNvPr>
          <p:cNvSpPr>
            <a:spLocks noGrp="1"/>
          </p:cNvSpPr>
          <p:nvPr>
            <p:ph type="body" sz="quarter" idx="27" hasCustomPrompt="1"/>
          </p:nvPr>
        </p:nvSpPr>
        <p:spPr>
          <a:xfrm>
            <a:off x="8723812" y="1390417"/>
            <a:ext cx="1404926" cy="4984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1507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P.1</a:t>
            </a:r>
            <a:endParaRPr lang="zh-TW" altLang="en-US" dirty="0"/>
          </a:p>
        </p:txBody>
      </p:sp>
      <p:sp>
        <p:nvSpPr>
          <p:cNvPr id="17" name="Text Placeholder 4">
            <a:extLst>
              <a:ext uri="{FF2B5EF4-FFF2-40B4-BE49-F238E27FC236}">
                <a16:creationId xmlns:a16="http://schemas.microsoft.com/office/drawing/2014/main" id="{25CC16F7-38E1-776A-56FC-D63B8B3C0D33}"/>
              </a:ext>
            </a:extLst>
          </p:cNvPr>
          <p:cNvSpPr>
            <a:spLocks noGrp="1"/>
          </p:cNvSpPr>
          <p:nvPr>
            <p:ph type="body" sz="quarter" idx="28" hasCustomPrompt="1"/>
          </p:nvPr>
        </p:nvSpPr>
        <p:spPr>
          <a:xfrm>
            <a:off x="8723812" y="2191316"/>
            <a:ext cx="1404926" cy="4984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1507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P.2</a:t>
            </a:r>
            <a:endParaRPr lang="zh-TW" altLang="en-US" dirty="0"/>
          </a:p>
        </p:txBody>
      </p:sp>
      <p:sp>
        <p:nvSpPr>
          <p:cNvPr id="18" name="Text Placeholder 4">
            <a:extLst>
              <a:ext uri="{FF2B5EF4-FFF2-40B4-BE49-F238E27FC236}">
                <a16:creationId xmlns:a16="http://schemas.microsoft.com/office/drawing/2014/main" id="{8899C2A4-83C3-685E-8153-E742A347E241}"/>
              </a:ext>
            </a:extLst>
          </p:cNvPr>
          <p:cNvSpPr>
            <a:spLocks noGrp="1"/>
          </p:cNvSpPr>
          <p:nvPr>
            <p:ph type="body" sz="quarter" idx="29" hasCustomPrompt="1"/>
          </p:nvPr>
        </p:nvSpPr>
        <p:spPr>
          <a:xfrm>
            <a:off x="8723812" y="3002771"/>
            <a:ext cx="1404926" cy="4984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1507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P.3</a:t>
            </a:r>
            <a:endParaRPr lang="zh-TW" altLang="en-US" dirty="0"/>
          </a:p>
        </p:txBody>
      </p:sp>
      <p:sp>
        <p:nvSpPr>
          <p:cNvPr id="19" name="Text Placeholder 4">
            <a:extLst>
              <a:ext uri="{FF2B5EF4-FFF2-40B4-BE49-F238E27FC236}">
                <a16:creationId xmlns:a16="http://schemas.microsoft.com/office/drawing/2014/main" id="{02DF12DD-9685-DCF2-415D-2879914A071E}"/>
              </a:ext>
            </a:extLst>
          </p:cNvPr>
          <p:cNvSpPr>
            <a:spLocks noGrp="1"/>
          </p:cNvSpPr>
          <p:nvPr>
            <p:ph type="body" sz="quarter" idx="30" hasCustomPrompt="1"/>
          </p:nvPr>
        </p:nvSpPr>
        <p:spPr>
          <a:xfrm>
            <a:off x="8723812" y="3795900"/>
            <a:ext cx="1404926" cy="4984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1507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P.4</a:t>
            </a:r>
            <a:endParaRPr lang="zh-TW" altLang="en-US" dirty="0"/>
          </a:p>
        </p:txBody>
      </p:sp>
      <p:sp>
        <p:nvSpPr>
          <p:cNvPr id="20" name="Text Placeholder 4">
            <a:extLst>
              <a:ext uri="{FF2B5EF4-FFF2-40B4-BE49-F238E27FC236}">
                <a16:creationId xmlns:a16="http://schemas.microsoft.com/office/drawing/2014/main" id="{CE16850D-8C57-76E6-F5E9-7522771E75C7}"/>
              </a:ext>
            </a:extLst>
          </p:cNvPr>
          <p:cNvSpPr>
            <a:spLocks noGrp="1"/>
          </p:cNvSpPr>
          <p:nvPr>
            <p:ph type="body" sz="quarter" idx="31" hasCustomPrompt="1"/>
          </p:nvPr>
        </p:nvSpPr>
        <p:spPr>
          <a:xfrm>
            <a:off x="8723812" y="4546032"/>
            <a:ext cx="1404926" cy="4984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1507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P.5</a:t>
            </a:r>
            <a:endParaRPr lang="zh-TW" altLang="en-US" dirty="0"/>
          </a:p>
        </p:txBody>
      </p:sp>
      <p:sp>
        <p:nvSpPr>
          <p:cNvPr id="21" name="Text Placeholder 4">
            <a:extLst>
              <a:ext uri="{FF2B5EF4-FFF2-40B4-BE49-F238E27FC236}">
                <a16:creationId xmlns:a16="http://schemas.microsoft.com/office/drawing/2014/main" id="{992689DA-2CAB-D38D-8795-61AE0899985E}"/>
              </a:ext>
            </a:extLst>
          </p:cNvPr>
          <p:cNvSpPr>
            <a:spLocks noGrp="1"/>
          </p:cNvSpPr>
          <p:nvPr>
            <p:ph type="body" sz="quarter" idx="32" hasCustomPrompt="1"/>
          </p:nvPr>
        </p:nvSpPr>
        <p:spPr>
          <a:xfrm>
            <a:off x="4038600" y="5296164"/>
            <a:ext cx="4617720" cy="4984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1507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主題</a:t>
            </a:r>
            <a:r>
              <a:rPr lang="en-US" altLang="zh-TW" dirty="0"/>
              <a:t>6</a:t>
            </a:r>
            <a:endParaRPr lang="zh-TW" altLang="en-US" dirty="0"/>
          </a:p>
        </p:txBody>
      </p:sp>
      <p:sp>
        <p:nvSpPr>
          <p:cNvPr id="22" name="Text Placeholder 4">
            <a:extLst>
              <a:ext uri="{FF2B5EF4-FFF2-40B4-BE49-F238E27FC236}">
                <a16:creationId xmlns:a16="http://schemas.microsoft.com/office/drawing/2014/main" id="{FCC507A3-3B51-8232-447F-3414F0B552BB}"/>
              </a:ext>
            </a:extLst>
          </p:cNvPr>
          <p:cNvSpPr>
            <a:spLocks noGrp="1"/>
          </p:cNvSpPr>
          <p:nvPr>
            <p:ph type="body" sz="quarter" idx="33" hasCustomPrompt="1"/>
          </p:nvPr>
        </p:nvSpPr>
        <p:spPr>
          <a:xfrm>
            <a:off x="8723812" y="5296164"/>
            <a:ext cx="1404926" cy="498475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000" b="1">
                <a:solidFill>
                  <a:srgbClr val="015075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P.6</a:t>
            </a:r>
            <a:endParaRPr lang="zh-TW" altLang="en-US" dirty="0"/>
          </a:p>
        </p:txBody>
      </p:sp>
      <p:sp>
        <p:nvSpPr>
          <p:cNvPr id="23" name="Text Placeholder 4">
            <a:extLst>
              <a:ext uri="{FF2B5EF4-FFF2-40B4-BE49-F238E27FC236}">
                <a16:creationId xmlns:a16="http://schemas.microsoft.com/office/drawing/2014/main" id="{2E8AC715-4C35-F646-FA3F-333A4051EA47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2087593" y="948906"/>
            <a:ext cx="1428317" cy="664234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2400"/>
              </a:lnSpc>
              <a:buNone/>
              <a:defRPr sz="4000" b="1">
                <a:solidFill>
                  <a:srgbClr val="1492C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 dirty="0"/>
              <a:t>目錄</a:t>
            </a:r>
          </a:p>
        </p:txBody>
      </p:sp>
      <p:sp>
        <p:nvSpPr>
          <p:cNvPr id="24" name="Text Placeholder 4">
            <a:extLst>
              <a:ext uri="{FF2B5EF4-FFF2-40B4-BE49-F238E27FC236}">
                <a16:creationId xmlns:a16="http://schemas.microsoft.com/office/drawing/2014/main" id="{B7C820E2-9FFC-FD5A-4631-B31DE640260E}"/>
              </a:ext>
            </a:extLst>
          </p:cNvPr>
          <p:cNvSpPr>
            <a:spLocks noGrp="1"/>
          </p:cNvSpPr>
          <p:nvPr>
            <p:ph type="body" sz="quarter" idx="26" hasCustomPrompt="1"/>
          </p:nvPr>
        </p:nvSpPr>
        <p:spPr>
          <a:xfrm>
            <a:off x="2087593" y="1690708"/>
            <a:ext cx="1428317" cy="293367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ctr">
              <a:lnSpc>
                <a:spcPts val="2400"/>
              </a:lnSpc>
              <a:buNone/>
              <a:defRPr sz="1800" b="1">
                <a:solidFill>
                  <a:srgbClr val="1492C3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TW" dirty="0"/>
              <a:t>CONTENTS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4814429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內頁版型-有標題樣式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文字版面配置區 3">
            <a:extLst>
              <a:ext uri="{FF2B5EF4-FFF2-40B4-BE49-F238E27FC236}">
                <a16:creationId xmlns:a16="http://schemas.microsoft.com/office/drawing/2014/main" id="{6CD9405B-7619-376D-E659-4E58135DADB7}"/>
              </a:ext>
            </a:extLst>
          </p:cNvPr>
          <p:cNvSpPr>
            <a:spLocks noGrp="1"/>
          </p:cNvSpPr>
          <p:nvPr>
            <p:ph type="body" sz="quarter" idx="29"/>
          </p:nvPr>
        </p:nvSpPr>
        <p:spPr>
          <a:xfrm>
            <a:off x="1140123" y="952926"/>
            <a:ext cx="6319206" cy="403471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  <a:lvl2pPr marL="4572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2pPr>
            <a:lvl3pPr marL="9144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3pPr>
            <a:lvl4pPr marL="13716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4pPr>
            <a:lvl5pPr marL="1828800" indent="0">
              <a:buNone/>
              <a:defRPr>
                <a:solidFill>
                  <a:schemeClr val="tx1">
                    <a:lumMod val="85000"/>
                    <a:lumOff val="15000"/>
                  </a:schemeClr>
                </a:solidFill>
              </a:defRPr>
            </a:lvl5pPr>
          </a:lstStyle>
          <a:p>
            <a:pPr lvl="0"/>
            <a:r>
              <a:rPr lang="zh-TW" altLang="en-US" dirty="0"/>
              <a:t>按一下以編輯母片文字樣式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4C74030-0F4F-CF07-3BF9-FDB24263B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66B3400A-19D0-98DB-0281-065724867D07}"/>
              </a:ext>
            </a:extLst>
          </p:cNvPr>
          <p:cNvSpPr txBox="1">
            <a:spLocks/>
          </p:cNvSpPr>
          <p:nvPr userDrawn="1"/>
        </p:nvSpPr>
        <p:spPr>
          <a:xfrm>
            <a:off x="11706044" y="6515712"/>
            <a:ext cx="403891" cy="297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4094CE0-D024-4FC6-B25F-837FC5BFCD48}" type="slidenum">
              <a:rPr lang="zh-TW" altLang="en-US" sz="1400" smtClean="0">
                <a:solidFill>
                  <a:srgbClr val="0150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zh-TW" altLang="en-US" sz="1400" dirty="0">
              <a:solidFill>
                <a:srgbClr val="0150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E0E50BC-F5C4-49D2-1CA3-0127D1D35F0C}"/>
              </a:ext>
            </a:extLst>
          </p:cNvPr>
          <p:cNvSpPr/>
          <p:nvPr userDrawn="1"/>
        </p:nvSpPr>
        <p:spPr>
          <a:xfrm rot="10800000" flipV="1">
            <a:off x="1149878" y="864405"/>
            <a:ext cx="9646764" cy="58704"/>
          </a:xfrm>
          <a:prstGeom prst="rect">
            <a:avLst/>
          </a:prstGeom>
          <a:gradFill>
            <a:gsLst>
              <a:gs pos="11000">
                <a:srgbClr val="00F9D3">
                  <a:alpha val="0"/>
                </a:srgbClr>
              </a:gs>
              <a:gs pos="39000">
                <a:srgbClr val="00F9D3"/>
              </a:gs>
              <a:gs pos="70000">
                <a:srgbClr val="00C3CD"/>
              </a:gs>
              <a:gs pos="100000">
                <a:srgbClr val="008FC7"/>
              </a:gs>
            </a:gsLst>
            <a:lin ang="0" scaled="0"/>
          </a:gra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778668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內頁版型-章節頁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矩形: 圓角化對角角落 10">
            <a:extLst>
              <a:ext uri="{FF2B5EF4-FFF2-40B4-BE49-F238E27FC236}">
                <a16:creationId xmlns:a16="http://schemas.microsoft.com/office/drawing/2014/main" id="{6B895336-5AC9-E5CF-A4D8-85C1C67F3950}"/>
              </a:ext>
            </a:extLst>
          </p:cNvPr>
          <p:cNvSpPr/>
          <p:nvPr userDrawn="1"/>
        </p:nvSpPr>
        <p:spPr>
          <a:xfrm>
            <a:off x="873629" y="2122488"/>
            <a:ext cx="7717921" cy="2260600"/>
          </a:xfrm>
          <a:prstGeom prst="round2DiagRect">
            <a:avLst>
              <a:gd name="adj1" fmla="val 16667"/>
              <a:gd name="adj2" fmla="val 0"/>
            </a:avLst>
          </a:prstGeom>
          <a:solidFill>
            <a:srgbClr val="C9F9F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cxnSp>
        <p:nvCxnSpPr>
          <p:cNvPr id="2" name="直線接點 1">
            <a:extLst>
              <a:ext uri="{FF2B5EF4-FFF2-40B4-BE49-F238E27FC236}">
                <a16:creationId xmlns:a16="http://schemas.microsoft.com/office/drawing/2014/main" id="{C04EC57D-C283-E94C-3F99-DFCE4343989F}"/>
              </a:ext>
            </a:extLst>
          </p:cNvPr>
          <p:cNvCxnSpPr>
            <a:cxnSpLocks/>
          </p:cNvCxnSpPr>
          <p:nvPr userDrawn="1"/>
        </p:nvCxnSpPr>
        <p:spPr bwMode="gray">
          <a:xfrm>
            <a:off x="1736636" y="3252844"/>
            <a:ext cx="5675348" cy="0"/>
          </a:xfrm>
          <a:prstGeom prst="line">
            <a:avLst/>
          </a:prstGeom>
          <a:ln w="19050">
            <a:solidFill>
              <a:srgbClr val="008FCE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圖片版面配置區 5"/>
          <p:cNvSpPr>
            <a:spLocks noGrp="1"/>
          </p:cNvSpPr>
          <p:nvPr>
            <p:ph type="pic" sz="quarter" idx="23"/>
          </p:nvPr>
        </p:nvSpPr>
        <p:spPr>
          <a:xfrm>
            <a:off x="8078153" y="2122488"/>
            <a:ext cx="2553675" cy="2263775"/>
          </a:xfrm>
          <a:custGeom>
            <a:avLst/>
            <a:gdLst>
              <a:gd name="connsiteX0" fmla="*/ 0 w 2551112"/>
              <a:gd name="connsiteY0" fmla="*/ 0 h 2260600"/>
              <a:gd name="connsiteX1" fmla="*/ 2551112 w 2551112"/>
              <a:gd name="connsiteY1" fmla="*/ 0 h 2260600"/>
              <a:gd name="connsiteX2" fmla="*/ 2551112 w 2551112"/>
              <a:gd name="connsiteY2" fmla="*/ 2260600 h 2260600"/>
              <a:gd name="connsiteX3" fmla="*/ 0 w 2551112"/>
              <a:gd name="connsiteY3" fmla="*/ 2260600 h 2260600"/>
              <a:gd name="connsiteX4" fmla="*/ 0 w 2551112"/>
              <a:gd name="connsiteY4" fmla="*/ 0 h 2260600"/>
              <a:gd name="connsiteX0" fmla="*/ 0 w 2551112"/>
              <a:gd name="connsiteY0" fmla="*/ 0 h 2260600"/>
              <a:gd name="connsiteX1" fmla="*/ 2551112 w 2551112"/>
              <a:gd name="connsiteY1" fmla="*/ 0 h 2260600"/>
              <a:gd name="connsiteX2" fmla="*/ 2551112 w 2551112"/>
              <a:gd name="connsiteY2" fmla="*/ 2260600 h 2260600"/>
              <a:gd name="connsiteX3" fmla="*/ 0 w 2551112"/>
              <a:gd name="connsiteY3" fmla="*/ 2260600 h 2260600"/>
              <a:gd name="connsiteX4" fmla="*/ 0 w 2551112"/>
              <a:gd name="connsiteY4" fmla="*/ 0 h 2260600"/>
              <a:gd name="connsiteX0" fmla="*/ 2551112 w 2642552"/>
              <a:gd name="connsiteY0" fmla="*/ 2260600 h 2352040"/>
              <a:gd name="connsiteX1" fmla="*/ 0 w 2642552"/>
              <a:gd name="connsiteY1" fmla="*/ 2260600 h 2352040"/>
              <a:gd name="connsiteX2" fmla="*/ 0 w 2642552"/>
              <a:gd name="connsiteY2" fmla="*/ 0 h 2352040"/>
              <a:gd name="connsiteX3" fmla="*/ 2551112 w 2642552"/>
              <a:gd name="connsiteY3" fmla="*/ 0 h 2352040"/>
              <a:gd name="connsiteX4" fmla="*/ 2642552 w 2642552"/>
              <a:gd name="connsiteY4" fmla="*/ 2352040 h 2352040"/>
              <a:gd name="connsiteX0" fmla="*/ 2551112 w 2553652"/>
              <a:gd name="connsiteY0" fmla="*/ 2260600 h 2260600"/>
              <a:gd name="connsiteX1" fmla="*/ 0 w 2553652"/>
              <a:gd name="connsiteY1" fmla="*/ 2260600 h 2260600"/>
              <a:gd name="connsiteX2" fmla="*/ 0 w 2553652"/>
              <a:gd name="connsiteY2" fmla="*/ 0 h 2260600"/>
              <a:gd name="connsiteX3" fmla="*/ 2551112 w 2553652"/>
              <a:gd name="connsiteY3" fmla="*/ 0 h 2260600"/>
              <a:gd name="connsiteX4" fmla="*/ 2553652 w 2553652"/>
              <a:gd name="connsiteY4" fmla="*/ 1828165 h 2260600"/>
              <a:gd name="connsiteX0" fmla="*/ 2141537 w 2553652"/>
              <a:gd name="connsiteY0" fmla="*/ 2263775 h 2263775"/>
              <a:gd name="connsiteX1" fmla="*/ 0 w 2553652"/>
              <a:gd name="connsiteY1" fmla="*/ 2260600 h 2263775"/>
              <a:gd name="connsiteX2" fmla="*/ 0 w 2553652"/>
              <a:gd name="connsiteY2" fmla="*/ 0 h 2263775"/>
              <a:gd name="connsiteX3" fmla="*/ 2551112 w 2553652"/>
              <a:gd name="connsiteY3" fmla="*/ 0 h 2263775"/>
              <a:gd name="connsiteX4" fmla="*/ 2553652 w 2553652"/>
              <a:gd name="connsiteY4" fmla="*/ 1828165 h 2263775"/>
              <a:gd name="connsiteX0" fmla="*/ 2017712 w 2553652"/>
              <a:gd name="connsiteY0" fmla="*/ 2260600 h 2260600"/>
              <a:gd name="connsiteX1" fmla="*/ 0 w 2553652"/>
              <a:gd name="connsiteY1" fmla="*/ 2260600 h 2260600"/>
              <a:gd name="connsiteX2" fmla="*/ 0 w 2553652"/>
              <a:gd name="connsiteY2" fmla="*/ 0 h 2260600"/>
              <a:gd name="connsiteX3" fmla="*/ 2551112 w 2553652"/>
              <a:gd name="connsiteY3" fmla="*/ 0 h 2260600"/>
              <a:gd name="connsiteX4" fmla="*/ 2553652 w 2553652"/>
              <a:gd name="connsiteY4" fmla="*/ 1828165 h 2260600"/>
              <a:gd name="connsiteX0" fmla="*/ 2125662 w 2553652"/>
              <a:gd name="connsiteY0" fmla="*/ 2263775 h 2263775"/>
              <a:gd name="connsiteX1" fmla="*/ 0 w 2553652"/>
              <a:gd name="connsiteY1" fmla="*/ 2260600 h 2263775"/>
              <a:gd name="connsiteX2" fmla="*/ 0 w 2553652"/>
              <a:gd name="connsiteY2" fmla="*/ 0 h 2263775"/>
              <a:gd name="connsiteX3" fmla="*/ 2551112 w 2553652"/>
              <a:gd name="connsiteY3" fmla="*/ 0 h 2263775"/>
              <a:gd name="connsiteX4" fmla="*/ 2553652 w 2553652"/>
              <a:gd name="connsiteY4" fmla="*/ 1828165 h 2263775"/>
              <a:gd name="connsiteX0" fmla="*/ 2125662 w 2556827"/>
              <a:gd name="connsiteY0" fmla="*/ 2263775 h 2263775"/>
              <a:gd name="connsiteX1" fmla="*/ 0 w 2556827"/>
              <a:gd name="connsiteY1" fmla="*/ 2260600 h 2263775"/>
              <a:gd name="connsiteX2" fmla="*/ 0 w 2556827"/>
              <a:gd name="connsiteY2" fmla="*/ 0 h 2263775"/>
              <a:gd name="connsiteX3" fmla="*/ 2551112 w 2556827"/>
              <a:gd name="connsiteY3" fmla="*/ 0 h 2263775"/>
              <a:gd name="connsiteX4" fmla="*/ 2556827 w 2556827"/>
              <a:gd name="connsiteY4" fmla="*/ 1767840 h 2263775"/>
              <a:gd name="connsiteX0" fmla="*/ 2125662 w 2553652"/>
              <a:gd name="connsiteY0" fmla="*/ 2263775 h 2263775"/>
              <a:gd name="connsiteX1" fmla="*/ 0 w 2553652"/>
              <a:gd name="connsiteY1" fmla="*/ 2260600 h 2263775"/>
              <a:gd name="connsiteX2" fmla="*/ 0 w 2553652"/>
              <a:gd name="connsiteY2" fmla="*/ 0 h 2263775"/>
              <a:gd name="connsiteX3" fmla="*/ 2551112 w 2553652"/>
              <a:gd name="connsiteY3" fmla="*/ 0 h 2263775"/>
              <a:gd name="connsiteX4" fmla="*/ 2553652 w 2553652"/>
              <a:gd name="connsiteY4" fmla="*/ 1799590 h 2263775"/>
              <a:gd name="connsiteX0" fmla="*/ 2125662 w 2553652"/>
              <a:gd name="connsiteY0" fmla="*/ 2263775 h 2263775"/>
              <a:gd name="connsiteX1" fmla="*/ 0 w 2553652"/>
              <a:gd name="connsiteY1" fmla="*/ 2260600 h 2263775"/>
              <a:gd name="connsiteX2" fmla="*/ 0 w 2553652"/>
              <a:gd name="connsiteY2" fmla="*/ 0 h 2263775"/>
              <a:gd name="connsiteX3" fmla="*/ 2551112 w 2553652"/>
              <a:gd name="connsiteY3" fmla="*/ 0 h 2263775"/>
              <a:gd name="connsiteX4" fmla="*/ 2553652 w 2553652"/>
              <a:gd name="connsiteY4" fmla="*/ 1799590 h 2263775"/>
              <a:gd name="connsiteX5" fmla="*/ 2125662 w 2553652"/>
              <a:gd name="connsiteY5" fmla="*/ 2263775 h 2263775"/>
              <a:gd name="connsiteX0" fmla="*/ 2125662 w 2553652"/>
              <a:gd name="connsiteY0" fmla="*/ 2263775 h 2263775"/>
              <a:gd name="connsiteX1" fmla="*/ 0 w 2553652"/>
              <a:gd name="connsiteY1" fmla="*/ 2260600 h 2263775"/>
              <a:gd name="connsiteX2" fmla="*/ 0 w 2553652"/>
              <a:gd name="connsiteY2" fmla="*/ 0 h 2263775"/>
              <a:gd name="connsiteX3" fmla="*/ 2551112 w 2553652"/>
              <a:gd name="connsiteY3" fmla="*/ 0 h 2263775"/>
              <a:gd name="connsiteX4" fmla="*/ 2553652 w 2553652"/>
              <a:gd name="connsiteY4" fmla="*/ 1799590 h 2263775"/>
              <a:gd name="connsiteX5" fmla="*/ 2125662 w 2553652"/>
              <a:gd name="connsiteY5" fmla="*/ 2263775 h 2263775"/>
              <a:gd name="connsiteX0" fmla="*/ 2125662 w 2553681"/>
              <a:gd name="connsiteY0" fmla="*/ 2263775 h 2263775"/>
              <a:gd name="connsiteX1" fmla="*/ 0 w 2553681"/>
              <a:gd name="connsiteY1" fmla="*/ 2260600 h 2263775"/>
              <a:gd name="connsiteX2" fmla="*/ 0 w 2553681"/>
              <a:gd name="connsiteY2" fmla="*/ 0 h 2263775"/>
              <a:gd name="connsiteX3" fmla="*/ 2551112 w 2553681"/>
              <a:gd name="connsiteY3" fmla="*/ 0 h 2263775"/>
              <a:gd name="connsiteX4" fmla="*/ 2553652 w 2553681"/>
              <a:gd name="connsiteY4" fmla="*/ 1799590 h 2263775"/>
              <a:gd name="connsiteX5" fmla="*/ 2125662 w 2553681"/>
              <a:gd name="connsiteY5" fmla="*/ 2263775 h 2263775"/>
              <a:gd name="connsiteX0" fmla="*/ 2125662 w 2553675"/>
              <a:gd name="connsiteY0" fmla="*/ 2263775 h 2263775"/>
              <a:gd name="connsiteX1" fmla="*/ 0 w 2553675"/>
              <a:gd name="connsiteY1" fmla="*/ 2260600 h 2263775"/>
              <a:gd name="connsiteX2" fmla="*/ 0 w 2553675"/>
              <a:gd name="connsiteY2" fmla="*/ 0 h 2263775"/>
              <a:gd name="connsiteX3" fmla="*/ 2551112 w 2553675"/>
              <a:gd name="connsiteY3" fmla="*/ 0 h 2263775"/>
              <a:gd name="connsiteX4" fmla="*/ 2553652 w 2553675"/>
              <a:gd name="connsiteY4" fmla="*/ 1799590 h 2263775"/>
              <a:gd name="connsiteX5" fmla="*/ 2125662 w 2553675"/>
              <a:gd name="connsiteY5" fmla="*/ 2263775 h 22637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553675" h="2263775">
                <a:moveTo>
                  <a:pt x="2125662" y="2263775"/>
                </a:moveTo>
                <a:lnTo>
                  <a:pt x="0" y="2260600"/>
                </a:lnTo>
                <a:lnTo>
                  <a:pt x="0" y="0"/>
                </a:lnTo>
                <a:lnTo>
                  <a:pt x="2551112" y="0"/>
                </a:lnTo>
                <a:cubicBezTo>
                  <a:pt x="2551112" y="753533"/>
                  <a:pt x="2553652" y="1799590"/>
                  <a:pt x="2553652" y="1799590"/>
                </a:cubicBezTo>
                <a:cubicBezTo>
                  <a:pt x="2557039" y="2274993"/>
                  <a:pt x="2195300" y="2258272"/>
                  <a:pt x="2125662" y="2263775"/>
                </a:cubicBezTo>
                <a:close/>
              </a:path>
            </a:pathLst>
          </a:custGeom>
        </p:spPr>
        <p:txBody>
          <a:bodyPr/>
          <a:lstStyle>
            <a:lvl1pPr marL="0" indent="0">
              <a:buNone/>
              <a:defRPr/>
            </a:lvl1pPr>
          </a:lstStyle>
          <a:p>
            <a:endParaRPr lang="zh-TW" altLang="en-US" dirty="0"/>
          </a:p>
        </p:txBody>
      </p:sp>
      <p:sp>
        <p:nvSpPr>
          <p:cNvPr id="10" name="標題 5">
            <a:extLst>
              <a:ext uri="{FF2B5EF4-FFF2-40B4-BE49-F238E27FC236}">
                <a16:creationId xmlns:a16="http://schemas.microsoft.com/office/drawing/2014/main" id="{DB2F086E-9D59-87CE-7373-BC990854396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066799" y="2608532"/>
            <a:ext cx="6319206" cy="497024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3200">
                <a:solidFill>
                  <a:srgbClr val="0093C1"/>
                </a:solidFill>
              </a:defRPr>
            </a:lvl1pPr>
          </a:lstStyle>
          <a:p>
            <a:r>
              <a:rPr lang="zh-TW" altLang="en-US" dirty="0"/>
              <a:t>按一下以編輯標題樣式</a:t>
            </a:r>
          </a:p>
        </p:txBody>
      </p:sp>
      <p:sp>
        <p:nvSpPr>
          <p:cNvPr id="3" name="文字版面配置區 5">
            <a:extLst>
              <a:ext uri="{FF2B5EF4-FFF2-40B4-BE49-F238E27FC236}">
                <a16:creationId xmlns:a16="http://schemas.microsoft.com/office/drawing/2014/main" id="{1948CFB8-5C17-D5AB-A78D-F7D4B1E1B06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066799" y="3429000"/>
            <a:ext cx="6319206" cy="438053"/>
          </a:xfrm>
          <a:prstGeom prst="rect">
            <a:avLst/>
          </a:prstGeom>
        </p:spPr>
        <p:txBody>
          <a:bodyPr/>
          <a:lstStyle>
            <a:lvl1pPr marL="0" indent="0" algn="ctr">
              <a:buFontTx/>
              <a:buNone/>
              <a:defRPr sz="1800">
                <a:solidFill>
                  <a:schemeClr val="tx1"/>
                </a:solidFill>
              </a:defRPr>
            </a:lvl1pPr>
          </a:lstStyle>
          <a:p>
            <a:pPr lvl="0"/>
            <a:r>
              <a:rPr lang="zh-TW" altLang="en-US" dirty="0"/>
              <a:t>按一下以編輯子標題樣式</a:t>
            </a:r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E45B5B51-EC6A-4DCA-CA46-A9DE1B7E4024}"/>
              </a:ext>
            </a:extLst>
          </p:cNvPr>
          <p:cNvSpPr txBox="1">
            <a:spLocks/>
          </p:cNvSpPr>
          <p:nvPr userDrawn="1"/>
        </p:nvSpPr>
        <p:spPr>
          <a:xfrm>
            <a:off x="11706044" y="6515712"/>
            <a:ext cx="403891" cy="29728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fld id="{D4094CE0-D024-4FC6-B25F-837FC5BFCD48}" type="slidenum">
              <a:rPr lang="zh-TW" altLang="en-US" sz="1400" smtClean="0">
                <a:solidFill>
                  <a:srgbClr val="015075"/>
                </a:solidFill>
                <a:latin typeface="Arial" panose="020B0604020202020204" pitchFamily="34" charset="0"/>
                <a:cs typeface="Arial" panose="020B0604020202020204" pitchFamily="34" charset="0"/>
              </a:rPr>
              <a:pPr algn="ctr"/>
              <a:t>‹#›</a:t>
            </a:fld>
            <a:endParaRPr lang="zh-TW" altLang="en-US" sz="1400" dirty="0">
              <a:solidFill>
                <a:srgbClr val="015075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379661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封底頁">
    <p:bg>
      <p:bgPr>
        <a:blipFill dpi="0" rotWithShape="1">
          <a:blip r:embed="rId2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4">
            <a:extLst>
              <a:ext uri="{FF2B5EF4-FFF2-40B4-BE49-F238E27FC236}">
                <a16:creationId xmlns:a16="http://schemas.microsoft.com/office/drawing/2014/main" id="{5B402B47-EADD-7479-04D9-117F6C00FF24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3740033" y="2848112"/>
            <a:ext cx="2802553" cy="659975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>
              <a:lnSpc>
                <a:spcPts val="2400"/>
              </a:lnSpc>
              <a:buNone/>
              <a:defRPr sz="3600" b="1" u="none">
                <a:solidFill>
                  <a:srgbClr val="0093C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lang="en-US" altLang="zh-TW" sz="3600" b="1" dirty="0">
                <a:solidFill>
                  <a:srgbClr val="009E9D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Thank you</a:t>
            </a:r>
            <a:endParaRPr lang="zh-TW" altLang="en-US" dirty="0">
              <a:solidFill>
                <a:srgbClr val="008FC7"/>
              </a:solidFill>
            </a:endParaRPr>
          </a:p>
        </p:txBody>
      </p:sp>
      <p:pic>
        <p:nvPicPr>
          <p:cNvPr id="4" name="圖片 3" descr="一張含有 字型, 螢幕擷取畫面, 圖形, 平面設計 的圖片&#10;&#10;自動產生的描述">
            <a:extLst>
              <a:ext uri="{FF2B5EF4-FFF2-40B4-BE49-F238E27FC236}">
                <a16:creationId xmlns:a16="http://schemas.microsoft.com/office/drawing/2014/main" id="{93F7CABA-4C51-6957-D88C-D0DEF2794EA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1418" y="5970091"/>
            <a:ext cx="1484379" cy="3169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30896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一欄圖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791" y="63680"/>
            <a:ext cx="8763061" cy="751869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0070C0"/>
                </a:solidFill>
              </a:defRPr>
            </a:lvl1pPr>
          </a:lstStyle>
          <a:p>
            <a:r>
              <a:rPr lang="zh-TW" altLang="en-US" dirty="0"/>
              <a:t>按一下以編輯母片標題樣式</a:t>
            </a:r>
            <a:endParaRPr lang="en-US" dirty="0"/>
          </a:p>
        </p:txBody>
      </p:sp>
      <p:sp>
        <p:nvSpPr>
          <p:cNvPr id="8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9180445" y="6485561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D4094CE0-D024-4FC6-B25F-837FC5BFCD48}" type="slidenum">
              <a:rPr lang="zh-TW" altLang="en-US" smtClean="0"/>
              <a:pPr/>
              <a:t>‹#›</a:t>
            </a:fld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4311752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e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7" cstate="email">
            <a:lum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8B6FD94A-00DE-2BE5-37BA-4778C2AAF7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0123" y="302192"/>
            <a:ext cx="9289211" cy="661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</p:spTree>
    <p:extLst>
      <p:ext uri="{BB962C8B-B14F-4D97-AF65-F5344CB8AC3E}">
        <p14:creationId xmlns:p14="http://schemas.microsoft.com/office/powerpoint/2010/main" val="22983247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1" kern="1200">
          <a:solidFill>
            <a:srgbClr val="008FC7"/>
          </a:solidFill>
          <a:latin typeface="微軟正黑體" panose="020B0604030504040204" pitchFamily="34" charset="-120"/>
          <a:ea typeface="微軟正黑體" panose="020B0604030504040204" pitchFamily="34" charset="-120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微軟正黑體" panose="020B0604030504040204" pitchFamily="34" charset="-120"/>
          <a:ea typeface="微軟正黑體" panose="020B0604030504040204" pitchFamily="34" charset="-12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shorensteincenter.org/resource/clear-documentation-framework-ai-transparency-recommendations-practitioners-context-policymakers/" TargetMode="External"/><Relationship Id="rId3" Type="http://schemas.openxmlformats.org/officeDocument/2006/relationships/hyperlink" Target="https://www.microsoft.com/en-us/corporate-responsibility/responsible-ai-transparency-report/" TargetMode="External"/><Relationship Id="rId7" Type="http://schemas.openxmlformats.org/officeDocument/2006/relationships/hyperlink" Target="https://www.microsoft.com/en-us/ai/principles-and-approach#responsible-ai-standard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arxiv.org/abs/2310.12941" TargetMode="External"/><Relationship Id="rId5" Type="http://schemas.openxmlformats.org/officeDocument/2006/relationships/hyperlink" Target="https://modelcards.withgoogle.com/explore-a-model-card" TargetMode="External"/><Relationship Id="rId10" Type="http://schemas.openxmlformats.org/officeDocument/2006/relationships/hyperlink" Target="https://hai.stanford.edu/ai-index/2025-ai-index-report" TargetMode="External"/><Relationship Id="rId4" Type="http://schemas.openxmlformats.org/officeDocument/2006/relationships/hyperlink" Target="https://ai.google.dev/responsible/docs/design#transparency-artifacts" TargetMode="External"/><Relationship Id="rId9" Type="http://schemas.openxmlformats.org/officeDocument/2006/relationships/hyperlink" Target="https://huggingface.co/docs/hub/model-cards#model-cards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A5BD36D9-F90F-4566-D2C3-E0C42D4F5F3C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25150" y="2769025"/>
            <a:ext cx="7128588" cy="659975"/>
          </a:xfrm>
        </p:spPr>
        <p:txBody>
          <a:bodyPr/>
          <a:lstStyle/>
          <a:p>
            <a:pPr algn="just">
              <a:lnSpc>
                <a:spcPct val="150000"/>
              </a:lnSpc>
            </a:pPr>
            <a:r>
              <a:rPr lang="zh-TW" altLang="en-US" dirty="0"/>
              <a:t>模型評測機制</a:t>
            </a:r>
            <a:endParaRPr lang="en-US" altLang="zh-TW" dirty="0"/>
          </a:p>
          <a:p>
            <a:pPr algn="just">
              <a:lnSpc>
                <a:spcPct val="150000"/>
              </a:lnSpc>
            </a:pPr>
            <a:r>
              <a:rPr lang="zh-TW" altLang="en-US" sz="2400" dirty="0"/>
              <a:t>透明性 </a:t>
            </a:r>
            <a:r>
              <a:rPr lang="en-US" altLang="zh-TW" sz="2400" dirty="0"/>
              <a:t>(Transparency)</a:t>
            </a:r>
          </a:p>
        </p:txBody>
      </p:sp>
      <p:sp>
        <p:nvSpPr>
          <p:cNvPr id="4" name="文字版面配置區 2">
            <a:extLst>
              <a:ext uri="{FF2B5EF4-FFF2-40B4-BE49-F238E27FC236}">
                <a16:creationId xmlns:a16="http://schemas.microsoft.com/office/drawing/2014/main" id="{CD06B430-056F-3413-2A77-D7B66E3C10FC}"/>
              </a:ext>
            </a:extLst>
          </p:cNvPr>
          <p:cNvSpPr txBox="1">
            <a:spLocks/>
          </p:cNvSpPr>
          <p:nvPr/>
        </p:nvSpPr>
        <p:spPr>
          <a:xfrm>
            <a:off x="625150" y="4991878"/>
            <a:ext cx="7128588" cy="786658"/>
          </a:xfrm>
          <a:prstGeom prst="rect">
            <a:avLst/>
          </a:prstGeom>
        </p:spPr>
        <p:txBody>
          <a:bodyPr anchor="b">
            <a:noAutofit/>
          </a:bodyPr>
          <a:lstStyle>
            <a:lvl1pPr marL="0" indent="0" algn="l" defTabSz="914400" rtl="0" eaLnBrk="1" latinLnBrk="0" hangingPunct="1">
              <a:lnSpc>
                <a:spcPts val="2400"/>
              </a:lnSpc>
              <a:spcBef>
                <a:spcPts val="1000"/>
              </a:spcBef>
              <a:buFont typeface="Arial" panose="020B0604020202020204" pitchFamily="34" charset="0"/>
              <a:buNone/>
              <a:defRPr sz="3600" b="1" u="none" kern="1200">
                <a:solidFill>
                  <a:srgbClr val="0093C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defRPr>
            </a:lvl5pPr>
            <a:lvl6pPr marL="22860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lang="zh-TW" altLang="en-US" sz="1600" dirty="0"/>
              <a:t>證券</a:t>
            </a:r>
            <a:r>
              <a:rPr kumimoji="0" lang="zh-TW" altLang="en-US" sz="1600" b="1" i="0" u="none" strike="noStrike" kern="1200" cap="none" spc="0" normalizeH="0" baseline="0" noProof="0" dirty="0">
                <a:ln>
                  <a:noFill/>
                </a:ln>
                <a:solidFill>
                  <a:srgbClr val="0093C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數據科學部 黃昕 </a:t>
            </a:r>
            <a:endParaRPr kumimoji="0" lang="en-US" altLang="zh-TW" sz="1600" b="1" i="0" u="none" strike="noStrike" kern="1200" cap="none" spc="0" normalizeH="0" baseline="0" noProof="0" dirty="0">
              <a:ln>
                <a:noFill/>
              </a:ln>
              <a:solidFill>
                <a:srgbClr val="0093C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just" defTabSz="914400" rtl="0" eaLnBrk="1" fontAlgn="auto" latinLnBrk="0" hangingPunct="1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altLang="zh-TW" sz="1600" b="1" i="0" u="none" strike="noStrike" kern="1200" cap="none" spc="0" normalizeH="0" baseline="0" noProof="0" dirty="0">
                <a:ln>
                  <a:noFill/>
                </a:ln>
                <a:solidFill>
                  <a:srgbClr val="0093C1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2025-10-22</a:t>
            </a:r>
            <a:endParaRPr kumimoji="0" lang="zh-TW" altLang="en-US" sz="1600" b="1" i="0" u="none" strike="noStrike" kern="1200" cap="none" spc="0" normalizeH="0" baseline="0" noProof="0" dirty="0">
              <a:ln>
                <a:noFill/>
              </a:ln>
              <a:solidFill>
                <a:srgbClr val="0093C1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22241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2BA776B-9179-1CD5-10AF-EF2E3872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3" y="2608532"/>
            <a:ext cx="5644291" cy="497024"/>
          </a:xfrm>
        </p:spPr>
        <p:txBody>
          <a:bodyPr/>
          <a:lstStyle/>
          <a:p>
            <a:r>
              <a:rPr lang="zh-TW" altLang="en-US" dirty="0"/>
              <a:t>一、評測流程規劃說明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8034CE-F4A3-2F70-92A8-D1F3197C0E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1713" y="3429000"/>
            <a:ext cx="5644291" cy="438053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1842015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3F2FAD20-7C5A-04EF-1095-C2ED396D4D2D}"/>
              </a:ext>
            </a:extLst>
          </p:cNvPr>
          <p:cNvSpPr txBox="1"/>
          <p:nvPr/>
        </p:nvSpPr>
        <p:spPr>
          <a:xfrm>
            <a:off x="391885" y="1200117"/>
            <a:ext cx="10345782" cy="1345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FC7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透明性 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8FC7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(Transparency)</a:t>
            </a: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VS Code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最近有一個新的實驗功能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上線了，叫「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Send Elements to Chat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」。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該功能可直接指定前端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UI 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的元素，並帶入到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 Chat 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裡面，其實就有點像把大家爬蟲時常用的「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an element into the page to inspect it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」帶入到了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 Copilot 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中。該功能在前端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Vibe Coding 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時極有幫助，詳細說明請直接見下面例子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2">
            <a:extLst>
              <a:ext uri="{FF2B5EF4-FFF2-40B4-BE49-F238E27FC236}">
                <a16:creationId xmlns:a16="http://schemas.microsoft.com/office/drawing/2014/main" id="{2C5DED89-992F-37D7-05D4-7BB1FB561FA2}"/>
              </a:ext>
            </a:extLst>
          </p:cNvPr>
          <p:cNvSpPr txBox="1">
            <a:spLocks/>
          </p:cNvSpPr>
          <p:nvPr/>
        </p:nvSpPr>
        <p:spPr>
          <a:xfrm>
            <a:off x="391887" y="302192"/>
            <a:ext cx="10345782" cy="661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8FC7"/>
                </a:solidFill>
              </a:rPr>
              <a:t>一、評測流程規劃說明</a:t>
            </a:r>
            <a:endParaRPr lang="zh-TW" altLang="en-US" sz="3200" baseline="30000" dirty="0">
              <a:solidFill>
                <a:srgbClr val="008FC7"/>
              </a:solidFill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A09CDBDE-8DBC-9532-948E-E19C14953888}"/>
              </a:ext>
            </a:extLst>
          </p:cNvPr>
          <p:cNvSpPr txBox="1"/>
          <p:nvPr/>
        </p:nvSpPr>
        <p:spPr>
          <a:xfrm>
            <a:off x="391885" y="2781992"/>
            <a:ext cx="10345782" cy="1345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400" b="1" dirty="0">
                <a:solidFill>
                  <a:srgbClr val="008F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主要參考來源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srgbClr val="008FC7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VS Code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最近有一個新的實驗功能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上線了，叫「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Send Elements to Chat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」。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該功能可直接指定前端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UI 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的元素，並帶入到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 Chat 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裡面，其實就有點像把大家爬蟲時常用的「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an element into the page to inspect it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」帶入到了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 Copilot 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中。該功能在前端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Vibe Coding 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時極有幫助，詳細說明請直接見下面例子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54CB68E9-13AB-53EE-0431-B4AB2E0720DB}"/>
              </a:ext>
            </a:extLst>
          </p:cNvPr>
          <p:cNvSpPr txBox="1"/>
          <p:nvPr/>
        </p:nvSpPr>
        <p:spPr>
          <a:xfrm>
            <a:off x="391885" y="4369887"/>
            <a:ext cx="10345782" cy="1345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400" b="1" dirty="0">
                <a:solidFill>
                  <a:srgbClr val="008FC7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主要參考來源</a:t>
            </a:r>
            <a:endParaRPr kumimoji="0" lang="en-US" altLang="zh-TW" sz="1400" b="1" i="0" u="none" strike="noStrike" kern="1200" cap="none" spc="0" normalizeH="0" baseline="0" noProof="0" dirty="0">
              <a:ln>
                <a:noFill/>
              </a:ln>
              <a:solidFill>
                <a:srgbClr val="008FC7"/>
              </a:solidFill>
              <a:effectLst/>
              <a:uLnTx/>
              <a:uFillTx/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VS Code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最近有一個新的實驗功能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上線了，叫「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Send Elements to Chat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」。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該功能可直接指定前端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UI 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的元素，並帶入到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 Chat 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裡面，其實就有點像把大家爬蟲時常用的「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an element into the page to inspect it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」帶入到了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 Copilot 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中。該功能在前端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Vibe Coding 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時極有幫助，詳細說明請直接見下面例子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126494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2BA776B-9179-1CD5-10AF-EF2E3872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3" y="2608532"/>
            <a:ext cx="5644291" cy="497024"/>
          </a:xfrm>
        </p:spPr>
        <p:txBody>
          <a:bodyPr/>
          <a:lstStyle/>
          <a:p>
            <a:r>
              <a:rPr lang="zh-TW" altLang="en-US" dirty="0"/>
              <a:t>二、評測流程架構與執行細節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8034CE-F4A3-2F70-92A8-D1F3197C0E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1713" y="3429000"/>
            <a:ext cx="5644291" cy="438053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530543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矩形: 圓角 11">
            <a:extLst>
              <a:ext uri="{FF2B5EF4-FFF2-40B4-BE49-F238E27FC236}">
                <a16:creationId xmlns:a16="http://schemas.microsoft.com/office/drawing/2014/main" id="{9F3D205A-3C22-553B-358A-A81ACC5243B4}"/>
              </a:ext>
            </a:extLst>
          </p:cNvPr>
          <p:cNvSpPr/>
          <p:nvPr/>
        </p:nvSpPr>
        <p:spPr>
          <a:xfrm>
            <a:off x="391885" y="1365580"/>
            <a:ext cx="10345782" cy="4791379"/>
          </a:xfrm>
          <a:prstGeom prst="roundRect">
            <a:avLst>
              <a:gd name="adj" fmla="val 1443"/>
            </a:avLst>
          </a:prstGeom>
          <a:solidFill>
            <a:srgbClr val="DBEBF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/>
          </a:p>
        </p:txBody>
      </p:sp>
      <p:sp>
        <p:nvSpPr>
          <p:cNvPr id="7" name="標題 2">
            <a:extLst>
              <a:ext uri="{FF2B5EF4-FFF2-40B4-BE49-F238E27FC236}">
                <a16:creationId xmlns:a16="http://schemas.microsoft.com/office/drawing/2014/main" id="{01A64584-C7E7-5601-6D87-58380994F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1887" y="302192"/>
            <a:ext cx="10345782" cy="661418"/>
          </a:xfrm>
        </p:spPr>
        <p:txBody>
          <a:bodyPr>
            <a:normAutofit/>
          </a:bodyPr>
          <a:lstStyle/>
          <a:p>
            <a:r>
              <a:rPr lang="zh-TW" altLang="en-US" sz="3200" dirty="0">
                <a:solidFill>
                  <a:srgbClr val="008FC7"/>
                </a:solidFill>
              </a:rPr>
              <a:t>二、評測流程架構與執行細節 </a:t>
            </a:r>
            <a:r>
              <a:rPr lang="zh-TW" altLang="en-US" sz="3200" baseline="30000" dirty="0">
                <a:solidFill>
                  <a:srgbClr val="008FC7"/>
                </a:solidFill>
              </a:rPr>
              <a:t>流程架構</a:t>
            </a:r>
          </a:p>
        </p:txBody>
      </p:sp>
      <p:sp>
        <p:nvSpPr>
          <p:cNvPr id="3" name="矩形: 圓角 2">
            <a:extLst>
              <a:ext uri="{FF2B5EF4-FFF2-40B4-BE49-F238E27FC236}">
                <a16:creationId xmlns:a16="http://schemas.microsoft.com/office/drawing/2014/main" id="{80CEAC3F-6306-333E-7DBF-79506994190E}"/>
              </a:ext>
            </a:extLst>
          </p:cNvPr>
          <p:cNvSpPr/>
          <p:nvPr/>
        </p:nvSpPr>
        <p:spPr>
          <a:xfrm>
            <a:off x="1175657" y="2227728"/>
            <a:ext cx="2299064" cy="406868"/>
          </a:xfrm>
          <a:prstGeom prst="roundRect">
            <a:avLst/>
          </a:prstGeom>
          <a:solidFill>
            <a:schemeClr val="bg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723701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2BA776B-9179-1CD5-10AF-EF2E3872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3" y="2608532"/>
            <a:ext cx="5644291" cy="497024"/>
          </a:xfrm>
        </p:spPr>
        <p:txBody>
          <a:bodyPr/>
          <a:lstStyle/>
          <a:p>
            <a:r>
              <a:rPr lang="zh-TW" altLang="en-US" dirty="0"/>
              <a:t>三、實際評測案例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8034CE-F4A3-2F70-92A8-D1F3197C0E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1713" y="3429000"/>
            <a:ext cx="5644292" cy="438053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31928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文字方塊 8">
            <a:extLst>
              <a:ext uri="{FF2B5EF4-FFF2-40B4-BE49-F238E27FC236}">
                <a16:creationId xmlns:a16="http://schemas.microsoft.com/office/drawing/2014/main" id="{3F2FAD20-7C5A-04EF-1095-C2ED396D4D2D}"/>
              </a:ext>
            </a:extLst>
          </p:cNvPr>
          <p:cNvSpPr txBox="1"/>
          <p:nvPr/>
        </p:nvSpPr>
        <p:spPr>
          <a:xfrm>
            <a:off x="391885" y="1200117"/>
            <a:ext cx="10345782" cy="13453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zh-TW" alt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08FC7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透明性 </a:t>
            </a:r>
            <a:r>
              <a:rPr kumimoji="0" lang="en-US" altLang="zh-TW" sz="1400" b="1" i="0" u="none" strike="noStrike" kern="1200" cap="none" spc="0" normalizeH="0" baseline="0" noProof="0" dirty="0">
                <a:ln>
                  <a:noFill/>
                </a:ln>
                <a:solidFill>
                  <a:srgbClr val="008FC7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(Transparency)</a:t>
            </a: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zh-TW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VS Code </a:t>
            </a:r>
            <a:r>
              <a:rPr kumimoji="0" lang="zh-TW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363636"/>
                </a:solidFill>
                <a:effectLst/>
                <a:uLnTx/>
                <a:uFillTx/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最近有一個新的實驗功能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上線了，叫「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Send Elements to Chat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」。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marR="0" lvl="0" indent="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該功能可直接指定前端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UI 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的元素，並帶入到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AI Chat 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裡面，其實就有點像把大家爬蟲時常用的「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an element into the page to inspect it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」帶入到了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GitHub Copilot 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中。該功能在前端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Vibe Coding 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時極有幫助，詳細說明請直接見下面例子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lang="zh-TW" altLang="en-US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2" name="標題 2">
            <a:extLst>
              <a:ext uri="{FF2B5EF4-FFF2-40B4-BE49-F238E27FC236}">
                <a16:creationId xmlns:a16="http://schemas.microsoft.com/office/drawing/2014/main" id="{2C5DED89-992F-37D7-05D4-7BB1FB561FA2}"/>
              </a:ext>
            </a:extLst>
          </p:cNvPr>
          <p:cNvSpPr txBox="1">
            <a:spLocks/>
          </p:cNvSpPr>
          <p:nvPr/>
        </p:nvSpPr>
        <p:spPr>
          <a:xfrm>
            <a:off x="391887" y="302192"/>
            <a:ext cx="10345782" cy="661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8FC7"/>
                </a:solidFill>
              </a:rPr>
              <a:t>三、實際評測案例</a:t>
            </a:r>
            <a:endParaRPr lang="zh-TW" altLang="en-US" sz="3200" baseline="30000" dirty="0">
              <a:solidFill>
                <a:srgbClr val="008FC7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470188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62BA776B-9179-1CD5-10AF-EF2E387262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41713" y="2608532"/>
            <a:ext cx="5644291" cy="497024"/>
          </a:xfrm>
        </p:spPr>
        <p:txBody>
          <a:bodyPr/>
          <a:lstStyle/>
          <a:p>
            <a:r>
              <a:rPr lang="zh-TW" altLang="en-US" dirty="0"/>
              <a:t>附錄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CF8034CE-F4A3-2F70-92A8-D1F3197C0EE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741713" y="3429000"/>
            <a:ext cx="5644292" cy="438053"/>
          </a:xfrm>
        </p:spPr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452580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標題 2">
            <a:extLst>
              <a:ext uri="{FF2B5EF4-FFF2-40B4-BE49-F238E27FC236}">
                <a16:creationId xmlns:a16="http://schemas.microsoft.com/office/drawing/2014/main" id="{E272DF3D-4DD7-7DE3-529A-EF27F9FC4611}"/>
              </a:ext>
            </a:extLst>
          </p:cNvPr>
          <p:cNvSpPr txBox="1">
            <a:spLocks/>
          </p:cNvSpPr>
          <p:nvPr/>
        </p:nvSpPr>
        <p:spPr>
          <a:xfrm>
            <a:off x="391887" y="302192"/>
            <a:ext cx="10345782" cy="6614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600" b="1" kern="1200">
                <a:solidFill>
                  <a:srgbClr val="0070C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cs typeface="+mj-cs"/>
              </a:defRPr>
            </a:lvl1pPr>
          </a:lstStyle>
          <a:p>
            <a:r>
              <a:rPr lang="zh-TW" altLang="en-US" sz="3200" dirty="0">
                <a:solidFill>
                  <a:srgbClr val="008FC7"/>
                </a:solidFill>
              </a:rPr>
              <a:t>附錄 </a:t>
            </a:r>
            <a:r>
              <a:rPr lang="zh-TW" altLang="en-US" sz="3200" baseline="30000" dirty="0">
                <a:solidFill>
                  <a:srgbClr val="008FC7"/>
                </a:solidFill>
              </a:rPr>
              <a:t>參考資料</a:t>
            </a:r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D00CD6A1-2BA6-1424-7232-2A8590F9DF5F}"/>
              </a:ext>
            </a:extLst>
          </p:cNvPr>
          <p:cNvSpPr txBox="1"/>
          <p:nvPr/>
        </p:nvSpPr>
        <p:spPr>
          <a:xfrm>
            <a:off x="391885" y="1200117"/>
            <a:ext cx="10345782" cy="52233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zh-TW" altLang="en-US" sz="1400" b="1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主要參考資料</a:t>
            </a:r>
            <a:endParaRPr lang="en-US" altLang="zh-TW" sz="1400" b="1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  <a:hlinkClick r:id="rId3"/>
            </a:endParaRPr>
          </a:p>
          <a:p>
            <a:pPr marL="742950" lvl="1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baseline="300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[1]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4"/>
              </a:rPr>
              <a:t>Google - Design a responsible approach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  <a:hlinkClick r:id="rId3"/>
            </a:endParaRPr>
          </a:p>
          <a:p>
            <a:pPr marL="742950" lvl="1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baseline="300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[2]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5"/>
              </a:rPr>
              <a:t>Google - Explore a model card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  <a:hlinkClick r:id="rId3"/>
            </a:endParaRPr>
          </a:p>
          <a:p>
            <a:pPr marL="742950" lvl="1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baseline="300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[3]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Microsoft - 2025 Responsible AI Transparency Report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  <a:hlinkClick r:id="rId6"/>
            </a:endParaRPr>
          </a:p>
          <a:p>
            <a:pPr marL="742950" lvl="1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baseline="300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[4]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7"/>
              </a:rPr>
              <a:t>Microsoft - The Microsoft Responsible AI Standard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baseline="300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[5]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Microsoft - The </a:t>
            </a:r>
            <a:r>
              <a:rPr lang="en-US" altLang="zh-TW" sz="1400" dirty="0" err="1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CLeAR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8"/>
              </a:rPr>
              <a:t> Documentation Framework for AI Transparency: Recommendations for Practitioners &amp; Context for Policymakers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  <a:hlinkClick r:id="rId9"/>
            </a:endParaRPr>
          </a:p>
          <a:p>
            <a:pPr marL="742950" lvl="1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baseline="300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[6]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9"/>
              </a:rPr>
              <a:t>Hugging Face - Model Cards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  <a:hlinkClick r:id="rId6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endParaRPr lang="en-US" altLang="zh-TW" sz="1400" b="1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marR="0" lvl="0" indent="-285750" algn="just" defTabSz="4572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n"/>
              <a:tabLst/>
              <a:defRPr/>
            </a:pPr>
            <a:r>
              <a:rPr lang="en-US" altLang="zh-TW" sz="1400" b="1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Model Card, Technical Report, Transparency Note</a:t>
            </a:r>
          </a:p>
          <a:p>
            <a:pPr marL="800100" lvl="1" indent="-342900" algn="just" defTabSz="457200">
              <a:lnSpc>
                <a:spcPct val="150000"/>
              </a:lnSpc>
              <a:buFont typeface="+mj-lt"/>
              <a:buAutoNum type="arabicPeriod"/>
              <a:defRPr/>
            </a:pP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Google - </a:t>
            </a:r>
          </a:p>
          <a:p>
            <a:pPr marL="800100" lvl="1" indent="-342900" algn="just" defTabSz="457200">
              <a:lnSpc>
                <a:spcPct val="150000"/>
              </a:lnSpc>
              <a:buFont typeface="+mj-lt"/>
              <a:buAutoNum type="arabicPeriod"/>
              <a:defRPr/>
            </a:pP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285750" indent="-285750" algn="just" defTabSz="457200">
              <a:lnSpc>
                <a:spcPct val="150000"/>
              </a:lnSpc>
              <a:buFont typeface="Wingdings" panose="05000000000000000000" pitchFamily="2" charset="2"/>
              <a:buChar char="n"/>
              <a:defRPr/>
            </a:pPr>
            <a:r>
              <a:rPr lang="zh-TW" altLang="en-US" sz="1400" b="1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其他參考資料</a:t>
            </a:r>
            <a:endParaRPr lang="en-US" altLang="zh-TW" sz="1400" b="1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baseline="300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[5]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Bommasani, R., </a:t>
            </a:r>
            <a:r>
              <a:rPr lang="en-US" altLang="zh-TW" sz="1400" dirty="0" err="1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Klyman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, K., </a:t>
            </a:r>
            <a:r>
              <a:rPr lang="en-US" altLang="zh-TW" sz="1400" dirty="0" err="1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Longpre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, S., Kapoor, S., </a:t>
            </a:r>
            <a:r>
              <a:rPr lang="en-US" altLang="zh-TW" sz="1400" dirty="0" err="1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Maslej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, N., Xiong, B., ... &amp; Liang, P. (2023). The foundation model transparency index. </a:t>
            </a:r>
            <a:r>
              <a:rPr lang="en-US" altLang="zh-TW" sz="1400" dirty="0" err="1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arXiv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6"/>
              </a:rPr>
              <a:t> preprint arXiv:2310.12941.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1" indent="-285750" algn="just" defTabSz="457200">
              <a:lnSpc>
                <a:spcPct val="150000"/>
              </a:lnSpc>
              <a:buFont typeface="Arial" panose="020B0604020202020204" pitchFamily="34" charset="0"/>
              <a:buChar char="•"/>
              <a:defRPr/>
            </a:pPr>
            <a:r>
              <a:rPr lang="en-US" altLang="zh-TW" sz="1400" baseline="300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[6] </a:t>
            </a:r>
            <a:r>
              <a:rPr lang="en-US" altLang="zh-TW" sz="1400" dirty="0">
                <a:solidFill>
                  <a:srgbClr val="363636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hlinkClick r:id="rId10"/>
              </a:rPr>
              <a:t>Standford University Human-Centered Artificial Intelligence - Artificial Intelligence Index Report 2025</a:t>
            </a:r>
            <a:endParaRPr lang="en-US" altLang="zh-TW" sz="1400" dirty="0">
              <a:solidFill>
                <a:srgbClr val="363636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539032707"/>
      </p:ext>
    </p:extLst>
  </p:cSld>
  <p:clrMapOvr>
    <a:masterClrMapping/>
  </p:clrMapOvr>
</p:sld>
</file>

<file path=ppt/theme/theme1.xml><?xml version="1.0" encoding="utf-8"?>
<a:theme xmlns:a="http://schemas.openxmlformats.org/drawingml/2006/main" name="富邦A-25大樓-封面">
  <a:themeElements>
    <a:clrScheme name="FB2">
      <a:dk1>
        <a:srgbClr val="363636"/>
      </a:dk1>
      <a:lt1>
        <a:srgbClr val="FFFFFF"/>
      </a:lt1>
      <a:dk2>
        <a:srgbClr val="A2A2A2"/>
      </a:dk2>
      <a:lt2>
        <a:srgbClr val="EEECE1"/>
      </a:lt2>
      <a:accent1>
        <a:srgbClr val="0093C1"/>
      </a:accent1>
      <a:accent2>
        <a:srgbClr val="30DAA2"/>
      </a:accent2>
      <a:accent3>
        <a:srgbClr val="00A59B"/>
      </a:accent3>
      <a:accent4>
        <a:srgbClr val="00D4F0"/>
      </a:accent4>
      <a:accent5>
        <a:srgbClr val="014865"/>
      </a:accent5>
      <a:accent6>
        <a:srgbClr val="FFC94F"/>
      </a:accent6>
      <a:hlink>
        <a:srgbClr val="0070C0"/>
      </a:hlink>
      <a:folHlink>
        <a:srgbClr val="7030A0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佈景主題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435</TotalTime>
  <Words>563</Words>
  <Application>Microsoft Office PowerPoint</Application>
  <PresentationFormat>寬螢幕</PresentationFormat>
  <Paragraphs>42</Paragraphs>
  <Slides>9</Slides>
  <Notes>4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9</vt:i4>
      </vt:variant>
    </vt:vector>
  </HeadingPairs>
  <TitlesOfParts>
    <vt:vector size="14" baseType="lpstr">
      <vt:lpstr>微軟正黑體</vt:lpstr>
      <vt:lpstr>Arial</vt:lpstr>
      <vt:lpstr>Calibri</vt:lpstr>
      <vt:lpstr>Wingdings</vt:lpstr>
      <vt:lpstr>富邦A-25大樓-封面</vt:lpstr>
      <vt:lpstr>PowerPoint 簡報</vt:lpstr>
      <vt:lpstr>一、評測流程規劃說明</vt:lpstr>
      <vt:lpstr>PowerPoint 簡報</vt:lpstr>
      <vt:lpstr>二、評測流程架構與執行細節</vt:lpstr>
      <vt:lpstr>二、評測流程架構與執行細節 流程架構</vt:lpstr>
      <vt:lpstr>三、實際評測案例</vt:lpstr>
      <vt:lpstr>PowerPoint 簡報</vt:lpstr>
      <vt:lpstr>附錄</vt:lpstr>
      <vt:lpstr>PowerPoint 簡報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簡報</dc:title>
  <dc:creator>黃昕</dc:creator>
  <cp:lastModifiedBy>黃昕</cp:lastModifiedBy>
  <cp:revision>89</cp:revision>
  <dcterms:created xsi:type="dcterms:W3CDTF">2025-10-17T07:20:53Z</dcterms:created>
  <dcterms:modified xsi:type="dcterms:W3CDTF">2025-10-22T01:12:12Z</dcterms:modified>
</cp:coreProperties>
</file>