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9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4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8CC7A-0277-49B5-A9B8-AEE2ABC8BAE0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089D9-6510-4307-838E-65EACDBF7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718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89D9-6510-4307-838E-65EACDBF79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804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631BF-7DA7-5E25-5037-5FC194A8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F418AE-4D78-EF17-D27A-D9F1A0055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616CE1-216F-E973-B1E7-39D594B7F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E59C17-AE47-BCBB-E60F-5E1A2FB97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89D9-6510-4307-838E-65EACDBF79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378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0C129-550F-BCC8-AF8E-994038A96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A3ECD9-A3FF-0FA3-B7A3-958136A61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152B7C-FA06-A4F9-52D3-5370B63C5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1C4DD9-D02F-0DB2-DC76-65553EB11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089D9-6510-4307-838E-65EACDBF79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82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997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9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7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3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4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9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26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11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6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40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42D84-26A0-415F-9150-3E5134CF350A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10B1-2BB5-486A-B5F6-C044CB792B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3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timg">
            <a:extLst>
              <a:ext uri="{FF2B5EF4-FFF2-40B4-BE49-F238E27FC236}">
                <a16:creationId xmlns:a16="http://schemas.microsoft.com/office/drawing/2014/main" id="{22353E45-DBC6-CE54-625E-8780E3A2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4" t="16128" r="32178" b="25914"/>
          <a:stretch>
            <a:fillRect/>
          </a:stretch>
        </p:blipFill>
        <p:spPr>
          <a:xfrm>
            <a:off x="5371331" y="13902"/>
            <a:ext cx="3772669" cy="976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A34BC94-6896-E1D2-B520-7A2CA0CBE81E}"/>
              </a:ext>
            </a:extLst>
          </p:cNvPr>
          <p:cNvSpPr txBox="1"/>
          <p:nvPr/>
        </p:nvSpPr>
        <p:spPr>
          <a:xfrm>
            <a:off x="-1" y="1728083"/>
            <a:ext cx="9143999" cy="236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微生物组与</a:t>
            </a: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R——</a:t>
            </a:r>
          </a:p>
          <a:p>
            <a:pPr algn="ctr">
              <a:lnSpc>
                <a:spcPct val="200000"/>
              </a:lnSpc>
            </a:pPr>
            <a:r>
              <a:rPr lang="zh-CN" altLang="en-US" sz="40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南京农业大学耕作课题组</a:t>
            </a:r>
            <a:endParaRPr lang="en-US" altLang="zh-CN" sz="4000" b="1" kern="10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710489-2C29-8E49-1E06-AF47B0053C52}"/>
              </a:ext>
            </a:extLst>
          </p:cNvPr>
          <p:cNvSpPr txBox="1"/>
          <p:nvPr/>
        </p:nvSpPr>
        <p:spPr>
          <a:xfrm>
            <a:off x="3311794" y="4889862"/>
            <a:ext cx="3520448" cy="14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20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XinhuGuo</a:t>
            </a:r>
          </a:p>
          <a:p>
            <a:pPr lvl="0" algn="ctr" eaLnBrk="1" hangingPunct="1">
              <a:lnSpc>
                <a:spcPct val="200000"/>
              </a:lnSpc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2025.03.09</a:t>
            </a:r>
          </a:p>
        </p:txBody>
      </p:sp>
    </p:spTree>
    <p:extLst>
      <p:ext uri="{BB962C8B-B14F-4D97-AF65-F5344CB8AC3E}">
        <p14:creationId xmlns:p14="http://schemas.microsoft.com/office/powerpoint/2010/main" val="7292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1">
            <a:extLst>
              <a:ext uri="{FF2B5EF4-FFF2-40B4-BE49-F238E27FC236}">
                <a16:creationId xmlns:a16="http://schemas.microsoft.com/office/drawing/2014/main" id="{A2338220-031F-4FF4-015C-3F66BA4332EB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前言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AB7922-3BD0-F0D5-9BBD-347DD1C4B226}"/>
              </a:ext>
            </a:extLst>
          </p:cNvPr>
          <p:cNvSpPr txBox="1"/>
          <p:nvPr/>
        </p:nvSpPr>
        <p:spPr>
          <a:xfrm>
            <a:off x="0" y="720589"/>
            <a:ext cx="9144000" cy="145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0" indent="-3429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针对微生物测序数据，使用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语言可快速绘制出图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80000" indent="-3429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初学者可参考初始代码，结合微信公众号或</a:t>
            </a: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自学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926032-0533-D26F-5A21-4A67AD814DD4}"/>
              </a:ext>
            </a:extLst>
          </p:cNvPr>
          <p:cNvSpPr txBox="1"/>
          <p:nvPr/>
        </p:nvSpPr>
        <p:spPr>
          <a:xfrm>
            <a:off x="-76200" y="253286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https://github.com/xinhuguo/R-Code-of-statistical-analysis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485E393-3FBA-D5F9-097F-09C86E14D6FE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00DFCDA-0C89-6A84-2E7D-99D22442794A}"/>
              </a:ext>
            </a:extLst>
          </p:cNvPr>
          <p:cNvSpPr txBox="1"/>
          <p:nvPr/>
        </p:nvSpPr>
        <p:spPr>
          <a:xfrm>
            <a:off x="6350" y="3143444"/>
            <a:ext cx="9144000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u="dbl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郑重声明：该仓库中代码非个人独创，仅共学习参考，禁止商用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E0F1B5-A568-32B5-E3F7-DD0CACBFD018}"/>
              </a:ext>
            </a:extLst>
          </p:cNvPr>
          <p:cNvGrpSpPr/>
          <p:nvPr/>
        </p:nvGrpSpPr>
        <p:grpSpPr>
          <a:xfrm>
            <a:off x="2538598" y="3999625"/>
            <a:ext cx="6028822" cy="2432906"/>
            <a:chOff x="4094059" y="943209"/>
            <a:chExt cx="7778650" cy="313904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506EDD5-7A5E-9F07-A242-117F214C0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5328" y="3114585"/>
              <a:ext cx="3614162" cy="94556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9911366-7D5B-56A8-6753-E88B4BEE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915"/>
            <a:stretch/>
          </p:blipFill>
          <p:spPr>
            <a:xfrm>
              <a:off x="8173859" y="1030827"/>
              <a:ext cx="3698850" cy="86267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91CF0AA-023C-461B-AC60-DD6EE27C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0508" y="943209"/>
              <a:ext cx="3943351" cy="107632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E9ABCB8E-838D-CEE5-3FE2-8CCC83051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4059" y="2075588"/>
              <a:ext cx="3857626" cy="9429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262444FF-0965-66FF-2299-A680F11A1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0508" y="3287710"/>
              <a:ext cx="3857626" cy="794540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2CEA35B-3C3A-EAA6-C6DF-4788DB38A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2298" y="2145546"/>
              <a:ext cx="3154939" cy="829755"/>
            </a:xfrm>
            <a:prstGeom prst="rect">
              <a:avLst/>
            </a:prstGeom>
          </p:spPr>
        </p:pic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A0964DA2-99E9-5529-58BB-A52941A36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7236" y="4868592"/>
            <a:ext cx="2127116" cy="687078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403250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A0432E2-31DD-057B-1DE7-BAF82390C105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2C8B722E-BE20-E074-9F4B-C64A46D4137C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一、获数据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CDDB6F-AE5F-3790-6716-9FC4B0CA1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362288"/>
            <a:ext cx="6577013" cy="398180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F8D9B7-7F0F-8D0F-02C2-46D58812C7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712"/>
          <a:stretch/>
        </p:blipFill>
        <p:spPr>
          <a:xfrm>
            <a:off x="5853113" y="1362288"/>
            <a:ext cx="2800350" cy="483355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C14D3F7-1A16-A533-A1A1-8C19B8619492}"/>
              </a:ext>
            </a:extLst>
          </p:cNvPr>
          <p:cNvSpPr txBox="1"/>
          <p:nvPr/>
        </p:nvSpPr>
        <p:spPr>
          <a:xfrm>
            <a:off x="152389" y="81058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OTUs/ASVs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90AD013-2647-4B5D-15D8-279B769352C8}"/>
              </a:ext>
            </a:extLst>
          </p:cNvPr>
          <p:cNvSpPr txBox="1"/>
          <p:nvPr/>
        </p:nvSpPr>
        <p:spPr>
          <a:xfrm>
            <a:off x="5762614" y="810580"/>
            <a:ext cx="186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Taxonomy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BE0DB0-77F2-D187-8CA7-381EF602AA4C}"/>
              </a:ext>
            </a:extLst>
          </p:cNvPr>
          <p:cNvSpPr txBox="1"/>
          <p:nvPr/>
        </p:nvSpPr>
        <p:spPr>
          <a:xfrm>
            <a:off x="152389" y="5539136"/>
            <a:ext cx="1358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Group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FB66AE2-43EF-9E8D-7D01-9D0248183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5215338"/>
            <a:ext cx="3000375" cy="15240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67774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15A6-BB22-C193-0040-B9ABF2F25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A5FBA9-69DD-90FC-AD6E-A5DF29724E7D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06F6EDD1-2654-8D39-EAB5-4EB0A286782E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一、获数据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B6A8BC8-B029-6EA6-2C5F-239538D358E2}"/>
              </a:ext>
            </a:extLst>
          </p:cNvPr>
          <p:cNvGrpSpPr/>
          <p:nvPr/>
        </p:nvGrpSpPr>
        <p:grpSpPr>
          <a:xfrm>
            <a:off x="304949" y="1501291"/>
            <a:ext cx="8534101" cy="5070025"/>
            <a:chOff x="1305224" y="1073623"/>
            <a:chExt cx="9720000" cy="57745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2D7D9EE-BDF9-70FC-DE34-7039B2276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224" y="1073623"/>
              <a:ext cx="9720000" cy="5774556"/>
            </a:xfrm>
            <a:prstGeom prst="rect">
              <a:avLst/>
            </a:prstGeom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C6E0E08-33AB-D01D-F0C0-3DE4F5AEE0DF}"/>
                </a:ext>
              </a:extLst>
            </p:cNvPr>
            <p:cNvGrpSpPr/>
            <p:nvPr/>
          </p:nvGrpSpPr>
          <p:grpSpPr>
            <a:xfrm>
              <a:off x="9886806" y="1843231"/>
              <a:ext cx="685800" cy="1196665"/>
              <a:chOff x="10034587" y="1695450"/>
              <a:chExt cx="685800" cy="1196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0B37E02-31D4-934C-54E3-A63D11D29020}"/>
                  </a:ext>
                </a:extLst>
              </p:cNvPr>
              <p:cNvSpPr/>
              <p:nvPr/>
            </p:nvSpPr>
            <p:spPr>
              <a:xfrm>
                <a:off x="10034587" y="16954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箭头: 上 6">
                <a:extLst>
                  <a:ext uri="{FF2B5EF4-FFF2-40B4-BE49-F238E27FC236}">
                    <a16:creationId xmlns:a16="http://schemas.microsoft.com/office/drawing/2014/main" id="{2FEE95D1-8CA7-2688-CD1E-675E166ECF16}"/>
                  </a:ext>
                </a:extLst>
              </p:cNvPr>
              <p:cNvSpPr/>
              <p:nvPr/>
            </p:nvSpPr>
            <p:spPr>
              <a:xfrm>
                <a:off x="10034587" y="21561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65717B8-7261-8A3B-0E1C-38CA73874D5E}"/>
                </a:ext>
              </a:extLst>
            </p:cNvPr>
            <p:cNvGrpSpPr/>
            <p:nvPr/>
          </p:nvGrpSpPr>
          <p:grpSpPr>
            <a:xfrm>
              <a:off x="7420408" y="3396095"/>
              <a:ext cx="685800" cy="1196665"/>
              <a:chOff x="7586662" y="3257550"/>
              <a:chExt cx="685800" cy="1196665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918EB8F-15E9-99CE-5764-D8C1995E5353}"/>
                  </a:ext>
                </a:extLst>
              </p:cNvPr>
              <p:cNvSpPr/>
              <p:nvPr/>
            </p:nvSpPr>
            <p:spPr>
              <a:xfrm>
                <a:off x="7586662" y="32575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箭头: 上 10">
                <a:extLst>
                  <a:ext uri="{FF2B5EF4-FFF2-40B4-BE49-F238E27FC236}">
                    <a16:creationId xmlns:a16="http://schemas.microsoft.com/office/drawing/2014/main" id="{DCCF0990-D608-8049-7771-9115394A14E3}"/>
                  </a:ext>
                </a:extLst>
              </p:cNvPr>
              <p:cNvSpPr/>
              <p:nvPr/>
            </p:nvSpPr>
            <p:spPr>
              <a:xfrm>
                <a:off x="7586662" y="37182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3204980-44FE-B00D-2CE1-4348522489CD}"/>
              </a:ext>
            </a:extLst>
          </p:cNvPr>
          <p:cNvSpPr txBox="1"/>
          <p:nvPr/>
        </p:nvSpPr>
        <p:spPr>
          <a:xfrm>
            <a:off x="0" y="734586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50"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查看报告</a:t>
            </a:r>
            <a:endParaRPr lang="en-US" altLang="zh-CN" sz="24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52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BF5E9-B721-6174-E632-CD2421756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4DD6D8-D106-6526-D6ED-6D053EA99D1B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6A10F5C0-DB86-E5BB-69C4-441ED5E33413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一、获数据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876806-2E3B-8253-4666-A8377F522EFA}"/>
              </a:ext>
            </a:extLst>
          </p:cNvPr>
          <p:cNvSpPr txBox="1"/>
          <p:nvPr/>
        </p:nvSpPr>
        <p:spPr>
          <a:xfrm>
            <a:off x="0" y="734586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50"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保存网盘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9D3C17-A2C3-E5B8-9432-E6FB633C276E}"/>
              </a:ext>
            </a:extLst>
          </p:cNvPr>
          <p:cNvGrpSpPr/>
          <p:nvPr/>
        </p:nvGrpSpPr>
        <p:grpSpPr>
          <a:xfrm>
            <a:off x="304200" y="1512068"/>
            <a:ext cx="8535600" cy="4926831"/>
            <a:chOff x="1226475" y="1083443"/>
            <a:chExt cx="9720000" cy="577455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A6A09D1-156D-1FD2-4AEF-B91C12E0E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6475" y="1083443"/>
              <a:ext cx="9720000" cy="5774557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6CEC65A-865D-1B99-4627-EF1CA44AEF86}"/>
                </a:ext>
              </a:extLst>
            </p:cNvPr>
            <p:cNvGrpSpPr/>
            <p:nvPr/>
          </p:nvGrpSpPr>
          <p:grpSpPr>
            <a:xfrm>
              <a:off x="1411576" y="5032835"/>
              <a:ext cx="685800" cy="1196665"/>
              <a:chOff x="10034587" y="1695450"/>
              <a:chExt cx="685800" cy="1196665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E322D98-338E-4A32-E0F8-EEE821ACA57A}"/>
                  </a:ext>
                </a:extLst>
              </p:cNvPr>
              <p:cNvSpPr/>
              <p:nvPr/>
            </p:nvSpPr>
            <p:spPr>
              <a:xfrm>
                <a:off x="10034587" y="16954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9" name="箭头: 上 28">
                <a:extLst>
                  <a:ext uri="{FF2B5EF4-FFF2-40B4-BE49-F238E27FC236}">
                    <a16:creationId xmlns:a16="http://schemas.microsoft.com/office/drawing/2014/main" id="{8C3B8EB8-41CA-E967-10FF-F896F0895E8B}"/>
                  </a:ext>
                </a:extLst>
              </p:cNvPr>
              <p:cNvSpPr/>
              <p:nvPr/>
            </p:nvSpPr>
            <p:spPr>
              <a:xfrm>
                <a:off x="10034587" y="21561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CC53AA4-4E80-7DBE-70A8-99D53C765E1F}"/>
                </a:ext>
              </a:extLst>
            </p:cNvPr>
            <p:cNvGrpSpPr/>
            <p:nvPr/>
          </p:nvGrpSpPr>
          <p:grpSpPr>
            <a:xfrm>
              <a:off x="6096000" y="4284036"/>
              <a:ext cx="685800" cy="1196665"/>
              <a:chOff x="10034587" y="1695450"/>
              <a:chExt cx="685800" cy="1196665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C92EEE0-F257-B03B-3751-845E616381DD}"/>
                  </a:ext>
                </a:extLst>
              </p:cNvPr>
              <p:cNvSpPr/>
              <p:nvPr/>
            </p:nvSpPr>
            <p:spPr>
              <a:xfrm>
                <a:off x="10034587" y="16954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箭头: 上 26">
                <a:extLst>
                  <a:ext uri="{FF2B5EF4-FFF2-40B4-BE49-F238E27FC236}">
                    <a16:creationId xmlns:a16="http://schemas.microsoft.com/office/drawing/2014/main" id="{5CEDB8BC-8C7D-3DD8-451F-04BD14BD3615}"/>
                  </a:ext>
                </a:extLst>
              </p:cNvPr>
              <p:cNvSpPr/>
              <p:nvPr/>
            </p:nvSpPr>
            <p:spPr>
              <a:xfrm>
                <a:off x="10034587" y="21561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7ACE45B-0FFC-4E8A-77A2-66EBA37B895D}"/>
                </a:ext>
              </a:extLst>
            </p:cNvPr>
            <p:cNvGrpSpPr/>
            <p:nvPr/>
          </p:nvGrpSpPr>
          <p:grpSpPr>
            <a:xfrm>
              <a:off x="9259454" y="2264885"/>
              <a:ext cx="685800" cy="1196665"/>
              <a:chOff x="10034587" y="1695450"/>
              <a:chExt cx="685800" cy="1196665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FEDFED6-2968-6FC8-34C3-B96B14FD731A}"/>
                  </a:ext>
                </a:extLst>
              </p:cNvPr>
              <p:cNvSpPr/>
              <p:nvPr/>
            </p:nvSpPr>
            <p:spPr>
              <a:xfrm>
                <a:off x="10034587" y="16954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5" name="箭头: 上 24">
                <a:extLst>
                  <a:ext uri="{FF2B5EF4-FFF2-40B4-BE49-F238E27FC236}">
                    <a16:creationId xmlns:a16="http://schemas.microsoft.com/office/drawing/2014/main" id="{45795576-0478-A40E-8F83-566F52C98FDD}"/>
                  </a:ext>
                </a:extLst>
              </p:cNvPr>
              <p:cNvSpPr/>
              <p:nvPr/>
            </p:nvSpPr>
            <p:spPr>
              <a:xfrm>
                <a:off x="10034587" y="21561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894C6B8-62EA-52EC-AB8C-5228CDBA6BFE}"/>
                </a:ext>
              </a:extLst>
            </p:cNvPr>
            <p:cNvGrpSpPr/>
            <p:nvPr/>
          </p:nvGrpSpPr>
          <p:grpSpPr>
            <a:xfrm>
              <a:off x="2694220" y="5112710"/>
              <a:ext cx="685800" cy="1196665"/>
              <a:chOff x="10034587" y="1695450"/>
              <a:chExt cx="685800" cy="1196665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8EFD7CF3-6B8E-7D56-0F68-06A91FAB1A9B}"/>
                  </a:ext>
                </a:extLst>
              </p:cNvPr>
              <p:cNvSpPr/>
              <p:nvPr/>
            </p:nvSpPr>
            <p:spPr>
              <a:xfrm>
                <a:off x="10034587" y="1695450"/>
                <a:ext cx="685800" cy="371475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箭头: 上 22">
                <a:extLst>
                  <a:ext uri="{FF2B5EF4-FFF2-40B4-BE49-F238E27FC236}">
                    <a16:creationId xmlns:a16="http://schemas.microsoft.com/office/drawing/2014/main" id="{E0096E7E-E443-1231-DF9F-2A37DB436FA0}"/>
                  </a:ext>
                </a:extLst>
              </p:cNvPr>
              <p:cNvSpPr/>
              <p:nvPr/>
            </p:nvSpPr>
            <p:spPr>
              <a:xfrm>
                <a:off x="10034587" y="2156134"/>
                <a:ext cx="685800" cy="735981"/>
              </a:xfrm>
              <a:prstGeom prst="upArrow">
                <a:avLst/>
              </a:prstGeom>
              <a:solidFill>
                <a:srgbClr val="FFFF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356D1430-632E-2986-B6E5-E9BB42EE1353}"/>
                </a:ext>
              </a:extLst>
            </p:cNvPr>
            <p:cNvCxnSpPr/>
            <p:nvPr/>
          </p:nvCxnSpPr>
          <p:spPr>
            <a:xfrm flipV="1">
              <a:off x="3482113" y="5480701"/>
              <a:ext cx="1274618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B743BE6-26DD-31CC-563D-293A01016D08}"/>
                </a:ext>
              </a:extLst>
            </p:cNvPr>
            <p:cNvSpPr txBox="1"/>
            <p:nvPr/>
          </p:nvSpPr>
          <p:spPr>
            <a:xfrm>
              <a:off x="3599982" y="5710923"/>
              <a:ext cx="2838917" cy="43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记好文件名称是什么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0B8D6D2-2D7C-0A87-1368-2FE76D96977D}"/>
                </a:ext>
              </a:extLst>
            </p:cNvPr>
            <p:cNvSpPr txBox="1"/>
            <p:nvPr/>
          </p:nvSpPr>
          <p:spPr>
            <a:xfrm>
              <a:off x="7608600" y="3685264"/>
              <a:ext cx="2838917" cy="43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查看文件保存的途径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36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1C98-67F3-9E56-47F3-C36FE2AF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895A1E-2E6F-EE29-20CB-BDFACD61006F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01006646-9B89-E0D6-FCD6-CC87CBBA4E8E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二、制图表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1B3F71C-E512-E5E5-339A-0A5D0BFCBBEC}"/>
              </a:ext>
            </a:extLst>
          </p:cNvPr>
          <p:cNvGrpSpPr/>
          <p:nvPr/>
        </p:nvGrpSpPr>
        <p:grpSpPr>
          <a:xfrm>
            <a:off x="304200" y="1403963"/>
            <a:ext cx="8535600" cy="5042303"/>
            <a:chOff x="1406475" y="1261765"/>
            <a:chExt cx="9360000" cy="553623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5527E4D-F708-5104-AF45-987EA00E8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6475" y="1261765"/>
              <a:ext cx="9360000" cy="5536231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ABDFFF-B709-5916-86D8-730FC2C543F8}"/>
                </a:ext>
              </a:extLst>
            </p:cNvPr>
            <p:cNvSpPr/>
            <p:nvPr/>
          </p:nvSpPr>
          <p:spPr>
            <a:xfrm>
              <a:off x="2977515" y="2710255"/>
              <a:ext cx="1114425" cy="2386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CB46F5D-A364-665C-8810-4F86616FE9CF}"/>
                </a:ext>
              </a:extLst>
            </p:cNvPr>
            <p:cNvSpPr/>
            <p:nvPr/>
          </p:nvSpPr>
          <p:spPr>
            <a:xfrm>
              <a:off x="2977515" y="2301464"/>
              <a:ext cx="1114425" cy="2386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F509314-7584-61E0-9AD5-F8BC69313E2E}"/>
                </a:ext>
              </a:extLst>
            </p:cNvPr>
            <p:cNvSpPr/>
            <p:nvPr/>
          </p:nvSpPr>
          <p:spPr>
            <a:xfrm>
              <a:off x="7542849" y="2720341"/>
              <a:ext cx="1114425" cy="2386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A0DB26-EFE9-6143-40B8-BA7B77ABEE1E}"/>
                </a:ext>
              </a:extLst>
            </p:cNvPr>
            <p:cNvSpPr/>
            <p:nvPr/>
          </p:nvSpPr>
          <p:spPr>
            <a:xfrm>
              <a:off x="7536183" y="2311550"/>
              <a:ext cx="1114425" cy="238686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66454BF-F400-E2CF-487D-5157D7A7D8F2}"/>
                </a:ext>
              </a:extLst>
            </p:cNvPr>
            <p:cNvSpPr txBox="1"/>
            <p:nvPr/>
          </p:nvSpPr>
          <p:spPr>
            <a:xfrm>
              <a:off x="2977515" y="4783851"/>
              <a:ext cx="7093183" cy="1225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数据需要与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文件放在同一个文件中，确保在一个工作路径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否则会报错，如示例，提示找不到文件“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could not find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”</a:t>
              </a: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9018E34B-26F9-41C3-019A-D61B712D3D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070" r="58688" b="17331"/>
          <a:stretch/>
        </p:blipFill>
        <p:spPr>
          <a:xfrm>
            <a:off x="2679194" y="6054610"/>
            <a:ext cx="4177787" cy="546585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F4518AC-16B4-7A82-74CE-805ECC582C2F}"/>
              </a:ext>
            </a:extLst>
          </p:cNvPr>
          <p:cNvSpPr txBox="1"/>
          <p:nvPr/>
        </p:nvSpPr>
        <p:spPr>
          <a:xfrm>
            <a:off x="0" y="734586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50"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路径设置</a:t>
            </a:r>
          </a:p>
        </p:txBody>
      </p:sp>
    </p:spTree>
    <p:extLst>
      <p:ext uri="{BB962C8B-B14F-4D97-AF65-F5344CB8AC3E}">
        <p14:creationId xmlns:p14="http://schemas.microsoft.com/office/powerpoint/2010/main" val="394530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A29A-AA54-6BE4-5227-E79DB47A5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EB5F46-0FE7-4CE5-7FF2-1296210D528F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6DF929AF-91B9-331E-B20B-365CFAD31133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二、制图表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8455947-FC45-1261-8D61-D1D3CE845BD9}"/>
              </a:ext>
            </a:extLst>
          </p:cNvPr>
          <p:cNvSpPr txBox="1"/>
          <p:nvPr/>
        </p:nvSpPr>
        <p:spPr>
          <a:xfrm>
            <a:off x="0" y="734586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50"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数据准备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D83BAB1-89CA-FFF2-CF91-E89385C1D736}"/>
              </a:ext>
            </a:extLst>
          </p:cNvPr>
          <p:cNvGrpSpPr/>
          <p:nvPr/>
        </p:nvGrpSpPr>
        <p:grpSpPr>
          <a:xfrm>
            <a:off x="304200" y="1492917"/>
            <a:ext cx="8535600" cy="5117462"/>
            <a:chOff x="1272655" y="1247403"/>
            <a:chExt cx="9360000" cy="55567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1E06F3-EDC7-E59A-5D70-AC6530F71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2655" y="1247403"/>
              <a:ext cx="9360000" cy="5556700"/>
            </a:xfrm>
            <a:prstGeom prst="rect">
              <a:avLst/>
            </a:prstGeom>
          </p:spPr>
        </p:pic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251A23-F420-0B71-F833-21699720EC7A}"/>
                </a:ext>
              </a:extLst>
            </p:cNvPr>
            <p:cNvCxnSpPr/>
            <p:nvPr/>
          </p:nvCxnSpPr>
          <p:spPr>
            <a:xfrm flipV="1">
              <a:off x="3159375" y="1535792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0DA4AE0-7340-413D-EF32-F94CD97839A8}"/>
                </a:ext>
              </a:extLst>
            </p:cNvPr>
            <p:cNvSpPr txBox="1"/>
            <p:nvPr/>
          </p:nvSpPr>
          <p:spPr>
            <a:xfrm>
              <a:off x="4682811" y="3036401"/>
              <a:ext cx="5655461" cy="24155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名称：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RICE-NMDS_sorted.xlsx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，后缀很重要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200000"/>
                </a:lnSpc>
                <a:buFontTx/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样本：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sample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，大小写很重要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200000"/>
                </a:lnSpc>
                <a:buFontTx/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处理：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straw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tillage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root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，按处理分组</a:t>
              </a:r>
              <a:endPara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marL="342900" indent="-342900">
                <a:lnSpc>
                  <a:spcPct val="200000"/>
                </a:lnSpc>
                <a:buFontTx/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确保：样本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sample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与处理间一一对应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07C003E-0D99-F83E-166F-C374475E56B0}"/>
                </a:ext>
              </a:extLst>
            </p:cNvPr>
            <p:cNvSpPr/>
            <p:nvPr/>
          </p:nvSpPr>
          <p:spPr>
            <a:xfrm>
              <a:off x="1438275" y="2762250"/>
              <a:ext cx="3022599" cy="14604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240A86F-F027-30FC-AE78-F98ABADEAAB7}"/>
                </a:ext>
              </a:extLst>
            </p:cNvPr>
            <p:cNvSpPr txBox="1"/>
            <p:nvPr/>
          </p:nvSpPr>
          <p:spPr>
            <a:xfrm>
              <a:off x="4581524" y="3737273"/>
              <a:ext cx="202573" cy="40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C29C62-80F9-7EEA-5B8C-4D0CC42A7F9F}"/>
                </a:ext>
              </a:extLst>
            </p:cNvPr>
            <p:cNvSpPr/>
            <p:nvPr/>
          </p:nvSpPr>
          <p:spPr>
            <a:xfrm>
              <a:off x="1438274" y="4294909"/>
              <a:ext cx="1932999" cy="78509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EE901DA-0876-1614-A3CD-D4D453251DB0}"/>
                </a:ext>
              </a:extLst>
            </p:cNvPr>
            <p:cNvSpPr txBox="1"/>
            <p:nvPr/>
          </p:nvSpPr>
          <p:spPr>
            <a:xfrm>
              <a:off x="4581524" y="4687455"/>
              <a:ext cx="202573" cy="4010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endPara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65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05FE3-E7EB-B340-E7EC-2CA4B881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B57B0-77A5-6E4E-78B7-CEB083B33AE6}"/>
              </a:ext>
            </a:extLst>
          </p:cNvPr>
          <p:cNvSpPr/>
          <p:nvPr/>
        </p:nvSpPr>
        <p:spPr>
          <a:xfrm>
            <a:off x="0" y="651890"/>
            <a:ext cx="9144000" cy="77157"/>
          </a:xfrm>
          <a:prstGeom prst="rect">
            <a:avLst/>
          </a:prstGeom>
          <a:gradFill>
            <a:gsLst>
              <a:gs pos="0">
                <a:srgbClr val="016559"/>
              </a:gs>
              <a:gs pos="92000">
                <a:schemeClr val="bg1"/>
              </a:gs>
              <a:gs pos="59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0AACB76A-AE4C-0CFE-844D-3DA1D9FEA149}"/>
              </a:ext>
            </a:extLst>
          </p:cNvPr>
          <p:cNvSpPr txBox="1"/>
          <p:nvPr/>
        </p:nvSpPr>
        <p:spPr>
          <a:xfrm>
            <a:off x="0" y="3862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二、制图表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60C8DF-B086-38F0-E19E-0CE37E356ACB}"/>
              </a:ext>
            </a:extLst>
          </p:cNvPr>
          <p:cNvSpPr txBox="1"/>
          <p:nvPr/>
        </p:nvSpPr>
        <p:spPr>
          <a:xfrm>
            <a:off x="0" y="734586"/>
            <a:ext cx="914400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5650">
              <a:lnSpc>
                <a:spcPct val="150000"/>
              </a:lnSpc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Packages </a:t>
            </a:r>
            <a:r>
              <a:rPr lang="zh-CN" altLang="en-US" sz="24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A366577-0BF1-4E97-C0B5-549FBD13C28E}"/>
              </a:ext>
            </a:extLst>
          </p:cNvPr>
          <p:cNvGrpSpPr/>
          <p:nvPr/>
        </p:nvGrpSpPr>
        <p:grpSpPr>
          <a:xfrm>
            <a:off x="304200" y="1392977"/>
            <a:ext cx="8535601" cy="4988987"/>
            <a:chOff x="1236000" y="1141769"/>
            <a:chExt cx="9720000" cy="573172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FD11954-1517-74ED-8E3C-02220CB98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6000" y="1141769"/>
              <a:ext cx="9720000" cy="5731723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D81C5E2-D650-3D72-6C13-9909E842075F}"/>
                </a:ext>
              </a:extLst>
            </p:cNvPr>
            <p:cNvCxnSpPr/>
            <p:nvPr/>
          </p:nvCxnSpPr>
          <p:spPr>
            <a:xfrm flipV="1">
              <a:off x="1591502" y="2185801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F32CEAA-E0E8-368B-C7C6-6C2E53A669F3}"/>
                </a:ext>
              </a:extLst>
            </p:cNvPr>
            <p:cNvCxnSpPr/>
            <p:nvPr/>
          </p:nvCxnSpPr>
          <p:spPr>
            <a:xfrm flipV="1">
              <a:off x="1591502" y="2344551"/>
              <a:ext cx="9000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7B22A26-5C24-085A-C6AC-E9A4C60BDF5E}"/>
                </a:ext>
              </a:extLst>
            </p:cNvPr>
            <p:cNvSpPr txBox="1"/>
            <p:nvPr/>
          </p:nvSpPr>
          <p:spPr>
            <a:xfrm>
              <a:off x="3311005" y="1780570"/>
              <a:ext cx="7486540" cy="12828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08000" indent="-342900">
                <a:lnSpc>
                  <a:spcPct val="200000"/>
                </a:lnSpc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初次使用，需要安装包，命令为</a:t>
              </a:r>
              <a:r>
                <a:rPr lang="en-US" altLang="zh-CN" b="1" dirty="0" err="1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install.packages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(“xxx”)</a:t>
              </a:r>
            </a:p>
            <a:p>
              <a:pPr marL="108000" indent="-342900">
                <a:lnSpc>
                  <a:spcPct val="200000"/>
                </a:lnSpc>
                <a:buAutoNum type="arabicPeriod"/>
              </a:pP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加载包，为</a:t>
              </a:r>
              <a:r>
                <a:rPr lang="en-US" altLang="zh-CN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library(xxx)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，成功后会有提示，蓝色字体即成功</a:t>
              </a: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37C57F46-30F3-E4F1-1386-33C6ABF27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5902" y="3149861"/>
              <a:ext cx="1130028" cy="166578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A24D6E5-0890-4E8D-E09F-0BC35E875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07246" y="5141284"/>
              <a:ext cx="5955375" cy="992563"/>
            </a:xfrm>
            <a:prstGeom prst="rect">
              <a:avLst/>
            </a:prstGeom>
            <a:ln w="19050">
              <a:solidFill>
                <a:srgbClr val="C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31000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7884D3-B72F-3709-0415-960E0EE57D20}"/>
              </a:ext>
            </a:extLst>
          </p:cNvPr>
          <p:cNvSpPr txBox="1"/>
          <p:nvPr/>
        </p:nvSpPr>
        <p:spPr>
          <a:xfrm>
            <a:off x="0" y="282135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三、换“轱辘”</a:t>
            </a:r>
            <a:endParaRPr lang="en-US" altLang="zh-CN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790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260</Words>
  <Application>Microsoft Office PowerPoint</Application>
  <PresentationFormat>全屏显示(4:3)</PresentationFormat>
  <Paragraphs>43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XinhuGuo</dc:creator>
  <cp:lastModifiedBy>XinhuGuo</cp:lastModifiedBy>
  <cp:revision>22</cp:revision>
  <dcterms:created xsi:type="dcterms:W3CDTF">2025-03-09T08:49:48Z</dcterms:created>
  <dcterms:modified xsi:type="dcterms:W3CDTF">2025-03-10T01:24:29Z</dcterms:modified>
</cp:coreProperties>
</file>