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63" r:id="rId4"/>
    <p:sldId id="264" r:id="rId5"/>
    <p:sldId id="265" r:id="rId6"/>
    <p:sldId id="258" r:id="rId7"/>
    <p:sldId id="269" r:id="rId8"/>
    <p:sldId id="267" r:id="rId9"/>
    <p:sldId id="266" r:id="rId10"/>
    <p:sldId id="268" r:id="rId11"/>
    <p:sldId id="260" r:id="rId12"/>
    <p:sldId id="270" r:id="rId13"/>
    <p:sldId id="271" r:id="rId14"/>
    <p:sldId id="272" r:id="rId15"/>
    <p:sldId id="262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1904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6/26/25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/>
              <a:t>LLM-Powered SQL Assistant for Employee</a:t>
            </a:r>
            <a:r>
              <a:rPr lang="zh-CN" altLang="en-US" dirty="0"/>
              <a:t> </a:t>
            </a:r>
            <a:r>
              <a:rPr lang="en-US" altLang="zh-CN" dirty="0"/>
              <a:t>Analytics</a:t>
            </a:r>
            <a:endParaRPr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/>
              <a:t>Querying Relational Databases Using Large Language Models</a:t>
            </a:r>
            <a:endParaRPr lang="en-US" dirty="0"/>
          </a:p>
          <a:p>
            <a:r>
              <a:rPr lang="en-US" dirty="0"/>
              <a:t>Xinhe Wu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D865DA7-F316-A311-CD80-3E24F5E9B6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Weakness of Initial System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AEE3AF1-4EE8-371A-093D-FB72CBC07C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2. Need modifying database structure</a:t>
            </a:r>
          </a:p>
          <a:p>
            <a:r>
              <a:rPr lang="en-US" altLang="zh-CN" dirty="0"/>
              <a:t>Query 14: Who are the employees that faced challenges with customer retention, and what solutions did they propose?</a:t>
            </a:r>
          </a:p>
          <a:p>
            <a:endParaRPr kumimoji="1" lang="zh-CN" altLang="en-US" dirty="0"/>
          </a:p>
        </p:txBody>
      </p:sp>
      <p:pic>
        <p:nvPicPr>
          <p:cNvPr id="5" name="图片 4" descr="文本, 信件&#10;&#10;AI 生成的内容可能不正确。">
            <a:extLst>
              <a:ext uri="{FF2B5EF4-FFF2-40B4-BE49-F238E27FC236}">
                <a16:creationId xmlns:a16="http://schemas.microsoft.com/office/drawing/2014/main" id="{F5E19A83-06E0-1454-BCD5-C2C8D2986B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3586" y="3877928"/>
            <a:ext cx="5642540" cy="2980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807696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System Improvements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External Knowledge for Query 13</a:t>
            </a:r>
          </a:p>
          <a:p>
            <a:r>
              <a:rPr lang="en-US" altLang="zh-CN" b="1" dirty="0"/>
              <a:t>Query 14:</a:t>
            </a:r>
          </a:p>
          <a:p>
            <a:r>
              <a:rPr lang="en-US" altLang="zh-CN" b="1" dirty="0"/>
              <a:t>Database Enhancement: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dirty="0"/>
              <a:t>- Added richer 'activities' descriptions</a:t>
            </a:r>
            <a:r>
              <a:rPr lang="en-US" dirty="0"/>
              <a:t> (with “retention” included)</a:t>
            </a:r>
            <a:endParaRPr dirty="0"/>
          </a:p>
          <a:p>
            <a:r>
              <a:rPr lang="en-US" altLang="zh-CN" b="1" dirty="0"/>
              <a:t>Prompt Update:</a:t>
            </a:r>
            <a:endParaRPr lang="en-US" altLang="zh-CN" dirty="0"/>
          </a:p>
          <a:p>
            <a:r>
              <a:rPr dirty="0"/>
              <a:t>- Enhanced LLM prompts to enforce context separation.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5A611A4-D9B2-8E63-F7B7-E751C0499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Query 13 System Improvement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BAB1690-62D0-DA80-517B-6893AEF7C9F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770994"/>
            <a:ext cx="3615559" cy="5353652"/>
          </a:xfrm>
        </p:spPr>
        <p:txBody>
          <a:bodyPr>
            <a:normAutofit/>
          </a:bodyPr>
          <a:lstStyle/>
          <a:p>
            <a:r>
              <a:rPr lang="en-US" altLang="zh-CN" sz="1900" dirty="0"/>
              <a:t>Improvement:</a:t>
            </a:r>
          </a:p>
          <a:p>
            <a:r>
              <a:rPr lang="en-US" altLang="zh-CN" sz="1900" dirty="0"/>
              <a:t>Multi-Tool Agent</a:t>
            </a:r>
          </a:p>
          <a:p>
            <a:r>
              <a:rPr lang="en-US" altLang="zh-CN" sz="1900" dirty="0"/>
              <a:t>Tool 1: Recession Search (via </a:t>
            </a:r>
            <a:r>
              <a:rPr lang="en-US" altLang="zh-CN" sz="1900" dirty="0" err="1"/>
              <a:t>SerpAPI</a:t>
            </a:r>
            <a:r>
              <a:rPr lang="en-US" altLang="zh-CN" sz="1900" dirty="0"/>
              <a:t>)</a:t>
            </a:r>
          </a:p>
          <a:p>
            <a:r>
              <a:rPr lang="en-US" altLang="zh-CN" sz="1900" dirty="0"/>
              <a:t>Tool 2: Employee Database Agent (SQL)</a:t>
            </a:r>
          </a:p>
          <a:p>
            <a:r>
              <a:rPr lang="en-US" altLang="zh-CN" sz="1900" dirty="0" err="1"/>
              <a:t>LangChain</a:t>
            </a:r>
            <a:r>
              <a:rPr lang="en-US" altLang="zh-CN" sz="1900" dirty="0"/>
              <a:t> Agent Type: zero-shot-react-description (A zero shot agent that does a reasoning step before acting)</a:t>
            </a:r>
          </a:p>
          <a:p>
            <a:endParaRPr kumimoji="1" lang="zh-CN" altLang="en-US" dirty="0"/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61CF12A9-EDD0-AF70-7E89-129C05152C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0225" y="1229710"/>
            <a:ext cx="5818465" cy="53536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014890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691B13C-EBE6-3228-8126-E52197D3E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Query 14 System Improvement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F9F3ECF-1296-1851-2596-510B06A7EB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3628" y="1242849"/>
            <a:ext cx="8229600" cy="4525963"/>
          </a:xfrm>
        </p:spPr>
        <p:txBody>
          <a:bodyPr/>
          <a:lstStyle/>
          <a:p>
            <a:r>
              <a:rPr kumimoji="1" lang="en-US" altLang="zh-CN" dirty="0"/>
              <a:t> </a:t>
            </a:r>
            <a:r>
              <a:rPr lang="en-US" altLang="zh-CN" b="1" dirty="0"/>
              <a:t>Database Enhancement:</a:t>
            </a:r>
            <a:r>
              <a:rPr lang="zh-CN" altLang="en-US" b="1" dirty="0"/>
              <a:t> </a:t>
            </a:r>
            <a:endParaRPr lang="en-US" altLang="zh-CN" b="1" dirty="0"/>
          </a:p>
          <a:p>
            <a:r>
              <a:rPr kumimoji="1" lang="en-US" altLang="zh-CN" dirty="0"/>
              <a:t>Add richer employee activities </a:t>
            </a:r>
          </a:p>
          <a:p>
            <a:r>
              <a:rPr kumimoji="1" lang="en-US" altLang="zh-CN" dirty="0"/>
              <a:t>"Faced challenges with customer retention; launched loyalty program to improve retention."</a:t>
            </a:r>
            <a:endParaRPr kumimoji="1" lang="zh-CN" altLang="en-US" dirty="0"/>
          </a:p>
        </p:txBody>
      </p:sp>
      <p:pic>
        <p:nvPicPr>
          <p:cNvPr id="5" name="图片 4" descr="图片包含 表格&#10;&#10;AI 生成的内容可能不正确。">
            <a:extLst>
              <a:ext uri="{FF2B5EF4-FFF2-40B4-BE49-F238E27FC236}">
                <a16:creationId xmlns:a16="http://schemas.microsoft.com/office/drawing/2014/main" id="{EA56A148-0266-D9A6-1BFE-96EFA2FF4E4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1848" y="3909848"/>
            <a:ext cx="6637374" cy="28060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02909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1FBA0-F573-DFF9-E1E5-6BB28435F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Query 14 System Improvement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67EA1AE-3CFC-5E69-8FCE-C3E4D9C1F1E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Prompt Update</a:t>
            </a:r>
          </a:p>
        </p:txBody>
      </p:sp>
      <p:pic>
        <p:nvPicPr>
          <p:cNvPr id="5" name="图片 4" descr="图形用户界面, 文本&#10;&#10;AI 生成的内容可能不正确。">
            <a:extLst>
              <a:ext uri="{FF2B5EF4-FFF2-40B4-BE49-F238E27FC236}">
                <a16:creationId xmlns:a16="http://schemas.microsoft.com/office/drawing/2014/main" id="{281E3E5E-A82F-9D2F-24BE-4239626E1E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5479" y="2480442"/>
            <a:ext cx="8473042" cy="2515434"/>
          </a:xfrm>
          <a:prstGeom prst="rect">
            <a:avLst/>
          </a:prstGeom>
        </p:spPr>
      </p:pic>
      <p:pic>
        <p:nvPicPr>
          <p:cNvPr id="7" name="图片 6" descr="图片包含 文本&#10;&#10;AI 生成的内容可能不正确。">
            <a:extLst>
              <a:ext uri="{FF2B5EF4-FFF2-40B4-BE49-F238E27FC236}">
                <a16:creationId xmlns:a16="http://schemas.microsoft.com/office/drawing/2014/main" id="{9032601B-6A47-6EEF-7400-772F3A81131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7777" y="5287190"/>
            <a:ext cx="5170871" cy="1177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69121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Analysis &amp; Comparison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altLang="zh-CN" dirty="0"/>
              <a:t>Simple prompt tuning greatly affects LLM accuracy</a:t>
            </a:r>
          </a:p>
          <a:p>
            <a:r>
              <a:rPr lang="en-US" altLang="zh-CN" dirty="0"/>
              <a:t>Tool-based architecture enables external reasoning Effective for hybrid knowledge (DB + Web)</a:t>
            </a:r>
          </a:p>
          <a:p>
            <a:r>
              <a:rPr lang="en-US" altLang="zh-CN" dirty="0"/>
              <a:t>- Schema updates (activities) improved information recall.</a:t>
            </a:r>
          </a:p>
          <a:p>
            <a:r>
              <a:rPr lang="en-US" altLang="zh-CN" dirty="0"/>
              <a:t>- Benchmark 2 responses were more complete and accurate.</a:t>
            </a:r>
          </a:p>
          <a:p>
            <a:endParaRPr dirty="0"/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t>1. Complete system design and implementation for LLM and SQL database integration.</a:t>
            </a:r>
          </a:p>
          <a:p>
            <a:r>
              <a:t>2. Run 20 sample queries (Benchmark 1) and collect LLM-generated answers.</a:t>
            </a:r>
          </a:p>
          <a:p>
            <a:r>
              <a:t>3. Analyze weaknesses and improve system (prompt/database/schema).</a:t>
            </a:r>
          </a:p>
          <a:p>
            <a:r>
              <a:t>4. Rerun queries after improvements (Benchmark 2).</a:t>
            </a:r>
          </a:p>
          <a:p>
            <a:r>
              <a:t>5. Compare Benchmark 1 and Benchmark 2 performance.</a:t>
            </a:r>
          </a:p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E5A6DAF-EF1E-3795-677F-DF253AE91A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Database Generation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51333660-AA59-647F-B7D2-AECD68C1EC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1. Dataset Structure</a:t>
            </a:r>
          </a:p>
          <a:p>
            <a:r>
              <a:rPr lang="en-US" altLang="zh-CN" b="1" dirty="0"/>
              <a:t>Employee Info</a:t>
            </a:r>
            <a:r>
              <a:rPr lang="en-US" altLang="zh-CN" dirty="0"/>
              <a:t>: </a:t>
            </a:r>
            <a:r>
              <a:rPr lang="en-US" altLang="zh-CN" dirty="0" err="1"/>
              <a:t>employee_id</a:t>
            </a:r>
            <a:r>
              <a:rPr lang="en-US" altLang="zh-CN" dirty="0"/>
              <a:t>, name, email, department, </a:t>
            </a:r>
            <a:r>
              <a:rPr lang="en-US" altLang="zh-CN" dirty="0" err="1"/>
              <a:t>job_title</a:t>
            </a:r>
            <a:r>
              <a:rPr lang="en-US" altLang="zh-CN" dirty="0"/>
              <a:t>, </a:t>
            </a:r>
            <a:r>
              <a:rPr lang="en-US" altLang="zh-CN" dirty="0" err="1"/>
              <a:t>hire_date</a:t>
            </a:r>
            <a:endParaRPr lang="en-US" altLang="zh-CN" dirty="0"/>
          </a:p>
          <a:p>
            <a:r>
              <a:rPr lang="en-US" altLang="zh-CN" b="1" dirty="0"/>
              <a:t>Weekly Activity</a:t>
            </a:r>
            <a:r>
              <a:rPr lang="en-US" altLang="zh-CN" dirty="0"/>
              <a:t>: </a:t>
            </a:r>
            <a:r>
              <a:rPr lang="en-US" altLang="zh-CN" dirty="0" err="1"/>
              <a:t>week_number</a:t>
            </a:r>
            <a:r>
              <a:rPr lang="en-US" altLang="zh-CN" dirty="0"/>
              <a:t>, </a:t>
            </a:r>
            <a:r>
              <a:rPr lang="en-US" altLang="zh-CN" dirty="0" err="1"/>
              <a:t>num_meetings</a:t>
            </a:r>
            <a:r>
              <a:rPr lang="en-US" altLang="zh-CN" dirty="0"/>
              <a:t>, </a:t>
            </a:r>
            <a:r>
              <a:rPr lang="en-US" altLang="zh-CN" dirty="0" err="1"/>
              <a:t>total_sales_rmb</a:t>
            </a:r>
            <a:r>
              <a:rPr lang="en-US" altLang="zh-CN" dirty="0"/>
              <a:t>, </a:t>
            </a:r>
            <a:r>
              <a:rPr lang="en-US" altLang="zh-CN" dirty="0" err="1"/>
              <a:t>hours_worked</a:t>
            </a:r>
            <a:r>
              <a:rPr lang="en-US" altLang="zh-CN" dirty="0"/>
              <a:t>, activities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9563084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D7020A-CA6E-1A52-9573-4BE862A04F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Database Generation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255DB1-41B5-DBA5-E2A0-5284EA2DC7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/>
              <a:t>2. Synthetic Data Generation</a:t>
            </a:r>
          </a:p>
          <a:p>
            <a:r>
              <a:rPr lang="en-US" altLang="zh-CN" dirty="0"/>
              <a:t>Used Python + Pandas to generate 10 employees × 10 weeks = 100 rows</a:t>
            </a:r>
          </a:p>
          <a:p>
            <a:r>
              <a:rPr lang="en-US" altLang="zh-CN" dirty="0"/>
              <a:t>Randomized:</a:t>
            </a:r>
          </a:p>
          <a:p>
            <a:pPr lvl="1"/>
            <a:r>
              <a:rPr lang="en-US" altLang="zh-CN" dirty="0" err="1"/>
              <a:t>hire_date</a:t>
            </a:r>
            <a:r>
              <a:rPr lang="en-US" altLang="zh-CN" dirty="0"/>
              <a:t> within a realistic range (2018–2024)</a:t>
            </a:r>
          </a:p>
          <a:p>
            <a:pPr lvl="1"/>
            <a:r>
              <a:rPr lang="en-US" altLang="zh-CN" dirty="0"/>
              <a:t>sales, hours, and meetings with realistic bounds</a:t>
            </a:r>
          </a:p>
          <a:p>
            <a:pPr lvl="1"/>
            <a:r>
              <a:rPr lang="en-US" altLang="zh-CN" dirty="0"/>
              <a:t>activities using curated templates (e.g., sales wins, marketing campaigns, customer retention)</a:t>
            </a:r>
          </a:p>
          <a:p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371085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E9CBC00-221B-E867-8A27-D807687275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zh-CN" dirty="0"/>
              <a:t>Database Generation</a:t>
            </a:r>
            <a:endParaRPr kumimoji="1" lang="zh-CN" altLang="en-US" dirty="0"/>
          </a:p>
        </p:txBody>
      </p:sp>
      <p:pic>
        <p:nvPicPr>
          <p:cNvPr id="5" name="内容占位符 4" descr="文本&#10;&#10;AI 生成的内容可能不正确。">
            <a:extLst>
              <a:ext uri="{FF2B5EF4-FFF2-40B4-BE49-F238E27FC236}">
                <a16:creationId xmlns:a16="http://schemas.microsoft.com/office/drawing/2014/main" id="{F39A61D0-62BE-EBE1-C7D6-77DBAFD84BC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93411" y="2217682"/>
            <a:ext cx="8850589" cy="2977016"/>
          </a:xfr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9C76BDFF-77D9-A0B4-36C5-DCD46AD0345F}"/>
              </a:ext>
            </a:extLst>
          </p:cNvPr>
          <p:cNvSpPr txBox="1"/>
          <p:nvPr/>
        </p:nvSpPr>
        <p:spPr>
          <a:xfrm>
            <a:off x="210207" y="1734207"/>
            <a:ext cx="3499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Employee activities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9224579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Initial System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95400"/>
            <a:ext cx="8229600" cy="4525963"/>
          </a:xfrm>
        </p:spPr>
        <p:txBody>
          <a:bodyPr/>
          <a:lstStyle/>
          <a:p>
            <a:r>
              <a:rPr dirty="0"/>
              <a:t>- SQLite database with employee data.</a:t>
            </a:r>
          </a:p>
          <a:p>
            <a:r>
              <a:rPr dirty="0"/>
              <a:t>- </a:t>
            </a:r>
            <a:r>
              <a:rPr dirty="0" err="1"/>
              <a:t>LangChain's</a:t>
            </a:r>
            <a:r>
              <a:rPr dirty="0"/>
              <a:t> </a:t>
            </a:r>
            <a:r>
              <a:rPr dirty="0" err="1"/>
              <a:t>SQLDatabaseToolkit</a:t>
            </a:r>
            <a:r>
              <a:rPr dirty="0"/>
              <a:t> + OpenAI's GPT-4.</a:t>
            </a:r>
            <a:endParaRPr lang="en-US" dirty="0"/>
          </a:p>
          <a:p>
            <a:r>
              <a:rPr dirty="0"/>
              <a:t>- Agent:</a:t>
            </a:r>
            <a:r>
              <a:rPr lang="en-US" altLang="zh-CN" dirty="0"/>
              <a:t> </a:t>
            </a:r>
            <a:r>
              <a:rPr lang="en-US" altLang="zh-CN" dirty="0" err="1"/>
              <a:t>create_sql_agent</a:t>
            </a:r>
            <a:endParaRPr lang="en-US" altLang="zh-CN" dirty="0"/>
          </a:p>
          <a:p>
            <a:endParaRPr dirty="0"/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02CD4689-BC13-4A9E-CFF4-3C41931B99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7610" y="4188197"/>
            <a:ext cx="4256252" cy="2454137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7784735-F9CB-F6B1-57CA-C66A567436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 </a:t>
            </a:r>
            <a:r>
              <a:rPr lang="en-US" altLang="zh-CN" dirty="0"/>
              <a:t>Initial System Design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58DB167-7177-DE70-277D-89BB9AC96B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zh-CN" dirty="0"/>
              <a:t>Prompt</a:t>
            </a:r>
          </a:p>
          <a:p>
            <a:endParaRPr kumimoji="1" lang="zh-CN" altLang="en-US" dirty="0"/>
          </a:p>
        </p:txBody>
      </p:sp>
      <p:pic>
        <p:nvPicPr>
          <p:cNvPr id="5" name="图片 4" descr="文本&#10;&#10;AI 生成的内容可能不正确。">
            <a:extLst>
              <a:ext uri="{FF2B5EF4-FFF2-40B4-BE49-F238E27FC236}">
                <a16:creationId xmlns:a16="http://schemas.microsoft.com/office/drawing/2014/main" id="{FFB0A31F-8D84-E528-F2E8-E1F50FD29A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364" y="2532993"/>
            <a:ext cx="8651272" cy="23137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996089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53B8B7-10AB-4B3D-2B10-A3C3E62E4A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6993" y="98066"/>
            <a:ext cx="8229600" cy="1143000"/>
          </a:xfrm>
        </p:spPr>
        <p:txBody>
          <a:bodyPr/>
          <a:lstStyle/>
          <a:p>
            <a:r>
              <a:rPr kumimoji="1" lang="en-US" altLang="zh-CN" dirty="0"/>
              <a:t>LLM Output</a:t>
            </a:r>
            <a:endParaRPr kumimoji="1" lang="zh-CN" altLang="en-US" dirty="0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957CCD7D-2545-25E9-B0D8-0822E093D91C}"/>
              </a:ext>
            </a:extLst>
          </p:cNvPr>
          <p:cNvSpPr txBox="1"/>
          <p:nvPr/>
        </p:nvSpPr>
        <p:spPr>
          <a:xfrm>
            <a:off x="457200" y="3992193"/>
            <a:ext cx="194441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zh-CN" dirty="0"/>
              <a:t>LLM Output Example – Query 1</a:t>
            </a:r>
            <a:endParaRPr kumimoji="1" lang="zh-CN" altLang="en-US" dirty="0"/>
          </a:p>
        </p:txBody>
      </p:sp>
      <p:pic>
        <p:nvPicPr>
          <p:cNvPr id="10" name="内容占位符 9" descr="文本&#10;&#10;AI 生成的内容可能不正确。">
            <a:extLst>
              <a:ext uri="{FF2B5EF4-FFF2-40B4-BE49-F238E27FC236}">
                <a16:creationId xmlns:a16="http://schemas.microsoft.com/office/drawing/2014/main" id="{68972790-9FA1-C80A-96B8-69BB8C9948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77606" y="1224453"/>
            <a:ext cx="4942394" cy="5535481"/>
          </a:xfrm>
        </p:spPr>
      </p:pic>
    </p:spTree>
    <p:extLst>
      <p:ext uri="{BB962C8B-B14F-4D97-AF65-F5344CB8AC3E}">
        <p14:creationId xmlns:p14="http://schemas.microsoft.com/office/powerpoint/2010/main" val="22842932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53EABD3-AA05-94B2-1EF4-8BD99B8419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zh-CN" dirty="0"/>
              <a:t>Weakness of Initial System</a:t>
            </a:r>
            <a:endParaRPr kumimoji="1"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EA5367E-D4D7-D647-E250-7CD3BF361E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AutoNum type="arabicPeriod"/>
            </a:pPr>
            <a:r>
              <a:rPr kumimoji="1" lang="en-US" altLang="zh-CN" dirty="0"/>
              <a:t>Need external knowledge</a:t>
            </a:r>
          </a:p>
          <a:p>
            <a:r>
              <a:rPr lang="en-US" altLang="zh-CN" dirty="0"/>
              <a:t>Query 13: Which employees in the company were hired during a time of industry recession?</a:t>
            </a:r>
          </a:p>
          <a:p>
            <a:pPr marL="0" indent="0">
              <a:buNone/>
            </a:pPr>
            <a:br>
              <a:rPr lang="en-US" altLang="zh-CN" dirty="0"/>
            </a:br>
            <a:endParaRPr kumimoji="1" lang="zh-CN" altLang="en-US" dirty="0"/>
          </a:p>
        </p:txBody>
      </p:sp>
      <p:pic>
        <p:nvPicPr>
          <p:cNvPr id="5" name="图片 4" descr="文本, 信件&#10;&#10;AI 生成的内容可能不正确。">
            <a:extLst>
              <a:ext uri="{FF2B5EF4-FFF2-40B4-BE49-F238E27FC236}">
                <a16:creationId xmlns:a16="http://schemas.microsoft.com/office/drawing/2014/main" id="{8DB16373-C9E6-373A-5B14-39ED983E15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0610" y="3429000"/>
            <a:ext cx="7257963" cy="31035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786366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444</Words>
  <Application>Microsoft Macintosh PowerPoint</Application>
  <PresentationFormat>全屏显示(4:3)</PresentationFormat>
  <Paragraphs>61</Paragraphs>
  <Slides>15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LLM-Powered SQL Assistant for Employee Analytics</vt:lpstr>
      <vt:lpstr>Task Overview</vt:lpstr>
      <vt:lpstr>Database Generation</vt:lpstr>
      <vt:lpstr>Database Generation</vt:lpstr>
      <vt:lpstr>Database Generation</vt:lpstr>
      <vt:lpstr>Initial System Design</vt:lpstr>
      <vt:lpstr> Initial System Design</vt:lpstr>
      <vt:lpstr>LLM Output</vt:lpstr>
      <vt:lpstr>Weakness of Initial System</vt:lpstr>
      <vt:lpstr>Weakness of Initial System</vt:lpstr>
      <vt:lpstr>System Improvements</vt:lpstr>
      <vt:lpstr>Query 13 System Improvement</vt:lpstr>
      <vt:lpstr>Query 14 System Improvement</vt:lpstr>
      <vt:lpstr>Query 14 System Improvement</vt:lpstr>
      <vt:lpstr>Analysis &amp; Comparison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Wu, Xinhe</cp:lastModifiedBy>
  <cp:revision>4</cp:revision>
  <dcterms:created xsi:type="dcterms:W3CDTF">2013-01-27T09:14:16Z</dcterms:created>
  <dcterms:modified xsi:type="dcterms:W3CDTF">2025-06-27T07:28:09Z</dcterms:modified>
  <cp:category/>
</cp:coreProperties>
</file>