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2" r:id="rId5"/>
    <p:sldMasterId id="2147483693" r:id="rId6"/>
    <p:sldMasterId id="214748369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42">
          <p15:clr>
            <a:srgbClr val="A4A3A4"/>
          </p15:clr>
        </p15:guide>
        <p15:guide id="2" pos="29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41B03B0-3EEE-4F23-A946-885A5CF48E4A}">
  <a:tblStyle styleId="{641B03B0-3EEE-4F23-A946-885A5CF48E4A}" styleName="Table_0">
    <a:wholeTbl>
      <a:tcTxStyle b="off" i="off">
        <a:font>
          <a:latin typeface="Century Gothic"/>
          <a:ea typeface="Century Gothic"/>
          <a:cs typeface="Century Gothic"/>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042" orient="horz"/>
        <p:guide pos="297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1f9d323a0_1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1f9d323a0_1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7a5c2f4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7a5c2f4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question is while we're considering ML based solutions, why not replace the tree structure entirely with a learned model?</a:t>
            </a:r>
            <a:endParaRPr/>
          </a:p>
          <a:p>
            <a:pPr indent="0" lvl="0" marL="0" rtl="0" algn="l">
              <a:spcBef>
                <a:spcPts val="0"/>
              </a:spcBef>
              <a:spcAft>
                <a:spcPts val="0"/>
              </a:spcAft>
              <a:buNone/>
            </a:pPr>
            <a:r>
              <a:rPr lang="en"/>
              <a:t>Idea here is learn a model to infer which rule should be matched.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9b8da412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9b8da412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so how do we build these tree structures. Well here's a simple example.</a:t>
            </a:r>
            <a:endParaRPr/>
          </a:p>
          <a:p>
            <a:pPr indent="0" lvl="0" marL="0" rtl="0" algn="l">
              <a:spcBef>
                <a:spcPts val="0"/>
              </a:spcBef>
              <a:spcAft>
                <a:spcPts val="0"/>
              </a:spcAft>
              <a:buNone/>
            </a:pPr>
            <a:r>
              <a:rPr lang="en"/>
              <a:t>On the left I have an example packet classifier with rules R0..R5. On the right is the start of a decision tree. You can see that right now it's just a single node, which is slow to search since to match a packet you have to do a linear scan over all the rules.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improve this situation somewhat by cutting the node into 4 slices along the x-dimension. So you see this generates four child nodes with fewer rules 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while rules R0... R5 are only in one sub node each, rules R1 and R4 end up replicated into multiple subtrees. This is part of the reason this problem is so hard.</a:t>
            </a:r>
            <a:endParaRPr/>
          </a:p>
          <a:p>
            <a:pPr indent="0" lvl="0" marL="0" rtl="0" algn="l">
              <a:spcBef>
                <a:spcPts val="0"/>
              </a:spcBef>
              <a:spcAft>
                <a:spcPts val="0"/>
              </a:spcAft>
              <a:buNone/>
            </a:pPr>
            <a:r>
              <a:rPr lang="en"/>
              <a:t>Now say I then cut along the y-dim into two slices, then that does effectively divide the nodes into small enough pieces that we can consider the tree finished.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9b8da412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9b8da412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way of avoiding the rule replication problem is to partition rules into disjoint subsets.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the rules have been partitioned into "small rules" and "large rules".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this leads to significantly smaller trees. However the tradeoff is that now at runtime we have to search both trees to determine which rule is matched.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59b8da412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59b8da412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59b8da412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59b8da412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procedure from a RL framing. You have an environment, which includes the packet classifier rules, and also the partially built state of the decision tree. Of course the goal is to learn an agent that can effectively work in such an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to note here is that the challenge is primarily in defining the inputs and outputs of the environment, not so much in the RL algorithm itself.</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1f9d323a0_1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common solution in this situation is using forums such as StackOverflow where people ask API experts</a:t>
            </a:r>
            <a:endParaRPr/>
          </a:p>
        </p:txBody>
      </p:sp>
      <p:sp>
        <p:nvSpPr>
          <p:cNvPr id="565" name="Google Shape;565;g51f9d323a0_1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59b8da412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59b8da412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Size of state grows with each step</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This means the neural network must take a dynamically changing input</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While this is possible, processing this sort of graph data is an active (and very new) area of research</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Second problem is the sparsity of rewards</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Say N=100k, then it might take millions of steps to build a tree.</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Getting a reward after 1 million steps is far too difficult a reward assignment problem</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Explain</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Hard to understand the state</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Attribution is too weak</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High variance =&gt; btw for those that don't know RL, high variance is a common excuse for RL not working</a:t>
            </a:r>
            <a:endParaRPr sz="1800">
              <a:solidFill>
                <a:schemeClr val="dk2"/>
              </a:solidFill>
              <a:latin typeface="Source Sans Pro"/>
              <a:ea typeface="Source Sans Pro"/>
              <a:cs typeface="Source Sans Pro"/>
              <a:sym typeface="Source Sans Pr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59b8da412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59b8da412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9b8da412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9b8da412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5f723b41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5f723b41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viewing the tree rollout as a sequential process we have this order. And when the rollout is done we get a reward of -3 (depth is 3 and we want to minimize the depth).</a:t>
            </a:r>
            <a:endParaRPr/>
          </a:p>
          <a:p>
            <a:pPr indent="0" lvl="0" marL="0" rtl="0" algn="l">
              <a:spcBef>
                <a:spcPts val="0"/>
              </a:spcBef>
              <a:spcAft>
                <a:spcPts val="0"/>
              </a:spcAft>
              <a:buNone/>
            </a:pPr>
            <a:r>
              <a:rPr lang="en"/>
              <a:t>When you calculate the reward/adv for each state, </a:t>
            </a:r>
            <a:r>
              <a:rPr lang="en"/>
              <a:t>since this problem only gives you a single reward at the end, you</a:t>
            </a:r>
            <a:r>
              <a:rPr lang="en"/>
              <a:t> get basically the same </a:t>
            </a:r>
            <a:r>
              <a:rPr lang="en"/>
              <a:t>total reward</a:t>
            </a:r>
            <a:r>
              <a:rPr lang="en"/>
              <a:t> for each state if you ignore the temporal discount.</a:t>
            </a:r>
            <a:endParaRPr/>
          </a:p>
          <a:p>
            <a:pPr indent="0" lvl="0" marL="0" rtl="0" algn="l">
              <a:spcBef>
                <a:spcPts val="0"/>
              </a:spcBef>
              <a:spcAft>
                <a:spcPts val="0"/>
              </a:spcAft>
              <a:buNone/>
            </a:pPr>
            <a:r>
              <a:rPr lang="en"/>
              <a:t>So basically the problem is that the O(n) step delay between action and reward makes it hard to attribute which actions led to the rewards.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9b8da41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9b8da41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packet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way to think about it is as a router or firewall, you want to do flow classification on incoming packets based on a large list of rules..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involves making decisions on incoming packets based on their headers.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challenge of this is that you have to do this at very high speed, on potentially hundreds of thousands of rules.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5f723b41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5f723b41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OTOH if you view the rollout as a branching decision process, things get easier. Each leaf node has a reward of -1, and the intermediate rewards are calculate by taking a min-agg over children and taking into account the interior node's contribution to the tree depth as well. So here the rewards are -2 and -3.</a:t>
            </a:r>
            <a:endParaRPr/>
          </a:p>
          <a:p>
            <a:pPr indent="0" lvl="0" marL="0" rtl="0" algn="l">
              <a:spcBef>
                <a:spcPts val="0"/>
              </a:spcBef>
              <a:spcAft>
                <a:spcPts val="0"/>
              </a:spcAft>
              <a:buNone/>
            </a:pPr>
            <a:r>
              <a:rPr lang="en"/>
              <a:t>Now there's only an O(logn) delay between action and reward and you can see action-&gt;reward causality is much better represented.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59b8da412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59b8da412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define the learning problem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59b8da412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59b8da412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implemented NeuroCuts using the PPO algorithm, which is one of the most widely used RL algorithms today and has been successful across a variety of domains. This choice really isn't fundamental though, there are many other algorithms that could have worked.</a:t>
            </a:r>
            <a:endParaRPr/>
          </a:p>
          <a:p>
            <a:pPr indent="0" lvl="0" marL="0" rtl="0" algn="l">
              <a:spcBef>
                <a:spcPts val="0"/>
              </a:spcBef>
              <a:spcAft>
                <a:spcPts val="0"/>
              </a:spcAft>
              <a:buNone/>
            </a:pPr>
            <a:r>
              <a:rPr lang="en"/>
              <a:t>Neurocuts is also amenable to parallelism, in fact we used a parallel off the shelf implementation of PPO from RLlib.</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5f9d3c169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5f9d3c169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way these aren't random baselines, they have hundreds of citations except for cutsplit is pretty new</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59b8da412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59b8da412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compare against other algorithms on classification time, tuning NeuroCuts rewards to minimize this.</a:t>
            </a:r>
            <a:endParaRPr/>
          </a:p>
          <a:p>
            <a:pPr indent="0" lvl="0" marL="0" rtl="0" algn="l">
              <a:spcBef>
                <a:spcPts val="0"/>
              </a:spcBef>
              <a:spcAft>
                <a:spcPts val="0"/>
              </a:spcAft>
              <a:buNone/>
            </a:pPr>
            <a:r>
              <a:rPr lang="en">
                <a:solidFill>
                  <a:schemeClr val="dk1"/>
                </a:solidFill>
              </a:rPr>
              <a:t>X-axis is the classbench ruleset, here just acl1 to acl4 1k.</a:t>
            </a:r>
            <a:endParaRPr/>
          </a:p>
          <a:p>
            <a:pPr indent="0" lvl="0" marL="0" rtl="0" algn="l">
              <a:spcBef>
                <a:spcPts val="0"/>
              </a:spcBef>
              <a:spcAft>
                <a:spcPts val="0"/>
              </a:spcAft>
              <a:buNone/>
            </a:pPr>
            <a:r>
              <a:rPr lang="en"/>
              <a:t>The Y axis shows the worst-case classification time (tree depth), lower is better.</a:t>
            </a:r>
            <a:endParaRPr/>
          </a:p>
          <a:p>
            <a:pPr indent="0" lvl="0" marL="0" rtl="0" algn="l">
              <a:spcBef>
                <a:spcPts val="0"/>
              </a:spcBef>
              <a:spcAft>
                <a:spcPts val="0"/>
              </a:spcAft>
              <a:buNone/>
            </a:pPr>
            <a:r>
              <a:rPr lang="en"/>
              <a:t>NeuroCuts is shown in black.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NeuroCuts is able to generate trees significantly better than these algorithms.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5faa6cbd6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5faa6cbd6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it scale? Yes. Her we compare against the full classsbench dataset with up to 100k rules.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59b8da412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59b8da412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try to tell NeuroCuts to minimize memory consumption.</a:t>
            </a:r>
            <a:endParaRPr/>
          </a:p>
          <a:p>
            <a:pPr indent="0" lvl="0" marL="0" rtl="0" algn="l">
              <a:spcBef>
                <a:spcPts val="0"/>
              </a:spcBef>
              <a:spcAft>
                <a:spcPts val="0"/>
              </a:spcAft>
              <a:buNone/>
            </a:pPr>
            <a:r>
              <a:rPr lang="en"/>
              <a:t>Now on the Y-axis we show the bytes used per rule in log scale.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best case...., however CutSplit...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59b8da412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9b8da412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NeuroCuts can also easily incorporate existing heuristics into its action space to leverage domain knowledge.</a:t>
            </a:r>
            <a:endParaRPr/>
          </a:p>
          <a:p>
            <a:pPr indent="0" lvl="0" marL="0" rtl="0" algn="l">
              <a:spcBef>
                <a:spcPts val="0"/>
              </a:spcBef>
              <a:spcAft>
                <a:spcPts val="0"/>
              </a:spcAft>
              <a:buNone/>
            </a:pPr>
            <a:r>
              <a:rPr lang="en"/>
              <a:t>Here we show that NeuroCuts can enhance the EffiCuts partitioner to provide a 10x space improvement. This showing CDF of amount improved, anything positive is good.</a:t>
            </a:r>
            <a:endParaRPr/>
          </a:p>
          <a:p>
            <a:pPr indent="0" lvl="0" marL="0" rtl="0" algn="l">
              <a:spcBef>
                <a:spcPts val="0"/>
              </a:spcBef>
              <a:spcAft>
                <a:spcPts val="0"/>
              </a:spcAft>
              <a:buNone/>
            </a:pPr>
            <a:r>
              <a:rPr lang="en"/>
              <a:t>Without losing anything in time.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5f900ce482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5f900ce482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I'll provide some intuition on how NeuroCuts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take N3 as the current node. The agent "sees" the encoded bitstring representing this node, and passes it through a small neural network (here two 256-unit fully connected layers). This neural network parameterizes a probability distribution (pi(a|s)) over the action space. This defines which dimensions are preferred, number of cuts, cut vs partition. The agent samples a concrete action from this probability distribution, updates the tree, and repeats.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kind of tree does this generate? On the right I'm showing a visualization of a tree generated for the acl4_1k dataset. On the bottom axis is the tree level. So this is a 12-level tree. On the y axis we show the number of nodes at each level. And the color shows which dimension the node is split on. So we can see this tree is mostly split on SrcIP with a bit of SrcIP and DstPort thrown in.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59b8da412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59b8da412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it turns out if you take the exact same trained agent and tell it generate a few more trees, you get very different looking structures. While the first tree sample mostly cut on DstIP, the others have much more of a mix of blue and green.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this stochasticity of the policy allows the agent to explore the cost / benefits of different choices.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1f9d323a0_1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51f9d323a0_1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lang="en"/>
              <a:t>Here's a very simple example of a packet classifier here with just three rules.</a:t>
            </a:r>
            <a:endParaRPr/>
          </a:p>
          <a:p>
            <a:pPr indent="-228600" lvl="0" marL="45720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rPr lang="en"/>
              <a:t>You can see these rules are ordered and have a priority, so here the rule with priority 2 is first.</a:t>
            </a:r>
            <a:endParaRPr/>
          </a:p>
          <a:p>
            <a:pPr indent="-228600" lvl="0" marL="45720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rPr lang="en"/>
              <a:t>Each rule can match against packet headers in a number of ways, including exact match (here matching srcip 10.0.0.0), ranges, and wildcards.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59b8da412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59b8da412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learning progress? One observation we made in our experiments was that ...</a:t>
            </a:r>
            <a:endParaRPr/>
          </a:p>
          <a:p>
            <a:pPr indent="0" lvl="0" marL="0" rtl="0" algn="l">
              <a:spcBef>
                <a:spcPts val="0"/>
              </a:spcBef>
              <a:spcAft>
                <a:spcPts val="0"/>
              </a:spcAft>
              <a:buNone/>
            </a:pPr>
            <a:r>
              <a:rPr lang="en"/>
              <a:t>So you can think ...</a:t>
            </a:r>
            <a:endParaRPr/>
          </a:p>
          <a:p>
            <a:pPr indent="0" lvl="0" marL="0" rtl="0" algn="l">
              <a:spcBef>
                <a:spcPts val="0"/>
              </a:spcBef>
              <a:spcAft>
                <a:spcPts val="0"/>
              </a:spcAft>
              <a:buNone/>
            </a:pPr>
            <a:r>
              <a:rPr lang="en"/>
              <a:t>Phase I ... you can see the tree on the left consists or purely random cuts (actually it's truncated)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Phase II ... that's where deep learning really comes in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9b8da412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9b8da412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we think Neurocuts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9b8da41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9b8da41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Not prefix-matching</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Similar to the </a:t>
            </a:r>
            <a:r>
              <a:rPr i="1" lang="en" sz="1800">
                <a:solidFill>
                  <a:schemeClr val="dk2"/>
                </a:solidFill>
                <a:latin typeface="Source Sans Pro"/>
                <a:ea typeface="Source Sans Pro"/>
                <a:cs typeface="Source Sans Pro"/>
                <a:sym typeface="Source Sans Pro"/>
              </a:rPr>
              <a:t>well known theoretical point-location problem</a:t>
            </a:r>
            <a:endParaRPr i="1"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The basic idea is in D-dim space, find all hypercubes corresponding to a given point</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so here we have rules R0...R6 in 2d space, and we have a packet that matches R1 and R4 (R4 has priority)</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Problem has a hard...</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btw, note that when d=1, as in the case with a binary search tree, the problem becomes trivial</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but here d=5 so these bounds are pretty bad</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But it's actually harder, as you can see the rules have priorities...</a:t>
            </a:r>
            <a:endParaRPr sz="1800">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800">
              <a:solidFill>
                <a:schemeClr val="dk2"/>
              </a:solidFill>
              <a:latin typeface="Source Sans Pro"/>
              <a:ea typeface="Source Sans Pro"/>
              <a:cs typeface="Source Sans Pro"/>
              <a:sym typeface="Source Sans Pr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faa6cbd6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faa6cbd6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2007cda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2007cda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been twenty years of research into software based solutions for packet classifications. And there's been many hundreds of papers on this topic.</a:t>
            </a:r>
            <a:endParaRPr/>
          </a:p>
          <a:p>
            <a:pPr indent="0" lvl="0" marL="0" rtl="0" algn="l">
              <a:spcBef>
                <a:spcPts val="0"/>
              </a:spcBef>
              <a:spcAft>
                <a:spcPts val="0"/>
              </a:spcAft>
              <a:buNone/>
            </a:pPr>
            <a:r>
              <a:rPr lang="en"/>
              <a:t>One of the first solutions was HiCuts algorithm in 1999, followed by HyperCuts, EffiCuts and CutSplit.</a:t>
            </a:r>
            <a:endParaRPr/>
          </a:p>
          <a:p>
            <a:pPr indent="0" lvl="0" marL="0" rtl="0" algn="l">
              <a:spcBef>
                <a:spcPts val="0"/>
              </a:spcBef>
              <a:spcAft>
                <a:spcPts val="0"/>
              </a:spcAft>
              <a:buNone/>
            </a:pPr>
            <a:r>
              <a:rPr lang="en"/>
              <a:t>The main thing to note is that algorithms are </a:t>
            </a:r>
            <a:r>
              <a:rPr lang="en"/>
              <a:t>all</a:t>
            </a:r>
            <a:r>
              <a:rPr lang="en"/>
              <a:t> engineered with hand-tuned heuristics loosely optimizing some objective that can be brittle.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HiCuts and HyperCuts are designed to build very shallow trees in many cases, but sometimes can consume enormous amounts of memory. EffiCuts and CutSplit seek a more balanced objective between time and memory.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f79b3d5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f79b3d5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revisiting this problem with a different take using deep reinforcement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Goal of RL is to train an agent to make decisions in an environment.</a:t>
            </a:r>
            <a:endParaRPr/>
          </a:p>
          <a:p>
            <a:pPr indent="0" lvl="0" marL="0" rtl="0" algn="l">
              <a:spcBef>
                <a:spcPts val="0"/>
              </a:spcBef>
              <a:spcAft>
                <a:spcPts val="0"/>
              </a:spcAft>
              <a:buNone/>
            </a:pPr>
            <a:r>
              <a:rPr lang="en"/>
              <a:t>The environment provides the current state to the agent as input. Note here that the state can be quite complex if you use a neural network for the agent, for example if the agent is being trained to play SpaceInvaders, it could be an image.</a:t>
            </a:r>
            <a:endParaRPr/>
          </a:p>
          <a:p>
            <a:pPr indent="0" lvl="0" marL="0" rtl="0" algn="l">
              <a:spcBef>
                <a:spcPts val="0"/>
              </a:spcBef>
              <a:spcAft>
                <a:spcPts val="0"/>
              </a:spcAft>
              <a:buNone/>
            </a:pPr>
            <a:r>
              <a:rPr lang="en"/>
              <a:t>The agent computes an action to take in the env (e.g., move left), and the environment provides feedback in terms of reward (here +1 point).</a:t>
            </a:r>
            <a:endParaRPr/>
          </a:p>
          <a:p>
            <a:pPr indent="0" lvl="0" marL="0" rtl="0" algn="l">
              <a:spcBef>
                <a:spcPts val="0"/>
              </a:spcBef>
              <a:spcAft>
                <a:spcPts val="0"/>
              </a:spcAft>
              <a:buNone/>
            </a:pPr>
            <a:r>
              <a:rPr lang="en"/>
              <a:t>It also provides a new state, closing the loop. Over time, you want the agent to take actions maximizing the total reward it will receive.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our take is to use RL to synthesize a packet classification tree.</a:t>
            </a:r>
            <a:endParaRPr/>
          </a:p>
          <a:p>
            <a:pPr indent="0" lvl="0" marL="0" rtl="0" algn="l">
              <a:spcBef>
                <a:spcPts val="0"/>
              </a:spcBef>
              <a:spcAft>
                <a:spcPts val="0"/>
              </a:spcAft>
              <a:buNone/>
            </a:pPr>
            <a:r>
              <a:rPr lang="en"/>
              <a:t>As we'll see one advantage of this approach is that it's deployable for real: we're using RL to build an tree in simulation, but that tree is a real data structure that can be deployed straightforwardly into existing systems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1829501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1829501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proposed algorithm Neurocuts, frames ...</a:t>
            </a:r>
            <a:endParaRPr/>
          </a:p>
          <a:p>
            <a:pPr indent="0" lvl="0" marL="0" rtl="0" algn="l">
              <a:spcBef>
                <a:spcPts val="0"/>
              </a:spcBef>
              <a:spcAft>
                <a:spcPts val="0"/>
              </a:spcAft>
              <a:buNone/>
            </a:pPr>
            <a:r>
              <a:rPr lang="en"/>
              <a:t>Turns out Deep RL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 high level, neurocuts takes packet rules ... after RL training produces an optimized tree data structure, which is an artifact that can be deployed to production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about NeuroCuts I want to emphasize here is that, in contrast to the typical goal of RL, we only care about the artifact generated by the agent.</a:t>
            </a:r>
            <a:endParaRPr/>
          </a:p>
          <a:p>
            <a:pPr indent="0" lvl="0" marL="0" rtl="0" algn="l">
              <a:spcBef>
                <a:spcPts val="0"/>
              </a:spcBef>
              <a:spcAft>
                <a:spcPts val="0"/>
              </a:spcAft>
              <a:buNone/>
            </a:pPr>
            <a:r>
              <a:rPr lang="en"/>
              <a:t>So this means we can throw away the agent after training is finished. Also, it means the agent doesn't need to generalize to many scenarios. It can just specialize on being really really good at building trees for one particular classifier.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f900ce482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f900ce482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be wondering why RL?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we noticed about prior approaches was they were based primarily on greedy heuristics. E.g., at a particular node of the tree, you want to maximize the split entropy, balance some metric, etc.</a:t>
            </a:r>
            <a:endParaRPr/>
          </a:p>
          <a:p>
            <a:pPr indent="0" lvl="0" marL="0" rtl="0" algn="l">
              <a:spcBef>
                <a:spcPts val="0"/>
              </a:spcBef>
              <a:spcAft>
                <a:spcPts val="0"/>
              </a:spcAft>
              <a:buNone/>
            </a:pPr>
            <a:r>
              <a:rPr lang="en"/>
              <a:t>RL can do better...</a:t>
            </a:r>
            <a:endParaRPr/>
          </a:p>
          <a:p>
            <a:pPr indent="-298450" lvl="0" marL="457200" rtl="0" algn="l">
              <a:spcBef>
                <a:spcPts val="0"/>
              </a:spcBef>
              <a:spcAft>
                <a:spcPts val="0"/>
              </a:spcAft>
              <a:buSzPts val="1100"/>
              <a:buChar char="●"/>
            </a:pPr>
            <a:r>
              <a:rPr lang="en"/>
              <a:t>This actually makes it a </a:t>
            </a:r>
            <a:r>
              <a:rPr lang="en"/>
              <a:t>more</a:t>
            </a:r>
            <a:r>
              <a:rPr lang="en"/>
              <a:t> principled way to approach the optimization problem, since you can directly optimize for your end objective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Historically (e.g., past few years), efficient RL formulation has quickly led to superhuman performance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0.pn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jpg"/><Relationship Id="rId3"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jpg"/><Relationship Id="rId3"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pic>
        <p:nvPicPr>
          <p:cNvPr descr="Title-Image-1.jpg" id="10" name="Google Shape;10;p2"/>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11" name="Google Shape;11;p2"/>
          <p:cNvSpPr txBox="1"/>
          <p:nvPr>
            <p:ph idx="1" type="body"/>
          </p:nvPr>
        </p:nvSpPr>
        <p:spPr>
          <a:xfrm>
            <a:off x="3724314" y="3010223"/>
            <a:ext cx="4964100" cy="371400"/>
          </a:xfrm>
          <a:prstGeom prst="rect">
            <a:avLst/>
          </a:prstGeom>
          <a:noFill/>
          <a:ln>
            <a:noFill/>
          </a:ln>
        </p:spPr>
        <p:txBody>
          <a:bodyPr anchorCtr="0" anchor="b" bIns="34275" lIns="34275" spcFirstLastPara="1" rIns="34275" wrap="square" tIns="34275">
            <a:noAutofit/>
          </a:bodyPr>
          <a:lstStyle>
            <a:lvl1pPr indent="-228600" lvl="0" marL="457200" marR="0" rtl="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2" name="Google Shape;12;p2"/>
          <p:cNvSpPr txBox="1"/>
          <p:nvPr>
            <p:ph idx="2" type="body"/>
          </p:nvPr>
        </p:nvSpPr>
        <p:spPr>
          <a:xfrm>
            <a:off x="3714789" y="3365603"/>
            <a:ext cx="4964100" cy="371400"/>
          </a:xfrm>
          <a:prstGeom prst="rect">
            <a:avLst/>
          </a:prstGeom>
          <a:noFill/>
          <a:ln>
            <a:noFill/>
          </a:ln>
        </p:spPr>
        <p:txBody>
          <a:bodyPr anchorCtr="0" anchor="t" bIns="34275" lIns="34275" spcFirstLastPara="1" rIns="34275" wrap="square" tIns="34275">
            <a:noAutofit/>
          </a:bodyPr>
          <a:lstStyle>
            <a:lvl1pPr indent="-228600" lvl="0" marL="457200" marR="0" rtl="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13" name="Google Shape;13;p2"/>
          <p:cNvGrpSpPr/>
          <p:nvPr/>
        </p:nvGrpSpPr>
        <p:grpSpPr>
          <a:xfrm>
            <a:off x="7622316" y="4449505"/>
            <a:ext cx="1055454" cy="276174"/>
            <a:chOff x="136" y="-132"/>
            <a:chExt cx="2814544" cy="736463"/>
          </a:xfrm>
        </p:grpSpPr>
        <p:grpSp>
          <p:nvGrpSpPr>
            <p:cNvPr id="14" name="Google Shape;14;p2"/>
            <p:cNvGrpSpPr/>
            <p:nvPr/>
          </p:nvGrpSpPr>
          <p:grpSpPr>
            <a:xfrm rot="29908">
              <a:off x="3001" y="2719"/>
              <a:ext cx="658355" cy="661358"/>
              <a:chOff x="119" y="-133"/>
              <a:chExt cx="658330" cy="661333"/>
            </a:xfrm>
          </p:grpSpPr>
          <p:sp>
            <p:nvSpPr>
              <p:cNvPr id="15" name="Google Shape;15;p2"/>
              <p:cNvSpPr/>
              <p:nvPr/>
            </p:nvSpPr>
            <p:spPr>
              <a:xfrm rot="1560016">
                <a:off x="316801" y="135030"/>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6" name="Google Shape;16;p2"/>
              <p:cNvSpPr/>
              <p:nvPr/>
            </p:nvSpPr>
            <p:spPr>
              <a:xfrm flipH="1" rot="1592021">
                <a:off x="98210" y="28493"/>
                <a:ext cx="245118" cy="497749"/>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17" name="Google Shape;17;p2"/>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ngle Column Content copy">
  <p:cSld name="Single Column Content copy">
    <p:spTree>
      <p:nvGrpSpPr>
        <p:cNvPr id="91" name="Shape 91"/>
        <p:cNvGrpSpPr/>
        <p:nvPr/>
      </p:nvGrpSpPr>
      <p:grpSpPr>
        <a:xfrm>
          <a:off x="0" y="0"/>
          <a:ext cx="0" cy="0"/>
          <a:chOff x="0" y="0"/>
          <a:chExt cx="0" cy="0"/>
        </a:xfrm>
      </p:grpSpPr>
      <p:sp>
        <p:nvSpPr>
          <p:cNvPr id="92" name="Google Shape;92;p11"/>
          <p:cNvSpPr txBox="1"/>
          <p:nvPr>
            <p:ph type="title"/>
          </p:nvPr>
        </p:nvSpPr>
        <p:spPr>
          <a:xfrm>
            <a:off x="447589" y="352696"/>
            <a:ext cx="5981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93" name="Google Shape;93;p11"/>
          <p:cNvSpPr/>
          <p:nvPr/>
        </p:nvSpPr>
        <p:spPr>
          <a:xfrm>
            <a:off x="6699622" y="-2298"/>
            <a:ext cx="2468400" cy="5148000"/>
          </a:xfrm>
          <a:prstGeom prst="rect">
            <a:avLst/>
          </a:prstGeom>
          <a:solidFill>
            <a:srgbClr val="F0F1F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94" name="Google Shape;94;p11"/>
          <p:cNvSpPr txBox="1"/>
          <p:nvPr>
            <p:ph idx="1" type="body"/>
          </p:nvPr>
        </p:nvSpPr>
        <p:spPr>
          <a:xfrm>
            <a:off x="447675" y="1221581"/>
            <a:ext cx="5981700" cy="32565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200000"/>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95" name="Google Shape;95;p11"/>
          <p:cNvSpPr txBox="1"/>
          <p:nvPr>
            <p:ph idx="2" type="body"/>
          </p:nvPr>
        </p:nvSpPr>
        <p:spPr>
          <a:xfrm>
            <a:off x="6943725" y="1221581"/>
            <a:ext cx="1939500" cy="3107400"/>
          </a:xfrm>
          <a:prstGeom prst="rect">
            <a:avLst/>
          </a:prstGeom>
          <a:noFill/>
          <a:ln>
            <a:noFill/>
          </a:ln>
        </p:spPr>
        <p:txBody>
          <a:bodyPr anchorCtr="0" anchor="t" bIns="34275" lIns="34275" spcFirstLastPara="1" rIns="34275" wrap="square" tIns="34275">
            <a:noAutofit/>
          </a:bodyPr>
          <a:lstStyle>
            <a:lvl1pPr indent="-266700" lvl="0" marL="457200" marR="0" rtl="0" algn="l">
              <a:lnSpc>
                <a:spcPct val="150000"/>
              </a:lnSpc>
              <a:spcBef>
                <a:spcPts val="0"/>
              </a:spcBef>
              <a:spcAft>
                <a:spcPts val="0"/>
              </a:spcAft>
              <a:buClr>
                <a:schemeClr val="accent2"/>
              </a:buClr>
              <a:buSzPts val="600"/>
              <a:buFont typeface="Helvetica Neue"/>
              <a:buChar char="•"/>
              <a:defRPr b="0" i="0" sz="1100" u="none" cap="none" strike="noStrike">
                <a:solidFill>
                  <a:schemeClr val="accent2"/>
                </a:solidFill>
                <a:latin typeface="Helvetica Neue"/>
                <a:ea typeface="Helvetica Neue"/>
                <a:cs typeface="Helvetica Neue"/>
                <a:sym typeface="Helvetica Neue"/>
              </a:defRPr>
            </a:lvl1pPr>
            <a:lvl2pPr indent="-266700" lvl="1" marL="914400" marR="0" rtl="0" algn="l">
              <a:lnSpc>
                <a:spcPct val="150000"/>
              </a:lnSpc>
              <a:spcBef>
                <a:spcPts val="500"/>
              </a:spcBef>
              <a:spcAft>
                <a:spcPts val="0"/>
              </a:spcAft>
              <a:buClr>
                <a:schemeClr val="accent2"/>
              </a:buClr>
              <a:buSzPts val="600"/>
              <a:buFont typeface="Helvetica Neue"/>
              <a:buChar char="•"/>
              <a:defRPr b="0" i="0" sz="1100" u="none" cap="none" strike="noStrike">
                <a:solidFill>
                  <a:schemeClr val="accent2"/>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96" name="Google Shape;96;p11"/>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97" name="Google Shape;97;p11"/>
          <p:cNvGrpSpPr/>
          <p:nvPr/>
        </p:nvGrpSpPr>
        <p:grpSpPr>
          <a:xfrm>
            <a:off x="8456181" y="4429483"/>
            <a:ext cx="300616" cy="301879"/>
            <a:chOff x="13" y="-73"/>
            <a:chExt cx="801642" cy="805010"/>
          </a:xfrm>
        </p:grpSpPr>
        <p:sp>
          <p:nvSpPr>
            <p:cNvPr id="98" name="Google Shape;98;p11"/>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99" name="Google Shape;99;p11"/>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eorem" showMasterSp="0">
  <p:cSld name="Theorem">
    <p:spTree>
      <p:nvGrpSpPr>
        <p:cNvPr id="100" name="Shape 100"/>
        <p:cNvGrpSpPr/>
        <p:nvPr/>
      </p:nvGrpSpPr>
      <p:grpSpPr>
        <a:xfrm>
          <a:off x="0" y="0"/>
          <a:ext cx="0" cy="0"/>
          <a:chOff x="0" y="0"/>
          <a:chExt cx="0" cy="0"/>
        </a:xfrm>
      </p:grpSpPr>
      <p:sp>
        <p:nvSpPr>
          <p:cNvPr id="101" name="Google Shape;101;p12"/>
          <p:cNvSpPr txBox="1"/>
          <p:nvPr>
            <p:ph idx="1" type="body"/>
          </p:nvPr>
        </p:nvSpPr>
        <p:spPr>
          <a:xfrm>
            <a:off x="358775" y="1217142"/>
            <a:ext cx="8426400" cy="11310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26666"/>
              </a:lnSpc>
              <a:spcBef>
                <a:spcPts val="800"/>
              </a:spcBef>
              <a:spcAft>
                <a:spcPts val="0"/>
              </a:spcAft>
              <a:buClr>
                <a:srgbClr val="53585F"/>
              </a:buClr>
              <a:buSzPts val="800"/>
              <a:buFont typeface="Helvetica Neue"/>
              <a:buNone/>
              <a:defRPr b="0" i="0" sz="1700" u="none" cap="none" strike="noStrike">
                <a:solidFill>
                  <a:srgbClr val="53585F"/>
                </a:solidFill>
                <a:latin typeface="Helvetica Neue"/>
                <a:ea typeface="Helvetica Neue"/>
                <a:cs typeface="Helvetica Neue"/>
                <a:sym typeface="Helvetica Neue"/>
              </a:defRPr>
            </a:lvl1pPr>
            <a:lvl2pPr indent="-273050" lvl="1" marL="914400" marR="0" rtl="0" algn="l">
              <a:lnSpc>
                <a:spcPct val="200000"/>
              </a:lnSpc>
              <a:spcBef>
                <a:spcPts val="70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02" name="Google Shape;102;p12"/>
          <p:cNvSpPr txBox="1"/>
          <p:nvPr>
            <p:ph idx="2" type="body"/>
          </p:nvPr>
        </p:nvSpPr>
        <p:spPr>
          <a:xfrm>
            <a:off x="358775" y="3239103"/>
            <a:ext cx="8426400" cy="11310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26666"/>
              </a:lnSpc>
              <a:spcBef>
                <a:spcPts val="600"/>
              </a:spcBef>
              <a:spcAft>
                <a:spcPts val="0"/>
              </a:spcAft>
              <a:buClr>
                <a:srgbClr val="53585F"/>
              </a:buClr>
              <a:buSzPts val="800"/>
              <a:buFont typeface="Helvetica Neue"/>
              <a:buNone/>
              <a:defRPr b="0" i="0" sz="1700" u="none" cap="none" strike="noStrike">
                <a:solidFill>
                  <a:srgbClr val="53585F"/>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03" name="Google Shape;103;p12"/>
          <p:cNvSpPr txBox="1"/>
          <p:nvPr>
            <p:ph idx="3" type="body"/>
          </p:nvPr>
        </p:nvSpPr>
        <p:spPr>
          <a:xfrm>
            <a:off x="358775" y="2415674"/>
            <a:ext cx="8426400" cy="756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50000"/>
              </a:lnSpc>
              <a:spcBef>
                <a:spcPts val="600"/>
              </a:spcBef>
              <a:spcAft>
                <a:spcPts val="0"/>
              </a:spcAft>
              <a:buClr>
                <a:schemeClr val="accent2"/>
              </a:buClr>
              <a:buSzPts val="1900"/>
              <a:buFont typeface="Helvetica Neue"/>
              <a:buNone/>
              <a:defRPr b="0" i="0" sz="3800" u="none" cap="none" strike="noStrike">
                <a:solidFill>
                  <a:schemeClr val="accent2"/>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04" name="Google Shape;104;p12"/>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105" name="Google Shape;105;p12"/>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
        <p:nvSpPr>
          <p:cNvPr id="106" name="Google Shape;106;p12"/>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107" name="Google Shape;107;p12"/>
          <p:cNvGrpSpPr/>
          <p:nvPr/>
        </p:nvGrpSpPr>
        <p:grpSpPr>
          <a:xfrm>
            <a:off x="8456181" y="4429483"/>
            <a:ext cx="300616" cy="301879"/>
            <a:chOff x="13" y="-73"/>
            <a:chExt cx="801642" cy="805010"/>
          </a:xfrm>
        </p:grpSpPr>
        <p:sp>
          <p:nvSpPr>
            <p:cNvPr id="108" name="Google Shape;108;p12"/>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09" name="Google Shape;109;p12"/>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Option 1" showMasterSp="0" type="tx">
  <p:cSld name="TITLE_AND_BODY">
    <p:bg>
      <p:bgPr>
        <a:solidFill>
          <a:schemeClr val="accent2"/>
        </a:solidFill>
      </p:bgPr>
    </p:bg>
    <p:spTree>
      <p:nvGrpSpPr>
        <p:cNvPr id="110" name="Shape 110"/>
        <p:cNvGrpSpPr/>
        <p:nvPr/>
      </p:nvGrpSpPr>
      <p:grpSpPr>
        <a:xfrm>
          <a:off x="0" y="0"/>
          <a:ext cx="0" cy="0"/>
          <a:chOff x="0" y="0"/>
          <a:chExt cx="0" cy="0"/>
        </a:xfrm>
      </p:grpSpPr>
      <p:pic>
        <p:nvPicPr>
          <p:cNvPr descr="Quote-Image-1.png" id="111" name="Google Shape;111;p13"/>
          <p:cNvPicPr preferRelativeResize="0"/>
          <p:nvPr/>
        </p:nvPicPr>
        <p:blipFill rotWithShape="1">
          <a:blip r:embed="rId2">
            <a:alphaModFix amt="35000"/>
          </a:blip>
          <a:srcRect b="0" l="0" r="0" t="0"/>
          <a:stretch/>
        </p:blipFill>
        <p:spPr>
          <a:xfrm>
            <a:off x="0" y="0"/>
            <a:ext cx="9070848" cy="5138357"/>
          </a:xfrm>
          <a:prstGeom prst="rect">
            <a:avLst/>
          </a:prstGeom>
          <a:noFill/>
          <a:ln>
            <a:noFill/>
          </a:ln>
        </p:spPr>
      </p:pic>
      <p:sp>
        <p:nvSpPr>
          <p:cNvPr id="112" name="Google Shape;112;p13"/>
          <p:cNvSpPr txBox="1"/>
          <p:nvPr>
            <p:ph idx="1" type="body"/>
          </p:nvPr>
        </p:nvSpPr>
        <p:spPr>
          <a:xfrm>
            <a:off x="2315527" y="2059097"/>
            <a:ext cx="4512900" cy="3714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55555"/>
              </a:lnSpc>
              <a:spcBef>
                <a:spcPts val="0"/>
              </a:spcBef>
              <a:spcAft>
                <a:spcPts val="0"/>
              </a:spcAft>
              <a:buClr>
                <a:srgbClr val="FFFFFF"/>
              </a:buClr>
              <a:buSzPts val="800"/>
              <a:buFont typeface="Helvetica Neue"/>
              <a:buNone/>
              <a:defRPr b="0" i="0" sz="1700" u="none" cap="none" strike="noStrike">
                <a:solidFill>
                  <a:srgbClr val="FFFFFF"/>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13" name="Google Shape;113;p13"/>
          <p:cNvSpPr txBox="1"/>
          <p:nvPr>
            <p:ph idx="2" type="body"/>
          </p:nvPr>
        </p:nvSpPr>
        <p:spPr>
          <a:xfrm>
            <a:off x="2315527" y="3459272"/>
            <a:ext cx="4512900" cy="3714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233333"/>
              </a:lnSpc>
              <a:spcBef>
                <a:spcPts val="0"/>
              </a:spcBef>
              <a:spcAft>
                <a:spcPts val="0"/>
              </a:spcAft>
              <a:buClr>
                <a:schemeClr val="accent3"/>
              </a:buClr>
              <a:buSzPts val="600"/>
              <a:buFont typeface="Helvetica Neue"/>
              <a:buNone/>
              <a:defRPr b="0" i="0" sz="1100" u="none" cap="none" strike="noStrike">
                <a:solidFill>
                  <a:schemeClr val="accent3"/>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14" name="Google Shape;114;p13"/>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lt1"/>
              </a:buClr>
              <a:buSzPts val="500"/>
              <a:buFont typeface="Helvetica Neue"/>
              <a:buNone/>
            </a:pPr>
            <a:fld id="{00000000-1234-1234-1234-123412341234}" type="slidenum">
              <a:rPr b="0" i="0" lang="en" sz="500" u="none" cap="none" strike="noStrike">
                <a:solidFill>
                  <a:schemeClr val="lt1"/>
                </a:solidFill>
                <a:latin typeface="Helvetica Neue"/>
                <a:ea typeface="Helvetica Neue"/>
                <a:cs typeface="Helvetica Neue"/>
                <a:sym typeface="Helvetica Neue"/>
              </a:rPr>
              <a:t>‹#›</a:t>
            </a:fld>
            <a:endParaRPr b="0" i="0" sz="500" u="none" cap="none" strike="noStrike">
              <a:solidFill>
                <a:schemeClr val="lt1"/>
              </a:solidFill>
              <a:latin typeface="Helvetica Neue"/>
              <a:ea typeface="Helvetica Neue"/>
              <a:cs typeface="Helvetica Neue"/>
              <a:sym typeface="Helvetica Neue"/>
            </a:endParaRPr>
          </a:p>
        </p:txBody>
      </p:sp>
      <p:sp>
        <p:nvSpPr>
          <p:cNvPr id="115" name="Google Shape;115;p13"/>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lt1"/>
              </a:buClr>
              <a:buSzPts val="500"/>
              <a:buFont typeface="Helvetica Neue Light"/>
              <a:buNone/>
            </a:pPr>
            <a:r>
              <a:rPr b="0" i="0" lang="en" sz="500" u="none" cap="none" strike="noStrike">
                <a:solidFill>
                  <a:schemeClr val="lt1"/>
                </a:solidFill>
                <a:latin typeface="Helvetica Neue Light"/>
                <a:ea typeface="Helvetica Neue Light"/>
                <a:cs typeface="Helvetica Neue Light"/>
                <a:sym typeface="Helvetica Neue Light"/>
              </a:rPr>
              <a:t>©2017 RISELab</a:t>
            </a:r>
            <a:endParaRPr sz="500"/>
          </a:p>
        </p:txBody>
      </p:sp>
      <p:grpSp>
        <p:nvGrpSpPr>
          <p:cNvPr id="116" name="Google Shape;116;p13"/>
          <p:cNvGrpSpPr/>
          <p:nvPr/>
        </p:nvGrpSpPr>
        <p:grpSpPr>
          <a:xfrm>
            <a:off x="8456181" y="4429483"/>
            <a:ext cx="300616" cy="301879"/>
            <a:chOff x="13" y="-73"/>
            <a:chExt cx="801642" cy="805010"/>
          </a:xfrm>
        </p:grpSpPr>
        <p:sp>
          <p:nvSpPr>
            <p:cNvPr id="117" name="Google Shape;117;p13"/>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18" name="Google Shape;118;p13"/>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Option 2" showMasterSp="0">
  <p:cSld name="Quote Slide Option 2">
    <p:bg>
      <p:bgPr>
        <a:solidFill>
          <a:schemeClr val="accent1"/>
        </a:solidFill>
      </p:bgPr>
    </p:bg>
    <p:spTree>
      <p:nvGrpSpPr>
        <p:cNvPr id="119" name="Shape 119"/>
        <p:cNvGrpSpPr/>
        <p:nvPr/>
      </p:nvGrpSpPr>
      <p:grpSpPr>
        <a:xfrm>
          <a:off x="0" y="0"/>
          <a:ext cx="0" cy="0"/>
          <a:chOff x="0" y="0"/>
          <a:chExt cx="0" cy="0"/>
        </a:xfrm>
      </p:grpSpPr>
      <p:pic>
        <p:nvPicPr>
          <p:cNvPr descr="Quote-Image-Orange.jpg" id="120" name="Google Shape;120;p14"/>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121" name="Google Shape;121;p14"/>
          <p:cNvSpPr txBox="1"/>
          <p:nvPr>
            <p:ph idx="1" type="body"/>
          </p:nvPr>
        </p:nvSpPr>
        <p:spPr>
          <a:xfrm>
            <a:off x="2315527" y="2059097"/>
            <a:ext cx="4512900" cy="3714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55555"/>
              </a:lnSpc>
              <a:spcBef>
                <a:spcPts val="0"/>
              </a:spcBef>
              <a:spcAft>
                <a:spcPts val="0"/>
              </a:spcAft>
              <a:buClr>
                <a:srgbClr val="FFFFFF"/>
              </a:buClr>
              <a:buSzPts val="800"/>
              <a:buFont typeface="Helvetica Neue"/>
              <a:buNone/>
              <a:defRPr b="0" i="0" sz="1700" u="none" cap="none" strike="noStrike">
                <a:solidFill>
                  <a:srgbClr val="FFFFFF"/>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22" name="Google Shape;122;p14"/>
          <p:cNvSpPr txBox="1"/>
          <p:nvPr>
            <p:ph idx="2" type="body"/>
          </p:nvPr>
        </p:nvSpPr>
        <p:spPr>
          <a:xfrm>
            <a:off x="2315527" y="3459272"/>
            <a:ext cx="4512900" cy="3714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233333"/>
              </a:lnSpc>
              <a:spcBef>
                <a:spcPts val="0"/>
              </a:spcBef>
              <a:spcAft>
                <a:spcPts val="0"/>
              </a:spcAft>
              <a:buClr>
                <a:schemeClr val="accent1"/>
              </a:buClr>
              <a:buSzPts val="600"/>
              <a:buFont typeface="Helvetica Neue"/>
              <a:buNone/>
              <a:defRPr b="0" i="0" sz="1100" u="none" cap="none" strike="noStrike">
                <a:solidFill>
                  <a:schemeClr val="accent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23" name="Google Shape;123;p14"/>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lt1"/>
              </a:buClr>
              <a:buSzPts val="500"/>
              <a:buFont typeface="Helvetica Neue"/>
              <a:buNone/>
            </a:pPr>
            <a:fld id="{00000000-1234-1234-1234-123412341234}" type="slidenum">
              <a:rPr b="0" i="0" lang="en" sz="500" u="none" cap="none" strike="noStrike">
                <a:solidFill>
                  <a:schemeClr val="lt1"/>
                </a:solidFill>
                <a:latin typeface="Helvetica Neue"/>
                <a:ea typeface="Helvetica Neue"/>
                <a:cs typeface="Helvetica Neue"/>
                <a:sym typeface="Helvetica Neue"/>
              </a:rPr>
              <a:t>‹#›</a:t>
            </a:fld>
            <a:endParaRPr b="0" i="0" sz="500" u="none" cap="none" strike="noStrike">
              <a:solidFill>
                <a:schemeClr val="lt1"/>
              </a:solidFill>
              <a:latin typeface="Helvetica Neue"/>
              <a:ea typeface="Helvetica Neue"/>
              <a:cs typeface="Helvetica Neue"/>
              <a:sym typeface="Helvetica Neue"/>
            </a:endParaRPr>
          </a:p>
        </p:txBody>
      </p:sp>
      <p:sp>
        <p:nvSpPr>
          <p:cNvPr id="124" name="Google Shape;124;p14"/>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lt1"/>
              </a:buClr>
              <a:buSzPts val="500"/>
              <a:buFont typeface="Helvetica Neue Light"/>
              <a:buNone/>
            </a:pPr>
            <a:r>
              <a:rPr b="0" i="0" lang="en" sz="500" u="none" cap="none" strike="noStrike">
                <a:solidFill>
                  <a:schemeClr val="lt1"/>
                </a:solidFill>
                <a:latin typeface="Helvetica Neue Light"/>
                <a:ea typeface="Helvetica Neue Light"/>
                <a:cs typeface="Helvetica Neue Light"/>
                <a:sym typeface="Helvetica Neue Light"/>
              </a:rPr>
              <a:t>©2017 RISELab</a:t>
            </a:r>
            <a:endParaRPr sz="500"/>
          </a:p>
        </p:txBody>
      </p:sp>
      <p:grpSp>
        <p:nvGrpSpPr>
          <p:cNvPr id="125" name="Google Shape;125;p14"/>
          <p:cNvGrpSpPr/>
          <p:nvPr/>
        </p:nvGrpSpPr>
        <p:grpSpPr>
          <a:xfrm>
            <a:off x="8456181" y="4429483"/>
            <a:ext cx="300616" cy="301879"/>
            <a:chOff x="13" y="-73"/>
            <a:chExt cx="801642" cy="805010"/>
          </a:xfrm>
        </p:grpSpPr>
        <p:sp>
          <p:nvSpPr>
            <p:cNvPr id="126" name="Google Shape;126;p14"/>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27" name="Google Shape;127;p14"/>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tion Slide Option 1" showMasterSp="0">
  <p:cSld name="Transition Slide Option 1">
    <p:spTree>
      <p:nvGrpSpPr>
        <p:cNvPr id="128" name="Shape 128"/>
        <p:cNvGrpSpPr/>
        <p:nvPr/>
      </p:nvGrpSpPr>
      <p:grpSpPr>
        <a:xfrm>
          <a:off x="0" y="0"/>
          <a:ext cx="0" cy="0"/>
          <a:chOff x="0" y="0"/>
          <a:chExt cx="0" cy="0"/>
        </a:xfrm>
      </p:grpSpPr>
      <p:pic>
        <p:nvPicPr>
          <p:cNvPr descr="Transition-Image-5.jpg" id="129" name="Google Shape;129;p15"/>
          <p:cNvPicPr preferRelativeResize="0"/>
          <p:nvPr/>
        </p:nvPicPr>
        <p:blipFill rotWithShape="1">
          <a:blip r:embed="rId2">
            <a:alphaModFix/>
          </a:blip>
          <a:srcRect b="0" l="0" r="0" t="0"/>
          <a:stretch/>
        </p:blipFill>
        <p:spPr>
          <a:xfrm>
            <a:off x="0" y="0"/>
            <a:ext cx="9070848" cy="5138357"/>
          </a:xfrm>
          <a:prstGeom prst="rect">
            <a:avLst/>
          </a:prstGeom>
          <a:noFill/>
          <a:ln>
            <a:noFill/>
          </a:ln>
        </p:spPr>
      </p:pic>
      <p:grpSp>
        <p:nvGrpSpPr>
          <p:cNvPr id="130" name="Google Shape;130;p15"/>
          <p:cNvGrpSpPr/>
          <p:nvPr/>
        </p:nvGrpSpPr>
        <p:grpSpPr>
          <a:xfrm flipH="1" rot="30251">
            <a:off x="7134123" y="4131712"/>
            <a:ext cx="559604" cy="561773"/>
            <a:chOff x="-86" y="-7"/>
            <a:chExt cx="1492219" cy="1498004"/>
          </a:xfrm>
        </p:grpSpPr>
        <p:sp>
          <p:nvSpPr>
            <p:cNvPr id="131" name="Google Shape;131;p15"/>
            <p:cNvSpPr/>
            <p:nvPr/>
          </p:nvSpPr>
          <p:spPr>
            <a:xfrm rot="1559020">
              <a:off x="717667" y="305863"/>
              <a:ext cx="555334" cy="1127569"/>
            </a:xfrm>
            <a:custGeom>
              <a:rect b="b" l="l" r="r" t="t"/>
              <a:pathLst>
                <a:path extrusionOk="0" h="120000" w="120000">
                  <a:moveTo>
                    <a:pt x="766" y="0"/>
                  </a:moveTo>
                  <a:lnTo>
                    <a:pt x="0" y="97722"/>
                  </a:lnTo>
                  <a:lnTo>
                    <a:pt x="120000" y="120000"/>
                  </a:lnTo>
                  <a:lnTo>
                    <a:pt x="766" y="0"/>
                  </a:lnTo>
                  <a:close/>
                </a:path>
              </a:pathLst>
            </a:custGeom>
            <a:solidFill>
              <a:srgbClr val="C8C9C9"/>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32" name="Google Shape;132;p15"/>
            <p:cNvSpPr/>
            <p:nvPr/>
          </p:nvSpPr>
          <p:spPr>
            <a:xfrm flipH="1" rot="1589751">
              <a:off x="222294" y="64668"/>
              <a:ext cx="555440" cy="1127650"/>
            </a:xfrm>
            <a:custGeom>
              <a:rect b="b" l="l" r="r" t="t"/>
              <a:pathLst>
                <a:path extrusionOk="0" h="120000" w="120000">
                  <a:moveTo>
                    <a:pt x="766" y="0"/>
                  </a:moveTo>
                  <a:lnTo>
                    <a:pt x="0" y="97722"/>
                  </a:lnTo>
                  <a:lnTo>
                    <a:pt x="120000" y="120000"/>
                  </a:lnTo>
                  <a:lnTo>
                    <a:pt x="766" y="0"/>
                  </a:lnTo>
                  <a:close/>
                </a:path>
              </a:pathLst>
            </a:custGeom>
            <a:solidFill>
              <a:srgbClr val="FFFFFF"/>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
        <p:nvSpPr>
          <p:cNvPr id="133" name="Google Shape;133;p15"/>
          <p:cNvSpPr txBox="1"/>
          <p:nvPr>
            <p:ph idx="1" type="body"/>
          </p:nvPr>
        </p:nvSpPr>
        <p:spPr>
          <a:xfrm>
            <a:off x="575877" y="2991887"/>
            <a:ext cx="6785400" cy="3714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93333"/>
              </a:lnSpc>
              <a:spcBef>
                <a:spcPts val="0"/>
              </a:spcBef>
              <a:spcAft>
                <a:spcPts val="0"/>
              </a:spcAft>
              <a:buClr>
                <a:schemeClr val="accent1"/>
              </a:buClr>
              <a:buSzPts val="1400"/>
              <a:buFont typeface="Helvetica Neue"/>
              <a:buNone/>
              <a:defRPr b="1" i="0" sz="2800" u="none" cap="none" strike="noStrike">
                <a:solidFill>
                  <a:schemeClr val="accent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34" name="Google Shape;134;p15"/>
          <p:cNvSpPr txBox="1"/>
          <p:nvPr>
            <p:ph idx="2" type="body"/>
          </p:nvPr>
        </p:nvSpPr>
        <p:spPr>
          <a:xfrm>
            <a:off x="575878" y="3366579"/>
            <a:ext cx="6785400" cy="3714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35" name="Google Shape;135;p15"/>
          <p:cNvSpPr txBox="1"/>
          <p:nvPr>
            <p:ph idx="12" type="sldNum"/>
          </p:nvPr>
        </p:nvSpPr>
        <p:spPr>
          <a:xfrm>
            <a:off x="4505808" y="4905375"/>
            <a:ext cx="127500" cy="128700"/>
          </a:xfrm>
          <a:prstGeom prst="rect">
            <a:avLst/>
          </a:prstGeom>
          <a:noFill/>
          <a:ln>
            <a:noFill/>
          </a:ln>
        </p:spPr>
        <p:txBody>
          <a:bodyPr anchorCtr="0" anchor="ctr" bIns="17150" lIns="34275" spcFirstLastPara="1" rIns="34275" wrap="square" tIns="17150">
            <a:noAutofit/>
          </a:bodyPr>
          <a:lstStyle>
            <a:lvl1pPr indent="0" lvl="0"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1pPr>
            <a:lvl2pPr indent="0" lvl="1"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2pPr>
            <a:lvl3pPr indent="0" lvl="2"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3pPr>
            <a:lvl4pPr indent="0" lvl="3"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4pPr>
            <a:lvl5pPr indent="0" lvl="4"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5pPr>
            <a:lvl6pPr indent="0" lvl="5"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6pPr>
            <a:lvl7pPr indent="0" lvl="6"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7pPr>
            <a:lvl8pPr indent="0" lvl="7"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8pPr>
            <a:lvl9pPr indent="0" lvl="8"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tion Slide Option 2" showMasterSp="0">
  <p:cSld name="Transition Slide Option 2">
    <p:spTree>
      <p:nvGrpSpPr>
        <p:cNvPr id="136" name="Shape 136"/>
        <p:cNvGrpSpPr/>
        <p:nvPr/>
      </p:nvGrpSpPr>
      <p:grpSpPr>
        <a:xfrm>
          <a:off x="0" y="0"/>
          <a:ext cx="0" cy="0"/>
          <a:chOff x="0" y="0"/>
          <a:chExt cx="0" cy="0"/>
        </a:xfrm>
      </p:grpSpPr>
      <p:pic>
        <p:nvPicPr>
          <p:cNvPr descr="Transition-Image-6.jpg" id="137" name="Google Shape;137;p16"/>
          <p:cNvPicPr preferRelativeResize="0"/>
          <p:nvPr/>
        </p:nvPicPr>
        <p:blipFill rotWithShape="1">
          <a:blip r:embed="rId2">
            <a:alphaModFix/>
          </a:blip>
          <a:srcRect b="0" l="0" r="0" t="0"/>
          <a:stretch/>
        </p:blipFill>
        <p:spPr>
          <a:xfrm>
            <a:off x="-2152" y="-2294"/>
            <a:ext cx="9070848" cy="5138357"/>
          </a:xfrm>
          <a:prstGeom prst="rect">
            <a:avLst/>
          </a:prstGeom>
          <a:noFill/>
          <a:ln>
            <a:noFill/>
          </a:ln>
        </p:spPr>
      </p:pic>
      <p:grpSp>
        <p:nvGrpSpPr>
          <p:cNvPr id="138" name="Google Shape;138;p16"/>
          <p:cNvGrpSpPr/>
          <p:nvPr/>
        </p:nvGrpSpPr>
        <p:grpSpPr>
          <a:xfrm>
            <a:off x="2257712" y="2671836"/>
            <a:ext cx="559582" cy="561751"/>
            <a:chOff x="-86" y="-7"/>
            <a:chExt cx="1492219" cy="1498004"/>
          </a:xfrm>
        </p:grpSpPr>
        <p:sp>
          <p:nvSpPr>
            <p:cNvPr id="139" name="Google Shape;139;p16"/>
            <p:cNvSpPr/>
            <p:nvPr/>
          </p:nvSpPr>
          <p:spPr>
            <a:xfrm rot="1559020">
              <a:off x="717667" y="305863"/>
              <a:ext cx="555334" cy="1127569"/>
            </a:xfrm>
            <a:custGeom>
              <a:rect b="b" l="l" r="r" t="t"/>
              <a:pathLst>
                <a:path extrusionOk="0" h="120000" w="120000">
                  <a:moveTo>
                    <a:pt x="766" y="0"/>
                  </a:moveTo>
                  <a:lnTo>
                    <a:pt x="0" y="97722"/>
                  </a:lnTo>
                  <a:lnTo>
                    <a:pt x="120000" y="120000"/>
                  </a:lnTo>
                  <a:lnTo>
                    <a:pt x="766" y="0"/>
                  </a:lnTo>
                  <a:close/>
                </a:path>
              </a:pathLst>
            </a:custGeom>
            <a:solidFill>
              <a:schemeClr val="accent6"/>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D8641E"/>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40" name="Google Shape;140;p16"/>
            <p:cNvSpPr/>
            <p:nvPr/>
          </p:nvSpPr>
          <p:spPr>
            <a:xfrm flipH="1" rot="1589751">
              <a:off x="222294" y="64668"/>
              <a:ext cx="555440" cy="1127650"/>
            </a:xfrm>
            <a:custGeom>
              <a:rect b="b" l="l" r="r" t="t"/>
              <a:pathLst>
                <a:path extrusionOk="0" h="120000" w="120000">
                  <a:moveTo>
                    <a:pt x="766" y="0"/>
                  </a:moveTo>
                  <a:lnTo>
                    <a:pt x="0" y="97722"/>
                  </a:lnTo>
                  <a:lnTo>
                    <a:pt x="120000" y="120000"/>
                  </a:lnTo>
                  <a:lnTo>
                    <a:pt x="766" y="0"/>
                  </a:lnTo>
                  <a:close/>
                </a:path>
              </a:pathLst>
            </a:custGeom>
            <a:solidFill>
              <a:srgbClr val="FFFFFF"/>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
        <p:nvSpPr>
          <p:cNvPr id="141" name="Google Shape;141;p16"/>
          <p:cNvSpPr txBox="1"/>
          <p:nvPr>
            <p:ph idx="1" type="body"/>
          </p:nvPr>
        </p:nvSpPr>
        <p:spPr>
          <a:xfrm>
            <a:off x="3724314" y="3010223"/>
            <a:ext cx="4964100" cy="371400"/>
          </a:xfrm>
          <a:prstGeom prst="rect">
            <a:avLst/>
          </a:prstGeom>
          <a:noFill/>
          <a:ln>
            <a:noFill/>
          </a:ln>
        </p:spPr>
        <p:txBody>
          <a:bodyPr anchorCtr="0" anchor="b" bIns="34275" lIns="34275" spcFirstLastPara="1" rIns="34275" wrap="square" tIns="34275">
            <a:noAutofit/>
          </a:bodyPr>
          <a:lstStyle>
            <a:lvl1pPr indent="-228600" lvl="0" marL="457200" marR="0" rtl="0" algn="r">
              <a:lnSpc>
                <a:spcPct val="93333"/>
              </a:lnSpc>
              <a:spcBef>
                <a:spcPts val="0"/>
              </a:spcBef>
              <a:spcAft>
                <a:spcPts val="0"/>
              </a:spcAft>
              <a:buClr>
                <a:schemeClr val="accent1"/>
              </a:buClr>
              <a:buSzPts val="1400"/>
              <a:buFont typeface="Helvetica Neue"/>
              <a:buNone/>
              <a:defRPr b="1" i="0" sz="2800" u="none" cap="none" strike="noStrike">
                <a:solidFill>
                  <a:schemeClr val="accent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42" name="Google Shape;142;p16"/>
          <p:cNvSpPr txBox="1"/>
          <p:nvPr>
            <p:ph idx="2" type="body"/>
          </p:nvPr>
        </p:nvSpPr>
        <p:spPr>
          <a:xfrm>
            <a:off x="3714789" y="3365603"/>
            <a:ext cx="4964100" cy="371400"/>
          </a:xfrm>
          <a:prstGeom prst="rect">
            <a:avLst/>
          </a:prstGeom>
          <a:noFill/>
          <a:ln>
            <a:noFill/>
          </a:ln>
        </p:spPr>
        <p:txBody>
          <a:bodyPr anchorCtr="0" anchor="t" bIns="34275" lIns="34275" spcFirstLastPara="1" rIns="34275" wrap="square" tIns="34275">
            <a:noAutofit/>
          </a:bodyPr>
          <a:lstStyle>
            <a:lvl1pPr indent="-228600" lvl="0" marL="457200" marR="0" rtl="0" algn="r">
              <a:lnSpc>
                <a:spcPct val="175000"/>
              </a:lnSpc>
              <a:spcBef>
                <a:spcPts val="0"/>
              </a:spcBef>
              <a:spcAft>
                <a:spcPts val="0"/>
              </a:spcAft>
              <a:buClr>
                <a:schemeClr val="accent6"/>
              </a:buClr>
              <a:buSzPts val="800"/>
              <a:buFont typeface="Helvetica Neue"/>
              <a:buNone/>
              <a:defRPr b="0" i="0" sz="1500" u="none" cap="none" strike="noStrike">
                <a:solidFill>
                  <a:schemeClr val="accent6"/>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43" name="Google Shape;143;p16"/>
          <p:cNvSpPr txBox="1"/>
          <p:nvPr>
            <p:ph idx="12" type="sldNum"/>
          </p:nvPr>
        </p:nvSpPr>
        <p:spPr>
          <a:xfrm>
            <a:off x="4505808" y="4905375"/>
            <a:ext cx="127500" cy="128700"/>
          </a:xfrm>
          <a:prstGeom prst="rect">
            <a:avLst/>
          </a:prstGeom>
          <a:noFill/>
          <a:ln>
            <a:noFill/>
          </a:ln>
        </p:spPr>
        <p:txBody>
          <a:bodyPr anchorCtr="0" anchor="ctr" bIns="17150" lIns="34275" spcFirstLastPara="1" rIns="34275" wrap="square" tIns="17150">
            <a:noAutofit/>
          </a:bodyPr>
          <a:lstStyle>
            <a:lvl1pPr indent="0" lvl="0"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1pPr>
            <a:lvl2pPr indent="0" lvl="1"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2pPr>
            <a:lvl3pPr indent="0" lvl="2"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3pPr>
            <a:lvl4pPr indent="0" lvl="3"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4pPr>
            <a:lvl5pPr indent="0" lvl="4"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5pPr>
            <a:lvl6pPr indent="0" lvl="5"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6pPr>
            <a:lvl7pPr indent="0" lvl="6"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7pPr>
            <a:lvl8pPr indent="0" lvl="7"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8pPr>
            <a:lvl9pPr indent="0" lvl="8"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clusion" showMasterSp="0">
  <p:cSld name="Conclusion">
    <p:spTree>
      <p:nvGrpSpPr>
        <p:cNvPr id="144" name="Shape 144"/>
        <p:cNvGrpSpPr/>
        <p:nvPr/>
      </p:nvGrpSpPr>
      <p:grpSpPr>
        <a:xfrm>
          <a:off x="0" y="0"/>
          <a:ext cx="0" cy="0"/>
          <a:chOff x="0" y="0"/>
          <a:chExt cx="0" cy="0"/>
        </a:xfrm>
      </p:grpSpPr>
      <p:pic>
        <p:nvPicPr>
          <p:cNvPr descr="Background-Image-3.jpg" id="145" name="Google Shape;145;p17"/>
          <p:cNvPicPr preferRelativeResize="0"/>
          <p:nvPr/>
        </p:nvPicPr>
        <p:blipFill rotWithShape="1">
          <a:blip r:embed="rId2">
            <a:alphaModFix/>
          </a:blip>
          <a:srcRect b="0" l="0" r="0" t="0"/>
          <a:stretch/>
        </p:blipFill>
        <p:spPr>
          <a:xfrm flipH="1">
            <a:off x="73152" y="0"/>
            <a:ext cx="9070848" cy="5138357"/>
          </a:xfrm>
          <a:prstGeom prst="rect">
            <a:avLst/>
          </a:prstGeom>
          <a:noFill/>
          <a:ln>
            <a:noFill/>
          </a:ln>
        </p:spPr>
      </p:pic>
      <p:sp>
        <p:nvSpPr>
          <p:cNvPr id="146" name="Google Shape;146;p17"/>
          <p:cNvSpPr txBox="1"/>
          <p:nvPr>
            <p:ph idx="1" type="body"/>
          </p:nvPr>
        </p:nvSpPr>
        <p:spPr>
          <a:xfrm>
            <a:off x="475590" y="1329087"/>
            <a:ext cx="4512000" cy="20064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155555"/>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47" name="Google Shape;147;p17"/>
          <p:cNvSpPr txBox="1"/>
          <p:nvPr>
            <p:ph idx="2" type="body"/>
          </p:nvPr>
        </p:nvSpPr>
        <p:spPr>
          <a:xfrm>
            <a:off x="6280448" y="358728"/>
            <a:ext cx="2267700" cy="270300"/>
          </a:xfrm>
          <a:prstGeom prst="rect">
            <a:avLst/>
          </a:prstGeom>
          <a:noFill/>
          <a:ln>
            <a:noFill/>
          </a:ln>
        </p:spPr>
        <p:txBody>
          <a:bodyPr anchorCtr="0" anchor="t" bIns="34275" lIns="34275" spcFirstLastPara="1" rIns="34275" wrap="square" tIns="34275">
            <a:noAutofit/>
          </a:bodyPr>
          <a:lstStyle>
            <a:lvl1pPr indent="-228600" lvl="0" marL="457200" marR="0" rtl="0" algn="r">
              <a:lnSpc>
                <a:spcPct val="196000"/>
              </a:lnSpc>
              <a:spcBef>
                <a:spcPts val="600"/>
              </a:spcBef>
              <a:spcAft>
                <a:spcPts val="0"/>
              </a:spcAft>
              <a:buClr>
                <a:srgbClr val="FFFFFF"/>
              </a:buClr>
              <a:buSzPts val="500"/>
              <a:buFont typeface="Helvetica Neue"/>
              <a:buNone/>
              <a:defRPr b="0" i="0" sz="900" u="none" cap="none" strike="noStrike">
                <a:solidFill>
                  <a:srgbClr val="FFFFFF"/>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48" name="Google Shape;148;p17"/>
          <p:cNvSpPr txBox="1"/>
          <p:nvPr>
            <p:ph idx="3" type="body"/>
          </p:nvPr>
        </p:nvSpPr>
        <p:spPr>
          <a:xfrm>
            <a:off x="6280448" y="657927"/>
            <a:ext cx="2267700" cy="270300"/>
          </a:xfrm>
          <a:prstGeom prst="rect">
            <a:avLst/>
          </a:prstGeom>
          <a:noFill/>
          <a:ln>
            <a:noFill/>
          </a:ln>
        </p:spPr>
        <p:txBody>
          <a:bodyPr anchorCtr="0" anchor="t" bIns="34275" lIns="34275" spcFirstLastPara="1" rIns="34275" wrap="square" tIns="34275">
            <a:noAutofit/>
          </a:bodyPr>
          <a:lstStyle>
            <a:lvl1pPr indent="-228600" lvl="0" marL="457200" marR="0" rtl="0" algn="r">
              <a:lnSpc>
                <a:spcPct val="196000"/>
              </a:lnSpc>
              <a:spcBef>
                <a:spcPts val="600"/>
              </a:spcBef>
              <a:spcAft>
                <a:spcPts val="0"/>
              </a:spcAft>
              <a:buClr>
                <a:srgbClr val="FFFFFF"/>
              </a:buClr>
              <a:buSzPts val="500"/>
              <a:buFont typeface="Helvetica Neue"/>
              <a:buNone/>
              <a:defRPr b="0" i="0" sz="900" u="none" cap="none" strike="noStrike">
                <a:solidFill>
                  <a:srgbClr val="FFFFFF"/>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49" name="Google Shape;149;p17"/>
          <p:cNvSpPr txBox="1"/>
          <p:nvPr>
            <p:ph idx="4" type="body"/>
          </p:nvPr>
        </p:nvSpPr>
        <p:spPr>
          <a:xfrm>
            <a:off x="6280448" y="957127"/>
            <a:ext cx="2267700" cy="270300"/>
          </a:xfrm>
          <a:prstGeom prst="rect">
            <a:avLst/>
          </a:prstGeom>
          <a:noFill/>
          <a:ln>
            <a:noFill/>
          </a:ln>
        </p:spPr>
        <p:txBody>
          <a:bodyPr anchorCtr="0" anchor="t" bIns="34275" lIns="34275" spcFirstLastPara="1" rIns="34275" wrap="square" tIns="34275">
            <a:noAutofit/>
          </a:bodyPr>
          <a:lstStyle>
            <a:lvl1pPr indent="-228600" lvl="0" marL="457200" marR="0" rtl="0" algn="r">
              <a:lnSpc>
                <a:spcPct val="196000"/>
              </a:lnSpc>
              <a:spcBef>
                <a:spcPts val="600"/>
              </a:spcBef>
              <a:spcAft>
                <a:spcPts val="0"/>
              </a:spcAft>
              <a:buClr>
                <a:srgbClr val="FFFFFF"/>
              </a:buClr>
              <a:buSzPts val="500"/>
              <a:buFont typeface="Helvetica Neue"/>
              <a:buNone/>
              <a:defRPr b="0" i="0" sz="900" u="none" cap="none" strike="noStrike">
                <a:solidFill>
                  <a:srgbClr val="FFFFFF"/>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50" name="Google Shape;150;p17"/>
          <p:cNvSpPr/>
          <p:nvPr/>
        </p:nvSpPr>
        <p:spPr>
          <a:xfrm>
            <a:off x="8595243" y="490648"/>
            <a:ext cx="62100" cy="62100"/>
          </a:xfrm>
          <a:custGeom>
            <a:rect b="b" l="l" r="r" t="t"/>
            <a:pathLst>
              <a:path extrusionOk="0" h="120000" w="120000">
                <a:moveTo>
                  <a:pt x="0" y="0"/>
                </a:moveTo>
                <a:lnTo>
                  <a:pt x="0" y="120000"/>
                </a:lnTo>
                <a:lnTo>
                  <a:pt x="120000" y="120000"/>
                </a:lnTo>
                <a:close/>
              </a:path>
            </a:pathLst>
          </a:custGeom>
          <a:solidFill>
            <a:schemeClr val="accent3"/>
          </a:solidFill>
          <a:ln>
            <a:noFill/>
          </a:ln>
        </p:spPr>
        <p:txBody>
          <a:bodyPr anchorCtr="0" anchor="ctr" bIns="19050" lIns="19050" spcFirstLastPara="1" rIns="19050" wrap="square" tIns="19050">
            <a:noAutofit/>
          </a:bodyPr>
          <a:lstStyle/>
          <a:p>
            <a:pPr indent="-25400" lvl="0" marL="88900" marR="0" rtl="0" algn="ctr">
              <a:lnSpc>
                <a:spcPct val="100000"/>
              </a:lnSpc>
              <a:spcBef>
                <a:spcPts val="0"/>
              </a:spcBef>
              <a:spcAft>
                <a:spcPts val="0"/>
              </a:spcAft>
              <a:buClr>
                <a:schemeClr val="accent5"/>
              </a:buClr>
              <a:buSzPts val="9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51" name="Google Shape;151;p17"/>
          <p:cNvSpPr/>
          <p:nvPr/>
        </p:nvSpPr>
        <p:spPr>
          <a:xfrm>
            <a:off x="8595243" y="793987"/>
            <a:ext cx="62100" cy="62100"/>
          </a:xfrm>
          <a:custGeom>
            <a:rect b="b" l="l" r="r" t="t"/>
            <a:pathLst>
              <a:path extrusionOk="0" h="120000" w="120000">
                <a:moveTo>
                  <a:pt x="0" y="0"/>
                </a:moveTo>
                <a:lnTo>
                  <a:pt x="0" y="120000"/>
                </a:lnTo>
                <a:lnTo>
                  <a:pt x="120000" y="12000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6D6300"/>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52" name="Google Shape;152;p17"/>
          <p:cNvSpPr/>
          <p:nvPr/>
        </p:nvSpPr>
        <p:spPr>
          <a:xfrm>
            <a:off x="8595243" y="1092563"/>
            <a:ext cx="62100" cy="62100"/>
          </a:xfrm>
          <a:custGeom>
            <a:rect b="b" l="l" r="r" t="t"/>
            <a:pathLst>
              <a:path extrusionOk="0" h="120000" w="120000">
                <a:moveTo>
                  <a:pt x="0" y="0"/>
                </a:moveTo>
                <a:lnTo>
                  <a:pt x="0" y="120000"/>
                </a:lnTo>
                <a:lnTo>
                  <a:pt x="120000" y="12000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6D6300"/>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nvGrpSpPr>
          <p:cNvPr id="153" name="Google Shape;153;p17"/>
          <p:cNvGrpSpPr/>
          <p:nvPr/>
        </p:nvGrpSpPr>
        <p:grpSpPr>
          <a:xfrm>
            <a:off x="482897" y="4449505"/>
            <a:ext cx="1055454" cy="276174"/>
            <a:chOff x="136" y="-132"/>
            <a:chExt cx="2814544" cy="736463"/>
          </a:xfrm>
        </p:grpSpPr>
        <p:grpSp>
          <p:nvGrpSpPr>
            <p:cNvPr id="154" name="Google Shape;154;p17"/>
            <p:cNvGrpSpPr/>
            <p:nvPr/>
          </p:nvGrpSpPr>
          <p:grpSpPr>
            <a:xfrm rot="29908">
              <a:off x="3001" y="2719"/>
              <a:ext cx="658355" cy="661358"/>
              <a:chOff x="119" y="-133"/>
              <a:chExt cx="658330" cy="661333"/>
            </a:xfrm>
          </p:grpSpPr>
          <p:sp>
            <p:nvSpPr>
              <p:cNvPr id="155" name="Google Shape;155;p17"/>
              <p:cNvSpPr/>
              <p:nvPr/>
            </p:nvSpPr>
            <p:spPr>
              <a:xfrm rot="1560016">
                <a:off x="316801" y="135030"/>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56" name="Google Shape;156;p17"/>
              <p:cNvSpPr/>
              <p:nvPr/>
            </p:nvSpPr>
            <p:spPr>
              <a:xfrm flipH="1" rot="1592021">
                <a:off x="98210" y="28493"/>
                <a:ext cx="245118" cy="497749"/>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157" name="Google Shape;157;p17"/>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
        <p:nvSpPr>
          <p:cNvPr id="158" name="Google Shape;158;p17"/>
          <p:cNvSpPr txBox="1"/>
          <p:nvPr>
            <p:ph idx="12" type="sldNum"/>
          </p:nvPr>
        </p:nvSpPr>
        <p:spPr>
          <a:xfrm>
            <a:off x="4505808" y="4905375"/>
            <a:ext cx="127500" cy="128700"/>
          </a:xfrm>
          <a:prstGeom prst="rect">
            <a:avLst/>
          </a:prstGeom>
          <a:noFill/>
          <a:ln>
            <a:noFill/>
          </a:ln>
        </p:spPr>
        <p:txBody>
          <a:bodyPr anchorCtr="0" anchor="ctr" bIns="17150" lIns="34275" spcFirstLastPara="1" rIns="34275" wrap="square" tIns="17150">
            <a:noAutofit/>
          </a:bodyPr>
          <a:lstStyle>
            <a:lvl1pPr indent="0" lvl="0"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1pPr>
            <a:lvl2pPr indent="0" lvl="1"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2pPr>
            <a:lvl3pPr indent="0" lvl="2"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3pPr>
            <a:lvl4pPr indent="0" lvl="3"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4pPr>
            <a:lvl5pPr indent="0" lvl="4"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5pPr>
            <a:lvl6pPr indent="0" lvl="5"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6pPr>
            <a:lvl7pPr indent="0" lvl="6"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7pPr>
            <a:lvl8pPr indent="0" lvl="7"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8pPr>
            <a:lvl9pPr indent="0" lvl="8"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17"/>
          <p:cNvSpPr txBox="1"/>
          <p:nvPr>
            <p:ph type="title"/>
          </p:nvPr>
        </p:nvSpPr>
        <p:spPr>
          <a:xfrm>
            <a:off x="447589" y="352696"/>
            <a:ext cx="45399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pic>
        <p:nvPicPr>
          <p:cNvPr id="160" name="Google Shape;160;p17"/>
          <p:cNvPicPr preferRelativeResize="0"/>
          <p:nvPr/>
        </p:nvPicPr>
        <p:blipFill rotWithShape="1">
          <a:blip r:embed="rId4">
            <a:alphaModFix/>
          </a:blip>
          <a:srcRect b="0" l="0" r="0" t="0"/>
          <a:stretch/>
        </p:blipFill>
        <p:spPr>
          <a:xfrm>
            <a:off x="4840241" y="234975"/>
            <a:ext cx="566511" cy="56651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ngle Column Content" showMasterSp="0">
  <p:cSld name="Single Column Content">
    <p:spTree>
      <p:nvGrpSpPr>
        <p:cNvPr id="161" name="Shape 161"/>
        <p:cNvGrpSpPr/>
        <p:nvPr/>
      </p:nvGrpSpPr>
      <p:grpSpPr>
        <a:xfrm>
          <a:off x="0" y="0"/>
          <a:ext cx="0" cy="0"/>
          <a:chOff x="0" y="0"/>
          <a:chExt cx="0" cy="0"/>
        </a:xfrm>
      </p:grpSpPr>
      <p:sp>
        <p:nvSpPr>
          <p:cNvPr id="162" name="Google Shape;162;p18"/>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163" name="Google Shape;163;p18"/>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
        <p:nvSpPr>
          <p:cNvPr id="164" name="Google Shape;164;p18"/>
          <p:cNvSpPr txBox="1"/>
          <p:nvPr>
            <p:ph idx="1" type="body"/>
          </p:nvPr>
        </p:nvSpPr>
        <p:spPr>
          <a:xfrm>
            <a:off x="467927" y="1211262"/>
            <a:ext cx="7866300" cy="30429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266666"/>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65" name="Google Shape;165;p18"/>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166" name="Google Shape;166;p18"/>
          <p:cNvGrpSpPr/>
          <p:nvPr/>
        </p:nvGrpSpPr>
        <p:grpSpPr>
          <a:xfrm>
            <a:off x="8456181" y="4429483"/>
            <a:ext cx="300616" cy="301879"/>
            <a:chOff x="13" y="-73"/>
            <a:chExt cx="801642" cy="805010"/>
          </a:xfrm>
        </p:grpSpPr>
        <p:sp>
          <p:nvSpPr>
            <p:cNvPr id="167" name="Google Shape;167;p18"/>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68" name="Google Shape;168;p18"/>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9" name="Shape 169"/>
        <p:cNvGrpSpPr/>
        <p:nvPr/>
      </p:nvGrpSpPr>
      <p:grpSpPr>
        <a:xfrm>
          <a:off x="0" y="0"/>
          <a:ext cx="0" cy="0"/>
          <a:chOff x="0" y="0"/>
          <a:chExt cx="0" cy="0"/>
        </a:xfrm>
      </p:grpSpPr>
      <p:sp>
        <p:nvSpPr>
          <p:cNvPr id="170" name="Google Shape;170;p1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type="title"/>
          </p:nvPr>
        </p:nvSpPr>
        <p:spPr>
          <a:xfrm>
            <a:off x="311725" y="500925"/>
            <a:ext cx="8520600" cy="623700"/>
          </a:xfrm>
          <a:prstGeom prst="rect">
            <a:avLst/>
          </a:prstGeom>
        </p:spPr>
        <p:txBody>
          <a:bodyPr anchorCtr="0" anchor="ctr" bIns="34275" lIns="34275" spcFirstLastPara="1" rIns="34275" wrap="square" tIns="34275">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p:txBody>
      </p:sp>
      <p:sp>
        <p:nvSpPr>
          <p:cNvPr id="172" name="Google Shape;172;p19"/>
          <p:cNvSpPr txBox="1"/>
          <p:nvPr>
            <p:ph idx="12" type="sldNum"/>
          </p:nvPr>
        </p:nvSpPr>
        <p:spPr>
          <a:xfrm>
            <a:off x="8472458" y="4663217"/>
            <a:ext cx="548700" cy="393600"/>
          </a:xfrm>
          <a:prstGeom prst="rect">
            <a:avLst/>
          </a:prstGeom>
        </p:spPr>
        <p:txBody>
          <a:bodyPr anchorCtr="0" anchor="ctr" bIns="17150" lIns="34275" spcFirstLastPara="1" rIns="34275" wrap="square" tIns="1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173" name="Shape 173"/>
        <p:cNvGrpSpPr/>
        <p:nvPr/>
      </p:nvGrpSpPr>
      <p:grpSpPr>
        <a:xfrm>
          <a:off x="0" y="0"/>
          <a:ext cx="0" cy="0"/>
          <a:chOff x="0" y="0"/>
          <a:chExt cx="0" cy="0"/>
        </a:xfrm>
      </p:grpSpPr>
      <p:sp>
        <p:nvSpPr>
          <p:cNvPr id="174" name="Google Shape;174;p20"/>
          <p:cNvSpPr txBox="1"/>
          <p:nvPr>
            <p:ph type="ctrTitle"/>
          </p:nvPr>
        </p:nvSpPr>
        <p:spPr>
          <a:xfrm>
            <a:off x="311708" y="744575"/>
            <a:ext cx="8520600" cy="2052600"/>
          </a:xfrm>
          <a:prstGeom prst="rect">
            <a:avLst/>
          </a:prstGeom>
        </p:spPr>
        <p:txBody>
          <a:bodyPr anchorCtr="0" anchor="b" bIns="34275" lIns="34275" spcFirstLastPara="1" rIns="342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5" name="Google Shape;175;p20"/>
          <p:cNvSpPr txBox="1"/>
          <p:nvPr>
            <p:ph idx="1" type="subTitle"/>
          </p:nvPr>
        </p:nvSpPr>
        <p:spPr>
          <a:xfrm>
            <a:off x="311700" y="2834125"/>
            <a:ext cx="8520600" cy="792600"/>
          </a:xfrm>
          <a:prstGeom prst="rect">
            <a:avLst/>
          </a:prstGeom>
        </p:spPr>
        <p:txBody>
          <a:bodyPr anchorCtr="0" anchor="t" bIns="34275" lIns="34275" spcFirstLastPara="1" rIns="34275" wrap="square" tIns="3427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0"/>
          <p:cNvSpPr txBox="1"/>
          <p:nvPr>
            <p:ph idx="12" type="sldNum"/>
          </p:nvPr>
        </p:nvSpPr>
        <p:spPr>
          <a:xfrm>
            <a:off x="8472458" y="4663217"/>
            <a:ext cx="548700" cy="393600"/>
          </a:xfrm>
          <a:prstGeom prst="rect">
            <a:avLst/>
          </a:prstGeom>
        </p:spPr>
        <p:txBody>
          <a:bodyPr anchorCtr="0" anchor="ctr" bIns="17150" lIns="34275" spcFirstLastPara="1" rIns="34275" wrap="square" tIns="1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tline" showMasterSp="0">
  <p:cSld name="Outline">
    <p:spTree>
      <p:nvGrpSpPr>
        <p:cNvPr id="18" name="Shape 18"/>
        <p:cNvGrpSpPr/>
        <p:nvPr/>
      </p:nvGrpSpPr>
      <p:grpSpPr>
        <a:xfrm>
          <a:off x="0" y="0"/>
          <a:ext cx="0" cy="0"/>
          <a:chOff x="0" y="0"/>
          <a:chExt cx="0" cy="0"/>
        </a:xfrm>
      </p:grpSpPr>
      <p:sp>
        <p:nvSpPr>
          <p:cNvPr id="19" name="Google Shape;19;p3"/>
          <p:cNvSpPr/>
          <p:nvPr/>
        </p:nvSpPr>
        <p:spPr>
          <a:xfrm>
            <a:off x="0" y="0"/>
            <a:ext cx="2426100" cy="5162700"/>
          </a:xfrm>
          <a:prstGeom prst="rect">
            <a:avLst/>
          </a:prstGeom>
          <a:solidFill>
            <a:schemeClr val="accent1"/>
          </a:solidFill>
          <a:ln>
            <a:noFill/>
          </a:ln>
          <a:effectLst>
            <a:outerShdw blurRad="38100" rotWithShape="0" dir="5400000" dist="25400">
              <a:srgbClr val="000000">
                <a:alpha val="49803"/>
              </a:srgbClr>
            </a:outerShdw>
          </a:effectLst>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20" name="Google Shape;20;p3"/>
          <p:cNvSpPr txBox="1"/>
          <p:nvPr>
            <p:ph idx="1" type="body"/>
          </p:nvPr>
        </p:nvSpPr>
        <p:spPr>
          <a:xfrm>
            <a:off x="305824" y="387322"/>
            <a:ext cx="1786200" cy="1044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7692"/>
              </a:lnSpc>
              <a:spcBef>
                <a:spcPts val="0"/>
              </a:spcBef>
              <a:spcAft>
                <a:spcPts val="0"/>
              </a:spcAft>
              <a:buClr>
                <a:srgbClr val="FFFFFF"/>
              </a:buClr>
              <a:buSzPts val="1200"/>
              <a:buFont typeface="Helvetica Neue"/>
              <a:buNone/>
              <a:defRPr b="1" i="0" sz="2400" u="none" cap="none" strike="noStrike">
                <a:solidFill>
                  <a:srgbClr val="FFFFFF"/>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21" name="Google Shape;21;p3"/>
          <p:cNvSpPr txBox="1"/>
          <p:nvPr>
            <p:ph idx="12" type="sldNum"/>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500"/>
              <a:buFont typeface="Helvetica Neue"/>
              <a:buNone/>
              <a:defRPr b="0" i="0" sz="5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23" name="Google Shape;23;p3"/>
          <p:cNvGrpSpPr/>
          <p:nvPr/>
        </p:nvGrpSpPr>
        <p:grpSpPr>
          <a:xfrm>
            <a:off x="8456181" y="4429483"/>
            <a:ext cx="300616" cy="301879"/>
            <a:chOff x="13" y="-73"/>
            <a:chExt cx="801642" cy="805010"/>
          </a:xfrm>
        </p:grpSpPr>
        <p:sp>
          <p:nvSpPr>
            <p:cNvPr id="24" name="Google Shape;24;p3"/>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25" name="Google Shape;25;p3"/>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77" name="Shape 177"/>
        <p:cNvGrpSpPr/>
        <p:nvPr/>
      </p:nvGrpSpPr>
      <p:grpSpPr>
        <a:xfrm>
          <a:off x="0" y="0"/>
          <a:ext cx="0" cy="0"/>
          <a:chOff x="0" y="0"/>
          <a:chExt cx="0" cy="0"/>
        </a:xfrm>
      </p:grpSpPr>
      <p:sp>
        <p:nvSpPr>
          <p:cNvPr id="178" name="Google Shape;178;p21"/>
          <p:cNvSpPr txBox="1"/>
          <p:nvPr>
            <p:ph type="ctrTitle"/>
          </p:nvPr>
        </p:nvSpPr>
        <p:spPr>
          <a:xfrm>
            <a:off x="311708" y="744575"/>
            <a:ext cx="8520600" cy="2052600"/>
          </a:xfrm>
          <a:prstGeom prst="rect">
            <a:avLst/>
          </a:prstGeom>
        </p:spPr>
        <p:txBody>
          <a:bodyPr anchorCtr="0" anchor="b" bIns="34275" lIns="34275" spcFirstLastPara="1" rIns="342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9" name="Google Shape;179;p21"/>
          <p:cNvSpPr txBox="1"/>
          <p:nvPr>
            <p:ph idx="1" type="subTitle"/>
          </p:nvPr>
        </p:nvSpPr>
        <p:spPr>
          <a:xfrm>
            <a:off x="311700" y="2834125"/>
            <a:ext cx="8520600" cy="792600"/>
          </a:xfrm>
          <a:prstGeom prst="rect">
            <a:avLst/>
          </a:prstGeom>
        </p:spPr>
        <p:txBody>
          <a:bodyPr anchorCtr="0" anchor="t" bIns="34275" lIns="34275" spcFirstLastPara="1" rIns="34275" wrap="square" tIns="3427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0" name="Google Shape;180;p21"/>
          <p:cNvSpPr txBox="1"/>
          <p:nvPr>
            <p:ph idx="12" type="sldNum"/>
          </p:nvPr>
        </p:nvSpPr>
        <p:spPr>
          <a:xfrm>
            <a:off x="8472458" y="4663217"/>
            <a:ext cx="548700" cy="393600"/>
          </a:xfrm>
          <a:prstGeom prst="rect">
            <a:avLst/>
          </a:prstGeom>
        </p:spPr>
        <p:txBody>
          <a:bodyPr anchorCtr="0" anchor="ctr" bIns="17150" lIns="34275" spcFirstLastPara="1" rIns="34275" wrap="square" tIns="1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5" name="Shape 185"/>
        <p:cNvGrpSpPr/>
        <p:nvPr/>
      </p:nvGrpSpPr>
      <p:grpSpPr>
        <a:xfrm>
          <a:off x="0" y="0"/>
          <a:ext cx="0" cy="0"/>
          <a:chOff x="0" y="0"/>
          <a:chExt cx="0" cy="0"/>
        </a:xfrm>
      </p:grpSpPr>
      <p:sp>
        <p:nvSpPr>
          <p:cNvPr id="186" name="Google Shape;18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7" name="Google Shape;18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9" name="Google Shape;189;p23"/>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a:t>
            </a:r>
            <a:r>
              <a:rPr lang="en" sz="600">
                <a:solidFill>
                  <a:srgbClr val="53585F"/>
                </a:solidFill>
                <a:latin typeface="Helvetica Neue Light"/>
                <a:ea typeface="Helvetica Neue Light"/>
                <a:cs typeface="Helvetica Neue Light"/>
                <a:sym typeface="Helvetica Neue Light"/>
              </a:rPr>
              <a:t>8</a:t>
            </a:r>
            <a:r>
              <a:rPr b="0" i="0" lang="en" sz="600" u="none" cap="none" strike="noStrike">
                <a:solidFill>
                  <a:srgbClr val="53585F"/>
                </a:solidFill>
                <a:latin typeface="Helvetica Neue Light"/>
                <a:ea typeface="Helvetica Neue Light"/>
                <a:cs typeface="Helvetica Neue Light"/>
                <a:sym typeface="Helvetica Neue Light"/>
              </a:rPr>
              <a:t> RISELab</a:t>
            </a:r>
            <a:endParaRPr sz="600"/>
          </a:p>
        </p:txBody>
      </p:sp>
      <p:grpSp>
        <p:nvGrpSpPr>
          <p:cNvPr id="190" name="Google Shape;190;p23"/>
          <p:cNvGrpSpPr/>
          <p:nvPr/>
        </p:nvGrpSpPr>
        <p:grpSpPr>
          <a:xfrm>
            <a:off x="8654958" y="4637519"/>
            <a:ext cx="393205" cy="390993"/>
            <a:chOff x="13" y="-73"/>
            <a:chExt cx="801642" cy="805010"/>
          </a:xfrm>
        </p:grpSpPr>
        <p:sp>
          <p:nvSpPr>
            <p:cNvPr id="191" name="Google Shape;191;p23"/>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192" name="Google Shape;192;p23"/>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1">
    <p:spTree>
      <p:nvGrpSpPr>
        <p:cNvPr id="193" name="Shape 193"/>
        <p:cNvGrpSpPr/>
        <p:nvPr/>
      </p:nvGrpSpPr>
      <p:grpSpPr>
        <a:xfrm>
          <a:off x="0" y="0"/>
          <a:ext cx="0" cy="0"/>
          <a:chOff x="0" y="0"/>
          <a:chExt cx="0" cy="0"/>
        </a:xfrm>
      </p:grpSpPr>
      <p:pic>
        <p:nvPicPr>
          <p:cNvPr descr="Title-Image-1.jpg" id="194" name="Google Shape;194;p24"/>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195" name="Google Shape;195;p24"/>
          <p:cNvSpPr txBox="1"/>
          <p:nvPr>
            <p:ph idx="1" type="body"/>
          </p:nvPr>
        </p:nvSpPr>
        <p:spPr>
          <a:xfrm>
            <a:off x="3724314" y="3010223"/>
            <a:ext cx="4964100" cy="371100"/>
          </a:xfrm>
          <a:prstGeom prst="rect">
            <a:avLst/>
          </a:prstGeom>
          <a:noFill/>
          <a:ln>
            <a:noFill/>
          </a:ln>
        </p:spPr>
        <p:txBody>
          <a:bodyPr anchorCtr="0" anchor="b" bIns="91425" lIns="91425" spcFirstLastPara="1" rIns="91425" wrap="square" tIns="91425">
            <a:noAutofit/>
          </a:bodyPr>
          <a:lstStyle>
            <a:lvl1pPr indent="-228600" lvl="0" marL="457200" marR="0" rtl="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96" name="Google Shape;196;p24"/>
          <p:cNvSpPr txBox="1"/>
          <p:nvPr>
            <p:ph idx="2" type="body"/>
          </p:nvPr>
        </p:nvSpPr>
        <p:spPr>
          <a:xfrm>
            <a:off x="3714789" y="3365603"/>
            <a:ext cx="4964100" cy="3711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197" name="Google Shape;197;p24"/>
          <p:cNvGrpSpPr/>
          <p:nvPr/>
        </p:nvGrpSpPr>
        <p:grpSpPr>
          <a:xfrm>
            <a:off x="7622316" y="4449505"/>
            <a:ext cx="1055454" cy="276174"/>
            <a:chOff x="136" y="-132"/>
            <a:chExt cx="2814544" cy="736463"/>
          </a:xfrm>
        </p:grpSpPr>
        <p:grpSp>
          <p:nvGrpSpPr>
            <p:cNvPr id="198" name="Google Shape;198;p24"/>
            <p:cNvGrpSpPr/>
            <p:nvPr/>
          </p:nvGrpSpPr>
          <p:grpSpPr>
            <a:xfrm rot="29908">
              <a:off x="3001" y="2719"/>
              <a:ext cx="658355" cy="661358"/>
              <a:chOff x="119" y="-133"/>
              <a:chExt cx="658330" cy="661333"/>
            </a:xfrm>
          </p:grpSpPr>
          <p:sp>
            <p:nvSpPr>
              <p:cNvPr id="199" name="Google Shape;199;p24"/>
              <p:cNvSpPr/>
              <p:nvPr/>
            </p:nvSpPr>
            <p:spPr>
              <a:xfrm rot="1560016">
                <a:off x="316801" y="135030"/>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200" name="Google Shape;200;p24"/>
              <p:cNvSpPr/>
              <p:nvPr/>
            </p:nvSpPr>
            <p:spPr>
              <a:xfrm flipH="1" rot="1592021">
                <a:off x="98210" y="28493"/>
                <a:ext cx="245118" cy="497749"/>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201" name="Google Shape;201;p24"/>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2">
    <p:spTree>
      <p:nvGrpSpPr>
        <p:cNvPr id="202" name="Shape 202"/>
        <p:cNvGrpSpPr/>
        <p:nvPr/>
      </p:nvGrpSpPr>
      <p:grpSpPr>
        <a:xfrm>
          <a:off x="0" y="0"/>
          <a:ext cx="0" cy="0"/>
          <a:chOff x="0" y="0"/>
          <a:chExt cx="0" cy="0"/>
        </a:xfrm>
      </p:grpSpPr>
      <p:pic>
        <p:nvPicPr>
          <p:cNvPr descr="Title-Image-1.jpg" id="203" name="Google Shape;203;p25"/>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204" name="Google Shape;204;p25"/>
          <p:cNvSpPr txBox="1"/>
          <p:nvPr>
            <p:ph idx="1" type="body"/>
          </p:nvPr>
        </p:nvSpPr>
        <p:spPr>
          <a:xfrm>
            <a:off x="3724314" y="3010223"/>
            <a:ext cx="4964100" cy="371100"/>
          </a:xfrm>
          <a:prstGeom prst="rect">
            <a:avLst/>
          </a:prstGeom>
          <a:noFill/>
          <a:ln>
            <a:noFill/>
          </a:ln>
        </p:spPr>
        <p:txBody>
          <a:bodyPr anchorCtr="0" anchor="b" bIns="91425" lIns="91425" spcFirstLastPara="1" rIns="91425" wrap="square" tIns="91425">
            <a:noAutofit/>
          </a:bodyPr>
          <a:lstStyle>
            <a:lvl1pPr indent="-228600" lvl="0" marL="457200" marR="0" rtl="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205" name="Google Shape;205;p25"/>
          <p:cNvSpPr txBox="1"/>
          <p:nvPr>
            <p:ph idx="2" type="body"/>
          </p:nvPr>
        </p:nvSpPr>
        <p:spPr>
          <a:xfrm>
            <a:off x="3714789" y="3365603"/>
            <a:ext cx="4964100" cy="3711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206" name="Google Shape;206;p25"/>
          <p:cNvGrpSpPr/>
          <p:nvPr/>
        </p:nvGrpSpPr>
        <p:grpSpPr>
          <a:xfrm>
            <a:off x="7622316" y="4449505"/>
            <a:ext cx="1055454" cy="276174"/>
            <a:chOff x="136" y="-132"/>
            <a:chExt cx="2814544" cy="736463"/>
          </a:xfrm>
        </p:grpSpPr>
        <p:grpSp>
          <p:nvGrpSpPr>
            <p:cNvPr id="207" name="Google Shape;207;p25"/>
            <p:cNvGrpSpPr/>
            <p:nvPr/>
          </p:nvGrpSpPr>
          <p:grpSpPr>
            <a:xfrm rot="29908">
              <a:off x="3001" y="2719"/>
              <a:ext cx="658355" cy="661358"/>
              <a:chOff x="119" y="-133"/>
              <a:chExt cx="658330" cy="661333"/>
            </a:xfrm>
          </p:grpSpPr>
          <p:sp>
            <p:nvSpPr>
              <p:cNvPr id="208" name="Google Shape;208;p25"/>
              <p:cNvSpPr/>
              <p:nvPr/>
            </p:nvSpPr>
            <p:spPr>
              <a:xfrm rot="1560016">
                <a:off x="316801" y="135030"/>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209" name="Google Shape;209;p25"/>
              <p:cNvSpPr/>
              <p:nvPr/>
            </p:nvSpPr>
            <p:spPr>
              <a:xfrm flipH="1" rot="1592021">
                <a:off x="98210" y="28493"/>
                <a:ext cx="245118" cy="497749"/>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210" name="Google Shape;210;p25"/>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1" name="Shape 211"/>
        <p:cNvGrpSpPr/>
        <p:nvPr/>
      </p:nvGrpSpPr>
      <p:grpSpPr>
        <a:xfrm>
          <a:off x="0" y="0"/>
          <a:ext cx="0" cy="0"/>
          <a:chOff x="0" y="0"/>
          <a:chExt cx="0" cy="0"/>
        </a:xfrm>
      </p:grpSpPr>
      <p:pic>
        <p:nvPicPr>
          <p:cNvPr descr="Title-Image-1.jpg" id="212" name="Google Shape;212;p26"/>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213" name="Google Shape;213;p26"/>
          <p:cNvSpPr txBox="1"/>
          <p:nvPr>
            <p:ph type="title"/>
          </p:nvPr>
        </p:nvSpPr>
        <p:spPr>
          <a:xfrm>
            <a:off x="16833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4" name="Google Shape;21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8" name="Google Shape;21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27"/>
          <p:cNvSpPr txBox="1"/>
          <p:nvPr/>
        </p:nvSpPr>
        <p:spPr>
          <a:xfrm>
            <a:off x="11495481" y="5613358"/>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1400" u="none" cap="none" strike="noStrike">
                <a:solidFill>
                  <a:srgbClr val="53585F"/>
                </a:solidFill>
                <a:latin typeface="Helvetica Neue Light"/>
                <a:ea typeface="Helvetica Neue Light"/>
                <a:cs typeface="Helvetica Neue Light"/>
                <a:sym typeface="Helvetica Neue Light"/>
              </a:rPr>
              <a:t>©201</a:t>
            </a:r>
            <a:r>
              <a:rPr lang="en">
                <a:solidFill>
                  <a:srgbClr val="53585F"/>
                </a:solidFill>
                <a:latin typeface="Helvetica Neue Light"/>
                <a:ea typeface="Helvetica Neue Light"/>
                <a:cs typeface="Helvetica Neue Light"/>
                <a:sym typeface="Helvetica Neue Light"/>
              </a:rPr>
              <a:t>8</a:t>
            </a:r>
            <a:r>
              <a:rPr b="0" i="0" lang="en" sz="1400" u="none" cap="none" strike="noStrike">
                <a:solidFill>
                  <a:srgbClr val="53585F"/>
                </a:solidFill>
                <a:latin typeface="Helvetica Neue Light"/>
                <a:ea typeface="Helvetica Neue Light"/>
                <a:cs typeface="Helvetica Neue Light"/>
                <a:sym typeface="Helvetica Neue Light"/>
              </a:rPr>
              <a:t> RISELab</a:t>
            </a:r>
            <a:endParaRPr/>
          </a:p>
        </p:txBody>
      </p:sp>
      <p:grpSp>
        <p:nvGrpSpPr>
          <p:cNvPr id="220" name="Google Shape;220;p27"/>
          <p:cNvGrpSpPr/>
          <p:nvPr/>
        </p:nvGrpSpPr>
        <p:grpSpPr>
          <a:xfrm>
            <a:off x="22549816" y="5106354"/>
            <a:ext cx="801642" cy="805010"/>
            <a:chOff x="13" y="-73"/>
            <a:chExt cx="801642" cy="805010"/>
          </a:xfrm>
        </p:grpSpPr>
        <p:sp>
          <p:nvSpPr>
            <p:cNvPr id="221" name="Google Shape;221;p27"/>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222" name="Google Shape;222;p27"/>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
        <p:nvSpPr>
          <p:cNvPr id="223" name="Google Shape;223;p27"/>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a:t>
            </a:r>
            <a:r>
              <a:rPr lang="en" sz="600">
                <a:solidFill>
                  <a:srgbClr val="53585F"/>
                </a:solidFill>
                <a:latin typeface="Helvetica Neue Light"/>
                <a:ea typeface="Helvetica Neue Light"/>
                <a:cs typeface="Helvetica Neue Light"/>
                <a:sym typeface="Helvetica Neue Light"/>
              </a:rPr>
              <a:t>8</a:t>
            </a:r>
            <a:r>
              <a:rPr b="0" i="0" lang="en" sz="600" u="none" cap="none" strike="noStrike">
                <a:solidFill>
                  <a:srgbClr val="53585F"/>
                </a:solidFill>
                <a:latin typeface="Helvetica Neue Light"/>
                <a:ea typeface="Helvetica Neue Light"/>
                <a:cs typeface="Helvetica Neue Light"/>
                <a:sym typeface="Helvetica Neue Light"/>
              </a:rPr>
              <a:t> RISELab</a:t>
            </a:r>
            <a:endParaRPr sz="600"/>
          </a:p>
        </p:txBody>
      </p:sp>
      <p:grpSp>
        <p:nvGrpSpPr>
          <p:cNvPr id="224" name="Google Shape;224;p27"/>
          <p:cNvGrpSpPr/>
          <p:nvPr/>
        </p:nvGrpSpPr>
        <p:grpSpPr>
          <a:xfrm>
            <a:off x="8654958" y="4637519"/>
            <a:ext cx="393205" cy="390993"/>
            <a:chOff x="13" y="-73"/>
            <a:chExt cx="801642" cy="805010"/>
          </a:xfrm>
        </p:grpSpPr>
        <p:sp>
          <p:nvSpPr>
            <p:cNvPr id="225" name="Google Shape;225;p27"/>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226" name="Google Shape;226;p27"/>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0" name="Google Shape;230;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1" name="Google Shape;23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28"/>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a:t>
            </a:r>
            <a:r>
              <a:rPr lang="en" sz="600">
                <a:solidFill>
                  <a:srgbClr val="53585F"/>
                </a:solidFill>
                <a:latin typeface="Helvetica Neue Light"/>
                <a:ea typeface="Helvetica Neue Light"/>
                <a:cs typeface="Helvetica Neue Light"/>
                <a:sym typeface="Helvetica Neue Light"/>
              </a:rPr>
              <a:t>8</a:t>
            </a:r>
            <a:r>
              <a:rPr b="0" i="0" lang="en" sz="600" u="none" cap="none" strike="noStrike">
                <a:solidFill>
                  <a:srgbClr val="53585F"/>
                </a:solidFill>
                <a:latin typeface="Helvetica Neue Light"/>
                <a:ea typeface="Helvetica Neue Light"/>
                <a:cs typeface="Helvetica Neue Light"/>
                <a:sym typeface="Helvetica Neue Light"/>
              </a:rPr>
              <a:t> RISELab</a:t>
            </a:r>
            <a:endParaRPr sz="600"/>
          </a:p>
        </p:txBody>
      </p:sp>
      <p:grpSp>
        <p:nvGrpSpPr>
          <p:cNvPr id="233" name="Google Shape;233;p28"/>
          <p:cNvGrpSpPr/>
          <p:nvPr/>
        </p:nvGrpSpPr>
        <p:grpSpPr>
          <a:xfrm>
            <a:off x="8654958" y="4637519"/>
            <a:ext cx="393205" cy="390993"/>
            <a:chOff x="13" y="-73"/>
            <a:chExt cx="801642" cy="805010"/>
          </a:xfrm>
        </p:grpSpPr>
        <p:sp>
          <p:nvSpPr>
            <p:cNvPr id="234" name="Google Shape;234;p28"/>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235" name="Google Shape;235;p28"/>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8" name="Google Shape;23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1" name="Google Shape;241;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2" name="Google Shape;24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43" name="Shape 243"/>
        <p:cNvGrpSpPr/>
        <p:nvPr/>
      </p:nvGrpSpPr>
      <p:grpSpPr>
        <a:xfrm>
          <a:off x="0" y="0"/>
          <a:ext cx="0" cy="0"/>
          <a:chOff x="0" y="0"/>
          <a:chExt cx="0" cy="0"/>
        </a:xfrm>
      </p:grpSpPr>
      <p:sp>
        <p:nvSpPr>
          <p:cNvPr id="244" name="Google Shape;244;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5" name="Google Shape;24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Bullet List" showMasterSp="0">
  <p:cSld name="Big Bullet List">
    <p:spTree>
      <p:nvGrpSpPr>
        <p:cNvPr id="26" name="Shape 26"/>
        <p:cNvGrpSpPr/>
        <p:nvPr/>
      </p:nvGrpSpPr>
      <p:grpSpPr>
        <a:xfrm>
          <a:off x="0" y="0"/>
          <a:ext cx="0" cy="0"/>
          <a:chOff x="0" y="0"/>
          <a:chExt cx="0" cy="0"/>
        </a:xfrm>
      </p:grpSpPr>
      <p:sp>
        <p:nvSpPr>
          <p:cNvPr id="27" name="Google Shape;27;p4"/>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28" name="Google Shape;28;p4"/>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
        <p:nvSpPr>
          <p:cNvPr id="29" name="Google Shape;29;p4"/>
          <p:cNvSpPr txBox="1"/>
          <p:nvPr>
            <p:ph idx="1" type="body"/>
          </p:nvPr>
        </p:nvSpPr>
        <p:spPr>
          <a:xfrm>
            <a:off x="447589" y="1218282"/>
            <a:ext cx="7886700" cy="27678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155555"/>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60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60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60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30" name="Google Shape;30;p4"/>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31" name="Google Shape;31;p4"/>
          <p:cNvGrpSpPr/>
          <p:nvPr/>
        </p:nvGrpSpPr>
        <p:grpSpPr>
          <a:xfrm>
            <a:off x="8456181" y="4429483"/>
            <a:ext cx="300616" cy="301879"/>
            <a:chOff x="13" y="-73"/>
            <a:chExt cx="801642" cy="805010"/>
          </a:xfrm>
        </p:grpSpPr>
        <p:sp>
          <p:nvSpPr>
            <p:cNvPr id="32" name="Google Shape;32;p4"/>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33" name="Google Shape;33;p4"/>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46" name="Shape 246"/>
        <p:cNvGrpSpPr/>
        <p:nvPr/>
      </p:nvGrpSpPr>
      <p:grpSpPr>
        <a:xfrm>
          <a:off x="0" y="0"/>
          <a:ext cx="0" cy="0"/>
          <a:chOff x="0" y="0"/>
          <a:chExt cx="0" cy="0"/>
        </a:xfrm>
      </p:grpSpPr>
      <p:sp>
        <p:nvSpPr>
          <p:cNvPr id="247" name="Google Shape;2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9" name="Google Shape;249;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0" name="Google Shape;250;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1" name="Google Shape;25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2" name="Shape 252"/>
        <p:cNvGrpSpPr/>
        <p:nvPr/>
      </p:nvGrpSpPr>
      <p:grpSpPr>
        <a:xfrm>
          <a:off x="0" y="0"/>
          <a:ext cx="0" cy="0"/>
          <a:chOff x="0" y="0"/>
          <a:chExt cx="0" cy="0"/>
        </a:xfrm>
      </p:grpSpPr>
      <p:sp>
        <p:nvSpPr>
          <p:cNvPr id="253" name="Google Shape;253;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54" name="Google Shape;25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55" name="Shape 255"/>
        <p:cNvGrpSpPr/>
        <p:nvPr/>
      </p:nvGrpSpPr>
      <p:grpSpPr>
        <a:xfrm>
          <a:off x="0" y="0"/>
          <a:ext cx="0" cy="0"/>
          <a:chOff x="0" y="0"/>
          <a:chExt cx="0" cy="0"/>
        </a:xfrm>
      </p:grpSpPr>
      <p:sp>
        <p:nvSpPr>
          <p:cNvPr id="256" name="Google Shape;256;p3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7" name="Google Shape;257;p3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58" name="Google Shape;25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9" name="Shape 259"/>
        <p:cNvGrpSpPr/>
        <p:nvPr/>
      </p:nvGrpSpPr>
      <p:grpSpPr>
        <a:xfrm>
          <a:off x="0" y="0"/>
          <a:ext cx="0" cy="0"/>
          <a:chOff x="0" y="0"/>
          <a:chExt cx="0" cy="0"/>
        </a:xfrm>
      </p:grpSpPr>
      <p:sp>
        <p:nvSpPr>
          <p:cNvPr id="260" name="Google Shape;26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1">
    <p:spTree>
      <p:nvGrpSpPr>
        <p:cNvPr id="265" name="Shape 265"/>
        <p:cNvGrpSpPr/>
        <p:nvPr/>
      </p:nvGrpSpPr>
      <p:grpSpPr>
        <a:xfrm>
          <a:off x="0" y="0"/>
          <a:ext cx="0" cy="0"/>
          <a:chOff x="0" y="0"/>
          <a:chExt cx="0" cy="0"/>
        </a:xfrm>
      </p:grpSpPr>
      <p:pic>
        <p:nvPicPr>
          <p:cNvPr descr="Title-Image-1.jpg" id="266" name="Google Shape;266;p37"/>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267" name="Google Shape;267;p37"/>
          <p:cNvSpPr txBox="1"/>
          <p:nvPr>
            <p:ph idx="1" type="body"/>
          </p:nvPr>
        </p:nvSpPr>
        <p:spPr>
          <a:xfrm>
            <a:off x="3724314" y="3010223"/>
            <a:ext cx="4964100" cy="371100"/>
          </a:xfrm>
          <a:prstGeom prst="rect">
            <a:avLst/>
          </a:prstGeom>
          <a:noFill/>
          <a:ln>
            <a:noFill/>
          </a:ln>
        </p:spPr>
        <p:txBody>
          <a:bodyPr anchorCtr="0" anchor="b" bIns="91425" lIns="91425" spcFirstLastPara="1" rIns="91425" wrap="square" tIns="91425">
            <a:noAutofit/>
          </a:bodyPr>
          <a:lstStyle>
            <a:lvl1pPr indent="-228600" lvl="0" marL="457200" marR="0" rtl="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268" name="Google Shape;268;p37"/>
          <p:cNvSpPr txBox="1"/>
          <p:nvPr>
            <p:ph idx="2" type="body"/>
          </p:nvPr>
        </p:nvSpPr>
        <p:spPr>
          <a:xfrm>
            <a:off x="3714789" y="3365603"/>
            <a:ext cx="4964100" cy="3711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269" name="Google Shape;269;p37"/>
          <p:cNvGrpSpPr/>
          <p:nvPr/>
        </p:nvGrpSpPr>
        <p:grpSpPr>
          <a:xfrm>
            <a:off x="7622270" y="4449538"/>
            <a:ext cx="1055499" cy="276141"/>
            <a:chOff x="15" y="-44"/>
            <a:chExt cx="2814665" cy="736375"/>
          </a:xfrm>
        </p:grpSpPr>
        <p:grpSp>
          <p:nvGrpSpPr>
            <p:cNvPr id="270" name="Google Shape;270;p37"/>
            <p:cNvGrpSpPr/>
            <p:nvPr/>
          </p:nvGrpSpPr>
          <p:grpSpPr>
            <a:xfrm rot="29908">
              <a:off x="2879" y="2808"/>
              <a:ext cx="658503" cy="661281"/>
              <a:chOff x="-3" y="-43"/>
              <a:chExt cx="658478" cy="661256"/>
            </a:xfrm>
          </p:grpSpPr>
          <p:sp>
            <p:nvSpPr>
              <p:cNvPr id="271" name="Google Shape;271;p37"/>
              <p:cNvSpPr/>
              <p:nvPr/>
            </p:nvSpPr>
            <p:spPr>
              <a:xfrm rot="1560016">
                <a:off x="316827" y="135043"/>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272" name="Google Shape;272;p37"/>
              <p:cNvSpPr/>
              <p:nvPr/>
            </p:nvSpPr>
            <p:spPr>
              <a:xfrm flipH="1" rot="1592021">
                <a:off x="98238" y="28499"/>
                <a:ext cx="245118" cy="497615"/>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273" name="Google Shape;273;p37"/>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4" name="Shape 274"/>
        <p:cNvGrpSpPr/>
        <p:nvPr/>
      </p:nvGrpSpPr>
      <p:grpSpPr>
        <a:xfrm>
          <a:off x="0" y="0"/>
          <a:ext cx="0" cy="0"/>
          <a:chOff x="0" y="0"/>
          <a:chExt cx="0" cy="0"/>
        </a:xfrm>
      </p:grpSpPr>
      <p:sp>
        <p:nvSpPr>
          <p:cNvPr id="275" name="Google Shape;275;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solidFill>
                  <a:srgbClr val="002060"/>
                </a:solidFill>
                <a:latin typeface="Source Sans Pro"/>
                <a:ea typeface="Source Sans Pro"/>
                <a:cs typeface="Source Sans Pro"/>
                <a:sym typeface="Source Sans Pro"/>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6" name="Google Shape;276;p38"/>
          <p:cNvSpPr txBox="1"/>
          <p:nvPr>
            <p:ph idx="1" type="body"/>
          </p:nvPr>
        </p:nvSpPr>
        <p:spPr>
          <a:xfrm>
            <a:off x="311700" y="1152475"/>
            <a:ext cx="8520600" cy="6966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atin typeface="Source Sans Pro"/>
                <a:ea typeface="Source Sans Pro"/>
                <a:cs typeface="Source Sans Pro"/>
                <a:sym typeface="Source Sans Pro"/>
              </a:defRPr>
            </a:lvl1pPr>
            <a:lvl2pPr indent="-317500" lvl="1" marL="914400" rtl="0">
              <a:spcBef>
                <a:spcPts val="0"/>
              </a:spcBef>
              <a:spcAft>
                <a:spcPts val="0"/>
              </a:spcAft>
              <a:buSzPts val="1400"/>
              <a:buChar char="○"/>
              <a:defRPr>
                <a:latin typeface="Source Sans Pro"/>
                <a:ea typeface="Source Sans Pro"/>
                <a:cs typeface="Source Sans Pro"/>
                <a:sym typeface="Source Sans Pro"/>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77" name="Google Shape;277;p38"/>
          <p:cNvSpPr txBox="1"/>
          <p:nvPr>
            <p:ph idx="12" type="sldNum"/>
          </p:nvPr>
        </p:nvSpPr>
        <p:spPr>
          <a:xfrm>
            <a:off x="8106879" y="46677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278" name="Google Shape;278;p38"/>
          <p:cNvGrpSpPr/>
          <p:nvPr/>
        </p:nvGrpSpPr>
        <p:grpSpPr>
          <a:xfrm>
            <a:off x="22549872" y="5106382"/>
            <a:ext cx="801606" cy="804992"/>
            <a:chOff x="69" y="-45"/>
            <a:chExt cx="801606" cy="804992"/>
          </a:xfrm>
        </p:grpSpPr>
        <p:sp>
          <p:nvSpPr>
            <p:cNvPr id="279" name="Google Shape;279;p38"/>
            <p:cNvSpPr/>
            <p:nvPr/>
          </p:nvSpPr>
          <p:spPr>
            <a:xfrm rot="1559898">
              <a:off x="385627" y="16440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280" name="Google Shape;280;p38"/>
            <p:cNvSpPr/>
            <p:nvPr/>
          </p:nvSpPr>
          <p:spPr>
            <a:xfrm flipH="1" rot="1590812">
              <a:off x="119528" y="34729"/>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
        <p:nvSpPr>
          <p:cNvPr id="281" name="Google Shape;281;p38"/>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©2018 RISELab</a:t>
            </a:r>
            <a:endParaRPr b="0" i="0" sz="600" u="none" cap="none" strike="noStrike">
              <a:solidFill>
                <a:srgbClr val="000000"/>
              </a:solidFill>
              <a:latin typeface="Arial"/>
              <a:ea typeface="Arial"/>
              <a:cs typeface="Arial"/>
              <a:sym typeface="Arial"/>
            </a:endParaRPr>
          </a:p>
        </p:txBody>
      </p:sp>
      <p:grpSp>
        <p:nvGrpSpPr>
          <p:cNvPr id="282" name="Google Shape;282;p38"/>
          <p:cNvGrpSpPr/>
          <p:nvPr/>
        </p:nvGrpSpPr>
        <p:grpSpPr>
          <a:xfrm>
            <a:off x="8654985" y="4637532"/>
            <a:ext cx="393188" cy="390984"/>
            <a:chOff x="69" y="-45"/>
            <a:chExt cx="801606" cy="804992"/>
          </a:xfrm>
        </p:grpSpPr>
        <p:sp>
          <p:nvSpPr>
            <p:cNvPr id="283" name="Google Shape;283;p38"/>
            <p:cNvSpPr/>
            <p:nvPr/>
          </p:nvSpPr>
          <p:spPr>
            <a:xfrm rot="1559898">
              <a:off x="385627" y="16440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284" name="Google Shape;284;p38"/>
            <p:cNvSpPr/>
            <p:nvPr/>
          </p:nvSpPr>
          <p:spPr>
            <a:xfrm flipH="1" rot="1590812">
              <a:off x="119528" y="34729"/>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5" name="Shape 285"/>
        <p:cNvGrpSpPr/>
        <p:nvPr/>
      </p:nvGrpSpPr>
      <p:grpSpPr>
        <a:xfrm>
          <a:off x="0" y="0"/>
          <a:ext cx="0" cy="0"/>
          <a:chOff x="0" y="0"/>
          <a:chExt cx="0" cy="0"/>
        </a:xfrm>
      </p:grpSpPr>
      <p:sp>
        <p:nvSpPr>
          <p:cNvPr id="286" name="Google Shape;28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7" name="Shape 287"/>
        <p:cNvGrpSpPr/>
        <p:nvPr/>
      </p:nvGrpSpPr>
      <p:grpSpPr>
        <a:xfrm>
          <a:off x="0" y="0"/>
          <a:ext cx="0" cy="0"/>
          <a:chOff x="0" y="0"/>
          <a:chExt cx="0" cy="0"/>
        </a:xfrm>
      </p:grpSpPr>
      <p:sp>
        <p:nvSpPr>
          <p:cNvPr id="288" name="Google Shape;288;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89" name="Google Shape;289;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0" name="Google Shape;29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40"/>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©2018 RISELab</a:t>
            </a:r>
            <a:endParaRPr b="0" i="0" sz="600" u="none" cap="none" strike="noStrike">
              <a:solidFill>
                <a:srgbClr val="000000"/>
              </a:solidFill>
              <a:latin typeface="Arial"/>
              <a:ea typeface="Arial"/>
              <a:cs typeface="Arial"/>
              <a:sym typeface="Arial"/>
            </a:endParaRPr>
          </a:p>
        </p:txBody>
      </p:sp>
      <p:grpSp>
        <p:nvGrpSpPr>
          <p:cNvPr id="292" name="Google Shape;292;p40"/>
          <p:cNvGrpSpPr/>
          <p:nvPr/>
        </p:nvGrpSpPr>
        <p:grpSpPr>
          <a:xfrm>
            <a:off x="8654985" y="4637532"/>
            <a:ext cx="393188" cy="390984"/>
            <a:chOff x="69" y="-45"/>
            <a:chExt cx="801606" cy="804992"/>
          </a:xfrm>
        </p:grpSpPr>
        <p:sp>
          <p:nvSpPr>
            <p:cNvPr id="293" name="Google Shape;293;p40"/>
            <p:cNvSpPr/>
            <p:nvPr/>
          </p:nvSpPr>
          <p:spPr>
            <a:xfrm rot="1559898">
              <a:off x="385627" y="16440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294" name="Google Shape;294;p40"/>
            <p:cNvSpPr/>
            <p:nvPr/>
          </p:nvSpPr>
          <p:spPr>
            <a:xfrm flipH="1" rot="1590812">
              <a:off x="119528" y="34729"/>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2">
    <p:spTree>
      <p:nvGrpSpPr>
        <p:cNvPr id="295" name="Shape 295"/>
        <p:cNvGrpSpPr/>
        <p:nvPr/>
      </p:nvGrpSpPr>
      <p:grpSpPr>
        <a:xfrm>
          <a:off x="0" y="0"/>
          <a:ext cx="0" cy="0"/>
          <a:chOff x="0" y="0"/>
          <a:chExt cx="0" cy="0"/>
        </a:xfrm>
      </p:grpSpPr>
      <p:pic>
        <p:nvPicPr>
          <p:cNvPr descr="Title-Image-1.jpg" id="296" name="Google Shape;296;p41"/>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297" name="Google Shape;297;p41"/>
          <p:cNvSpPr txBox="1"/>
          <p:nvPr>
            <p:ph idx="1" type="body"/>
          </p:nvPr>
        </p:nvSpPr>
        <p:spPr>
          <a:xfrm>
            <a:off x="3724314" y="3010223"/>
            <a:ext cx="4964100" cy="371100"/>
          </a:xfrm>
          <a:prstGeom prst="rect">
            <a:avLst/>
          </a:prstGeom>
          <a:noFill/>
          <a:ln>
            <a:noFill/>
          </a:ln>
        </p:spPr>
        <p:txBody>
          <a:bodyPr anchorCtr="0" anchor="b" bIns="91425" lIns="91425" spcFirstLastPara="1" rIns="91425" wrap="square" tIns="91425">
            <a:noAutofit/>
          </a:bodyPr>
          <a:lstStyle>
            <a:lvl1pPr indent="-228600" lvl="0" marL="457200" marR="0" rtl="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298" name="Google Shape;298;p41"/>
          <p:cNvSpPr txBox="1"/>
          <p:nvPr>
            <p:ph idx="2" type="body"/>
          </p:nvPr>
        </p:nvSpPr>
        <p:spPr>
          <a:xfrm>
            <a:off x="3714789" y="3365603"/>
            <a:ext cx="4964100" cy="3711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299" name="Google Shape;299;p41"/>
          <p:cNvGrpSpPr/>
          <p:nvPr/>
        </p:nvGrpSpPr>
        <p:grpSpPr>
          <a:xfrm>
            <a:off x="7622270" y="4449538"/>
            <a:ext cx="1055499" cy="276141"/>
            <a:chOff x="15" y="-44"/>
            <a:chExt cx="2814665" cy="736375"/>
          </a:xfrm>
        </p:grpSpPr>
        <p:grpSp>
          <p:nvGrpSpPr>
            <p:cNvPr id="300" name="Google Shape;300;p41"/>
            <p:cNvGrpSpPr/>
            <p:nvPr/>
          </p:nvGrpSpPr>
          <p:grpSpPr>
            <a:xfrm rot="29908">
              <a:off x="2879" y="2808"/>
              <a:ext cx="658503" cy="661281"/>
              <a:chOff x="-3" y="-43"/>
              <a:chExt cx="658478" cy="661256"/>
            </a:xfrm>
          </p:grpSpPr>
          <p:sp>
            <p:nvSpPr>
              <p:cNvPr id="301" name="Google Shape;301;p41"/>
              <p:cNvSpPr/>
              <p:nvPr/>
            </p:nvSpPr>
            <p:spPr>
              <a:xfrm rot="1560016">
                <a:off x="316827" y="135043"/>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302" name="Google Shape;302;p41"/>
              <p:cNvSpPr/>
              <p:nvPr/>
            </p:nvSpPr>
            <p:spPr>
              <a:xfrm flipH="1" rot="1592021">
                <a:off x="98238" y="28499"/>
                <a:ext cx="245118" cy="497615"/>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303" name="Google Shape;303;p41"/>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4" name="Shape 304"/>
        <p:cNvGrpSpPr/>
        <p:nvPr/>
      </p:nvGrpSpPr>
      <p:grpSpPr>
        <a:xfrm>
          <a:off x="0" y="0"/>
          <a:ext cx="0" cy="0"/>
          <a:chOff x="0" y="0"/>
          <a:chExt cx="0" cy="0"/>
        </a:xfrm>
      </p:grpSpPr>
      <p:sp>
        <p:nvSpPr>
          <p:cNvPr id="305" name="Google Shape;305;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06" name="Google Shape;30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mall Bullet List" showMasterSp="0">
  <p:cSld name="Small Bullet List">
    <p:spTree>
      <p:nvGrpSpPr>
        <p:cNvPr id="34" name="Shape 34"/>
        <p:cNvGrpSpPr/>
        <p:nvPr/>
      </p:nvGrpSpPr>
      <p:grpSpPr>
        <a:xfrm>
          <a:off x="0" y="0"/>
          <a:ext cx="0" cy="0"/>
          <a:chOff x="0" y="0"/>
          <a:chExt cx="0" cy="0"/>
        </a:xfrm>
      </p:grpSpPr>
      <p:sp>
        <p:nvSpPr>
          <p:cNvPr id="35" name="Google Shape;35;p5"/>
          <p:cNvSpPr txBox="1"/>
          <p:nvPr>
            <p:ph idx="1" type="body"/>
          </p:nvPr>
        </p:nvSpPr>
        <p:spPr>
          <a:xfrm>
            <a:off x="447589" y="1211262"/>
            <a:ext cx="4002000" cy="28479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133333"/>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36" name="Google Shape;36;p5"/>
          <p:cNvSpPr txBox="1"/>
          <p:nvPr>
            <p:ph idx="2" type="body"/>
          </p:nvPr>
        </p:nvSpPr>
        <p:spPr>
          <a:xfrm>
            <a:off x="4754723" y="1211262"/>
            <a:ext cx="4002000" cy="28479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133333"/>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37" name="Google Shape;37;p5"/>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38" name="Google Shape;38;p5"/>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
        <p:nvSpPr>
          <p:cNvPr id="39" name="Google Shape;39;p5"/>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40" name="Google Shape;40;p5"/>
          <p:cNvGrpSpPr/>
          <p:nvPr/>
        </p:nvGrpSpPr>
        <p:grpSpPr>
          <a:xfrm>
            <a:off x="8456181" y="4429483"/>
            <a:ext cx="300616" cy="301879"/>
            <a:chOff x="13" y="-73"/>
            <a:chExt cx="801642" cy="805010"/>
          </a:xfrm>
        </p:grpSpPr>
        <p:sp>
          <p:nvSpPr>
            <p:cNvPr id="41" name="Google Shape;41;p5"/>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42" name="Google Shape;42;p5"/>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7" name="Shape 307"/>
        <p:cNvGrpSpPr/>
        <p:nvPr/>
      </p:nvGrpSpPr>
      <p:grpSpPr>
        <a:xfrm>
          <a:off x="0" y="0"/>
          <a:ext cx="0" cy="0"/>
          <a:chOff x="0" y="0"/>
          <a:chExt cx="0" cy="0"/>
        </a:xfrm>
      </p:grpSpPr>
      <p:sp>
        <p:nvSpPr>
          <p:cNvPr id="308" name="Google Shape;308;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09" name="Google Shape;309;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10" name="Google Shape;31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11" name="Shape 311"/>
        <p:cNvGrpSpPr/>
        <p:nvPr/>
      </p:nvGrpSpPr>
      <p:grpSpPr>
        <a:xfrm>
          <a:off x="0" y="0"/>
          <a:ext cx="0" cy="0"/>
          <a:chOff x="0" y="0"/>
          <a:chExt cx="0" cy="0"/>
        </a:xfrm>
      </p:grpSpPr>
      <p:sp>
        <p:nvSpPr>
          <p:cNvPr id="312" name="Google Shape;312;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13" name="Google Shape;31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14" name="Shape 314"/>
        <p:cNvGrpSpPr/>
        <p:nvPr/>
      </p:nvGrpSpPr>
      <p:grpSpPr>
        <a:xfrm>
          <a:off x="0" y="0"/>
          <a:ext cx="0" cy="0"/>
          <a:chOff x="0" y="0"/>
          <a:chExt cx="0" cy="0"/>
        </a:xfrm>
      </p:grpSpPr>
      <p:sp>
        <p:nvSpPr>
          <p:cNvPr id="315" name="Google Shape;315;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17" name="Google Shape;317;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319" name="Google Shape;31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20" name="Shape 320"/>
        <p:cNvGrpSpPr/>
        <p:nvPr/>
      </p:nvGrpSpPr>
      <p:grpSpPr>
        <a:xfrm>
          <a:off x="0" y="0"/>
          <a:ext cx="0" cy="0"/>
          <a:chOff x="0" y="0"/>
          <a:chExt cx="0" cy="0"/>
        </a:xfrm>
      </p:grpSpPr>
      <p:sp>
        <p:nvSpPr>
          <p:cNvPr id="321" name="Google Shape;321;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322" name="Google Shape;32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23" name="Shape 323"/>
        <p:cNvGrpSpPr/>
        <p:nvPr/>
      </p:nvGrpSpPr>
      <p:grpSpPr>
        <a:xfrm>
          <a:off x="0" y="0"/>
          <a:ext cx="0" cy="0"/>
          <a:chOff x="0" y="0"/>
          <a:chExt cx="0" cy="0"/>
        </a:xfrm>
      </p:grpSpPr>
      <p:sp>
        <p:nvSpPr>
          <p:cNvPr id="324" name="Google Shape;324;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325" name="Google Shape;325;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326" name="Google Shape;32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with Right Side Diagram" showMasterSp="0">
  <p:cSld name="Bullets with Right Side Diagram">
    <p:spTree>
      <p:nvGrpSpPr>
        <p:cNvPr id="43" name="Shape 43"/>
        <p:cNvGrpSpPr/>
        <p:nvPr/>
      </p:nvGrpSpPr>
      <p:grpSpPr>
        <a:xfrm>
          <a:off x="0" y="0"/>
          <a:ext cx="0" cy="0"/>
          <a:chOff x="0" y="0"/>
          <a:chExt cx="0" cy="0"/>
        </a:xfrm>
      </p:grpSpPr>
      <p:sp>
        <p:nvSpPr>
          <p:cNvPr id="44" name="Google Shape;44;p6"/>
          <p:cNvSpPr txBox="1"/>
          <p:nvPr>
            <p:ph idx="1" type="body"/>
          </p:nvPr>
        </p:nvSpPr>
        <p:spPr>
          <a:xfrm>
            <a:off x="4947361" y="1211262"/>
            <a:ext cx="3905100" cy="3111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55555"/>
              </a:lnSpc>
              <a:spcBef>
                <a:spcPts val="0"/>
              </a:spcBef>
              <a:spcAft>
                <a:spcPts val="0"/>
              </a:spcAft>
              <a:buClr>
                <a:schemeClr val="accent2"/>
              </a:buClr>
              <a:buSzPts val="800"/>
              <a:buFont typeface="Helvetica Neue"/>
              <a:buNone/>
              <a:defRPr b="0" i="0" sz="1700" u="none" cap="none" strike="noStrike">
                <a:solidFill>
                  <a:schemeClr val="accent2"/>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45" name="Google Shape;45;p6"/>
          <p:cNvSpPr txBox="1"/>
          <p:nvPr>
            <p:ph idx="2" type="body"/>
          </p:nvPr>
        </p:nvSpPr>
        <p:spPr>
          <a:xfrm>
            <a:off x="478631" y="1211616"/>
            <a:ext cx="4166100" cy="3110400"/>
          </a:xfrm>
          <a:prstGeom prst="rect">
            <a:avLst/>
          </a:prstGeom>
          <a:noFill/>
          <a:ln>
            <a:noFill/>
          </a:ln>
        </p:spPr>
        <p:txBody>
          <a:bodyPr anchorCtr="0" anchor="t" bIns="34275" lIns="34275" spcFirstLastPara="1" rIns="34275" wrap="square" tIns="34275">
            <a:noAutofit/>
          </a:bodyPr>
          <a:lstStyle>
            <a:lvl1pPr indent="-311150" lvl="0" marL="457200" marR="0" rtl="0" algn="l">
              <a:lnSpc>
                <a:spcPct val="200000"/>
              </a:lnSpc>
              <a:spcBef>
                <a:spcPts val="0"/>
              </a:spcBef>
              <a:spcAft>
                <a:spcPts val="0"/>
              </a:spcAft>
              <a:buClr>
                <a:schemeClr val="dk1"/>
              </a:buClr>
              <a:buSzPts val="13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46" name="Google Shape;46;p6"/>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47" name="Google Shape;47;p6"/>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
        <p:nvSpPr>
          <p:cNvPr id="48" name="Google Shape;48;p6"/>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49" name="Google Shape;49;p6"/>
          <p:cNvGrpSpPr/>
          <p:nvPr/>
        </p:nvGrpSpPr>
        <p:grpSpPr>
          <a:xfrm>
            <a:off x="8456181" y="4429483"/>
            <a:ext cx="300616" cy="301879"/>
            <a:chOff x="13" y="-73"/>
            <a:chExt cx="801642" cy="805010"/>
          </a:xfrm>
        </p:grpSpPr>
        <p:sp>
          <p:nvSpPr>
            <p:cNvPr id="50" name="Google Shape;50;p6"/>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51" name="Google Shape;51;p6"/>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ddle Diagram and Text">
  <p:cSld name="Middle Diagram and Text">
    <p:spTree>
      <p:nvGrpSpPr>
        <p:cNvPr id="52" name="Shape 52"/>
        <p:cNvGrpSpPr/>
        <p:nvPr/>
      </p:nvGrpSpPr>
      <p:grpSpPr>
        <a:xfrm>
          <a:off x="0" y="0"/>
          <a:ext cx="0" cy="0"/>
          <a:chOff x="0" y="0"/>
          <a:chExt cx="0" cy="0"/>
        </a:xfrm>
      </p:grpSpPr>
      <p:sp>
        <p:nvSpPr>
          <p:cNvPr id="53" name="Google Shape;53;p7"/>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54" name="Google Shape;54;p7"/>
          <p:cNvSpPr txBox="1"/>
          <p:nvPr>
            <p:ph idx="1" type="body"/>
          </p:nvPr>
        </p:nvSpPr>
        <p:spPr>
          <a:xfrm>
            <a:off x="751880" y="3793331"/>
            <a:ext cx="7640100" cy="7929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200000"/>
              </a:lnSpc>
              <a:spcBef>
                <a:spcPts val="0"/>
              </a:spcBef>
              <a:spcAft>
                <a:spcPts val="0"/>
              </a:spcAft>
              <a:buClr>
                <a:schemeClr val="dk1"/>
              </a:buClr>
              <a:buSzPts val="700"/>
              <a:buFont typeface="Helvetica Neue"/>
              <a:buNone/>
              <a:defRPr b="0" i="0" sz="13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55" name="Google Shape;55;p7"/>
          <p:cNvSpPr txBox="1"/>
          <p:nvPr>
            <p:ph idx="2" type="body"/>
          </p:nvPr>
        </p:nvSpPr>
        <p:spPr>
          <a:xfrm>
            <a:off x="751880" y="1135856"/>
            <a:ext cx="7640100" cy="26574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55555"/>
              </a:lnSpc>
              <a:spcBef>
                <a:spcPts val="0"/>
              </a:spcBef>
              <a:spcAft>
                <a:spcPts val="0"/>
              </a:spcAft>
              <a:buClr>
                <a:schemeClr val="dk1"/>
              </a:buClr>
              <a:buSzPts val="800"/>
              <a:buFont typeface="Helvetica Neue"/>
              <a:buNone/>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56" name="Google Shape;56;p7"/>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57" name="Google Shape;57;p7"/>
          <p:cNvGrpSpPr/>
          <p:nvPr/>
        </p:nvGrpSpPr>
        <p:grpSpPr>
          <a:xfrm>
            <a:off x="8456181" y="4429483"/>
            <a:ext cx="300616" cy="301879"/>
            <a:chOff x="13" y="-73"/>
            <a:chExt cx="801642" cy="805010"/>
          </a:xfrm>
        </p:grpSpPr>
        <p:sp>
          <p:nvSpPr>
            <p:cNvPr id="58" name="Google Shape;58;p7"/>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59" name="Google Shape;59;p7"/>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
        <p:nvSpPr>
          <p:cNvPr id="60" name="Google Shape;60;p7"/>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ultiple Diagrams and Text">
  <p:cSld name="Multiple Diagrams and Text">
    <p:spTree>
      <p:nvGrpSpPr>
        <p:cNvPr id="61" name="Shape 61"/>
        <p:cNvGrpSpPr/>
        <p:nvPr/>
      </p:nvGrpSpPr>
      <p:grpSpPr>
        <a:xfrm>
          <a:off x="0" y="0"/>
          <a:ext cx="0" cy="0"/>
          <a:chOff x="0" y="0"/>
          <a:chExt cx="0" cy="0"/>
        </a:xfrm>
      </p:grpSpPr>
      <p:sp>
        <p:nvSpPr>
          <p:cNvPr id="62" name="Google Shape;62;p8"/>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63" name="Google Shape;63;p8"/>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
        <p:nvSpPr>
          <p:cNvPr id="64" name="Google Shape;64;p8"/>
          <p:cNvSpPr txBox="1"/>
          <p:nvPr>
            <p:ph idx="1" type="body"/>
          </p:nvPr>
        </p:nvSpPr>
        <p:spPr>
          <a:xfrm>
            <a:off x="447675" y="3771900"/>
            <a:ext cx="2059800" cy="657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200000"/>
              </a:lnSpc>
              <a:spcBef>
                <a:spcPts val="0"/>
              </a:spcBef>
              <a:spcAft>
                <a:spcPts val="0"/>
              </a:spcAft>
              <a:buClr>
                <a:schemeClr val="dk1"/>
              </a:buClr>
              <a:buSzPts val="700"/>
              <a:buFont typeface="Helvetica Neue"/>
              <a:buNone/>
              <a:defRPr b="0" i="0" sz="13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65" name="Google Shape;65;p8"/>
          <p:cNvSpPr txBox="1"/>
          <p:nvPr>
            <p:ph idx="2" type="body"/>
          </p:nvPr>
        </p:nvSpPr>
        <p:spPr>
          <a:xfrm>
            <a:off x="3361048" y="3771900"/>
            <a:ext cx="2059800" cy="657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200000"/>
              </a:lnSpc>
              <a:spcBef>
                <a:spcPts val="0"/>
              </a:spcBef>
              <a:spcAft>
                <a:spcPts val="0"/>
              </a:spcAft>
              <a:buClr>
                <a:schemeClr val="dk1"/>
              </a:buClr>
              <a:buSzPts val="700"/>
              <a:buFont typeface="Helvetica Neue"/>
              <a:buNone/>
              <a:defRPr b="0" i="0" sz="13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66" name="Google Shape;66;p8"/>
          <p:cNvSpPr txBox="1"/>
          <p:nvPr>
            <p:ph idx="3" type="body"/>
          </p:nvPr>
        </p:nvSpPr>
        <p:spPr>
          <a:xfrm>
            <a:off x="6274508" y="3771900"/>
            <a:ext cx="2059800" cy="657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200000"/>
              </a:lnSpc>
              <a:spcBef>
                <a:spcPts val="0"/>
              </a:spcBef>
              <a:spcAft>
                <a:spcPts val="0"/>
              </a:spcAft>
              <a:buClr>
                <a:schemeClr val="dk1"/>
              </a:buClr>
              <a:buSzPts val="700"/>
              <a:buFont typeface="Helvetica Neue"/>
              <a:buNone/>
              <a:defRPr b="0" i="0" sz="13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67" name="Google Shape;67;p8"/>
          <p:cNvSpPr txBox="1"/>
          <p:nvPr>
            <p:ph idx="4" type="body"/>
          </p:nvPr>
        </p:nvSpPr>
        <p:spPr>
          <a:xfrm>
            <a:off x="354806" y="1028700"/>
            <a:ext cx="2249100" cy="25824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55555"/>
              </a:lnSpc>
              <a:spcBef>
                <a:spcPts val="0"/>
              </a:spcBef>
              <a:spcAft>
                <a:spcPts val="0"/>
              </a:spcAft>
              <a:buClr>
                <a:schemeClr val="dk1"/>
              </a:buClr>
              <a:buSzPts val="800"/>
              <a:buFont typeface="Helvetica Neue"/>
              <a:buNone/>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68" name="Google Shape;68;p8"/>
          <p:cNvSpPr txBox="1"/>
          <p:nvPr>
            <p:ph idx="5" type="body"/>
          </p:nvPr>
        </p:nvSpPr>
        <p:spPr>
          <a:xfrm>
            <a:off x="3266393" y="1028700"/>
            <a:ext cx="2249100" cy="25824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55555"/>
              </a:lnSpc>
              <a:spcBef>
                <a:spcPts val="0"/>
              </a:spcBef>
              <a:spcAft>
                <a:spcPts val="0"/>
              </a:spcAft>
              <a:buClr>
                <a:schemeClr val="dk1"/>
              </a:buClr>
              <a:buSzPts val="800"/>
              <a:buFont typeface="Helvetica Neue"/>
              <a:buNone/>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69" name="Google Shape;69;p8"/>
          <p:cNvSpPr txBox="1"/>
          <p:nvPr>
            <p:ph idx="6" type="body"/>
          </p:nvPr>
        </p:nvSpPr>
        <p:spPr>
          <a:xfrm>
            <a:off x="6179852" y="1028700"/>
            <a:ext cx="2249100" cy="25824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55555"/>
              </a:lnSpc>
              <a:spcBef>
                <a:spcPts val="0"/>
              </a:spcBef>
              <a:spcAft>
                <a:spcPts val="0"/>
              </a:spcAft>
              <a:buClr>
                <a:schemeClr val="dk1"/>
              </a:buClr>
              <a:buSzPts val="800"/>
              <a:buFont typeface="Helvetica Neue"/>
              <a:buNone/>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70" name="Google Shape;70;p8"/>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71" name="Google Shape;71;p8"/>
          <p:cNvGrpSpPr/>
          <p:nvPr/>
        </p:nvGrpSpPr>
        <p:grpSpPr>
          <a:xfrm>
            <a:off x="8456181" y="4429483"/>
            <a:ext cx="300616" cy="301879"/>
            <a:chOff x="13" y="-73"/>
            <a:chExt cx="801642" cy="805010"/>
          </a:xfrm>
        </p:grpSpPr>
        <p:sp>
          <p:nvSpPr>
            <p:cNvPr id="72" name="Google Shape;72;p8"/>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73" name="Google Shape;73;p8"/>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showMasterSp="0">
  <p:cSld name="Two Column Content">
    <p:spTree>
      <p:nvGrpSpPr>
        <p:cNvPr id="74" name="Shape 74"/>
        <p:cNvGrpSpPr/>
        <p:nvPr/>
      </p:nvGrpSpPr>
      <p:grpSpPr>
        <a:xfrm>
          <a:off x="0" y="0"/>
          <a:ext cx="0" cy="0"/>
          <a:chOff x="0" y="0"/>
          <a:chExt cx="0" cy="0"/>
        </a:xfrm>
      </p:grpSpPr>
      <p:cxnSp>
        <p:nvCxnSpPr>
          <p:cNvPr id="75" name="Google Shape;75;p9"/>
          <p:cNvCxnSpPr/>
          <p:nvPr/>
        </p:nvCxnSpPr>
        <p:spPr>
          <a:xfrm rot="10800000">
            <a:off x="4572000" y="1412524"/>
            <a:ext cx="0" cy="3017700"/>
          </a:xfrm>
          <a:prstGeom prst="straightConnector1">
            <a:avLst/>
          </a:prstGeom>
          <a:noFill/>
          <a:ln cap="flat" cmpd="sng" w="12700">
            <a:solidFill>
              <a:srgbClr val="A6AAA9"/>
            </a:solidFill>
            <a:prstDash val="solid"/>
            <a:miter lim="400000"/>
            <a:headEnd len="sm" w="sm" type="none"/>
            <a:tailEnd len="sm" w="sm" type="none"/>
          </a:ln>
        </p:spPr>
      </p:cxnSp>
      <p:sp>
        <p:nvSpPr>
          <p:cNvPr id="76" name="Google Shape;76;p9"/>
          <p:cNvSpPr txBox="1"/>
          <p:nvPr>
            <p:ph idx="1" type="body"/>
          </p:nvPr>
        </p:nvSpPr>
        <p:spPr>
          <a:xfrm>
            <a:off x="473075" y="1211262"/>
            <a:ext cx="3948300" cy="32085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266666"/>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77" name="Google Shape;77;p9"/>
          <p:cNvSpPr txBox="1"/>
          <p:nvPr>
            <p:ph type="title"/>
          </p:nvPr>
        </p:nvSpPr>
        <p:spPr>
          <a:xfrm>
            <a:off x="447588" y="352696"/>
            <a:ext cx="82704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78" name="Google Shape;78;p9"/>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
        <p:nvSpPr>
          <p:cNvPr id="79" name="Google Shape;79;p9"/>
          <p:cNvSpPr txBox="1"/>
          <p:nvPr>
            <p:ph idx="2" type="body"/>
          </p:nvPr>
        </p:nvSpPr>
        <p:spPr>
          <a:xfrm>
            <a:off x="4769715" y="1211262"/>
            <a:ext cx="3948300" cy="32085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266666"/>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80" name="Google Shape;80;p9"/>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81" name="Google Shape;81;p9"/>
          <p:cNvGrpSpPr/>
          <p:nvPr/>
        </p:nvGrpSpPr>
        <p:grpSpPr>
          <a:xfrm>
            <a:off x="8456181" y="4429483"/>
            <a:ext cx="300616" cy="301879"/>
            <a:chOff x="13" y="-73"/>
            <a:chExt cx="801642" cy="805010"/>
          </a:xfrm>
        </p:grpSpPr>
        <p:sp>
          <p:nvSpPr>
            <p:cNvPr id="82" name="Google Shape;82;p9"/>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83" name="Google Shape;83;p9"/>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84" name="Shape 84"/>
        <p:cNvGrpSpPr/>
        <p:nvPr/>
      </p:nvGrpSpPr>
      <p:grpSpPr>
        <a:xfrm>
          <a:off x="0" y="0"/>
          <a:ext cx="0" cy="0"/>
          <a:chOff x="0" y="0"/>
          <a:chExt cx="0" cy="0"/>
        </a:xfrm>
      </p:grpSpPr>
      <p:sp>
        <p:nvSpPr>
          <p:cNvPr id="85" name="Google Shape;85;p10"/>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86" name="Google Shape;86;p10"/>
          <p:cNvSpPr txBox="1"/>
          <p:nvPr/>
        </p:nvSpPr>
        <p:spPr>
          <a:xfrm>
            <a:off x="258079" y="4610084"/>
            <a:ext cx="147600" cy="128700"/>
          </a:xfrm>
          <a:prstGeom prst="rect">
            <a:avLst/>
          </a:prstGeom>
          <a:noFill/>
          <a:ln>
            <a:noFill/>
          </a:ln>
        </p:spPr>
        <p:txBody>
          <a:bodyPr anchorCtr="0" anchor="ctr" bIns="17150" lIns="34275" spcFirstLastPara="1" rIns="34275" wrap="square" tIns="17150">
            <a:noAutofit/>
          </a:bodyPr>
          <a:lstStyle/>
          <a:p>
            <a:pPr indent="0" lvl="0" marL="0" marR="0" rtl="0" algn="r">
              <a:lnSpc>
                <a:spcPct val="100000"/>
              </a:lnSpc>
              <a:spcBef>
                <a:spcPts val="0"/>
              </a:spcBef>
              <a:spcAft>
                <a:spcPts val="0"/>
              </a:spcAft>
              <a:buClr>
                <a:schemeClr val="dk1"/>
              </a:buClr>
              <a:buSzPts val="500"/>
              <a:buFont typeface="Helvetica Neue"/>
              <a:buNone/>
            </a:pPr>
            <a:fld id="{00000000-1234-1234-1234-123412341234}" type="slidenum">
              <a:rPr b="0" i="0" lang="en" sz="500" u="none" cap="none" strike="noStrike">
                <a:solidFill>
                  <a:schemeClr val="dk1"/>
                </a:solidFill>
                <a:latin typeface="Helvetica Neue"/>
                <a:ea typeface="Helvetica Neue"/>
                <a:cs typeface="Helvetica Neue"/>
                <a:sym typeface="Helvetica Neue"/>
              </a:rPr>
              <a:t>‹#›</a:t>
            </a:fld>
            <a:endParaRPr b="0" i="0" sz="500" u="none" cap="none" strike="noStrike">
              <a:solidFill>
                <a:schemeClr val="dk1"/>
              </a:solidFill>
              <a:latin typeface="Helvetica Neue"/>
              <a:ea typeface="Helvetica Neue"/>
              <a:cs typeface="Helvetica Neue"/>
              <a:sym typeface="Helvetica Neue"/>
            </a:endParaRPr>
          </a:p>
        </p:txBody>
      </p:sp>
      <p:sp>
        <p:nvSpPr>
          <p:cNvPr id="87" name="Google Shape;87;p10"/>
          <p:cNvSpPr txBox="1"/>
          <p:nvPr/>
        </p:nvSpPr>
        <p:spPr>
          <a:xfrm>
            <a:off x="4310805" y="4619609"/>
            <a:ext cx="522300" cy="1191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chemeClr val="dk1"/>
              </a:buClr>
              <a:buSzPts val="5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©2017 RISELab</a:t>
            </a:r>
            <a:endParaRPr sz="500"/>
          </a:p>
        </p:txBody>
      </p:sp>
      <p:grpSp>
        <p:nvGrpSpPr>
          <p:cNvPr id="88" name="Google Shape;88;p10"/>
          <p:cNvGrpSpPr/>
          <p:nvPr/>
        </p:nvGrpSpPr>
        <p:grpSpPr>
          <a:xfrm>
            <a:off x="8456181" y="4429483"/>
            <a:ext cx="300616" cy="301879"/>
            <a:chOff x="13" y="-73"/>
            <a:chExt cx="801642" cy="805010"/>
          </a:xfrm>
        </p:grpSpPr>
        <p:sp>
          <p:nvSpPr>
            <p:cNvPr id="89" name="Google Shape;89;p10"/>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90" name="Google Shape;90;p10"/>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7589" y="352696"/>
            <a:ext cx="7886700" cy="503700"/>
          </a:xfrm>
          <a:prstGeom prst="rect">
            <a:avLst/>
          </a:prstGeom>
          <a:noFill/>
          <a:ln>
            <a:noFill/>
          </a:ln>
        </p:spPr>
        <p:txBody>
          <a:bodyPr anchorCtr="0" anchor="ctr" bIns="34275" lIns="34275" spcFirstLastPara="1" rIns="34275" wrap="square" tIns="34275">
            <a:noAutofit/>
          </a:bodyPr>
          <a:lstStyle>
            <a:lvl1pPr indent="0" lvl="0" marL="0" marR="0" rtl="0" algn="l">
              <a:lnSpc>
                <a:spcPct val="100000"/>
              </a:lnSpc>
              <a:spcBef>
                <a:spcPts val="0"/>
              </a:spcBef>
              <a:spcAft>
                <a:spcPts val="0"/>
              </a:spcAft>
              <a:buClr>
                <a:schemeClr val="accent1"/>
              </a:buClr>
              <a:buSzPts val="24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88900" lvl="1"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2pPr>
            <a:lvl3pPr indent="177800" lvl="2"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3pPr>
            <a:lvl4pPr indent="254000" lvl="3"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4pPr>
            <a:lvl5pPr indent="342900" lvl="4"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5pPr>
            <a:lvl6pPr indent="431800" lvl="5"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6pPr>
            <a:lvl7pPr indent="520700" lvl="6"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7pPr>
            <a:lvl8pPr indent="596900" lvl="7"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8pPr>
            <a:lvl9pPr indent="685800" lvl="8" marL="0" marR="0" rtl="0" algn="r">
              <a:lnSpc>
                <a:spcPct val="100000"/>
              </a:lnSpc>
              <a:spcBef>
                <a:spcPts val="0"/>
              </a:spcBef>
              <a:spcAft>
                <a:spcPts val="0"/>
              </a:spcAft>
              <a:buClr>
                <a:srgbClr val="00265B"/>
              </a:buClr>
              <a:buSzPts val="3200"/>
              <a:buFont typeface="Helvetica Neue"/>
              <a:buNone/>
              <a:defRPr b="1" i="0" sz="3200" u="none" cap="none" strike="noStrike">
                <a:solidFill>
                  <a:srgbClr val="00265B"/>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47589" y="1379016"/>
            <a:ext cx="7886700" cy="3263400"/>
          </a:xfrm>
          <a:prstGeom prst="rect">
            <a:avLst/>
          </a:prstGeom>
          <a:noFill/>
          <a:ln>
            <a:noFill/>
          </a:ln>
        </p:spPr>
        <p:txBody>
          <a:bodyPr anchorCtr="0" anchor="t" bIns="34275" lIns="34275" spcFirstLastPara="1" rIns="34275" wrap="square" tIns="34275">
            <a:noAutofit/>
          </a:bodyPr>
          <a:lstStyle>
            <a:lvl1pPr indent="-279400" lvl="0" marL="457200" marR="0" rtl="0" algn="l">
              <a:lnSpc>
                <a:spcPct val="155555"/>
              </a:lnSpc>
              <a:spcBef>
                <a:spcPts val="0"/>
              </a:spcBef>
              <a:spcAft>
                <a:spcPts val="0"/>
              </a:spcAft>
              <a:buClr>
                <a:schemeClr val="dk1"/>
              </a:buClr>
              <a:buSzPts val="800"/>
              <a:buFont typeface="Helvetica Neue"/>
              <a:buChar char="•"/>
              <a:defRPr b="0" i="0" sz="1700" u="none" cap="none" strike="noStrike">
                <a:solidFill>
                  <a:schemeClr val="dk1"/>
                </a:solidFill>
                <a:latin typeface="Helvetica Neue"/>
                <a:ea typeface="Helvetica Neue"/>
                <a:cs typeface="Helvetica Neue"/>
                <a:sym typeface="Helvetica Neue"/>
              </a:defRPr>
            </a:lvl1pPr>
            <a:lvl2pPr indent="-273050" lvl="1" marL="914400" marR="0" rtl="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rtl="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1pPr>
            <a:lvl2pPr indent="0" lvl="1"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2pPr>
            <a:lvl3pPr indent="0" lvl="2"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3pPr>
            <a:lvl4pPr indent="0" lvl="3"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4pPr>
            <a:lvl5pPr indent="0" lvl="4"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5pPr>
            <a:lvl6pPr indent="0" lvl="5"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6pPr>
            <a:lvl7pPr indent="0" lvl="6"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7pPr>
            <a:lvl8pPr indent="0" lvl="7"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8pPr>
            <a:lvl9pPr indent="0" lvl="8" marL="0" marR="0" rtl="0" algn="r">
              <a:lnSpc>
                <a:spcPct val="550000"/>
              </a:lnSpc>
              <a:spcBef>
                <a:spcPts val="0"/>
              </a:spcBef>
              <a:spcAft>
                <a:spcPts val="0"/>
              </a:spcAft>
              <a:buClr>
                <a:srgbClr val="97989B"/>
              </a:buClr>
              <a:buSzPts val="500"/>
              <a:buFont typeface="Helvetica Neue"/>
              <a:buNone/>
              <a:defRPr b="0" i="0" sz="500" u="none" cap="none" strike="noStrike">
                <a:solidFill>
                  <a:srgbClr val="97989B"/>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3" name="Google Shape;18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84" name="Google Shape;18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61" name="Shape 261"/>
        <p:cNvGrpSpPr/>
        <p:nvPr/>
      </p:nvGrpSpPr>
      <p:grpSpPr>
        <a:xfrm>
          <a:off x="0" y="0"/>
          <a:ext cx="0" cy="0"/>
          <a:chOff x="0" y="0"/>
          <a:chExt cx="0" cy="0"/>
        </a:xfrm>
      </p:grpSpPr>
      <p:sp>
        <p:nvSpPr>
          <p:cNvPr id="262" name="Google Shape;26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63" name="Google Shape;263;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64" name="Google Shape;26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8"/>
          <p:cNvSpPr txBox="1"/>
          <p:nvPr>
            <p:ph idx="4294967295" type="ctrTitle"/>
          </p:nvPr>
        </p:nvSpPr>
        <p:spPr>
          <a:xfrm>
            <a:off x="1871050" y="2241325"/>
            <a:ext cx="7209600" cy="127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200">
                <a:solidFill>
                  <a:srgbClr val="00265B"/>
                </a:solidFill>
              </a:rPr>
              <a:t>Neural Packet Classification</a:t>
            </a:r>
            <a:endParaRPr sz="3200">
              <a:solidFill>
                <a:srgbClr val="00265B"/>
              </a:solidFill>
            </a:endParaRPr>
          </a:p>
        </p:txBody>
      </p:sp>
      <p:sp>
        <p:nvSpPr>
          <p:cNvPr id="332" name="Google Shape;332;p48"/>
          <p:cNvSpPr txBox="1"/>
          <p:nvPr>
            <p:ph idx="1" type="body"/>
          </p:nvPr>
        </p:nvSpPr>
        <p:spPr>
          <a:xfrm>
            <a:off x="3333300" y="3517825"/>
            <a:ext cx="5583900" cy="70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0" lang="en" sz="1800">
                <a:solidFill>
                  <a:srgbClr val="000000"/>
                </a:solidFill>
              </a:rPr>
              <a:t>Eric Liang</a:t>
            </a:r>
            <a:r>
              <a:rPr b="0" baseline="30000" lang="en" sz="1800">
                <a:solidFill>
                  <a:srgbClr val="000000"/>
                </a:solidFill>
              </a:rPr>
              <a:t>1</a:t>
            </a:r>
            <a:r>
              <a:rPr b="0" lang="en" sz="1800">
                <a:solidFill>
                  <a:srgbClr val="000000"/>
                </a:solidFill>
              </a:rPr>
              <a:t>, Hang Zhu</a:t>
            </a:r>
            <a:r>
              <a:rPr b="0" baseline="30000" lang="en" sz="1800">
                <a:solidFill>
                  <a:srgbClr val="000000"/>
                </a:solidFill>
              </a:rPr>
              <a:t>2</a:t>
            </a:r>
            <a:r>
              <a:rPr b="0" lang="en" sz="1800">
                <a:solidFill>
                  <a:srgbClr val="000000"/>
                </a:solidFill>
              </a:rPr>
              <a:t>, Xin Jin</a:t>
            </a:r>
            <a:r>
              <a:rPr b="0" baseline="30000" lang="en" sz="1800">
                <a:solidFill>
                  <a:srgbClr val="000000"/>
                </a:solidFill>
              </a:rPr>
              <a:t>2</a:t>
            </a:r>
            <a:r>
              <a:rPr b="0" lang="en" sz="1800">
                <a:solidFill>
                  <a:srgbClr val="000000"/>
                </a:solidFill>
              </a:rPr>
              <a:t>, Ion Stoica</a:t>
            </a:r>
            <a:r>
              <a:rPr b="0" baseline="30000" lang="en" sz="1800">
                <a:solidFill>
                  <a:srgbClr val="000000"/>
                </a:solidFill>
              </a:rPr>
              <a:t>1</a:t>
            </a:r>
            <a:endParaRPr b="0" baseline="30000" sz="1800">
              <a:solidFill>
                <a:srgbClr val="000000"/>
              </a:solidFill>
            </a:endParaRPr>
          </a:p>
          <a:p>
            <a:pPr indent="0" lvl="0" marL="0" rtl="0" algn="r">
              <a:spcBef>
                <a:spcPts val="0"/>
              </a:spcBef>
              <a:spcAft>
                <a:spcPts val="0"/>
              </a:spcAft>
              <a:buNone/>
            </a:pPr>
            <a:r>
              <a:rPr b="0" baseline="30000" lang="en" sz="1800">
                <a:solidFill>
                  <a:srgbClr val="000000"/>
                </a:solidFill>
              </a:rPr>
              <a:t>1</a:t>
            </a:r>
            <a:r>
              <a:rPr b="0" lang="en" sz="1800">
                <a:solidFill>
                  <a:srgbClr val="000000"/>
                </a:solidFill>
              </a:rPr>
              <a:t>UC Berkeley, </a:t>
            </a:r>
            <a:r>
              <a:rPr b="0" baseline="30000" lang="en" sz="1800">
                <a:solidFill>
                  <a:srgbClr val="000000"/>
                </a:solidFill>
              </a:rPr>
              <a:t>2</a:t>
            </a:r>
            <a:r>
              <a:rPr b="0" lang="en" sz="1800">
                <a:solidFill>
                  <a:srgbClr val="000000"/>
                </a:solidFill>
              </a:rPr>
              <a:t>JHU</a:t>
            </a:r>
            <a:endParaRPr b="0"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not an end-to-end solution?</a:t>
            </a:r>
            <a:endParaRPr/>
          </a:p>
        </p:txBody>
      </p:sp>
      <p:sp>
        <p:nvSpPr>
          <p:cNvPr id="487" name="Google Shape;487;p57"/>
          <p:cNvSpPr txBox="1"/>
          <p:nvPr>
            <p:ph idx="1" type="body"/>
          </p:nvPr>
        </p:nvSpPr>
        <p:spPr>
          <a:xfrm>
            <a:off x="311700" y="1152475"/>
            <a:ext cx="593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Infer which rule should be matched</a:t>
            </a:r>
            <a:endParaRPr sz="1800"/>
          </a:p>
          <a:p>
            <a:pPr indent="0" lvl="0" marL="0" rtl="0" algn="l">
              <a:spcBef>
                <a:spcPts val="0"/>
              </a:spcBef>
              <a:spcAft>
                <a:spcPts val="0"/>
              </a:spcAft>
              <a:buNone/>
            </a:pPr>
            <a:r>
              <a:rPr b="1" lang="en"/>
              <a:t>Pros:</a:t>
            </a:r>
            <a:endParaRPr b="1"/>
          </a:p>
          <a:p>
            <a:pPr indent="-342900" lvl="1" marL="914400" rtl="0" algn="l">
              <a:spcBef>
                <a:spcPts val="0"/>
              </a:spcBef>
              <a:spcAft>
                <a:spcPts val="0"/>
              </a:spcAft>
              <a:buSzPts val="1800"/>
              <a:buChar char="○"/>
            </a:pPr>
            <a:r>
              <a:rPr lang="en" sz="1800"/>
              <a:t>maybe don't need to build a data structure at all</a:t>
            </a:r>
            <a:endParaRPr sz="1800"/>
          </a:p>
        </p:txBody>
      </p:sp>
      <p:cxnSp>
        <p:nvCxnSpPr>
          <p:cNvPr id="488" name="Google Shape;488;p57"/>
          <p:cNvCxnSpPr/>
          <p:nvPr/>
        </p:nvCxnSpPr>
        <p:spPr>
          <a:xfrm>
            <a:off x="5719650" y="1533500"/>
            <a:ext cx="735300" cy="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57"/>
          <p:cNvSpPr/>
          <p:nvPr/>
        </p:nvSpPr>
        <p:spPr>
          <a:xfrm>
            <a:off x="6596175" y="1214150"/>
            <a:ext cx="735300" cy="6387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Model?</a:t>
            </a:r>
            <a:endParaRPr>
              <a:solidFill>
                <a:srgbClr val="FFFFFF"/>
              </a:solidFill>
            </a:endParaRPr>
          </a:p>
        </p:txBody>
      </p:sp>
      <p:cxnSp>
        <p:nvCxnSpPr>
          <p:cNvPr id="490" name="Google Shape;490;p57"/>
          <p:cNvCxnSpPr/>
          <p:nvPr/>
        </p:nvCxnSpPr>
        <p:spPr>
          <a:xfrm>
            <a:off x="7472700" y="1533500"/>
            <a:ext cx="735300" cy="0"/>
          </a:xfrm>
          <a:prstGeom prst="straightConnector1">
            <a:avLst/>
          </a:prstGeom>
          <a:noFill/>
          <a:ln cap="flat" cmpd="sng" w="19050">
            <a:solidFill>
              <a:schemeClr val="dk2"/>
            </a:solidFill>
            <a:prstDash val="solid"/>
            <a:round/>
            <a:headEnd len="med" w="med" type="none"/>
            <a:tailEnd len="med" w="med" type="triangle"/>
          </a:ln>
        </p:spPr>
      </p:cxnSp>
      <p:sp>
        <p:nvSpPr>
          <p:cNvPr id="491" name="Google Shape;491;p57"/>
          <p:cNvSpPr txBox="1"/>
          <p:nvPr>
            <p:ph idx="1" type="body"/>
          </p:nvPr>
        </p:nvSpPr>
        <p:spPr>
          <a:xfrm>
            <a:off x="311700" y="2102841"/>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Cons:</a:t>
            </a:r>
            <a:endParaRPr b="1"/>
          </a:p>
          <a:p>
            <a:pPr indent="-342900" lvl="1" marL="914400" rtl="0" algn="l">
              <a:spcBef>
                <a:spcPts val="0"/>
              </a:spcBef>
              <a:spcAft>
                <a:spcPts val="0"/>
              </a:spcAft>
              <a:buSzPts val="1800"/>
              <a:buChar char="○"/>
            </a:pPr>
            <a:r>
              <a:rPr lang="en" sz="1800"/>
              <a:t>very large space of inputs =&gt; very hard to check model correctness</a:t>
            </a:r>
            <a:endParaRPr sz="1800"/>
          </a:p>
          <a:p>
            <a:pPr indent="-342900" lvl="1" marL="914400" rtl="0" algn="l">
              <a:spcBef>
                <a:spcPts val="0"/>
              </a:spcBef>
              <a:spcAft>
                <a:spcPts val="0"/>
              </a:spcAft>
              <a:buSzPts val="1800"/>
              <a:buChar char="○"/>
            </a:pPr>
            <a:r>
              <a:rPr lang="en" sz="1800"/>
              <a:t>need a very large model to get good errors for large packet classifiers</a:t>
            </a:r>
            <a:endParaRPr sz="1800"/>
          </a:p>
          <a:p>
            <a:pPr indent="-342900" lvl="1" marL="914400" rtl="0" algn="l">
              <a:spcBef>
                <a:spcPts val="0"/>
              </a:spcBef>
              <a:spcAft>
                <a:spcPts val="0"/>
              </a:spcAft>
              <a:buSzPts val="1800"/>
              <a:buChar char="○"/>
            </a:pPr>
            <a:r>
              <a:rPr lang="en" sz="1800"/>
              <a:t>packet inference costs too high (need decisions in hundreds of nanoseconds)</a:t>
            </a:r>
            <a:endParaRPr sz="1800"/>
          </a:p>
          <a:p>
            <a:pPr indent="-342900" lvl="1" marL="914400" rtl="0" algn="l">
              <a:spcBef>
                <a:spcPts val="0"/>
              </a:spcBef>
              <a:spcAft>
                <a:spcPts val="0"/>
              </a:spcAft>
              <a:buSzPts val="1800"/>
              <a:buChar char="○"/>
            </a:pPr>
            <a:r>
              <a:rPr lang="en" sz="1800"/>
              <a:t>need specialized inference hardware</a:t>
            </a:r>
            <a:endParaRPr sz="1800"/>
          </a:p>
        </p:txBody>
      </p:sp>
      <p:sp>
        <p:nvSpPr>
          <p:cNvPr id="492" name="Google Shape;492;p57"/>
          <p:cNvSpPr txBox="1"/>
          <p:nvPr/>
        </p:nvSpPr>
        <p:spPr>
          <a:xfrm>
            <a:off x="5623075" y="1147300"/>
            <a:ext cx="42786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packets</a:t>
            </a:r>
            <a:endParaRPr/>
          </a:p>
        </p:txBody>
      </p:sp>
      <p:sp>
        <p:nvSpPr>
          <p:cNvPr id="493" name="Google Shape;493;p57"/>
          <p:cNvSpPr txBox="1"/>
          <p:nvPr/>
        </p:nvSpPr>
        <p:spPr>
          <a:xfrm>
            <a:off x="7442900" y="1147300"/>
            <a:ext cx="20091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decisions</a:t>
            </a:r>
            <a:endParaRPr/>
          </a:p>
        </p:txBody>
      </p:sp>
      <p:sp>
        <p:nvSpPr>
          <p:cNvPr id="494" name="Google Shape;494;p57"/>
          <p:cNvSpPr/>
          <p:nvPr/>
        </p:nvSpPr>
        <p:spPr>
          <a:xfrm>
            <a:off x="5055450" y="3178975"/>
            <a:ext cx="1907400" cy="1907400"/>
          </a:xfrm>
          <a:prstGeom prst="mathMultiply">
            <a:avLst>
              <a:gd fmla="val 16334"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id="499" name="Google Shape;499;p58"/>
          <p:cNvPicPr preferRelativeResize="0"/>
          <p:nvPr/>
        </p:nvPicPr>
        <p:blipFill>
          <a:blip r:embed="rId3">
            <a:alphaModFix/>
          </a:blip>
          <a:stretch>
            <a:fillRect/>
          </a:stretch>
        </p:blipFill>
        <p:spPr>
          <a:xfrm>
            <a:off x="146857" y="1369707"/>
            <a:ext cx="4166850" cy="2942425"/>
          </a:xfrm>
          <a:prstGeom prst="rect">
            <a:avLst/>
          </a:prstGeom>
          <a:noFill/>
          <a:ln>
            <a:noFill/>
          </a:ln>
        </p:spPr>
      </p:pic>
      <p:sp>
        <p:nvSpPr>
          <p:cNvPr id="500" name="Google Shape;50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the Game: (1) Node </a:t>
            </a:r>
            <a:r>
              <a:rPr lang="en"/>
              <a:t>Cutting</a:t>
            </a:r>
            <a:endParaRPr/>
          </a:p>
        </p:txBody>
      </p:sp>
      <p:pic>
        <p:nvPicPr>
          <p:cNvPr id="501" name="Google Shape;501;p58"/>
          <p:cNvPicPr preferRelativeResize="0"/>
          <p:nvPr/>
        </p:nvPicPr>
        <p:blipFill rotWithShape="1">
          <a:blip r:embed="rId4">
            <a:alphaModFix/>
          </a:blip>
          <a:srcRect b="72294" l="46064" r="3382" t="1541"/>
          <a:stretch/>
        </p:blipFill>
        <p:spPr>
          <a:xfrm>
            <a:off x="4285925" y="1127125"/>
            <a:ext cx="4622574" cy="864975"/>
          </a:xfrm>
          <a:prstGeom prst="rect">
            <a:avLst/>
          </a:prstGeom>
          <a:noFill/>
          <a:ln>
            <a:noFill/>
          </a:ln>
        </p:spPr>
      </p:pic>
      <p:pic>
        <p:nvPicPr>
          <p:cNvPr id="502" name="Google Shape;502;p58"/>
          <p:cNvPicPr preferRelativeResize="0"/>
          <p:nvPr/>
        </p:nvPicPr>
        <p:blipFill rotWithShape="1">
          <a:blip r:embed="rId4">
            <a:alphaModFix/>
          </a:blip>
          <a:srcRect b="48083" l="46064" r="3382" t="27708"/>
          <a:stretch/>
        </p:blipFill>
        <p:spPr>
          <a:xfrm>
            <a:off x="4285925" y="1992100"/>
            <a:ext cx="4622574" cy="800275"/>
          </a:xfrm>
          <a:prstGeom prst="rect">
            <a:avLst/>
          </a:prstGeom>
          <a:noFill/>
          <a:ln>
            <a:noFill/>
          </a:ln>
        </p:spPr>
      </p:pic>
      <p:pic>
        <p:nvPicPr>
          <p:cNvPr id="503" name="Google Shape;503;p58"/>
          <p:cNvPicPr preferRelativeResize="0"/>
          <p:nvPr/>
        </p:nvPicPr>
        <p:blipFill rotWithShape="1">
          <a:blip r:embed="rId4">
            <a:alphaModFix/>
          </a:blip>
          <a:srcRect b="0" l="46064" r="3382" t="51913"/>
          <a:stretch/>
        </p:blipFill>
        <p:spPr>
          <a:xfrm>
            <a:off x="4285925" y="2792375"/>
            <a:ext cx="4622574" cy="1589625"/>
          </a:xfrm>
          <a:prstGeom prst="rect">
            <a:avLst/>
          </a:prstGeom>
          <a:noFill/>
          <a:ln>
            <a:noFill/>
          </a:ln>
        </p:spPr>
      </p:pic>
      <p:grpSp>
        <p:nvGrpSpPr>
          <p:cNvPr id="504" name="Google Shape;504;p58"/>
          <p:cNvGrpSpPr/>
          <p:nvPr/>
        </p:nvGrpSpPr>
        <p:grpSpPr>
          <a:xfrm>
            <a:off x="1329166" y="1495859"/>
            <a:ext cx="1905000" cy="2104800"/>
            <a:chOff x="1329166" y="1495859"/>
            <a:chExt cx="1905000" cy="2104800"/>
          </a:xfrm>
        </p:grpSpPr>
        <p:cxnSp>
          <p:nvCxnSpPr>
            <p:cNvPr id="505" name="Google Shape;505;p58"/>
            <p:cNvCxnSpPr/>
            <p:nvPr/>
          </p:nvCxnSpPr>
          <p:spPr>
            <a:xfrm>
              <a:off x="1329166" y="1495859"/>
              <a:ext cx="0" cy="2104800"/>
            </a:xfrm>
            <a:prstGeom prst="straightConnector1">
              <a:avLst/>
            </a:prstGeom>
            <a:noFill/>
            <a:ln cap="flat" cmpd="sng" w="76200">
              <a:solidFill>
                <a:srgbClr val="FF0000"/>
              </a:solidFill>
              <a:prstDash val="solid"/>
              <a:round/>
              <a:headEnd len="med" w="med" type="none"/>
              <a:tailEnd len="med" w="med" type="none"/>
            </a:ln>
          </p:spPr>
        </p:cxnSp>
        <p:cxnSp>
          <p:nvCxnSpPr>
            <p:cNvPr id="506" name="Google Shape;506;p58"/>
            <p:cNvCxnSpPr/>
            <p:nvPr/>
          </p:nvCxnSpPr>
          <p:spPr>
            <a:xfrm>
              <a:off x="2319766" y="1495859"/>
              <a:ext cx="0" cy="2104800"/>
            </a:xfrm>
            <a:prstGeom prst="straightConnector1">
              <a:avLst/>
            </a:prstGeom>
            <a:noFill/>
            <a:ln cap="flat" cmpd="sng" w="76200">
              <a:solidFill>
                <a:srgbClr val="FF0000"/>
              </a:solidFill>
              <a:prstDash val="solid"/>
              <a:round/>
              <a:headEnd len="med" w="med" type="none"/>
              <a:tailEnd len="med" w="med" type="none"/>
            </a:ln>
          </p:spPr>
        </p:cxnSp>
        <p:cxnSp>
          <p:nvCxnSpPr>
            <p:cNvPr id="507" name="Google Shape;507;p58"/>
            <p:cNvCxnSpPr/>
            <p:nvPr/>
          </p:nvCxnSpPr>
          <p:spPr>
            <a:xfrm>
              <a:off x="3234166" y="1495859"/>
              <a:ext cx="0" cy="2104800"/>
            </a:xfrm>
            <a:prstGeom prst="straightConnector1">
              <a:avLst/>
            </a:prstGeom>
            <a:noFill/>
            <a:ln cap="flat" cmpd="sng" w="76200">
              <a:solidFill>
                <a:srgbClr val="FF0000"/>
              </a:solidFill>
              <a:prstDash val="solid"/>
              <a:round/>
              <a:headEnd len="med" w="med" type="none"/>
              <a:tailEnd len="med" w="med" type="none"/>
            </a:ln>
          </p:spPr>
        </p:cxnSp>
      </p:grpSp>
      <p:pic>
        <p:nvPicPr>
          <p:cNvPr id="508" name="Google Shape;508;p58"/>
          <p:cNvPicPr preferRelativeResize="0"/>
          <p:nvPr/>
        </p:nvPicPr>
        <p:blipFill rotWithShape="1">
          <a:blip r:embed="rId4">
            <a:alphaModFix/>
          </a:blip>
          <a:srcRect b="0" l="46064" r="3382" t="84228"/>
          <a:stretch/>
        </p:blipFill>
        <p:spPr>
          <a:xfrm>
            <a:off x="4285925" y="3860625"/>
            <a:ext cx="4622574" cy="521375"/>
          </a:xfrm>
          <a:prstGeom prst="rect">
            <a:avLst/>
          </a:prstGeom>
          <a:noFill/>
          <a:ln>
            <a:noFill/>
          </a:ln>
        </p:spPr>
      </p:pic>
      <p:grpSp>
        <p:nvGrpSpPr>
          <p:cNvPr id="509" name="Google Shape;509;p58"/>
          <p:cNvGrpSpPr/>
          <p:nvPr/>
        </p:nvGrpSpPr>
        <p:grpSpPr>
          <a:xfrm>
            <a:off x="1329166" y="1495859"/>
            <a:ext cx="1905000" cy="2104800"/>
            <a:chOff x="1329166" y="1495859"/>
            <a:chExt cx="1905000" cy="2104800"/>
          </a:xfrm>
        </p:grpSpPr>
        <p:cxnSp>
          <p:nvCxnSpPr>
            <p:cNvPr id="510" name="Google Shape;510;p58"/>
            <p:cNvCxnSpPr/>
            <p:nvPr/>
          </p:nvCxnSpPr>
          <p:spPr>
            <a:xfrm>
              <a:off x="1329166" y="1495859"/>
              <a:ext cx="0" cy="2104800"/>
            </a:xfrm>
            <a:prstGeom prst="straightConnector1">
              <a:avLst/>
            </a:prstGeom>
            <a:noFill/>
            <a:ln cap="flat" cmpd="sng" w="38100">
              <a:solidFill>
                <a:srgbClr val="000000"/>
              </a:solidFill>
              <a:prstDash val="dash"/>
              <a:round/>
              <a:headEnd len="med" w="med" type="none"/>
              <a:tailEnd len="med" w="med" type="none"/>
            </a:ln>
          </p:spPr>
        </p:cxnSp>
        <p:cxnSp>
          <p:nvCxnSpPr>
            <p:cNvPr id="511" name="Google Shape;511;p58"/>
            <p:cNvCxnSpPr/>
            <p:nvPr/>
          </p:nvCxnSpPr>
          <p:spPr>
            <a:xfrm>
              <a:off x="2319766" y="1495859"/>
              <a:ext cx="0" cy="2104800"/>
            </a:xfrm>
            <a:prstGeom prst="straightConnector1">
              <a:avLst/>
            </a:prstGeom>
            <a:noFill/>
            <a:ln cap="flat" cmpd="sng" w="38100">
              <a:solidFill>
                <a:srgbClr val="000000"/>
              </a:solidFill>
              <a:prstDash val="dash"/>
              <a:round/>
              <a:headEnd len="med" w="med" type="none"/>
              <a:tailEnd len="med" w="med" type="none"/>
            </a:ln>
          </p:spPr>
        </p:cxnSp>
        <p:cxnSp>
          <p:nvCxnSpPr>
            <p:cNvPr id="512" name="Google Shape;512;p58"/>
            <p:cNvCxnSpPr/>
            <p:nvPr/>
          </p:nvCxnSpPr>
          <p:spPr>
            <a:xfrm>
              <a:off x="3234166" y="1495859"/>
              <a:ext cx="0" cy="2104800"/>
            </a:xfrm>
            <a:prstGeom prst="straightConnector1">
              <a:avLst/>
            </a:prstGeom>
            <a:noFill/>
            <a:ln cap="flat" cmpd="sng" w="38100">
              <a:solidFill>
                <a:srgbClr val="000000"/>
              </a:solidFill>
              <a:prstDash val="dash"/>
              <a:round/>
              <a:headEnd len="med" w="med" type="none"/>
              <a:tailEnd len="med" w="med" type="none"/>
            </a:ln>
          </p:spPr>
        </p:cxnSp>
      </p:grpSp>
      <p:cxnSp>
        <p:nvCxnSpPr>
          <p:cNvPr id="513" name="Google Shape;513;p58"/>
          <p:cNvCxnSpPr/>
          <p:nvPr/>
        </p:nvCxnSpPr>
        <p:spPr>
          <a:xfrm>
            <a:off x="470725" y="2557075"/>
            <a:ext cx="3681900" cy="0"/>
          </a:xfrm>
          <a:prstGeom prst="straightConnector1">
            <a:avLst/>
          </a:prstGeom>
          <a:noFill/>
          <a:ln cap="flat" cmpd="sng" w="76200">
            <a:solidFill>
              <a:srgbClr val="FF0000"/>
            </a:solidFill>
            <a:prstDash val="solid"/>
            <a:round/>
            <a:headEnd len="med" w="med" type="none"/>
            <a:tailEnd len="med" w="med" type="none"/>
          </a:ln>
        </p:spPr>
      </p:cxnSp>
      <p:grpSp>
        <p:nvGrpSpPr>
          <p:cNvPr id="514" name="Google Shape;514;p58"/>
          <p:cNvGrpSpPr/>
          <p:nvPr/>
        </p:nvGrpSpPr>
        <p:grpSpPr>
          <a:xfrm>
            <a:off x="1463160" y="1552217"/>
            <a:ext cx="4526198" cy="987183"/>
            <a:chOff x="1463160" y="1552217"/>
            <a:chExt cx="4526198" cy="987183"/>
          </a:xfrm>
        </p:grpSpPr>
        <p:sp>
          <p:nvSpPr>
            <p:cNvPr id="515" name="Google Shape;515;p58"/>
            <p:cNvSpPr/>
            <p:nvPr/>
          </p:nvSpPr>
          <p:spPr>
            <a:xfrm>
              <a:off x="5559458" y="2202800"/>
              <a:ext cx="429900" cy="3366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8"/>
            <p:cNvSpPr/>
            <p:nvPr/>
          </p:nvSpPr>
          <p:spPr>
            <a:xfrm>
              <a:off x="1463160" y="1552217"/>
              <a:ext cx="552300" cy="4524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58"/>
          <p:cNvGrpSpPr/>
          <p:nvPr/>
        </p:nvGrpSpPr>
        <p:grpSpPr>
          <a:xfrm>
            <a:off x="2508823" y="1801955"/>
            <a:ext cx="4935381" cy="737445"/>
            <a:chOff x="2508823" y="1801955"/>
            <a:chExt cx="4935381" cy="737445"/>
          </a:xfrm>
        </p:grpSpPr>
        <p:sp>
          <p:nvSpPr>
            <p:cNvPr id="518" name="Google Shape;518;p58"/>
            <p:cNvSpPr/>
            <p:nvPr/>
          </p:nvSpPr>
          <p:spPr>
            <a:xfrm>
              <a:off x="2508823" y="1801955"/>
              <a:ext cx="552300" cy="4524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8"/>
            <p:cNvSpPr/>
            <p:nvPr/>
          </p:nvSpPr>
          <p:spPr>
            <a:xfrm>
              <a:off x="7014304" y="2202800"/>
              <a:ext cx="429900" cy="3366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58"/>
          <p:cNvGrpSpPr/>
          <p:nvPr/>
        </p:nvGrpSpPr>
        <p:grpSpPr>
          <a:xfrm>
            <a:off x="617914" y="2202800"/>
            <a:ext cx="4734965" cy="1263709"/>
            <a:chOff x="617914" y="2202800"/>
            <a:chExt cx="4734965" cy="1263709"/>
          </a:xfrm>
        </p:grpSpPr>
        <p:sp>
          <p:nvSpPr>
            <p:cNvPr id="521" name="Google Shape;521;p58"/>
            <p:cNvSpPr/>
            <p:nvPr/>
          </p:nvSpPr>
          <p:spPr>
            <a:xfrm>
              <a:off x="4922979" y="2202800"/>
              <a:ext cx="429900" cy="3366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8"/>
            <p:cNvSpPr/>
            <p:nvPr/>
          </p:nvSpPr>
          <p:spPr>
            <a:xfrm>
              <a:off x="617914" y="3014109"/>
              <a:ext cx="552300" cy="4524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58"/>
          <p:cNvGrpSpPr/>
          <p:nvPr/>
        </p:nvGrpSpPr>
        <p:grpSpPr>
          <a:xfrm>
            <a:off x="3395039" y="2363538"/>
            <a:ext cx="4922594" cy="452400"/>
            <a:chOff x="3395039" y="2363538"/>
            <a:chExt cx="4922594" cy="452400"/>
          </a:xfrm>
        </p:grpSpPr>
        <p:sp>
          <p:nvSpPr>
            <p:cNvPr id="524" name="Google Shape;524;p58"/>
            <p:cNvSpPr/>
            <p:nvPr/>
          </p:nvSpPr>
          <p:spPr>
            <a:xfrm>
              <a:off x="7887734" y="2465324"/>
              <a:ext cx="429900" cy="3366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8"/>
            <p:cNvSpPr/>
            <p:nvPr/>
          </p:nvSpPr>
          <p:spPr>
            <a:xfrm>
              <a:off x="3395039" y="2363538"/>
              <a:ext cx="552300" cy="4524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58"/>
          <p:cNvGrpSpPr/>
          <p:nvPr/>
        </p:nvGrpSpPr>
        <p:grpSpPr>
          <a:xfrm>
            <a:off x="796396" y="1905025"/>
            <a:ext cx="7286896" cy="634375"/>
            <a:chOff x="796396" y="1905025"/>
            <a:chExt cx="7286896" cy="634375"/>
          </a:xfrm>
        </p:grpSpPr>
        <p:sp>
          <p:nvSpPr>
            <p:cNvPr id="527" name="Google Shape;527;p58"/>
            <p:cNvSpPr/>
            <p:nvPr/>
          </p:nvSpPr>
          <p:spPr>
            <a:xfrm>
              <a:off x="796396" y="1905025"/>
              <a:ext cx="2691600" cy="4524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8"/>
            <p:cNvSpPr/>
            <p:nvPr/>
          </p:nvSpPr>
          <p:spPr>
            <a:xfrm>
              <a:off x="4520842" y="2202800"/>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8"/>
            <p:cNvSpPr/>
            <p:nvPr/>
          </p:nvSpPr>
          <p:spPr>
            <a:xfrm>
              <a:off x="5954550" y="2202800"/>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8"/>
            <p:cNvSpPr/>
            <p:nvPr/>
          </p:nvSpPr>
          <p:spPr>
            <a:xfrm>
              <a:off x="6606425" y="2202800"/>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8"/>
            <p:cNvSpPr/>
            <p:nvPr/>
          </p:nvSpPr>
          <p:spPr>
            <a:xfrm>
              <a:off x="7653392" y="2202800"/>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58"/>
          <p:cNvGrpSpPr/>
          <p:nvPr/>
        </p:nvGrpSpPr>
        <p:grpSpPr>
          <a:xfrm>
            <a:off x="934708" y="2195754"/>
            <a:ext cx="7584647" cy="1152271"/>
            <a:chOff x="934708" y="2195754"/>
            <a:chExt cx="7584647" cy="1152271"/>
          </a:xfrm>
        </p:grpSpPr>
        <p:sp>
          <p:nvSpPr>
            <p:cNvPr id="533" name="Google Shape;533;p58"/>
            <p:cNvSpPr/>
            <p:nvPr/>
          </p:nvSpPr>
          <p:spPr>
            <a:xfrm>
              <a:off x="934708" y="2895625"/>
              <a:ext cx="2552100" cy="4524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8"/>
            <p:cNvSpPr/>
            <p:nvPr/>
          </p:nvSpPr>
          <p:spPr>
            <a:xfrm>
              <a:off x="4729609" y="2452538"/>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8"/>
            <p:cNvSpPr/>
            <p:nvPr/>
          </p:nvSpPr>
          <p:spPr>
            <a:xfrm>
              <a:off x="5782317" y="2459583"/>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8"/>
            <p:cNvSpPr/>
            <p:nvPr/>
          </p:nvSpPr>
          <p:spPr>
            <a:xfrm>
              <a:off x="6836330" y="2459583"/>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8"/>
            <p:cNvSpPr/>
            <p:nvPr/>
          </p:nvSpPr>
          <p:spPr>
            <a:xfrm>
              <a:off x="8089455" y="2195754"/>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14"/>
                                        </p:tgtEl>
                                      </p:cBhvr>
                                    </p:animEffect>
                                    <p:set>
                                      <p:cBhvr>
                                        <p:cTn dur="1" fill="hold">
                                          <p:stCondLst>
                                            <p:cond delay="0"/>
                                          </p:stCondLst>
                                        </p:cTn>
                                        <p:tgtEl>
                                          <p:spTgt spid="5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17"/>
                                        </p:tgtEl>
                                      </p:cBhvr>
                                    </p:animEffect>
                                    <p:set>
                                      <p:cBhvr>
                                        <p:cTn dur="1" fill="hold">
                                          <p:stCondLst>
                                            <p:cond delay="0"/>
                                          </p:stCondLst>
                                        </p:cTn>
                                        <p:tgtEl>
                                          <p:spTgt spid="5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20"/>
                                        </p:tgtEl>
                                      </p:cBhvr>
                                    </p:animEffect>
                                    <p:set>
                                      <p:cBhvr>
                                        <p:cTn dur="1" fill="hold">
                                          <p:stCondLst>
                                            <p:cond delay="0"/>
                                          </p:stCondLst>
                                        </p:cTn>
                                        <p:tgtEl>
                                          <p:spTgt spid="5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23"/>
                                        </p:tgtEl>
                                      </p:cBhvr>
                                    </p:animEffect>
                                    <p:set>
                                      <p:cBhvr>
                                        <p:cTn dur="1" fill="hold">
                                          <p:stCondLst>
                                            <p:cond delay="0"/>
                                          </p:stCondLst>
                                        </p:cTn>
                                        <p:tgtEl>
                                          <p:spTgt spid="5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26"/>
                                        </p:tgtEl>
                                      </p:cBhvr>
                                    </p:animEffect>
                                    <p:set>
                                      <p:cBhvr>
                                        <p:cTn dur="1" fill="hold">
                                          <p:stCondLst>
                                            <p:cond delay="0"/>
                                          </p:stCondLst>
                                        </p:cTn>
                                        <p:tgtEl>
                                          <p:spTgt spid="5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2"/>
                                        </p:tgtEl>
                                      </p:cBhvr>
                                    </p:animEffect>
                                    <p:set>
                                      <p:cBhvr>
                                        <p:cTn dur="1" fill="hold">
                                          <p:stCondLst>
                                            <p:cond delay="0"/>
                                          </p:stCondLst>
                                        </p:cTn>
                                        <p:tgtEl>
                                          <p:spTgt spid="5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xit" presetID="10" presetSubtype="0">
                                  <p:stCondLst>
                                    <p:cond delay="0"/>
                                  </p:stCondLst>
                                  <p:childTnLst>
                                    <p:animEffect filter="fade" transition="out">
                                      <p:cBhvr>
                                        <p:cTn dur="1"/>
                                        <p:tgtEl>
                                          <p:spTgt spid="504"/>
                                        </p:tgtEl>
                                      </p:cBhvr>
                                    </p:animEffect>
                                    <p:set>
                                      <p:cBhvr>
                                        <p:cTn dur="1" fill="hold">
                                          <p:stCondLst>
                                            <p:cond delay="0"/>
                                          </p:stCondLst>
                                        </p:cTn>
                                        <p:tgtEl>
                                          <p:spTgt spid="5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Rule Partition: Avoiding Rule Replication</a:t>
            </a:r>
            <a:endParaRPr/>
          </a:p>
        </p:txBody>
      </p:sp>
      <p:pic>
        <p:nvPicPr>
          <p:cNvPr id="543" name="Google Shape;543;p59"/>
          <p:cNvPicPr preferRelativeResize="0"/>
          <p:nvPr/>
        </p:nvPicPr>
        <p:blipFill rotWithShape="1">
          <a:blip r:embed="rId3">
            <a:alphaModFix/>
          </a:blip>
          <a:srcRect b="49047" l="0" r="0" t="0"/>
          <a:stretch/>
        </p:blipFill>
        <p:spPr>
          <a:xfrm>
            <a:off x="1864450" y="1189150"/>
            <a:ext cx="5492651" cy="1965649"/>
          </a:xfrm>
          <a:prstGeom prst="rect">
            <a:avLst/>
          </a:prstGeom>
          <a:noFill/>
          <a:ln>
            <a:noFill/>
          </a:ln>
        </p:spPr>
      </p:pic>
      <p:pic>
        <p:nvPicPr>
          <p:cNvPr id="544" name="Google Shape;544;p59"/>
          <p:cNvPicPr preferRelativeResize="0"/>
          <p:nvPr/>
        </p:nvPicPr>
        <p:blipFill rotWithShape="1">
          <a:blip r:embed="rId3">
            <a:alphaModFix/>
          </a:blip>
          <a:srcRect b="0" l="0" r="0" t="50953"/>
          <a:stretch/>
        </p:blipFill>
        <p:spPr>
          <a:xfrm>
            <a:off x="1864450" y="3154800"/>
            <a:ext cx="5492651" cy="1892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classification trees</a:t>
            </a:r>
            <a:endParaRPr/>
          </a:p>
        </p:txBody>
      </p:sp>
      <p:sp>
        <p:nvSpPr>
          <p:cNvPr id="550" name="Google Shape;550;p60"/>
          <p:cNvSpPr txBox="1"/>
          <p:nvPr>
            <p:ph idx="1" type="body"/>
          </p:nvPr>
        </p:nvSpPr>
        <p:spPr>
          <a:xfrm>
            <a:off x="311700" y="1152475"/>
            <a:ext cx="8520600" cy="69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existing algorithms build on these two actions:</a:t>
            </a:r>
            <a:endParaRPr/>
          </a:p>
          <a:p>
            <a:pPr indent="-342900" lvl="1" marL="914400" rtl="0" algn="l">
              <a:spcBef>
                <a:spcPts val="0"/>
              </a:spcBef>
              <a:spcAft>
                <a:spcPts val="0"/>
              </a:spcAft>
              <a:buSzPts val="1800"/>
              <a:buChar char="○"/>
            </a:pPr>
            <a:r>
              <a:rPr lang="en" sz="1800"/>
              <a:t>Node cut</a:t>
            </a:r>
            <a:endParaRPr sz="1800"/>
          </a:p>
          <a:p>
            <a:pPr indent="-342900" lvl="1" marL="914400" rtl="0" algn="l">
              <a:spcBef>
                <a:spcPts val="0"/>
              </a:spcBef>
              <a:spcAft>
                <a:spcPts val="0"/>
              </a:spcAft>
              <a:buSzPts val="1800"/>
              <a:buChar char="○"/>
            </a:pPr>
            <a:r>
              <a:rPr lang="en" sz="1800"/>
              <a:t>Rule partition</a:t>
            </a:r>
            <a:endParaRPr sz="1800"/>
          </a:p>
          <a:p>
            <a:pPr indent="-342900" lvl="0" marL="457200" rtl="0" algn="l">
              <a:spcBef>
                <a:spcPts val="0"/>
              </a:spcBef>
              <a:spcAft>
                <a:spcPts val="0"/>
              </a:spcAft>
              <a:buSzPts val="1800"/>
              <a:buChar char="●"/>
            </a:pPr>
            <a:r>
              <a:rPr lang="en"/>
              <a:t>Many heuristics on how to determine exactly how to cut / partition tree</a:t>
            </a:r>
            <a:endParaRPr/>
          </a:p>
          <a:p>
            <a:pPr indent="-342900" lvl="1" marL="914400" rtl="0" algn="l">
              <a:spcBef>
                <a:spcPts val="0"/>
              </a:spcBef>
              <a:spcAft>
                <a:spcPts val="0"/>
              </a:spcAft>
              <a:buSzPts val="1800"/>
              <a:buChar char="○"/>
            </a:pPr>
            <a:r>
              <a:rPr lang="en" sz="1800"/>
              <a:t>i.e., exploit the problem structure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animEffect filter="fade" transition="in">
                                      <p:cBhvr>
                                        <p:cTn dur="1000"/>
                                        <p:tgtEl>
                                          <p:spTgt spid="5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animEffect filter="fade" transition="in">
                                      <p:cBhvr>
                                        <p:cTn dur="1000"/>
                                        <p:tgtEl>
                                          <p:spTgt spid="5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2" st="2"/>
                                            </p:txEl>
                                          </p:spTgt>
                                        </p:tgtEl>
                                        <p:attrNameLst>
                                          <p:attrName>style.visibility</p:attrName>
                                        </p:attrNameLst>
                                      </p:cBhvr>
                                      <p:to>
                                        <p:strVal val="visible"/>
                                      </p:to>
                                    </p:set>
                                    <p:animEffect filter="fade" transition="in">
                                      <p:cBhvr>
                                        <p:cTn dur="1000"/>
                                        <p:tgtEl>
                                          <p:spTgt spid="5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3" st="3"/>
                                            </p:txEl>
                                          </p:spTgt>
                                        </p:tgtEl>
                                        <p:attrNameLst>
                                          <p:attrName>style.visibility</p:attrName>
                                        </p:attrNameLst>
                                      </p:cBhvr>
                                      <p:to>
                                        <p:strVal val="visible"/>
                                      </p:to>
                                    </p:set>
                                    <p:animEffect filter="fade" transition="in">
                                      <p:cBhvr>
                                        <p:cTn dur="1000"/>
                                        <p:tgtEl>
                                          <p:spTgt spid="5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4" st="4"/>
                                            </p:txEl>
                                          </p:spTgt>
                                        </p:tgtEl>
                                        <p:attrNameLst>
                                          <p:attrName>style.visibility</p:attrName>
                                        </p:attrNameLst>
                                      </p:cBhvr>
                                      <p:to>
                                        <p:strVal val="visible"/>
                                      </p:to>
                                    </p:set>
                                    <p:animEffect filter="fade" transition="in">
                                      <p:cBhvr>
                                        <p:cTn dur="1000"/>
                                        <p:tgtEl>
                                          <p:spTgt spid="55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Adapting RL for building packet classifiers</a:t>
            </a:r>
            <a:endParaRPr/>
          </a:p>
        </p:txBody>
      </p:sp>
      <p:pic>
        <p:nvPicPr>
          <p:cNvPr id="556" name="Google Shape;556;p61"/>
          <p:cNvPicPr preferRelativeResize="0"/>
          <p:nvPr/>
        </p:nvPicPr>
        <p:blipFill rotWithShape="1">
          <a:blip r:embed="rId3">
            <a:alphaModFix/>
          </a:blip>
          <a:srcRect b="5122" l="0" r="0" t="39856"/>
          <a:stretch/>
        </p:blipFill>
        <p:spPr>
          <a:xfrm>
            <a:off x="1982375" y="1407750"/>
            <a:ext cx="4678001" cy="2830124"/>
          </a:xfrm>
          <a:prstGeom prst="rect">
            <a:avLst/>
          </a:prstGeom>
          <a:noFill/>
          <a:ln>
            <a:noFill/>
          </a:ln>
        </p:spPr>
      </p:pic>
      <p:pic>
        <p:nvPicPr>
          <p:cNvPr id="557" name="Google Shape;557;p61"/>
          <p:cNvPicPr preferRelativeResize="0"/>
          <p:nvPr/>
        </p:nvPicPr>
        <p:blipFill rotWithShape="1">
          <a:blip r:embed="rId3">
            <a:alphaModFix/>
          </a:blip>
          <a:srcRect b="21333" l="69536" r="0" t="39857"/>
          <a:stretch/>
        </p:blipFill>
        <p:spPr>
          <a:xfrm>
            <a:off x="5235300" y="1407750"/>
            <a:ext cx="1425075" cy="1996275"/>
          </a:xfrm>
          <a:prstGeom prst="rect">
            <a:avLst/>
          </a:prstGeom>
          <a:noFill/>
          <a:ln>
            <a:noFill/>
          </a:ln>
        </p:spPr>
      </p:pic>
      <p:sp>
        <p:nvSpPr>
          <p:cNvPr id="558" name="Google Shape;558;p61"/>
          <p:cNvSpPr/>
          <p:nvPr/>
        </p:nvSpPr>
        <p:spPr>
          <a:xfrm>
            <a:off x="5295575" y="1790500"/>
            <a:ext cx="1239900" cy="155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9" name="Google Shape;559;p61"/>
          <p:cNvPicPr preferRelativeResize="0"/>
          <p:nvPr/>
        </p:nvPicPr>
        <p:blipFill rotWithShape="1">
          <a:blip r:embed="rId3">
            <a:alphaModFix/>
          </a:blip>
          <a:srcRect b="39554" l="69536" r="0" t="47021"/>
          <a:stretch/>
        </p:blipFill>
        <p:spPr>
          <a:xfrm>
            <a:off x="5235300" y="1776425"/>
            <a:ext cx="1425075" cy="690500"/>
          </a:xfrm>
          <a:prstGeom prst="rect">
            <a:avLst/>
          </a:prstGeom>
          <a:noFill/>
          <a:ln>
            <a:noFill/>
          </a:ln>
        </p:spPr>
      </p:pic>
      <p:pic>
        <p:nvPicPr>
          <p:cNvPr id="560" name="Google Shape;560;p61"/>
          <p:cNvPicPr preferRelativeResize="0"/>
          <p:nvPr/>
        </p:nvPicPr>
        <p:blipFill rotWithShape="1">
          <a:blip r:embed="rId3">
            <a:alphaModFix/>
          </a:blip>
          <a:srcRect b="22571" l="69536" r="0" t="61128"/>
          <a:stretch/>
        </p:blipFill>
        <p:spPr>
          <a:xfrm>
            <a:off x="5235300" y="2502150"/>
            <a:ext cx="1425075" cy="838449"/>
          </a:xfrm>
          <a:prstGeom prst="rect">
            <a:avLst/>
          </a:prstGeom>
          <a:noFill/>
          <a:ln>
            <a:noFill/>
          </a:ln>
        </p:spPr>
      </p:pic>
      <p:sp>
        <p:nvSpPr>
          <p:cNvPr id="561" name="Google Shape;561;p61"/>
          <p:cNvSpPr/>
          <p:nvPr/>
        </p:nvSpPr>
        <p:spPr>
          <a:xfrm>
            <a:off x="5140562" y="1445246"/>
            <a:ext cx="1529100" cy="20505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62" name="Google Shape;562;p61"/>
          <p:cNvSpPr txBox="1"/>
          <p:nvPr/>
        </p:nvSpPr>
        <p:spPr>
          <a:xfrm>
            <a:off x="6400625" y="3497200"/>
            <a:ext cx="1995000" cy="10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 defining this is the challenge</a:t>
            </a:r>
            <a:endParaRPr b="1">
              <a:solidFill>
                <a:srgbClr val="4A86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2"/>
          <p:cNvSpPr/>
          <p:nvPr/>
        </p:nvSpPr>
        <p:spPr>
          <a:xfrm>
            <a:off x="4812900" y="2270175"/>
            <a:ext cx="2032800" cy="2117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2"/>
          <p:cNvSpPr txBox="1"/>
          <p:nvPr/>
        </p:nvSpPr>
        <p:spPr>
          <a:xfrm>
            <a:off x="5504532" y="4018535"/>
            <a:ext cx="963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 s</a:t>
            </a:r>
            <a:r>
              <a:rPr baseline="-25000" lang="en"/>
              <a:t>2</a:t>
            </a:r>
            <a:endParaRPr baseline="-25000"/>
          </a:p>
        </p:txBody>
      </p:sp>
      <p:sp>
        <p:nvSpPr>
          <p:cNvPr id="569" name="Google Shape;569;p62"/>
          <p:cNvSpPr/>
          <p:nvPr/>
        </p:nvSpPr>
        <p:spPr>
          <a:xfrm>
            <a:off x="2237394" y="2270175"/>
            <a:ext cx="1882200" cy="2117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2"/>
          <p:cNvSpPr txBox="1"/>
          <p:nvPr/>
        </p:nvSpPr>
        <p:spPr>
          <a:xfrm>
            <a:off x="2772880" y="4018535"/>
            <a:ext cx="963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 s</a:t>
            </a:r>
            <a:r>
              <a:rPr baseline="-25000" lang="en"/>
              <a:t>1</a:t>
            </a:r>
            <a:endParaRPr baseline="-25000"/>
          </a:p>
        </p:txBody>
      </p:sp>
      <p:sp>
        <p:nvSpPr>
          <p:cNvPr id="571" name="Google Shape;571;p62"/>
          <p:cNvSpPr/>
          <p:nvPr/>
        </p:nvSpPr>
        <p:spPr>
          <a:xfrm>
            <a:off x="370200" y="2270175"/>
            <a:ext cx="1179300" cy="2117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2"/>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First Attempt</a:t>
            </a:r>
            <a:endParaRPr i="1" sz="2600"/>
          </a:p>
        </p:txBody>
      </p:sp>
      <p:sp>
        <p:nvSpPr>
          <p:cNvPr id="573" name="Google Shape;573;p62"/>
          <p:cNvSpPr txBox="1"/>
          <p:nvPr>
            <p:ph idx="1" type="body"/>
          </p:nvPr>
        </p:nvSpPr>
        <p:spPr>
          <a:xfrm>
            <a:off x="311700" y="1000075"/>
            <a:ext cx="8520600" cy="1752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Naive MDP (Markov Decision Process) formulation of environment:</a:t>
            </a:r>
            <a:endParaRPr/>
          </a:p>
          <a:p>
            <a:pPr indent="-342900" lvl="1" marL="914400" marR="0" rtl="0" algn="l">
              <a:lnSpc>
                <a:spcPct val="115000"/>
              </a:lnSpc>
              <a:spcBef>
                <a:spcPts val="0"/>
              </a:spcBef>
              <a:spcAft>
                <a:spcPts val="0"/>
              </a:spcAft>
              <a:buSzPts val="1800"/>
              <a:buChar char="○"/>
            </a:pPr>
            <a:r>
              <a:rPr lang="en" sz="1800"/>
              <a:t>assume DFS order of building tree node-by-node</a:t>
            </a:r>
            <a:endParaRPr sz="1800"/>
          </a:p>
          <a:p>
            <a:pPr indent="-342900" lvl="1" marL="914400" marR="0" rtl="0" algn="l">
              <a:lnSpc>
                <a:spcPct val="115000"/>
              </a:lnSpc>
              <a:spcBef>
                <a:spcPts val="0"/>
              </a:spcBef>
              <a:spcAft>
                <a:spcPts val="0"/>
              </a:spcAft>
              <a:buSzPts val="1800"/>
              <a:buChar char="○"/>
            </a:pPr>
            <a:r>
              <a:rPr lang="en" sz="1800"/>
              <a:t>action is to cut or partition current node</a:t>
            </a:r>
            <a:endParaRPr sz="1800"/>
          </a:p>
        </p:txBody>
      </p:sp>
      <p:sp>
        <p:nvSpPr>
          <p:cNvPr id="574" name="Google Shape;574;p62"/>
          <p:cNvSpPr/>
          <p:nvPr/>
        </p:nvSpPr>
        <p:spPr>
          <a:xfrm>
            <a:off x="657551" y="23437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N0</a:t>
            </a:r>
            <a:endParaRPr b="1" u="sng">
              <a:solidFill>
                <a:srgbClr val="FFFFFF"/>
              </a:solidFill>
            </a:endParaRPr>
          </a:p>
        </p:txBody>
      </p:sp>
      <p:sp>
        <p:nvSpPr>
          <p:cNvPr id="575" name="Google Shape;575;p62"/>
          <p:cNvSpPr/>
          <p:nvPr/>
        </p:nvSpPr>
        <p:spPr>
          <a:xfrm>
            <a:off x="2894616" y="23437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N0</a:t>
            </a:r>
            <a:endParaRPr b="1">
              <a:solidFill>
                <a:srgbClr val="FFFFFF"/>
              </a:solidFill>
            </a:endParaRPr>
          </a:p>
        </p:txBody>
      </p:sp>
      <p:sp>
        <p:nvSpPr>
          <p:cNvPr id="576" name="Google Shape;576;p62"/>
          <p:cNvSpPr/>
          <p:nvPr/>
        </p:nvSpPr>
        <p:spPr>
          <a:xfrm>
            <a:off x="2529791" y="29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N1</a:t>
            </a:r>
            <a:endParaRPr b="1" u="sng">
              <a:solidFill>
                <a:srgbClr val="FFFFFF"/>
              </a:solidFill>
            </a:endParaRPr>
          </a:p>
        </p:txBody>
      </p:sp>
      <p:sp>
        <p:nvSpPr>
          <p:cNvPr id="577" name="Google Shape;577;p62"/>
          <p:cNvSpPr/>
          <p:nvPr/>
        </p:nvSpPr>
        <p:spPr>
          <a:xfrm>
            <a:off x="3307166" y="29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N2</a:t>
            </a:r>
            <a:endParaRPr b="1">
              <a:solidFill>
                <a:srgbClr val="FFFFFF"/>
              </a:solidFill>
            </a:endParaRPr>
          </a:p>
        </p:txBody>
      </p:sp>
      <p:sp>
        <p:nvSpPr>
          <p:cNvPr id="578" name="Google Shape;578;p62"/>
          <p:cNvSpPr/>
          <p:nvPr/>
        </p:nvSpPr>
        <p:spPr>
          <a:xfrm>
            <a:off x="5452094" y="23437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a:t>
            </a:r>
            <a:r>
              <a:rPr b="1" lang="en">
                <a:solidFill>
                  <a:srgbClr val="FFFFFF"/>
                </a:solidFill>
              </a:rPr>
              <a:t>0</a:t>
            </a:r>
            <a:endParaRPr b="1">
              <a:solidFill>
                <a:srgbClr val="FFFFFF"/>
              </a:solidFill>
            </a:endParaRPr>
          </a:p>
        </p:txBody>
      </p:sp>
      <p:sp>
        <p:nvSpPr>
          <p:cNvPr id="579" name="Google Shape;579;p62"/>
          <p:cNvSpPr/>
          <p:nvPr/>
        </p:nvSpPr>
        <p:spPr>
          <a:xfrm>
            <a:off x="5087269" y="29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a:t>
            </a:r>
            <a:r>
              <a:rPr b="1" lang="en">
                <a:solidFill>
                  <a:srgbClr val="FFFFFF"/>
                </a:solidFill>
              </a:rPr>
              <a:t>1</a:t>
            </a:r>
            <a:endParaRPr b="1">
              <a:solidFill>
                <a:srgbClr val="FFFFFF"/>
              </a:solidFill>
            </a:endParaRPr>
          </a:p>
        </p:txBody>
      </p:sp>
      <p:sp>
        <p:nvSpPr>
          <p:cNvPr id="580" name="Google Shape;580;p62"/>
          <p:cNvSpPr/>
          <p:nvPr/>
        </p:nvSpPr>
        <p:spPr>
          <a:xfrm>
            <a:off x="5864644" y="29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a:t>
            </a:r>
            <a:r>
              <a:rPr b="1" lang="en">
                <a:solidFill>
                  <a:srgbClr val="FFFFFF"/>
                </a:solidFill>
              </a:rPr>
              <a:t>2</a:t>
            </a:r>
            <a:endParaRPr b="1">
              <a:solidFill>
                <a:srgbClr val="FFFFFF"/>
              </a:solidFill>
            </a:endParaRPr>
          </a:p>
        </p:txBody>
      </p:sp>
      <p:sp>
        <p:nvSpPr>
          <p:cNvPr id="581" name="Google Shape;581;p62"/>
          <p:cNvSpPr/>
          <p:nvPr/>
        </p:nvSpPr>
        <p:spPr>
          <a:xfrm>
            <a:off x="4890844" y="36715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a:t>
            </a:r>
            <a:r>
              <a:rPr b="1" lang="en" u="sng">
                <a:solidFill>
                  <a:srgbClr val="FFFFFF"/>
                </a:solidFill>
              </a:rPr>
              <a:t>3</a:t>
            </a:r>
            <a:endParaRPr b="1" u="sng">
              <a:solidFill>
                <a:srgbClr val="FFFFFF"/>
              </a:solidFill>
            </a:endParaRPr>
          </a:p>
        </p:txBody>
      </p:sp>
      <p:sp>
        <p:nvSpPr>
          <p:cNvPr id="582" name="Google Shape;582;p62"/>
          <p:cNvSpPr/>
          <p:nvPr/>
        </p:nvSpPr>
        <p:spPr>
          <a:xfrm>
            <a:off x="5533419" y="36715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a:t>
            </a:r>
            <a:r>
              <a:rPr b="1" lang="en">
                <a:solidFill>
                  <a:srgbClr val="FFFFFF"/>
                </a:solidFill>
              </a:rPr>
              <a:t>4</a:t>
            </a:r>
            <a:endParaRPr b="1">
              <a:solidFill>
                <a:srgbClr val="FFFFFF"/>
              </a:solidFill>
            </a:endParaRPr>
          </a:p>
        </p:txBody>
      </p:sp>
      <p:sp>
        <p:nvSpPr>
          <p:cNvPr id="583" name="Google Shape;583;p62"/>
          <p:cNvSpPr/>
          <p:nvPr/>
        </p:nvSpPr>
        <p:spPr>
          <a:xfrm>
            <a:off x="6175994" y="36715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a:t>
            </a:r>
            <a:r>
              <a:rPr b="1" lang="en">
                <a:solidFill>
                  <a:srgbClr val="FFFFFF"/>
                </a:solidFill>
              </a:rPr>
              <a:t>5</a:t>
            </a:r>
            <a:endParaRPr b="1">
              <a:solidFill>
                <a:srgbClr val="FFFFFF"/>
              </a:solidFill>
            </a:endParaRPr>
          </a:p>
        </p:txBody>
      </p:sp>
      <p:cxnSp>
        <p:nvCxnSpPr>
          <p:cNvPr id="584" name="Google Shape;584;p62"/>
          <p:cNvCxnSpPr>
            <a:stCxn id="575" idx="2"/>
            <a:endCxn id="576" idx="0"/>
          </p:cNvCxnSpPr>
          <p:nvPr/>
        </p:nvCxnSpPr>
        <p:spPr>
          <a:xfrm flipH="1">
            <a:off x="2804166" y="2750891"/>
            <a:ext cx="364800" cy="230700"/>
          </a:xfrm>
          <a:prstGeom prst="straightConnector1">
            <a:avLst/>
          </a:prstGeom>
          <a:noFill/>
          <a:ln cap="flat" cmpd="sng" w="28575">
            <a:solidFill>
              <a:srgbClr val="00A598"/>
            </a:solidFill>
            <a:prstDash val="solid"/>
            <a:round/>
            <a:headEnd len="med" w="med" type="none"/>
            <a:tailEnd len="med" w="med" type="stealth"/>
          </a:ln>
        </p:spPr>
      </p:cxnSp>
      <p:cxnSp>
        <p:nvCxnSpPr>
          <p:cNvPr id="585" name="Google Shape;585;p62"/>
          <p:cNvCxnSpPr>
            <a:stCxn id="575" idx="2"/>
            <a:endCxn id="577" idx="0"/>
          </p:cNvCxnSpPr>
          <p:nvPr/>
        </p:nvCxnSpPr>
        <p:spPr>
          <a:xfrm>
            <a:off x="3168966" y="2750891"/>
            <a:ext cx="412500" cy="230700"/>
          </a:xfrm>
          <a:prstGeom prst="straightConnector1">
            <a:avLst/>
          </a:prstGeom>
          <a:noFill/>
          <a:ln cap="flat" cmpd="sng" w="28575">
            <a:solidFill>
              <a:srgbClr val="00A598"/>
            </a:solidFill>
            <a:prstDash val="solid"/>
            <a:round/>
            <a:headEnd len="med" w="med" type="none"/>
            <a:tailEnd len="med" w="med" type="stealth"/>
          </a:ln>
        </p:spPr>
      </p:cxnSp>
      <p:cxnSp>
        <p:nvCxnSpPr>
          <p:cNvPr id="586" name="Google Shape;586;p62"/>
          <p:cNvCxnSpPr>
            <a:endCxn id="579" idx="0"/>
          </p:cNvCxnSpPr>
          <p:nvPr/>
        </p:nvCxnSpPr>
        <p:spPr>
          <a:xfrm flipH="1">
            <a:off x="5361619" y="2750736"/>
            <a:ext cx="341100" cy="231000"/>
          </a:xfrm>
          <a:prstGeom prst="straightConnector1">
            <a:avLst/>
          </a:prstGeom>
          <a:noFill/>
          <a:ln cap="flat" cmpd="sng" w="28575">
            <a:solidFill>
              <a:srgbClr val="00A598"/>
            </a:solidFill>
            <a:prstDash val="solid"/>
            <a:round/>
            <a:headEnd len="med" w="med" type="none"/>
            <a:tailEnd len="med" w="med" type="stealth"/>
          </a:ln>
        </p:spPr>
      </p:cxnSp>
      <p:cxnSp>
        <p:nvCxnSpPr>
          <p:cNvPr id="587" name="Google Shape;587;p62"/>
          <p:cNvCxnSpPr>
            <a:endCxn id="580" idx="0"/>
          </p:cNvCxnSpPr>
          <p:nvPr/>
        </p:nvCxnSpPr>
        <p:spPr>
          <a:xfrm>
            <a:off x="5702494" y="2750736"/>
            <a:ext cx="436500" cy="231000"/>
          </a:xfrm>
          <a:prstGeom prst="straightConnector1">
            <a:avLst/>
          </a:prstGeom>
          <a:noFill/>
          <a:ln cap="flat" cmpd="sng" w="28575">
            <a:solidFill>
              <a:srgbClr val="00A598"/>
            </a:solidFill>
            <a:prstDash val="solid"/>
            <a:round/>
            <a:headEnd len="med" w="med" type="none"/>
            <a:tailEnd len="med" w="med" type="stealth"/>
          </a:ln>
        </p:spPr>
      </p:cxnSp>
      <p:cxnSp>
        <p:nvCxnSpPr>
          <p:cNvPr id="588" name="Google Shape;588;p62"/>
          <p:cNvCxnSpPr>
            <a:stCxn id="579" idx="2"/>
            <a:endCxn id="581" idx="0"/>
          </p:cNvCxnSpPr>
          <p:nvPr/>
        </p:nvCxnSpPr>
        <p:spPr>
          <a:xfrm flipH="1">
            <a:off x="5165119" y="3388836"/>
            <a:ext cx="196500" cy="282600"/>
          </a:xfrm>
          <a:prstGeom prst="straightConnector1">
            <a:avLst/>
          </a:prstGeom>
          <a:noFill/>
          <a:ln cap="flat" cmpd="sng" w="28575">
            <a:solidFill>
              <a:schemeClr val="accent1"/>
            </a:solidFill>
            <a:prstDash val="solid"/>
            <a:round/>
            <a:headEnd len="med" w="med" type="none"/>
            <a:tailEnd len="med" w="med" type="stealth"/>
          </a:ln>
        </p:spPr>
      </p:cxnSp>
      <p:cxnSp>
        <p:nvCxnSpPr>
          <p:cNvPr id="589" name="Google Shape;589;p62"/>
          <p:cNvCxnSpPr>
            <a:stCxn id="579" idx="2"/>
            <a:endCxn id="582" idx="0"/>
          </p:cNvCxnSpPr>
          <p:nvPr/>
        </p:nvCxnSpPr>
        <p:spPr>
          <a:xfrm>
            <a:off x="5361619" y="3388836"/>
            <a:ext cx="446100" cy="282600"/>
          </a:xfrm>
          <a:prstGeom prst="straightConnector1">
            <a:avLst/>
          </a:prstGeom>
          <a:noFill/>
          <a:ln cap="flat" cmpd="sng" w="28575">
            <a:solidFill>
              <a:schemeClr val="accent1"/>
            </a:solidFill>
            <a:prstDash val="solid"/>
            <a:round/>
            <a:headEnd len="med" w="med" type="none"/>
            <a:tailEnd len="med" w="med" type="stealth"/>
          </a:ln>
        </p:spPr>
      </p:cxnSp>
      <p:cxnSp>
        <p:nvCxnSpPr>
          <p:cNvPr id="590" name="Google Shape;590;p62"/>
          <p:cNvCxnSpPr>
            <a:stCxn id="579" idx="2"/>
            <a:endCxn id="583" idx="0"/>
          </p:cNvCxnSpPr>
          <p:nvPr/>
        </p:nvCxnSpPr>
        <p:spPr>
          <a:xfrm>
            <a:off x="5361619" y="3388836"/>
            <a:ext cx="1088700" cy="282600"/>
          </a:xfrm>
          <a:prstGeom prst="straightConnector1">
            <a:avLst/>
          </a:prstGeom>
          <a:noFill/>
          <a:ln cap="flat" cmpd="sng" w="28575">
            <a:solidFill>
              <a:schemeClr val="accent1"/>
            </a:solidFill>
            <a:prstDash val="solid"/>
            <a:round/>
            <a:headEnd len="med" w="med" type="none"/>
            <a:tailEnd len="med" w="med" type="stealth"/>
          </a:ln>
        </p:spPr>
      </p:cxnSp>
      <p:sp>
        <p:nvSpPr>
          <p:cNvPr id="591" name="Google Shape;591;p62"/>
          <p:cNvSpPr txBox="1"/>
          <p:nvPr/>
        </p:nvSpPr>
        <p:spPr>
          <a:xfrm>
            <a:off x="1499229" y="3417054"/>
            <a:ext cx="963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action </a:t>
            </a:r>
            <a:r>
              <a:rPr lang="en" sz="1200"/>
              <a:t>a</a:t>
            </a:r>
            <a:r>
              <a:rPr baseline="-25000" lang="en" sz="1200"/>
              <a:t>1</a:t>
            </a:r>
            <a:endParaRPr baseline="-25000" sz="1200"/>
          </a:p>
        </p:txBody>
      </p:sp>
      <p:sp>
        <p:nvSpPr>
          <p:cNvPr id="592" name="Google Shape;592;p62"/>
          <p:cNvSpPr txBox="1"/>
          <p:nvPr/>
        </p:nvSpPr>
        <p:spPr>
          <a:xfrm>
            <a:off x="586099" y="4018535"/>
            <a:ext cx="963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 s</a:t>
            </a:r>
            <a:r>
              <a:rPr baseline="-25000" lang="en"/>
              <a:t>0</a:t>
            </a:r>
            <a:endParaRPr baseline="-25000"/>
          </a:p>
        </p:txBody>
      </p:sp>
      <p:cxnSp>
        <p:nvCxnSpPr>
          <p:cNvPr id="593" name="Google Shape;593;p62"/>
          <p:cNvCxnSpPr>
            <a:stCxn id="571" idx="3"/>
            <a:endCxn id="569" idx="1"/>
          </p:cNvCxnSpPr>
          <p:nvPr/>
        </p:nvCxnSpPr>
        <p:spPr>
          <a:xfrm>
            <a:off x="1549500" y="3328875"/>
            <a:ext cx="687900" cy="0"/>
          </a:xfrm>
          <a:prstGeom prst="straightConnector1">
            <a:avLst/>
          </a:prstGeom>
          <a:noFill/>
          <a:ln cap="flat" cmpd="sng" w="76200">
            <a:solidFill>
              <a:srgbClr val="CCCCCC"/>
            </a:solidFill>
            <a:prstDash val="solid"/>
            <a:round/>
            <a:headEnd len="med" w="med" type="none"/>
            <a:tailEnd len="med" w="med" type="stealth"/>
          </a:ln>
        </p:spPr>
      </p:cxnSp>
      <p:cxnSp>
        <p:nvCxnSpPr>
          <p:cNvPr id="594" name="Google Shape;594;p62"/>
          <p:cNvCxnSpPr>
            <a:endCxn id="567" idx="1"/>
          </p:cNvCxnSpPr>
          <p:nvPr/>
        </p:nvCxnSpPr>
        <p:spPr>
          <a:xfrm>
            <a:off x="4094400" y="3328875"/>
            <a:ext cx="718500" cy="0"/>
          </a:xfrm>
          <a:prstGeom prst="straightConnector1">
            <a:avLst/>
          </a:prstGeom>
          <a:noFill/>
          <a:ln cap="flat" cmpd="sng" w="76200">
            <a:solidFill>
              <a:srgbClr val="CCCCCC"/>
            </a:solidFill>
            <a:prstDash val="solid"/>
            <a:round/>
            <a:headEnd len="med" w="med" type="none"/>
            <a:tailEnd len="med" w="med" type="stealth"/>
          </a:ln>
        </p:spPr>
      </p:cxnSp>
      <p:sp>
        <p:nvSpPr>
          <p:cNvPr id="595" name="Google Shape;595;p62"/>
          <p:cNvSpPr txBox="1"/>
          <p:nvPr/>
        </p:nvSpPr>
        <p:spPr>
          <a:xfrm>
            <a:off x="4081421" y="3409182"/>
            <a:ext cx="963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action a</a:t>
            </a:r>
            <a:r>
              <a:rPr baseline="-25000" lang="en" sz="1200"/>
              <a:t>2</a:t>
            </a:r>
            <a:endParaRPr baseline="-25000" sz="1200"/>
          </a:p>
        </p:txBody>
      </p:sp>
      <p:sp>
        <p:nvSpPr>
          <p:cNvPr id="596" name="Google Shape;596;p62"/>
          <p:cNvSpPr/>
          <p:nvPr/>
        </p:nvSpPr>
        <p:spPr>
          <a:xfrm>
            <a:off x="7333300" y="2270175"/>
            <a:ext cx="1536900" cy="2117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reward = -depth[tree] +</a:t>
            </a:r>
            <a:endParaRPr sz="1200"/>
          </a:p>
          <a:p>
            <a:pPr indent="0" lvl="0" marL="0" rtl="0" algn="ctr">
              <a:spcBef>
                <a:spcPts val="0"/>
              </a:spcBef>
              <a:spcAft>
                <a:spcPts val="0"/>
              </a:spcAft>
              <a:buNone/>
            </a:pPr>
            <a:r>
              <a:rPr lang="en" sz="1200"/>
              <a:t>alpha * -size[tree]</a:t>
            </a:r>
            <a:endParaRPr sz="1200"/>
          </a:p>
        </p:txBody>
      </p:sp>
      <p:sp>
        <p:nvSpPr>
          <p:cNvPr id="597" name="Google Shape;597;p62"/>
          <p:cNvSpPr txBox="1"/>
          <p:nvPr/>
        </p:nvSpPr>
        <p:spPr>
          <a:xfrm>
            <a:off x="7738907" y="4018535"/>
            <a:ext cx="963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 s</a:t>
            </a:r>
            <a:r>
              <a:rPr baseline="-25000" lang="en"/>
              <a:t>N</a:t>
            </a:r>
            <a:endParaRPr baseline="-25000"/>
          </a:p>
        </p:txBody>
      </p:sp>
      <p:sp>
        <p:nvSpPr>
          <p:cNvPr id="598" name="Google Shape;598;p62"/>
          <p:cNvSpPr txBox="1"/>
          <p:nvPr/>
        </p:nvSpPr>
        <p:spPr>
          <a:xfrm>
            <a:off x="6894775" y="3168226"/>
            <a:ext cx="4125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a:t>
            </a:r>
            <a:endParaRPr b="1">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xEl>
                                              <p:pRg end="0" st="0"/>
                                            </p:txEl>
                                          </p:spTgt>
                                        </p:tgtEl>
                                        <p:attrNameLst>
                                          <p:attrName>style.visibility</p:attrName>
                                        </p:attrNameLst>
                                      </p:cBhvr>
                                      <p:to>
                                        <p:strVal val="visible"/>
                                      </p:to>
                                    </p:set>
                                    <p:animEffect filter="fade" transition="in">
                                      <p:cBhvr>
                                        <p:cTn dur="1000"/>
                                        <p:tgtEl>
                                          <p:spTgt spid="5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xEl>
                                              <p:pRg end="1" st="1"/>
                                            </p:txEl>
                                          </p:spTgt>
                                        </p:tgtEl>
                                        <p:attrNameLst>
                                          <p:attrName>style.visibility</p:attrName>
                                        </p:attrNameLst>
                                      </p:cBhvr>
                                      <p:to>
                                        <p:strVal val="visible"/>
                                      </p:to>
                                    </p:set>
                                    <p:animEffect filter="fade" transition="in">
                                      <p:cBhvr>
                                        <p:cTn dur="1000"/>
                                        <p:tgtEl>
                                          <p:spTgt spid="5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xEl>
                                              <p:pRg end="2" st="2"/>
                                            </p:txEl>
                                          </p:spTgt>
                                        </p:tgtEl>
                                        <p:attrNameLst>
                                          <p:attrName>style.visibility</p:attrName>
                                        </p:attrNameLst>
                                      </p:cBhvr>
                                      <p:to>
                                        <p:strVal val="visible"/>
                                      </p:to>
                                    </p:set>
                                    <p:animEffect filter="fade" transition="in">
                                      <p:cBhvr>
                                        <p:cTn dur="1000"/>
                                        <p:tgtEl>
                                          <p:spTgt spid="5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challenges here?</a:t>
            </a:r>
            <a:endParaRPr/>
          </a:p>
        </p:txBody>
      </p:sp>
      <p:sp>
        <p:nvSpPr>
          <p:cNvPr id="604" name="Google Shape;604;p63"/>
          <p:cNvSpPr txBox="1"/>
          <p:nvPr>
            <p:ph idx="1" type="body"/>
          </p:nvPr>
        </p:nvSpPr>
        <p:spPr>
          <a:xfrm>
            <a:off x="1419550" y="3806350"/>
            <a:ext cx="6273300" cy="6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A86E8"/>
                </a:solidFill>
              </a:rPr>
              <a:t>Need to learn to understand complex state</a:t>
            </a:r>
            <a:endParaRPr i="1">
              <a:solidFill>
                <a:srgbClr val="FF0000"/>
              </a:solidFill>
            </a:endParaRPr>
          </a:p>
          <a:p>
            <a:pPr indent="0" lvl="0" marL="0" rtl="0" algn="l">
              <a:spcBef>
                <a:spcPts val="0"/>
              </a:spcBef>
              <a:spcAft>
                <a:spcPts val="0"/>
              </a:spcAft>
              <a:buNone/>
            </a:pPr>
            <a:r>
              <a:rPr i="1" lang="en">
                <a:solidFill>
                  <a:srgbClr val="6AA84F"/>
                </a:solidFill>
              </a:rPr>
              <a:t>+</a:t>
            </a:r>
            <a:r>
              <a:rPr i="1" lang="en">
                <a:solidFill>
                  <a:srgbClr val="FF0000"/>
                </a:solidFill>
              </a:rPr>
              <a:t> </a:t>
            </a:r>
            <a:r>
              <a:rPr i="1" lang="en">
                <a:solidFill>
                  <a:srgbClr val="6AA84F"/>
                </a:solidFill>
              </a:rPr>
              <a:t>weak reward attribution</a:t>
            </a:r>
            <a:r>
              <a:rPr i="1" lang="en">
                <a:solidFill>
                  <a:srgbClr val="FF0000"/>
                </a:solidFill>
              </a:rPr>
              <a:t> </a:t>
            </a:r>
            <a:r>
              <a:rPr i="1" lang="en">
                <a:solidFill>
                  <a:srgbClr val="CC0000"/>
                </a:solidFill>
              </a:rPr>
              <a:t>=&gt; </a:t>
            </a:r>
            <a:r>
              <a:rPr i="1" lang="en">
                <a:solidFill>
                  <a:srgbClr val="CC0000"/>
                </a:solidFill>
              </a:rPr>
              <a:t>learning signal is too high variance</a:t>
            </a:r>
            <a:endParaRPr i="1">
              <a:solidFill>
                <a:srgbClr val="CC0000"/>
              </a:solidFill>
            </a:endParaRPr>
          </a:p>
        </p:txBody>
      </p:sp>
      <p:sp>
        <p:nvSpPr>
          <p:cNvPr id="605" name="Google Shape;605;p63"/>
          <p:cNvSpPr/>
          <p:nvPr/>
        </p:nvSpPr>
        <p:spPr>
          <a:xfrm>
            <a:off x="603826" y="14803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N0</a:t>
            </a:r>
            <a:endParaRPr b="1" u="sng">
              <a:solidFill>
                <a:srgbClr val="FFFFFF"/>
              </a:solidFill>
            </a:endParaRPr>
          </a:p>
        </p:txBody>
      </p:sp>
      <p:sp>
        <p:nvSpPr>
          <p:cNvPr id="606" name="Google Shape;606;p63"/>
          <p:cNvSpPr/>
          <p:nvPr/>
        </p:nvSpPr>
        <p:spPr>
          <a:xfrm>
            <a:off x="2026641" y="1263353"/>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N0</a:t>
            </a:r>
            <a:endParaRPr b="1">
              <a:solidFill>
                <a:srgbClr val="FFFFFF"/>
              </a:solidFill>
            </a:endParaRPr>
          </a:p>
        </p:txBody>
      </p:sp>
      <p:sp>
        <p:nvSpPr>
          <p:cNvPr id="607" name="Google Shape;607;p63"/>
          <p:cNvSpPr/>
          <p:nvPr/>
        </p:nvSpPr>
        <p:spPr>
          <a:xfrm>
            <a:off x="1661816" y="190129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N1</a:t>
            </a:r>
            <a:endParaRPr b="1" u="sng">
              <a:solidFill>
                <a:srgbClr val="FFFFFF"/>
              </a:solidFill>
            </a:endParaRPr>
          </a:p>
        </p:txBody>
      </p:sp>
      <p:sp>
        <p:nvSpPr>
          <p:cNvPr id="608" name="Google Shape;608;p63"/>
          <p:cNvSpPr/>
          <p:nvPr/>
        </p:nvSpPr>
        <p:spPr>
          <a:xfrm>
            <a:off x="2439191" y="190129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N2</a:t>
            </a:r>
            <a:endParaRPr b="1">
              <a:solidFill>
                <a:srgbClr val="FFFFFF"/>
              </a:solidFill>
            </a:endParaRPr>
          </a:p>
        </p:txBody>
      </p:sp>
      <p:cxnSp>
        <p:nvCxnSpPr>
          <p:cNvPr id="609" name="Google Shape;609;p63"/>
          <p:cNvCxnSpPr>
            <a:stCxn id="606" idx="2"/>
            <a:endCxn id="607" idx="0"/>
          </p:cNvCxnSpPr>
          <p:nvPr/>
        </p:nvCxnSpPr>
        <p:spPr>
          <a:xfrm flipH="1">
            <a:off x="1936191" y="1670453"/>
            <a:ext cx="364800" cy="230700"/>
          </a:xfrm>
          <a:prstGeom prst="straightConnector1">
            <a:avLst/>
          </a:prstGeom>
          <a:noFill/>
          <a:ln cap="flat" cmpd="sng" w="28575">
            <a:solidFill>
              <a:srgbClr val="00A598"/>
            </a:solidFill>
            <a:prstDash val="solid"/>
            <a:round/>
            <a:headEnd len="med" w="med" type="none"/>
            <a:tailEnd len="med" w="med" type="stealth"/>
          </a:ln>
        </p:spPr>
      </p:cxnSp>
      <p:cxnSp>
        <p:nvCxnSpPr>
          <p:cNvPr id="610" name="Google Shape;610;p63"/>
          <p:cNvCxnSpPr>
            <a:stCxn id="606" idx="2"/>
            <a:endCxn id="608" idx="0"/>
          </p:cNvCxnSpPr>
          <p:nvPr/>
        </p:nvCxnSpPr>
        <p:spPr>
          <a:xfrm>
            <a:off x="2300991" y="1670453"/>
            <a:ext cx="412500" cy="230700"/>
          </a:xfrm>
          <a:prstGeom prst="straightConnector1">
            <a:avLst/>
          </a:prstGeom>
          <a:noFill/>
          <a:ln cap="flat" cmpd="sng" w="28575">
            <a:solidFill>
              <a:srgbClr val="00A598"/>
            </a:solidFill>
            <a:prstDash val="solid"/>
            <a:round/>
            <a:headEnd len="med" w="med" type="none"/>
            <a:tailEnd len="med" w="med" type="stealth"/>
          </a:ln>
        </p:spPr>
      </p:cxnSp>
      <p:sp>
        <p:nvSpPr>
          <p:cNvPr id="611" name="Google Shape;611;p63"/>
          <p:cNvSpPr/>
          <p:nvPr/>
        </p:nvSpPr>
        <p:spPr>
          <a:xfrm>
            <a:off x="3831544" y="1818653"/>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N0</a:t>
            </a:r>
            <a:endParaRPr b="1">
              <a:solidFill>
                <a:srgbClr val="FFFFFF"/>
              </a:solidFill>
            </a:endParaRPr>
          </a:p>
        </p:txBody>
      </p:sp>
      <p:sp>
        <p:nvSpPr>
          <p:cNvPr id="612" name="Google Shape;612;p63"/>
          <p:cNvSpPr/>
          <p:nvPr/>
        </p:nvSpPr>
        <p:spPr>
          <a:xfrm>
            <a:off x="3466719" y="245659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N1</a:t>
            </a:r>
            <a:endParaRPr b="1">
              <a:solidFill>
                <a:srgbClr val="FFFFFF"/>
              </a:solidFill>
            </a:endParaRPr>
          </a:p>
        </p:txBody>
      </p:sp>
      <p:sp>
        <p:nvSpPr>
          <p:cNvPr id="613" name="Google Shape;613;p63"/>
          <p:cNvSpPr/>
          <p:nvPr/>
        </p:nvSpPr>
        <p:spPr>
          <a:xfrm>
            <a:off x="4244094" y="245659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N2</a:t>
            </a:r>
            <a:endParaRPr b="1">
              <a:solidFill>
                <a:srgbClr val="FFFFFF"/>
              </a:solidFill>
            </a:endParaRPr>
          </a:p>
        </p:txBody>
      </p:sp>
      <p:sp>
        <p:nvSpPr>
          <p:cNvPr id="614" name="Google Shape;614;p63"/>
          <p:cNvSpPr/>
          <p:nvPr/>
        </p:nvSpPr>
        <p:spPr>
          <a:xfrm>
            <a:off x="3270294" y="3146435"/>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N3</a:t>
            </a:r>
            <a:endParaRPr b="1" u="sng">
              <a:solidFill>
                <a:srgbClr val="FFFFFF"/>
              </a:solidFill>
            </a:endParaRPr>
          </a:p>
        </p:txBody>
      </p:sp>
      <p:sp>
        <p:nvSpPr>
          <p:cNvPr id="615" name="Google Shape;615;p63"/>
          <p:cNvSpPr/>
          <p:nvPr/>
        </p:nvSpPr>
        <p:spPr>
          <a:xfrm>
            <a:off x="3912869" y="3146435"/>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N4</a:t>
            </a:r>
            <a:endParaRPr b="1">
              <a:solidFill>
                <a:srgbClr val="FFFFFF"/>
              </a:solidFill>
            </a:endParaRPr>
          </a:p>
        </p:txBody>
      </p:sp>
      <p:sp>
        <p:nvSpPr>
          <p:cNvPr id="616" name="Google Shape;616;p63"/>
          <p:cNvSpPr/>
          <p:nvPr/>
        </p:nvSpPr>
        <p:spPr>
          <a:xfrm>
            <a:off x="4555444" y="3146435"/>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N5</a:t>
            </a:r>
            <a:endParaRPr b="1">
              <a:solidFill>
                <a:srgbClr val="FFFFFF"/>
              </a:solidFill>
            </a:endParaRPr>
          </a:p>
        </p:txBody>
      </p:sp>
      <p:cxnSp>
        <p:nvCxnSpPr>
          <p:cNvPr id="617" name="Google Shape;617;p63"/>
          <p:cNvCxnSpPr>
            <a:endCxn id="612" idx="0"/>
          </p:cNvCxnSpPr>
          <p:nvPr/>
        </p:nvCxnSpPr>
        <p:spPr>
          <a:xfrm flipH="1">
            <a:off x="3741069" y="2225599"/>
            <a:ext cx="341100" cy="231000"/>
          </a:xfrm>
          <a:prstGeom prst="straightConnector1">
            <a:avLst/>
          </a:prstGeom>
          <a:noFill/>
          <a:ln cap="flat" cmpd="sng" w="28575">
            <a:solidFill>
              <a:srgbClr val="00A598"/>
            </a:solidFill>
            <a:prstDash val="solid"/>
            <a:round/>
            <a:headEnd len="med" w="med" type="none"/>
            <a:tailEnd len="med" w="med" type="stealth"/>
          </a:ln>
        </p:spPr>
      </p:cxnSp>
      <p:cxnSp>
        <p:nvCxnSpPr>
          <p:cNvPr id="618" name="Google Shape;618;p63"/>
          <p:cNvCxnSpPr>
            <a:endCxn id="613" idx="0"/>
          </p:cNvCxnSpPr>
          <p:nvPr/>
        </p:nvCxnSpPr>
        <p:spPr>
          <a:xfrm>
            <a:off x="4081944" y="2225599"/>
            <a:ext cx="436500" cy="231000"/>
          </a:xfrm>
          <a:prstGeom prst="straightConnector1">
            <a:avLst/>
          </a:prstGeom>
          <a:noFill/>
          <a:ln cap="flat" cmpd="sng" w="28575">
            <a:solidFill>
              <a:srgbClr val="00A598"/>
            </a:solidFill>
            <a:prstDash val="solid"/>
            <a:round/>
            <a:headEnd len="med" w="med" type="none"/>
            <a:tailEnd len="med" w="med" type="stealth"/>
          </a:ln>
        </p:spPr>
      </p:cxnSp>
      <p:cxnSp>
        <p:nvCxnSpPr>
          <p:cNvPr id="619" name="Google Shape;619;p63"/>
          <p:cNvCxnSpPr>
            <a:stCxn id="612" idx="2"/>
            <a:endCxn id="614" idx="0"/>
          </p:cNvCxnSpPr>
          <p:nvPr/>
        </p:nvCxnSpPr>
        <p:spPr>
          <a:xfrm flipH="1">
            <a:off x="3544569" y="2863699"/>
            <a:ext cx="196500" cy="282600"/>
          </a:xfrm>
          <a:prstGeom prst="straightConnector1">
            <a:avLst/>
          </a:prstGeom>
          <a:noFill/>
          <a:ln cap="flat" cmpd="sng" w="28575">
            <a:solidFill>
              <a:schemeClr val="accent1"/>
            </a:solidFill>
            <a:prstDash val="solid"/>
            <a:round/>
            <a:headEnd len="med" w="med" type="none"/>
            <a:tailEnd len="med" w="med" type="stealth"/>
          </a:ln>
        </p:spPr>
      </p:cxnSp>
      <p:cxnSp>
        <p:nvCxnSpPr>
          <p:cNvPr id="620" name="Google Shape;620;p63"/>
          <p:cNvCxnSpPr>
            <a:stCxn id="612" idx="2"/>
            <a:endCxn id="615" idx="0"/>
          </p:cNvCxnSpPr>
          <p:nvPr/>
        </p:nvCxnSpPr>
        <p:spPr>
          <a:xfrm>
            <a:off x="3741069" y="2863699"/>
            <a:ext cx="446100" cy="282600"/>
          </a:xfrm>
          <a:prstGeom prst="straightConnector1">
            <a:avLst/>
          </a:prstGeom>
          <a:noFill/>
          <a:ln cap="flat" cmpd="sng" w="28575">
            <a:solidFill>
              <a:schemeClr val="accent1"/>
            </a:solidFill>
            <a:prstDash val="solid"/>
            <a:round/>
            <a:headEnd len="med" w="med" type="none"/>
            <a:tailEnd len="med" w="med" type="stealth"/>
          </a:ln>
        </p:spPr>
      </p:cxnSp>
      <p:cxnSp>
        <p:nvCxnSpPr>
          <p:cNvPr id="621" name="Google Shape;621;p63"/>
          <p:cNvCxnSpPr>
            <a:stCxn id="612" idx="2"/>
            <a:endCxn id="616" idx="0"/>
          </p:cNvCxnSpPr>
          <p:nvPr/>
        </p:nvCxnSpPr>
        <p:spPr>
          <a:xfrm>
            <a:off x="3741069" y="2863699"/>
            <a:ext cx="1088700" cy="282600"/>
          </a:xfrm>
          <a:prstGeom prst="straightConnector1">
            <a:avLst/>
          </a:prstGeom>
          <a:noFill/>
          <a:ln cap="flat" cmpd="sng" w="28575">
            <a:solidFill>
              <a:schemeClr val="accent1"/>
            </a:solidFill>
            <a:prstDash val="solid"/>
            <a:round/>
            <a:headEnd len="med" w="med" type="none"/>
            <a:tailEnd len="med" w="med" type="stealth"/>
          </a:ln>
        </p:spPr>
      </p:cxnSp>
      <p:sp>
        <p:nvSpPr>
          <p:cNvPr id="622" name="Google Shape;622;p63"/>
          <p:cNvSpPr txBox="1"/>
          <p:nvPr/>
        </p:nvSpPr>
        <p:spPr>
          <a:xfrm>
            <a:off x="518975" y="2608400"/>
            <a:ext cx="27513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Source Sans Pro"/>
                <a:ea typeface="Source Sans Pro"/>
                <a:cs typeface="Source Sans Pro"/>
                <a:sym typeface="Source Sans Pro"/>
              </a:rPr>
              <a:t>Size of state grows with each step</a:t>
            </a:r>
            <a:endParaRPr sz="2000">
              <a:solidFill>
                <a:schemeClr val="dk2"/>
              </a:solidFill>
              <a:latin typeface="Source Sans Pro"/>
              <a:ea typeface="Source Sans Pro"/>
              <a:cs typeface="Source Sans Pro"/>
              <a:sym typeface="Source Sans Pro"/>
            </a:endParaRPr>
          </a:p>
        </p:txBody>
      </p:sp>
      <p:sp>
        <p:nvSpPr>
          <p:cNvPr id="623" name="Google Shape;623;p63"/>
          <p:cNvSpPr txBox="1"/>
          <p:nvPr/>
        </p:nvSpPr>
        <p:spPr>
          <a:xfrm>
            <a:off x="5867175" y="2967625"/>
            <a:ext cx="25296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Source Sans Pro"/>
                <a:ea typeface="Source Sans Pro"/>
                <a:cs typeface="Source Sans Pro"/>
                <a:sym typeface="Source Sans Pro"/>
              </a:rPr>
              <a:t>Rewards are delayed until end</a:t>
            </a:r>
            <a:endParaRPr sz="2000">
              <a:solidFill>
                <a:schemeClr val="dk2"/>
              </a:solidFill>
              <a:latin typeface="Source Sans Pro"/>
              <a:ea typeface="Source Sans Pro"/>
              <a:cs typeface="Source Sans Pro"/>
              <a:sym typeface="Source Sans Pro"/>
            </a:endParaRPr>
          </a:p>
        </p:txBody>
      </p:sp>
      <p:cxnSp>
        <p:nvCxnSpPr>
          <p:cNvPr id="624" name="Google Shape;624;p63"/>
          <p:cNvCxnSpPr/>
          <p:nvPr/>
        </p:nvCxnSpPr>
        <p:spPr>
          <a:xfrm>
            <a:off x="1248300" y="1683950"/>
            <a:ext cx="687900" cy="0"/>
          </a:xfrm>
          <a:prstGeom prst="straightConnector1">
            <a:avLst/>
          </a:prstGeom>
          <a:noFill/>
          <a:ln cap="flat" cmpd="sng" w="76200">
            <a:solidFill>
              <a:srgbClr val="CCCCCC"/>
            </a:solidFill>
            <a:prstDash val="solid"/>
            <a:round/>
            <a:headEnd len="med" w="med" type="none"/>
            <a:tailEnd len="med" w="med" type="stealth"/>
          </a:ln>
        </p:spPr>
      </p:cxnSp>
      <p:cxnSp>
        <p:nvCxnSpPr>
          <p:cNvPr id="625" name="Google Shape;625;p63"/>
          <p:cNvCxnSpPr/>
          <p:nvPr/>
        </p:nvCxnSpPr>
        <p:spPr>
          <a:xfrm>
            <a:off x="3073038" y="2054900"/>
            <a:ext cx="582900" cy="253500"/>
          </a:xfrm>
          <a:prstGeom prst="straightConnector1">
            <a:avLst/>
          </a:prstGeom>
          <a:noFill/>
          <a:ln cap="flat" cmpd="sng" w="76200">
            <a:solidFill>
              <a:srgbClr val="CCCCCC"/>
            </a:solidFill>
            <a:prstDash val="solid"/>
            <a:round/>
            <a:headEnd len="med" w="med" type="none"/>
            <a:tailEnd len="med" w="med" type="stealth"/>
          </a:ln>
        </p:spPr>
      </p:cxnSp>
      <p:sp>
        <p:nvSpPr>
          <p:cNvPr id="626" name="Google Shape;626;p63"/>
          <p:cNvSpPr/>
          <p:nvPr/>
        </p:nvSpPr>
        <p:spPr>
          <a:xfrm>
            <a:off x="5822226" y="11818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N0</a:t>
            </a:r>
            <a:endParaRPr b="1" u="sng">
              <a:solidFill>
                <a:srgbClr val="FFFFFF"/>
              </a:solidFill>
            </a:endParaRPr>
          </a:p>
        </p:txBody>
      </p:sp>
      <p:sp>
        <p:nvSpPr>
          <p:cNvPr id="627" name="Google Shape;627;p63"/>
          <p:cNvSpPr/>
          <p:nvPr/>
        </p:nvSpPr>
        <p:spPr>
          <a:xfrm>
            <a:off x="6584226" y="11818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N1</a:t>
            </a:r>
            <a:endParaRPr b="1" u="sng">
              <a:solidFill>
                <a:srgbClr val="FFFFFF"/>
              </a:solidFill>
            </a:endParaRPr>
          </a:p>
        </p:txBody>
      </p:sp>
      <p:sp>
        <p:nvSpPr>
          <p:cNvPr id="628" name="Google Shape;628;p63"/>
          <p:cNvSpPr/>
          <p:nvPr/>
        </p:nvSpPr>
        <p:spPr>
          <a:xfrm>
            <a:off x="7346226" y="11818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N2</a:t>
            </a:r>
            <a:endParaRPr b="1" u="sng">
              <a:solidFill>
                <a:srgbClr val="FFFFFF"/>
              </a:solidFill>
            </a:endParaRPr>
          </a:p>
        </p:txBody>
      </p:sp>
      <p:sp>
        <p:nvSpPr>
          <p:cNvPr id="629" name="Google Shape;629;p63"/>
          <p:cNvSpPr/>
          <p:nvPr/>
        </p:nvSpPr>
        <p:spPr>
          <a:xfrm>
            <a:off x="8108226" y="11818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t>
            </a:r>
            <a:endParaRPr b="1">
              <a:solidFill>
                <a:schemeClr val="lt1"/>
              </a:solidFill>
            </a:endParaRPr>
          </a:p>
        </p:txBody>
      </p:sp>
      <p:sp>
        <p:nvSpPr>
          <p:cNvPr id="630" name="Google Shape;630;p63"/>
          <p:cNvSpPr/>
          <p:nvPr/>
        </p:nvSpPr>
        <p:spPr>
          <a:xfrm>
            <a:off x="5822226" y="17914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t>
            </a:r>
            <a:endParaRPr b="1" u="sng">
              <a:solidFill>
                <a:srgbClr val="FFFFFF"/>
              </a:solidFill>
            </a:endParaRPr>
          </a:p>
        </p:txBody>
      </p:sp>
      <p:sp>
        <p:nvSpPr>
          <p:cNvPr id="631" name="Google Shape;631;p63"/>
          <p:cNvSpPr/>
          <p:nvPr/>
        </p:nvSpPr>
        <p:spPr>
          <a:xfrm>
            <a:off x="6584226" y="17914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t>
            </a:r>
            <a:endParaRPr b="1" u="sng">
              <a:solidFill>
                <a:srgbClr val="FFFFFF"/>
              </a:solidFill>
            </a:endParaRPr>
          </a:p>
        </p:txBody>
      </p:sp>
      <p:sp>
        <p:nvSpPr>
          <p:cNvPr id="632" name="Google Shape;632;p63"/>
          <p:cNvSpPr/>
          <p:nvPr/>
        </p:nvSpPr>
        <p:spPr>
          <a:xfrm>
            <a:off x="7346226" y="17914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u="sng">
                <a:solidFill>
                  <a:schemeClr val="lt1"/>
                </a:solidFill>
              </a:rPr>
              <a:t>N999999</a:t>
            </a:r>
            <a:endParaRPr b="1">
              <a:solidFill>
                <a:schemeClr val="lt1"/>
              </a:solidFill>
            </a:endParaRPr>
          </a:p>
        </p:txBody>
      </p:sp>
      <p:sp>
        <p:nvSpPr>
          <p:cNvPr id="633" name="Google Shape;633;p63"/>
          <p:cNvSpPr/>
          <p:nvPr/>
        </p:nvSpPr>
        <p:spPr>
          <a:xfrm>
            <a:off x="8108226" y="17914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u="sng">
                <a:solidFill>
                  <a:srgbClr val="FFFFFF"/>
                </a:solidFill>
              </a:rPr>
              <a:t>N1000000</a:t>
            </a:r>
            <a:endParaRPr b="1" sz="600" u="sng">
              <a:solidFill>
                <a:srgbClr val="FFFFFF"/>
              </a:solidFill>
            </a:endParaRPr>
          </a:p>
        </p:txBody>
      </p:sp>
      <p:sp>
        <p:nvSpPr>
          <p:cNvPr id="634" name="Google Shape;634;p63"/>
          <p:cNvSpPr txBox="1"/>
          <p:nvPr/>
        </p:nvSpPr>
        <p:spPr>
          <a:xfrm>
            <a:off x="7210800" y="2598950"/>
            <a:ext cx="13929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reward = -52</a:t>
            </a:r>
            <a:endParaRPr b="1">
              <a:solidFill>
                <a:srgbClr val="6AA84F"/>
              </a:solidFill>
            </a:endParaRPr>
          </a:p>
        </p:txBody>
      </p:sp>
      <p:cxnSp>
        <p:nvCxnSpPr>
          <p:cNvPr id="635" name="Google Shape;635;p63"/>
          <p:cNvCxnSpPr>
            <a:stCxn id="634" idx="0"/>
            <a:endCxn id="633" idx="2"/>
          </p:cNvCxnSpPr>
          <p:nvPr/>
        </p:nvCxnSpPr>
        <p:spPr>
          <a:xfrm flipH="1" rot="10800000">
            <a:off x="7907250" y="2198450"/>
            <a:ext cx="475200" cy="400500"/>
          </a:xfrm>
          <a:prstGeom prst="straightConnector1">
            <a:avLst/>
          </a:prstGeom>
          <a:noFill/>
          <a:ln cap="flat" cmpd="sng" w="19050">
            <a:solidFill>
              <a:srgbClr val="6AA84F"/>
            </a:solidFill>
            <a:prstDash val="solid"/>
            <a:round/>
            <a:headEnd len="med" w="med" type="none"/>
            <a:tailEnd len="med" w="med" type="triangle"/>
          </a:ln>
        </p:spPr>
      </p:cxnSp>
      <p:cxnSp>
        <p:nvCxnSpPr>
          <p:cNvPr id="636" name="Google Shape;636;p63"/>
          <p:cNvCxnSpPr>
            <a:stCxn id="626" idx="3"/>
            <a:endCxn id="627" idx="1"/>
          </p:cNvCxnSpPr>
          <p:nvPr/>
        </p:nvCxnSpPr>
        <p:spPr>
          <a:xfrm>
            <a:off x="6370926" y="1385391"/>
            <a:ext cx="213300" cy="0"/>
          </a:xfrm>
          <a:prstGeom prst="straightConnector1">
            <a:avLst/>
          </a:prstGeom>
          <a:noFill/>
          <a:ln cap="flat" cmpd="sng" w="9525">
            <a:solidFill>
              <a:schemeClr val="dk2"/>
            </a:solidFill>
            <a:prstDash val="solid"/>
            <a:round/>
            <a:headEnd len="med" w="med" type="none"/>
            <a:tailEnd len="med" w="med" type="triangle"/>
          </a:ln>
        </p:spPr>
      </p:cxnSp>
      <p:cxnSp>
        <p:nvCxnSpPr>
          <p:cNvPr id="637" name="Google Shape;637;p63"/>
          <p:cNvCxnSpPr>
            <a:stCxn id="627" idx="3"/>
            <a:endCxn id="628" idx="1"/>
          </p:cNvCxnSpPr>
          <p:nvPr/>
        </p:nvCxnSpPr>
        <p:spPr>
          <a:xfrm>
            <a:off x="7132926" y="1385391"/>
            <a:ext cx="213300" cy="0"/>
          </a:xfrm>
          <a:prstGeom prst="straightConnector1">
            <a:avLst/>
          </a:prstGeom>
          <a:noFill/>
          <a:ln cap="flat" cmpd="sng" w="9525">
            <a:solidFill>
              <a:schemeClr val="dk2"/>
            </a:solidFill>
            <a:prstDash val="solid"/>
            <a:round/>
            <a:headEnd len="med" w="med" type="none"/>
            <a:tailEnd len="med" w="med" type="triangle"/>
          </a:ln>
        </p:spPr>
      </p:cxnSp>
      <p:cxnSp>
        <p:nvCxnSpPr>
          <p:cNvPr id="638" name="Google Shape;638;p63"/>
          <p:cNvCxnSpPr>
            <a:stCxn id="628" idx="3"/>
            <a:endCxn id="629" idx="1"/>
          </p:cNvCxnSpPr>
          <p:nvPr/>
        </p:nvCxnSpPr>
        <p:spPr>
          <a:xfrm>
            <a:off x="7894926" y="1385391"/>
            <a:ext cx="213300" cy="0"/>
          </a:xfrm>
          <a:prstGeom prst="straightConnector1">
            <a:avLst/>
          </a:prstGeom>
          <a:noFill/>
          <a:ln cap="flat" cmpd="sng" w="9525">
            <a:solidFill>
              <a:schemeClr val="dk2"/>
            </a:solidFill>
            <a:prstDash val="solid"/>
            <a:round/>
            <a:headEnd len="med" w="med" type="none"/>
            <a:tailEnd len="med" w="med" type="triangle"/>
          </a:ln>
        </p:spPr>
      </p:cxnSp>
      <p:cxnSp>
        <p:nvCxnSpPr>
          <p:cNvPr id="639" name="Google Shape;639;p63"/>
          <p:cNvCxnSpPr>
            <a:stCxn id="629" idx="2"/>
            <a:endCxn id="630" idx="0"/>
          </p:cNvCxnSpPr>
          <p:nvPr/>
        </p:nvCxnSpPr>
        <p:spPr>
          <a:xfrm flipH="1">
            <a:off x="6096576" y="1588941"/>
            <a:ext cx="2286000" cy="202500"/>
          </a:xfrm>
          <a:prstGeom prst="straightConnector1">
            <a:avLst/>
          </a:prstGeom>
          <a:noFill/>
          <a:ln cap="flat" cmpd="sng" w="9525">
            <a:solidFill>
              <a:schemeClr val="dk2"/>
            </a:solidFill>
            <a:prstDash val="solid"/>
            <a:round/>
            <a:headEnd len="med" w="med" type="none"/>
            <a:tailEnd len="med" w="med" type="triangle"/>
          </a:ln>
        </p:spPr>
      </p:cxnSp>
      <p:cxnSp>
        <p:nvCxnSpPr>
          <p:cNvPr id="640" name="Google Shape;640;p63"/>
          <p:cNvCxnSpPr>
            <a:stCxn id="630" idx="3"/>
            <a:endCxn id="631" idx="1"/>
          </p:cNvCxnSpPr>
          <p:nvPr/>
        </p:nvCxnSpPr>
        <p:spPr>
          <a:xfrm>
            <a:off x="6370926" y="1994991"/>
            <a:ext cx="213300" cy="0"/>
          </a:xfrm>
          <a:prstGeom prst="straightConnector1">
            <a:avLst/>
          </a:prstGeom>
          <a:noFill/>
          <a:ln cap="flat" cmpd="sng" w="9525">
            <a:solidFill>
              <a:schemeClr val="dk2"/>
            </a:solidFill>
            <a:prstDash val="solid"/>
            <a:round/>
            <a:headEnd len="med" w="med" type="none"/>
            <a:tailEnd len="med" w="med" type="triangle"/>
          </a:ln>
        </p:spPr>
      </p:cxnSp>
      <p:cxnSp>
        <p:nvCxnSpPr>
          <p:cNvPr id="641" name="Google Shape;641;p63"/>
          <p:cNvCxnSpPr>
            <a:stCxn id="631" idx="3"/>
            <a:endCxn id="632" idx="1"/>
          </p:cNvCxnSpPr>
          <p:nvPr/>
        </p:nvCxnSpPr>
        <p:spPr>
          <a:xfrm>
            <a:off x="7132926" y="1994991"/>
            <a:ext cx="213300" cy="0"/>
          </a:xfrm>
          <a:prstGeom prst="straightConnector1">
            <a:avLst/>
          </a:prstGeom>
          <a:noFill/>
          <a:ln cap="flat" cmpd="sng" w="9525">
            <a:solidFill>
              <a:schemeClr val="dk2"/>
            </a:solidFill>
            <a:prstDash val="solid"/>
            <a:round/>
            <a:headEnd len="med" w="med" type="none"/>
            <a:tailEnd len="med" w="med" type="triangle"/>
          </a:ln>
        </p:spPr>
      </p:cxnSp>
      <p:cxnSp>
        <p:nvCxnSpPr>
          <p:cNvPr id="642" name="Google Shape;642;p63"/>
          <p:cNvCxnSpPr>
            <a:stCxn id="632" idx="3"/>
            <a:endCxn id="633" idx="1"/>
          </p:cNvCxnSpPr>
          <p:nvPr/>
        </p:nvCxnSpPr>
        <p:spPr>
          <a:xfrm>
            <a:off x="7894926" y="1994991"/>
            <a:ext cx="213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#1</a:t>
            </a:r>
            <a:endParaRPr/>
          </a:p>
        </p:txBody>
      </p:sp>
      <p:sp>
        <p:nvSpPr>
          <p:cNvPr id="648" name="Google Shape;648;p64"/>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Node states are independent of parent or sibling nodes</a:t>
            </a:r>
            <a:endParaRPr/>
          </a:p>
        </p:txBody>
      </p:sp>
      <p:sp>
        <p:nvSpPr>
          <p:cNvPr id="649" name="Google Shape;649;p64"/>
          <p:cNvSpPr/>
          <p:nvPr/>
        </p:nvSpPr>
        <p:spPr>
          <a:xfrm>
            <a:off x="1388525" y="2063850"/>
            <a:ext cx="2032800" cy="2108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4"/>
          <p:cNvSpPr txBox="1"/>
          <p:nvPr/>
        </p:nvSpPr>
        <p:spPr>
          <a:xfrm>
            <a:off x="2080157" y="3812210"/>
            <a:ext cx="963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 s</a:t>
            </a:r>
            <a:r>
              <a:rPr baseline="-25000" lang="en"/>
              <a:t>2</a:t>
            </a:r>
            <a:endParaRPr baseline="-25000"/>
          </a:p>
        </p:txBody>
      </p:sp>
      <p:sp>
        <p:nvSpPr>
          <p:cNvPr id="651" name="Google Shape;651;p64"/>
          <p:cNvSpPr/>
          <p:nvPr/>
        </p:nvSpPr>
        <p:spPr>
          <a:xfrm>
            <a:off x="2027719" y="2137466"/>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N0</a:t>
            </a:r>
            <a:endParaRPr b="1">
              <a:solidFill>
                <a:srgbClr val="FFFFFF"/>
              </a:solidFill>
            </a:endParaRPr>
          </a:p>
        </p:txBody>
      </p:sp>
      <p:sp>
        <p:nvSpPr>
          <p:cNvPr id="652" name="Google Shape;652;p64"/>
          <p:cNvSpPr/>
          <p:nvPr/>
        </p:nvSpPr>
        <p:spPr>
          <a:xfrm>
            <a:off x="1662894" y="27754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N1</a:t>
            </a:r>
            <a:endParaRPr b="1">
              <a:solidFill>
                <a:srgbClr val="FFFFFF"/>
              </a:solidFill>
            </a:endParaRPr>
          </a:p>
        </p:txBody>
      </p:sp>
      <p:sp>
        <p:nvSpPr>
          <p:cNvPr id="653" name="Google Shape;653;p64"/>
          <p:cNvSpPr/>
          <p:nvPr/>
        </p:nvSpPr>
        <p:spPr>
          <a:xfrm>
            <a:off x="2440269" y="27754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N2</a:t>
            </a:r>
            <a:endParaRPr b="1">
              <a:solidFill>
                <a:srgbClr val="FFFFFF"/>
              </a:solidFill>
            </a:endParaRPr>
          </a:p>
        </p:txBody>
      </p:sp>
      <p:sp>
        <p:nvSpPr>
          <p:cNvPr id="654" name="Google Shape;654;p64"/>
          <p:cNvSpPr/>
          <p:nvPr/>
        </p:nvSpPr>
        <p:spPr>
          <a:xfrm>
            <a:off x="1466469"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N3</a:t>
            </a:r>
            <a:endParaRPr b="1" u="sng">
              <a:solidFill>
                <a:srgbClr val="FFFFFF"/>
              </a:solidFill>
            </a:endParaRPr>
          </a:p>
        </p:txBody>
      </p:sp>
      <p:sp>
        <p:nvSpPr>
          <p:cNvPr id="655" name="Google Shape;655;p64"/>
          <p:cNvSpPr/>
          <p:nvPr/>
        </p:nvSpPr>
        <p:spPr>
          <a:xfrm>
            <a:off x="2109044"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N4</a:t>
            </a:r>
            <a:endParaRPr b="1">
              <a:solidFill>
                <a:srgbClr val="FFFFFF"/>
              </a:solidFill>
            </a:endParaRPr>
          </a:p>
        </p:txBody>
      </p:sp>
      <p:sp>
        <p:nvSpPr>
          <p:cNvPr id="656" name="Google Shape;656;p64"/>
          <p:cNvSpPr/>
          <p:nvPr/>
        </p:nvSpPr>
        <p:spPr>
          <a:xfrm>
            <a:off x="2751619"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N5</a:t>
            </a:r>
            <a:endParaRPr b="1">
              <a:solidFill>
                <a:srgbClr val="FFFFFF"/>
              </a:solidFill>
            </a:endParaRPr>
          </a:p>
        </p:txBody>
      </p:sp>
      <p:cxnSp>
        <p:nvCxnSpPr>
          <p:cNvPr id="657" name="Google Shape;657;p64"/>
          <p:cNvCxnSpPr>
            <a:endCxn id="652" idx="0"/>
          </p:cNvCxnSpPr>
          <p:nvPr/>
        </p:nvCxnSpPr>
        <p:spPr>
          <a:xfrm flipH="1">
            <a:off x="1937244" y="2544411"/>
            <a:ext cx="341100" cy="231000"/>
          </a:xfrm>
          <a:prstGeom prst="straightConnector1">
            <a:avLst/>
          </a:prstGeom>
          <a:noFill/>
          <a:ln cap="flat" cmpd="sng" w="28575">
            <a:solidFill>
              <a:srgbClr val="00A598"/>
            </a:solidFill>
            <a:prstDash val="solid"/>
            <a:round/>
            <a:headEnd len="med" w="med" type="none"/>
            <a:tailEnd len="med" w="med" type="stealth"/>
          </a:ln>
        </p:spPr>
      </p:cxnSp>
      <p:cxnSp>
        <p:nvCxnSpPr>
          <p:cNvPr id="658" name="Google Shape;658;p64"/>
          <p:cNvCxnSpPr>
            <a:endCxn id="653" idx="0"/>
          </p:cNvCxnSpPr>
          <p:nvPr/>
        </p:nvCxnSpPr>
        <p:spPr>
          <a:xfrm>
            <a:off x="2278119" y="2544411"/>
            <a:ext cx="436500" cy="231000"/>
          </a:xfrm>
          <a:prstGeom prst="straightConnector1">
            <a:avLst/>
          </a:prstGeom>
          <a:noFill/>
          <a:ln cap="flat" cmpd="sng" w="28575">
            <a:solidFill>
              <a:srgbClr val="00A598"/>
            </a:solidFill>
            <a:prstDash val="solid"/>
            <a:round/>
            <a:headEnd len="med" w="med" type="none"/>
            <a:tailEnd len="med" w="med" type="stealth"/>
          </a:ln>
        </p:spPr>
      </p:cxnSp>
      <p:cxnSp>
        <p:nvCxnSpPr>
          <p:cNvPr id="659" name="Google Shape;659;p64"/>
          <p:cNvCxnSpPr>
            <a:stCxn id="652" idx="2"/>
            <a:endCxn id="654" idx="0"/>
          </p:cNvCxnSpPr>
          <p:nvPr/>
        </p:nvCxnSpPr>
        <p:spPr>
          <a:xfrm flipH="1">
            <a:off x="1740744" y="3182511"/>
            <a:ext cx="196500" cy="282600"/>
          </a:xfrm>
          <a:prstGeom prst="straightConnector1">
            <a:avLst/>
          </a:prstGeom>
          <a:noFill/>
          <a:ln cap="flat" cmpd="sng" w="28575">
            <a:solidFill>
              <a:schemeClr val="accent1"/>
            </a:solidFill>
            <a:prstDash val="solid"/>
            <a:round/>
            <a:headEnd len="med" w="med" type="none"/>
            <a:tailEnd len="med" w="med" type="stealth"/>
          </a:ln>
        </p:spPr>
      </p:cxnSp>
      <p:cxnSp>
        <p:nvCxnSpPr>
          <p:cNvPr id="660" name="Google Shape;660;p64"/>
          <p:cNvCxnSpPr>
            <a:stCxn id="652" idx="2"/>
            <a:endCxn id="655" idx="0"/>
          </p:cNvCxnSpPr>
          <p:nvPr/>
        </p:nvCxnSpPr>
        <p:spPr>
          <a:xfrm>
            <a:off x="1937244" y="3182511"/>
            <a:ext cx="446100" cy="282600"/>
          </a:xfrm>
          <a:prstGeom prst="straightConnector1">
            <a:avLst/>
          </a:prstGeom>
          <a:noFill/>
          <a:ln cap="flat" cmpd="sng" w="28575">
            <a:solidFill>
              <a:schemeClr val="accent1"/>
            </a:solidFill>
            <a:prstDash val="solid"/>
            <a:round/>
            <a:headEnd len="med" w="med" type="none"/>
            <a:tailEnd len="med" w="med" type="stealth"/>
          </a:ln>
        </p:spPr>
      </p:cxnSp>
      <p:cxnSp>
        <p:nvCxnSpPr>
          <p:cNvPr id="661" name="Google Shape;661;p64"/>
          <p:cNvCxnSpPr>
            <a:stCxn id="652" idx="2"/>
            <a:endCxn id="656" idx="0"/>
          </p:cNvCxnSpPr>
          <p:nvPr/>
        </p:nvCxnSpPr>
        <p:spPr>
          <a:xfrm>
            <a:off x="1937244" y="3182511"/>
            <a:ext cx="1088700" cy="282600"/>
          </a:xfrm>
          <a:prstGeom prst="straightConnector1">
            <a:avLst/>
          </a:prstGeom>
          <a:noFill/>
          <a:ln cap="flat" cmpd="sng" w="28575">
            <a:solidFill>
              <a:schemeClr val="accent1"/>
            </a:solidFill>
            <a:prstDash val="solid"/>
            <a:round/>
            <a:headEnd len="med" w="med" type="none"/>
            <a:tailEnd len="med" w="med" type="stealth"/>
          </a:ln>
        </p:spPr>
      </p:cxnSp>
      <p:sp>
        <p:nvSpPr>
          <p:cNvPr id="662" name="Google Shape;662;p64"/>
          <p:cNvSpPr txBox="1"/>
          <p:nvPr/>
        </p:nvSpPr>
        <p:spPr>
          <a:xfrm>
            <a:off x="4048325" y="1712550"/>
            <a:ext cx="42786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s</a:t>
            </a:r>
            <a:r>
              <a:rPr baseline="-25000" lang="en" sz="1800">
                <a:solidFill>
                  <a:schemeClr val="dk2"/>
                </a:solidFill>
                <a:latin typeface="Source Sans Pro"/>
                <a:ea typeface="Source Sans Pro"/>
                <a:cs typeface="Source Sans Pro"/>
                <a:sym typeface="Source Sans Pro"/>
              </a:rPr>
              <a:t>2 </a:t>
            </a:r>
            <a:r>
              <a:rPr lang="en" sz="1800">
                <a:solidFill>
                  <a:schemeClr val="dk2"/>
                </a:solidFill>
                <a:latin typeface="Source Sans Pro"/>
                <a:ea typeface="Source Sans Pro"/>
                <a:cs typeface="Source Sans Pro"/>
                <a:sym typeface="Source Sans Pro"/>
              </a:rPr>
              <a:t>can be represented as a fixed-length vector describing </a:t>
            </a:r>
            <a:r>
              <a:rPr lang="en" sz="1800">
                <a:solidFill>
                  <a:schemeClr val="dk2"/>
                </a:solidFill>
                <a:latin typeface="Source Sans Pro"/>
                <a:ea typeface="Source Sans Pro"/>
                <a:cs typeface="Source Sans Pro"/>
                <a:sym typeface="Source Sans Pro"/>
              </a:rPr>
              <a:t>N3's</a:t>
            </a:r>
            <a:r>
              <a:rPr lang="en" sz="1800">
                <a:solidFill>
                  <a:schemeClr val="dk2"/>
                </a:solidFill>
                <a:latin typeface="Source Sans Pro"/>
                <a:ea typeface="Source Sans Pro"/>
                <a:cs typeface="Source Sans Pro"/>
                <a:sym typeface="Source Sans Pro"/>
              </a:rPr>
              <a:t> bounding hypercube:</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a:t>
            </a:r>
            <a:r>
              <a:rPr lang="en" sz="1800">
                <a:solidFill>
                  <a:schemeClr val="dk2"/>
                </a:solidFill>
                <a:latin typeface="Consolas"/>
                <a:ea typeface="Consolas"/>
                <a:cs typeface="Consolas"/>
                <a:sym typeface="Consolas"/>
              </a:rPr>
              <a:t>SrcIPMin, SrcIPMax,</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DstIPMin, DstIPMax,</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SrcPortMin, SrcPortMax,</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DstPortMin, DstPortMax,</a:t>
            </a:r>
            <a:endParaRPr sz="18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2"/>
                </a:solidFill>
                <a:latin typeface="Consolas"/>
                <a:ea typeface="Consolas"/>
                <a:cs typeface="Consolas"/>
                <a:sym typeface="Consolas"/>
              </a:rPr>
              <a:t> ProtocolMin, ProtocolMax}</a:t>
            </a:r>
            <a:endParaRPr sz="1800">
              <a:solidFill>
                <a:schemeClr val="dk2"/>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a:t>
            </a:r>
            <a:r>
              <a:rPr lang="en"/>
              <a:t> #2</a:t>
            </a:r>
            <a:endParaRPr/>
          </a:p>
        </p:txBody>
      </p:sp>
      <p:sp>
        <p:nvSpPr>
          <p:cNvPr id="668" name="Google Shape;668;p65"/>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Building a tree is a branching decision process, not sequential MDP</a:t>
            </a:r>
            <a:endParaRPr/>
          </a:p>
          <a:p>
            <a:pPr indent="-342900" lvl="0" marL="457200" rtl="0" algn="l">
              <a:spcBef>
                <a:spcPts val="0"/>
              </a:spcBef>
              <a:spcAft>
                <a:spcPts val="0"/>
              </a:spcAft>
              <a:buSzPts val="1800"/>
              <a:buChar char="●"/>
            </a:pPr>
            <a:r>
              <a:rPr lang="en"/>
              <a:t>Calculate rewards not by summing over time, but agg. across tree branches</a:t>
            </a:r>
            <a:endParaRPr/>
          </a:p>
        </p:txBody>
      </p:sp>
      <p:sp>
        <p:nvSpPr>
          <p:cNvPr id="669" name="Google Shape;669;p65"/>
          <p:cNvSpPr/>
          <p:nvPr/>
        </p:nvSpPr>
        <p:spPr>
          <a:xfrm>
            <a:off x="1388525" y="2063850"/>
            <a:ext cx="2032800" cy="2108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5"/>
          <p:cNvSpPr txBox="1"/>
          <p:nvPr/>
        </p:nvSpPr>
        <p:spPr>
          <a:xfrm>
            <a:off x="2080157" y="3812210"/>
            <a:ext cx="9633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 s</a:t>
            </a:r>
            <a:r>
              <a:rPr baseline="-25000" lang="en"/>
              <a:t>n</a:t>
            </a:r>
            <a:endParaRPr baseline="-25000"/>
          </a:p>
        </p:txBody>
      </p:sp>
      <p:sp>
        <p:nvSpPr>
          <p:cNvPr id="671" name="Google Shape;671;p65"/>
          <p:cNvSpPr/>
          <p:nvPr/>
        </p:nvSpPr>
        <p:spPr>
          <a:xfrm>
            <a:off x="2027719" y="2137466"/>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N0</a:t>
            </a:r>
            <a:endParaRPr b="1">
              <a:solidFill>
                <a:srgbClr val="FFFFFF"/>
              </a:solidFill>
            </a:endParaRPr>
          </a:p>
        </p:txBody>
      </p:sp>
      <p:sp>
        <p:nvSpPr>
          <p:cNvPr id="672" name="Google Shape;672;p65"/>
          <p:cNvSpPr/>
          <p:nvPr/>
        </p:nvSpPr>
        <p:spPr>
          <a:xfrm>
            <a:off x="1662894" y="27754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N1</a:t>
            </a:r>
            <a:endParaRPr b="1">
              <a:solidFill>
                <a:srgbClr val="FFFFFF"/>
              </a:solidFill>
            </a:endParaRPr>
          </a:p>
        </p:txBody>
      </p:sp>
      <p:sp>
        <p:nvSpPr>
          <p:cNvPr id="673" name="Google Shape;673;p65"/>
          <p:cNvSpPr/>
          <p:nvPr/>
        </p:nvSpPr>
        <p:spPr>
          <a:xfrm>
            <a:off x="2440269" y="27754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N2</a:t>
            </a:r>
            <a:endParaRPr b="1">
              <a:solidFill>
                <a:srgbClr val="FFFFFF"/>
              </a:solidFill>
            </a:endParaRPr>
          </a:p>
        </p:txBody>
      </p:sp>
      <p:sp>
        <p:nvSpPr>
          <p:cNvPr id="674" name="Google Shape;674;p65"/>
          <p:cNvSpPr/>
          <p:nvPr/>
        </p:nvSpPr>
        <p:spPr>
          <a:xfrm>
            <a:off x="1466469"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N3</a:t>
            </a:r>
            <a:endParaRPr b="1">
              <a:solidFill>
                <a:srgbClr val="FFFFFF"/>
              </a:solidFill>
            </a:endParaRPr>
          </a:p>
        </p:txBody>
      </p:sp>
      <p:sp>
        <p:nvSpPr>
          <p:cNvPr id="675" name="Google Shape;675;p65"/>
          <p:cNvSpPr/>
          <p:nvPr/>
        </p:nvSpPr>
        <p:spPr>
          <a:xfrm>
            <a:off x="2109044"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N4</a:t>
            </a:r>
            <a:endParaRPr b="1">
              <a:solidFill>
                <a:srgbClr val="FFFFFF"/>
              </a:solidFill>
            </a:endParaRPr>
          </a:p>
        </p:txBody>
      </p:sp>
      <p:sp>
        <p:nvSpPr>
          <p:cNvPr id="676" name="Google Shape;676;p65"/>
          <p:cNvSpPr/>
          <p:nvPr/>
        </p:nvSpPr>
        <p:spPr>
          <a:xfrm>
            <a:off x="2751619"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N5</a:t>
            </a:r>
            <a:endParaRPr b="1">
              <a:solidFill>
                <a:srgbClr val="FFFFFF"/>
              </a:solidFill>
            </a:endParaRPr>
          </a:p>
        </p:txBody>
      </p:sp>
      <p:cxnSp>
        <p:nvCxnSpPr>
          <p:cNvPr id="677" name="Google Shape;677;p65"/>
          <p:cNvCxnSpPr>
            <a:endCxn id="672" idx="0"/>
          </p:cNvCxnSpPr>
          <p:nvPr/>
        </p:nvCxnSpPr>
        <p:spPr>
          <a:xfrm flipH="1">
            <a:off x="1937244" y="2544411"/>
            <a:ext cx="341100" cy="231000"/>
          </a:xfrm>
          <a:prstGeom prst="straightConnector1">
            <a:avLst/>
          </a:prstGeom>
          <a:noFill/>
          <a:ln cap="flat" cmpd="sng" w="28575">
            <a:solidFill>
              <a:srgbClr val="00A598"/>
            </a:solidFill>
            <a:prstDash val="solid"/>
            <a:round/>
            <a:headEnd len="med" w="med" type="none"/>
            <a:tailEnd len="med" w="med" type="stealth"/>
          </a:ln>
        </p:spPr>
      </p:cxnSp>
      <p:cxnSp>
        <p:nvCxnSpPr>
          <p:cNvPr id="678" name="Google Shape;678;p65"/>
          <p:cNvCxnSpPr>
            <a:endCxn id="673" idx="0"/>
          </p:cNvCxnSpPr>
          <p:nvPr/>
        </p:nvCxnSpPr>
        <p:spPr>
          <a:xfrm>
            <a:off x="2278119" y="2544411"/>
            <a:ext cx="436500" cy="231000"/>
          </a:xfrm>
          <a:prstGeom prst="straightConnector1">
            <a:avLst/>
          </a:prstGeom>
          <a:noFill/>
          <a:ln cap="flat" cmpd="sng" w="28575">
            <a:solidFill>
              <a:srgbClr val="00A598"/>
            </a:solidFill>
            <a:prstDash val="solid"/>
            <a:round/>
            <a:headEnd len="med" w="med" type="none"/>
            <a:tailEnd len="med" w="med" type="stealth"/>
          </a:ln>
        </p:spPr>
      </p:cxnSp>
      <p:cxnSp>
        <p:nvCxnSpPr>
          <p:cNvPr id="679" name="Google Shape;679;p65"/>
          <p:cNvCxnSpPr>
            <a:stCxn id="672" idx="2"/>
            <a:endCxn id="674" idx="0"/>
          </p:cNvCxnSpPr>
          <p:nvPr/>
        </p:nvCxnSpPr>
        <p:spPr>
          <a:xfrm flipH="1">
            <a:off x="1740744" y="3182511"/>
            <a:ext cx="196500" cy="282600"/>
          </a:xfrm>
          <a:prstGeom prst="straightConnector1">
            <a:avLst/>
          </a:prstGeom>
          <a:noFill/>
          <a:ln cap="flat" cmpd="sng" w="28575">
            <a:solidFill>
              <a:schemeClr val="accent1"/>
            </a:solidFill>
            <a:prstDash val="solid"/>
            <a:round/>
            <a:headEnd len="med" w="med" type="none"/>
            <a:tailEnd len="med" w="med" type="stealth"/>
          </a:ln>
        </p:spPr>
      </p:cxnSp>
      <p:cxnSp>
        <p:nvCxnSpPr>
          <p:cNvPr id="680" name="Google Shape;680;p65"/>
          <p:cNvCxnSpPr>
            <a:stCxn id="672" idx="2"/>
            <a:endCxn id="675" idx="0"/>
          </p:cNvCxnSpPr>
          <p:nvPr/>
        </p:nvCxnSpPr>
        <p:spPr>
          <a:xfrm>
            <a:off x="1937244" y="3182511"/>
            <a:ext cx="446100" cy="282600"/>
          </a:xfrm>
          <a:prstGeom prst="straightConnector1">
            <a:avLst/>
          </a:prstGeom>
          <a:noFill/>
          <a:ln cap="flat" cmpd="sng" w="28575">
            <a:solidFill>
              <a:schemeClr val="accent1"/>
            </a:solidFill>
            <a:prstDash val="solid"/>
            <a:round/>
            <a:headEnd len="med" w="med" type="none"/>
            <a:tailEnd len="med" w="med" type="stealth"/>
          </a:ln>
        </p:spPr>
      </p:cxnSp>
      <p:cxnSp>
        <p:nvCxnSpPr>
          <p:cNvPr id="681" name="Google Shape;681;p65"/>
          <p:cNvCxnSpPr>
            <a:stCxn id="672" idx="2"/>
            <a:endCxn id="676" idx="0"/>
          </p:cNvCxnSpPr>
          <p:nvPr/>
        </p:nvCxnSpPr>
        <p:spPr>
          <a:xfrm>
            <a:off x="1937244" y="3182511"/>
            <a:ext cx="1088700" cy="282600"/>
          </a:xfrm>
          <a:prstGeom prst="straightConnector1">
            <a:avLst/>
          </a:prstGeom>
          <a:noFill/>
          <a:ln cap="flat" cmpd="sng" w="28575">
            <a:solidFill>
              <a:schemeClr val="accent1"/>
            </a:solidFill>
            <a:prstDash val="solid"/>
            <a:round/>
            <a:headEnd len="med" w="med" type="none"/>
            <a:tailEnd len="med" w="med" type="stealth"/>
          </a:ln>
        </p:spPr>
      </p:cxnSp>
      <p:sp>
        <p:nvSpPr>
          <p:cNvPr id="682" name="Google Shape;682;p65"/>
          <p:cNvSpPr txBox="1"/>
          <p:nvPr/>
        </p:nvSpPr>
        <p:spPr>
          <a:xfrm>
            <a:off x="3862650" y="2530900"/>
            <a:ext cx="42786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solidFill>
                  <a:schemeClr val="dk2"/>
                </a:solidFill>
                <a:latin typeface="Source Sans Pro"/>
                <a:ea typeface="Source Sans Pro"/>
                <a:cs typeface="Source Sans Pro"/>
                <a:sym typeface="Source Sans Pro"/>
              </a:rPr>
              <a:t>Suppose this is the final state s</a:t>
            </a:r>
            <a:r>
              <a:rPr baseline="-25000" i="1" lang="en" sz="2000">
                <a:solidFill>
                  <a:schemeClr val="dk2"/>
                </a:solidFill>
                <a:latin typeface="Source Sans Pro"/>
                <a:ea typeface="Source Sans Pro"/>
                <a:cs typeface="Source Sans Pro"/>
                <a:sym typeface="Source Sans Pro"/>
              </a:rPr>
              <a:t>n</a:t>
            </a:r>
            <a:r>
              <a:rPr i="1" lang="en" sz="2000">
                <a:solidFill>
                  <a:schemeClr val="dk2"/>
                </a:solidFill>
                <a:latin typeface="Source Sans Pro"/>
                <a:ea typeface="Source Sans Pro"/>
                <a:cs typeface="Source Sans Pro"/>
                <a:sym typeface="Source Sans Pro"/>
              </a:rPr>
              <a:t>, h</a:t>
            </a:r>
            <a:r>
              <a:rPr i="1" lang="en" sz="2000">
                <a:solidFill>
                  <a:schemeClr val="dk2"/>
                </a:solidFill>
                <a:latin typeface="Source Sans Pro"/>
                <a:ea typeface="Source Sans Pro"/>
                <a:cs typeface="Source Sans Pro"/>
                <a:sym typeface="Source Sans Pro"/>
              </a:rPr>
              <a:t>ow do we calculate the </a:t>
            </a:r>
            <a:r>
              <a:rPr i="1" lang="en" sz="2000">
                <a:solidFill>
                  <a:schemeClr val="dk2"/>
                </a:solidFill>
                <a:latin typeface="Source Sans Pro"/>
                <a:ea typeface="Source Sans Pro"/>
                <a:cs typeface="Source Sans Pro"/>
                <a:sym typeface="Source Sans Pro"/>
              </a:rPr>
              <a:t>total teward</a:t>
            </a:r>
            <a:r>
              <a:rPr i="1" lang="en" sz="2000">
                <a:solidFill>
                  <a:schemeClr val="dk2"/>
                </a:solidFill>
                <a:latin typeface="Source Sans Pro"/>
                <a:ea typeface="Source Sans Pro"/>
                <a:cs typeface="Source Sans Pro"/>
                <a:sym typeface="Source Sans Pro"/>
              </a:rPr>
              <a:t> (advantage) for </a:t>
            </a:r>
            <a:r>
              <a:rPr lang="en" sz="2000">
                <a:solidFill>
                  <a:schemeClr val="dk2"/>
                </a:solidFill>
                <a:latin typeface="Source Sans Pro"/>
                <a:ea typeface="Source Sans Pro"/>
                <a:cs typeface="Source Sans Pro"/>
                <a:sym typeface="Source Sans Pro"/>
              </a:rPr>
              <a:t>the root node </a:t>
            </a:r>
            <a:r>
              <a:rPr i="1" lang="en" sz="2000" u="sng">
                <a:solidFill>
                  <a:schemeClr val="dk2"/>
                </a:solidFill>
                <a:latin typeface="Source Sans Pro"/>
                <a:ea typeface="Source Sans Pro"/>
                <a:cs typeface="Source Sans Pro"/>
                <a:sym typeface="Source Sans Pro"/>
              </a:rPr>
              <a:t>N0</a:t>
            </a:r>
            <a:r>
              <a:rPr i="1" lang="en" sz="2000">
                <a:solidFill>
                  <a:schemeClr val="dk2"/>
                </a:solidFill>
                <a:latin typeface="Source Sans Pro"/>
                <a:ea typeface="Source Sans Pro"/>
                <a:cs typeface="Source Sans Pro"/>
                <a:sym typeface="Source Sans Pro"/>
              </a:rPr>
              <a:t>?</a:t>
            </a:r>
            <a:endParaRPr i="1" sz="2000">
              <a:solidFill>
                <a:schemeClr val="dk2"/>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#2</a:t>
            </a:r>
            <a:endParaRPr/>
          </a:p>
        </p:txBody>
      </p:sp>
      <p:sp>
        <p:nvSpPr>
          <p:cNvPr id="688" name="Google Shape;688;p66"/>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Building a tree is a branching decision process, not sequential MDP</a:t>
            </a:r>
            <a:endParaRPr/>
          </a:p>
          <a:p>
            <a:pPr indent="-342900" lvl="0" marL="457200" rtl="0" algn="l">
              <a:spcBef>
                <a:spcPts val="0"/>
              </a:spcBef>
              <a:spcAft>
                <a:spcPts val="0"/>
              </a:spcAft>
              <a:buSzPts val="1800"/>
              <a:buChar char="●"/>
            </a:pPr>
            <a:r>
              <a:rPr lang="en"/>
              <a:t>Calculate rewards not by summing over time, but agg. across tree branches</a:t>
            </a:r>
            <a:endParaRPr/>
          </a:p>
        </p:txBody>
      </p:sp>
      <p:sp>
        <p:nvSpPr>
          <p:cNvPr id="689" name="Google Shape;689;p66"/>
          <p:cNvSpPr/>
          <p:nvPr/>
        </p:nvSpPr>
        <p:spPr>
          <a:xfrm>
            <a:off x="846644" y="26991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N0</a:t>
            </a:r>
            <a:endParaRPr b="1">
              <a:solidFill>
                <a:srgbClr val="FFFFFF"/>
              </a:solidFill>
            </a:endParaRPr>
          </a:p>
        </p:txBody>
      </p:sp>
      <p:sp>
        <p:nvSpPr>
          <p:cNvPr id="690" name="Google Shape;690;p66"/>
          <p:cNvSpPr/>
          <p:nvPr/>
        </p:nvSpPr>
        <p:spPr>
          <a:xfrm>
            <a:off x="1662894" y="26992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N1</a:t>
            </a:r>
            <a:endParaRPr b="1">
              <a:solidFill>
                <a:srgbClr val="FFFFFF"/>
              </a:solidFill>
            </a:endParaRPr>
          </a:p>
        </p:txBody>
      </p:sp>
      <p:sp>
        <p:nvSpPr>
          <p:cNvPr id="691" name="Google Shape;691;p66"/>
          <p:cNvSpPr/>
          <p:nvPr/>
        </p:nvSpPr>
        <p:spPr>
          <a:xfrm>
            <a:off x="4845394" y="268518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N2</a:t>
            </a:r>
            <a:endParaRPr b="1">
              <a:solidFill>
                <a:srgbClr val="FFFFFF"/>
              </a:solidFill>
            </a:endParaRPr>
          </a:p>
        </p:txBody>
      </p:sp>
      <p:sp>
        <p:nvSpPr>
          <p:cNvPr id="692" name="Google Shape;692;p66"/>
          <p:cNvSpPr/>
          <p:nvPr/>
        </p:nvSpPr>
        <p:spPr>
          <a:xfrm>
            <a:off x="2479156" y="26990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N3</a:t>
            </a:r>
            <a:endParaRPr b="1">
              <a:solidFill>
                <a:srgbClr val="FFFFFF"/>
              </a:solidFill>
            </a:endParaRPr>
          </a:p>
        </p:txBody>
      </p:sp>
      <p:sp>
        <p:nvSpPr>
          <p:cNvPr id="693" name="Google Shape;693;p66"/>
          <p:cNvSpPr/>
          <p:nvPr/>
        </p:nvSpPr>
        <p:spPr>
          <a:xfrm>
            <a:off x="3254144" y="2685185"/>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N4</a:t>
            </a:r>
            <a:endParaRPr b="1">
              <a:solidFill>
                <a:srgbClr val="FFFFFF"/>
              </a:solidFill>
            </a:endParaRPr>
          </a:p>
        </p:txBody>
      </p:sp>
      <p:sp>
        <p:nvSpPr>
          <p:cNvPr id="694" name="Google Shape;694;p66"/>
          <p:cNvSpPr/>
          <p:nvPr/>
        </p:nvSpPr>
        <p:spPr>
          <a:xfrm>
            <a:off x="4036572" y="26921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N5</a:t>
            </a:r>
            <a:endParaRPr b="1">
              <a:solidFill>
                <a:srgbClr val="FFFFFF"/>
              </a:solidFill>
            </a:endParaRPr>
          </a:p>
        </p:txBody>
      </p:sp>
      <p:cxnSp>
        <p:nvCxnSpPr>
          <p:cNvPr id="695" name="Google Shape;695;p66"/>
          <p:cNvCxnSpPr>
            <a:stCxn id="689" idx="3"/>
            <a:endCxn id="690" idx="1"/>
          </p:cNvCxnSpPr>
          <p:nvPr/>
        </p:nvCxnSpPr>
        <p:spPr>
          <a:xfrm>
            <a:off x="1395344" y="2902741"/>
            <a:ext cx="267600" cy="0"/>
          </a:xfrm>
          <a:prstGeom prst="straightConnector1">
            <a:avLst/>
          </a:prstGeom>
          <a:noFill/>
          <a:ln cap="flat" cmpd="sng" w="28575">
            <a:solidFill>
              <a:srgbClr val="00A598"/>
            </a:solidFill>
            <a:prstDash val="solid"/>
            <a:round/>
            <a:headEnd len="med" w="med" type="none"/>
            <a:tailEnd len="med" w="med" type="stealth"/>
          </a:ln>
        </p:spPr>
      </p:cxnSp>
      <p:cxnSp>
        <p:nvCxnSpPr>
          <p:cNvPr id="696" name="Google Shape;696;p66"/>
          <p:cNvCxnSpPr>
            <a:stCxn id="694" idx="3"/>
          </p:cNvCxnSpPr>
          <p:nvPr/>
        </p:nvCxnSpPr>
        <p:spPr>
          <a:xfrm flipH="1" rot="10800000">
            <a:off x="4585272" y="2884598"/>
            <a:ext cx="280200" cy="11100"/>
          </a:xfrm>
          <a:prstGeom prst="straightConnector1">
            <a:avLst/>
          </a:prstGeom>
          <a:noFill/>
          <a:ln cap="flat" cmpd="sng" w="28575">
            <a:solidFill>
              <a:srgbClr val="00A598"/>
            </a:solidFill>
            <a:prstDash val="solid"/>
            <a:round/>
            <a:headEnd len="med" w="med" type="none"/>
            <a:tailEnd len="med" w="med" type="stealth"/>
          </a:ln>
        </p:spPr>
      </p:cxnSp>
      <p:cxnSp>
        <p:nvCxnSpPr>
          <p:cNvPr id="697" name="Google Shape;697;p66"/>
          <p:cNvCxnSpPr>
            <a:stCxn id="690" idx="3"/>
            <a:endCxn id="692" idx="1"/>
          </p:cNvCxnSpPr>
          <p:nvPr/>
        </p:nvCxnSpPr>
        <p:spPr>
          <a:xfrm flipH="1" rot="10800000">
            <a:off x="2211594" y="2902461"/>
            <a:ext cx="267600" cy="300"/>
          </a:xfrm>
          <a:prstGeom prst="straightConnector1">
            <a:avLst/>
          </a:prstGeom>
          <a:noFill/>
          <a:ln cap="flat" cmpd="sng" w="28575">
            <a:solidFill>
              <a:schemeClr val="accent1"/>
            </a:solidFill>
            <a:prstDash val="solid"/>
            <a:round/>
            <a:headEnd len="med" w="med" type="none"/>
            <a:tailEnd len="med" w="med" type="stealth"/>
          </a:ln>
        </p:spPr>
      </p:cxnSp>
      <p:cxnSp>
        <p:nvCxnSpPr>
          <p:cNvPr id="698" name="Google Shape;698;p66"/>
          <p:cNvCxnSpPr>
            <a:stCxn id="692" idx="3"/>
            <a:endCxn id="693" idx="1"/>
          </p:cNvCxnSpPr>
          <p:nvPr/>
        </p:nvCxnSpPr>
        <p:spPr>
          <a:xfrm flipH="1" rot="10800000">
            <a:off x="3027856" y="2888798"/>
            <a:ext cx="226200" cy="13800"/>
          </a:xfrm>
          <a:prstGeom prst="straightConnector1">
            <a:avLst/>
          </a:prstGeom>
          <a:noFill/>
          <a:ln cap="flat" cmpd="sng" w="28575">
            <a:solidFill>
              <a:schemeClr val="accent1"/>
            </a:solidFill>
            <a:prstDash val="solid"/>
            <a:round/>
            <a:headEnd len="med" w="med" type="none"/>
            <a:tailEnd len="med" w="med" type="stealth"/>
          </a:ln>
        </p:spPr>
      </p:cxnSp>
      <p:cxnSp>
        <p:nvCxnSpPr>
          <p:cNvPr id="699" name="Google Shape;699;p66"/>
          <p:cNvCxnSpPr>
            <a:endCxn id="694" idx="1"/>
          </p:cNvCxnSpPr>
          <p:nvPr/>
        </p:nvCxnSpPr>
        <p:spPr>
          <a:xfrm>
            <a:off x="3795672" y="2887598"/>
            <a:ext cx="240900" cy="8100"/>
          </a:xfrm>
          <a:prstGeom prst="straightConnector1">
            <a:avLst/>
          </a:prstGeom>
          <a:noFill/>
          <a:ln cap="flat" cmpd="sng" w="28575">
            <a:solidFill>
              <a:schemeClr val="accent1"/>
            </a:solidFill>
            <a:prstDash val="solid"/>
            <a:round/>
            <a:headEnd len="med" w="med" type="none"/>
            <a:tailEnd len="med" w="med" type="stealth"/>
          </a:ln>
        </p:spPr>
      </p:cxnSp>
      <p:sp>
        <p:nvSpPr>
          <p:cNvPr id="700" name="Google Shape;700;p66"/>
          <p:cNvSpPr txBox="1"/>
          <p:nvPr/>
        </p:nvSpPr>
        <p:spPr>
          <a:xfrm>
            <a:off x="605200" y="2012700"/>
            <a:ext cx="73947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Sequential Decision Process</a:t>
            </a:r>
            <a:endParaRPr sz="1800">
              <a:solidFill>
                <a:schemeClr val="dk2"/>
              </a:solidFill>
            </a:endParaRPr>
          </a:p>
        </p:txBody>
      </p:sp>
      <p:grpSp>
        <p:nvGrpSpPr>
          <p:cNvPr id="701" name="Google Shape;701;p66"/>
          <p:cNvGrpSpPr/>
          <p:nvPr/>
        </p:nvGrpSpPr>
        <p:grpSpPr>
          <a:xfrm>
            <a:off x="5379164" y="2693241"/>
            <a:ext cx="2584929" cy="309900"/>
            <a:chOff x="8230252" y="2591606"/>
            <a:chExt cx="2584929" cy="309900"/>
          </a:xfrm>
        </p:grpSpPr>
        <p:sp>
          <p:nvSpPr>
            <p:cNvPr id="702" name="Google Shape;702;p66"/>
            <p:cNvSpPr txBox="1"/>
            <p:nvPr/>
          </p:nvSpPr>
          <p:spPr>
            <a:xfrm>
              <a:off x="8536081" y="2591606"/>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done (reward = -3)</a:t>
              </a:r>
              <a:endParaRPr b="1" baseline="-25000">
                <a:solidFill>
                  <a:srgbClr val="6AA84F"/>
                </a:solidFill>
              </a:endParaRPr>
            </a:p>
          </p:txBody>
        </p:sp>
        <p:cxnSp>
          <p:nvCxnSpPr>
            <p:cNvPr id="703" name="Google Shape;703;p66"/>
            <p:cNvCxnSpPr/>
            <p:nvPr/>
          </p:nvCxnSpPr>
          <p:spPr>
            <a:xfrm>
              <a:off x="8230252" y="2790962"/>
              <a:ext cx="356700" cy="0"/>
            </a:xfrm>
            <a:prstGeom prst="straightConnector1">
              <a:avLst/>
            </a:prstGeom>
            <a:noFill/>
            <a:ln cap="flat" cmpd="sng" w="28575">
              <a:solidFill>
                <a:srgbClr val="6AA84F"/>
              </a:solidFill>
              <a:prstDash val="solid"/>
              <a:round/>
              <a:headEnd len="med" w="med" type="none"/>
              <a:tailEnd len="med" w="med" type="stealth"/>
            </a:ln>
          </p:spPr>
        </p:cxnSp>
      </p:grpSp>
      <p:sp>
        <p:nvSpPr>
          <p:cNvPr id="704" name="Google Shape;704;p66"/>
          <p:cNvSpPr txBox="1"/>
          <p:nvPr/>
        </p:nvSpPr>
        <p:spPr>
          <a:xfrm>
            <a:off x="566850" y="3629700"/>
            <a:ext cx="65535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O(n) step delay between action and reward =&gt; action attribution is very weak (sparse reward </a:t>
            </a:r>
            <a:r>
              <a:rPr lang="en" sz="1800">
                <a:solidFill>
                  <a:schemeClr val="dk2"/>
                </a:solidFill>
                <a:latin typeface="Source Sans Pro"/>
                <a:ea typeface="Source Sans Pro"/>
                <a:cs typeface="Source Sans Pro"/>
                <a:sym typeface="Source Sans Pro"/>
              </a:rPr>
              <a:t>problem</a:t>
            </a:r>
            <a:r>
              <a:rPr lang="en" sz="1800">
                <a:solidFill>
                  <a:schemeClr val="dk2"/>
                </a:solidFill>
                <a:latin typeface="Source Sans Pro"/>
                <a:ea typeface="Source Sans Pro"/>
                <a:cs typeface="Source Sans Pro"/>
                <a:sym typeface="Source Sans Pro"/>
              </a:rPr>
              <a:t>)</a:t>
            </a:r>
            <a:endParaRPr sz="1800">
              <a:solidFill>
                <a:schemeClr val="dk2"/>
              </a:solidFill>
              <a:latin typeface="Source Sans Pro"/>
              <a:ea typeface="Source Sans Pro"/>
              <a:cs typeface="Source Sans Pro"/>
              <a:sym typeface="Source Sans Pro"/>
            </a:endParaRPr>
          </a:p>
        </p:txBody>
      </p:sp>
      <p:sp>
        <p:nvSpPr>
          <p:cNvPr id="705" name="Google Shape;705;p66"/>
          <p:cNvSpPr txBox="1"/>
          <p:nvPr/>
        </p:nvSpPr>
        <p:spPr>
          <a:xfrm>
            <a:off x="3932403" y="3074250"/>
            <a:ext cx="3188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reward</a:t>
            </a:r>
            <a:endParaRPr b="1">
              <a:solidFill>
                <a:srgbClr val="6AA84F"/>
              </a:solidFill>
            </a:endParaRPr>
          </a:p>
          <a:p>
            <a:pPr indent="0" lvl="0" marL="0" rtl="0" algn="l">
              <a:spcBef>
                <a:spcPts val="0"/>
              </a:spcBef>
              <a:spcAft>
                <a:spcPts val="0"/>
              </a:spcAft>
              <a:buNone/>
            </a:pPr>
            <a:r>
              <a:rPr b="1" lang="en">
                <a:solidFill>
                  <a:srgbClr val="6AA84F"/>
                </a:solidFill>
              </a:rPr>
              <a:t>= -2.9 </a:t>
            </a:r>
            <a:r>
              <a:rPr i="1" lang="en">
                <a:solidFill>
                  <a:srgbClr val="38761D"/>
                </a:solidFill>
              </a:rPr>
              <a:t>(temporally discounted)</a:t>
            </a:r>
            <a:endParaRPr baseline="-25000" i="1">
              <a:solidFill>
                <a:srgbClr val="38761D"/>
              </a:solidFill>
            </a:endParaRPr>
          </a:p>
        </p:txBody>
      </p:sp>
      <p:sp>
        <p:nvSpPr>
          <p:cNvPr id="706" name="Google Shape;706;p66"/>
          <p:cNvSpPr txBox="1"/>
          <p:nvPr/>
        </p:nvSpPr>
        <p:spPr>
          <a:xfrm>
            <a:off x="3170393" y="3074241"/>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reward</a:t>
            </a:r>
            <a:endParaRPr b="1">
              <a:solidFill>
                <a:srgbClr val="6AA84F"/>
              </a:solidFill>
            </a:endParaRPr>
          </a:p>
          <a:p>
            <a:pPr indent="0" lvl="0" marL="0" rtl="0" algn="l">
              <a:spcBef>
                <a:spcPts val="0"/>
              </a:spcBef>
              <a:spcAft>
                <a:spcPts val="0"/>
              </a:spcAft>
              <a:buNone/>
            </a:pPr>
            <a:r>
              <a:rPr b="1" lang="en">
                <a:solidFill>
                  <a:srgbClr val="6AA84F"/>
                </a:solidFill>
              </a:rPr>
              <a:t>= -2.8</a:t>
            </a:r>
            <a:endParaRPr b="1" baseline="-25000">
              <a:solidFill>
                <a:srgbClr val="6AA84F"/>
              </a:solidFill>
            </a:endParaRPr>
          </a:p>
        </p:txBody>
      </p:sp>
      <p:sp>
        <p:nvSpPr>
          <p:cNvPr id="707" name="Google Shape;707;p66"/>
          <p:cNvSpPr txBox="1"/>
          <p:nvPr/>
        </p:nvSpPr>
        <p:spPr>
          <a:xfrm>
            <a:off x="2408393" y="3074241"/>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reward</a:t>
            </a:r>
            <a:endParaRPr b="1">
              <a:solidFill>
                <a:srgbClr val="6AA84F"/>
              </a:solidFill>
            </a:endParaRPr>
          </a:p>
          <a:p>
            <a:pPr indent="0" lvl="0" marL="0" rtl="0" algn="l">
              <a:spcBef>
                <a:spcPts val="0"/>
              </a:spcBef>
              <a:spcAft>
                <a:spcPts val="0"/>
              </a:spcAft>
              <a:buNone/>
            </a:pPr>
            <a:r>
              <a:rPr b="1" lang="en">
                <a:solidFill>
                  <a:srgbClr val="6AA84F"/>
                </a:solidFill>
              </a:rPr>
              <a:t>= -2.6</a:t>
            </a:r>
            <a:endParaRPr b="1" baseline="-25000">
              <a:solidFill>
                <a:srgbClr val="6AA84F"/>
              </a:solidFill>
            </a:endParaRPr>
          </a:p>
        </p:txBody>
      </p:sp>
      <p:sp>
        <p:nvSpPr>
          <p:cNvPr id="708" name="Google Shape;708;p66"/>
          <p:cNvSpPr txBox="1"/>
          <p:nvPr/>
        </p:nvSpPr>
        <p:spPr>
          <a:xfrm>
            <a:off x="1570193" y="3074241"/>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reward</a:t>
            </a:r>
            <a:endParaRPr b="1">
              <a:solidFill>
                <a:srgbClr val="6AA84F"/>
              </a:solidFill>
            </a:endParaRPr>
          </a:p>
          <a:p>
            <a:pPr indent="0" lvl="0" marL="0" rtl="0" algn="l">
              <a:spcBef>
                <a:spcPts val="0"/>
              </a:spcBef>
              <a:spcAft>
                <a:spcPts val="0"/>
              </a:spcAft>
              <a:buNone/>
            </a:pPr>
            <a:r>
              <a:rPr b="1" lang="en">
                <a:solidFill>
                  <a:srgbClr val="6AA84F"/>
                </a:solidFill>
              </a:rPr>
              <a:t>= -2.4</a:t>
            </a:r>
            <a:endParaRPr b="1" baseline="-25000">
              <a:solidFill>
                <a:srgbClr val="6AA84F"/>
              </a:solidFill>
            </a:endParaRPr>
          </a:p>
        </p:txBody>
      </p:sp>
      <p:sp>
        <p:nvSpPr>
          <p:cNvPr id="709" name="Google Shape;709;p66"/>
          <p:cNvSpPr txBox="1"/>
          <p:nvPr/>
        </p:nvSpPr>
        <p:spPr>
          <a:xfrm>
            <a:off x="808193" y="3074241"/>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reward</a:t>
            </a:r>
            <a:endParaRPr b="1">
              <a:solidFill>
                <a:srgbClr val="6AA84F"/>
              </a:solidFill>
            </a:endParaRPr>
          </a:p>
          <a:p>
            <a:pPr indent="0" lvl="0" marL="0" rtl="0" algn="l">
              <a:spcBef>
                <a:spcPts val="0"/>
              </a:spcBef>
              <a:spcAft>
                <a:spcPts val="0"/>
              </a:spcAft>
              <a:buNone/>
            </a:pPr>
            <a:r>
              <a:rPr b="1" lang="en">
                <a:solidFill>
                  <a:srgbClr val="6AA84F"/>
                </a:solidFill>
              </a:rPr>
              <a:t>= -2.1</a:t>
            </a:r>
            <a:endParaRPr b="1" baseline="-250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9"/>
          <p:cNvSpPr/>
          <p:nvPr/>
        </p:nvSpPr>
        <p:spPr>
          <a:xfrm>
            <a:off x="2793450" y="1984700"/>
            <a:ext cx="2977500" cy="3096900"/>
          </a:xfrm>
          <a:prstGeom prst="roundRect">
            <a:avLst>
              <a:gd fmla="val 16667" name="adj"/>
            </a:avLst>
          </a:prstGeom>
          <a:noFill/>
          <a:ln cap="flat" cmpd="sng" w="28575">
            <a:solidFill>
              <a:srgbClr val="ED7D3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338" name="Google Shape;33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Packet Classification</a:t>
            </a:r>
            <a:endParaRPr/>
          </a:p>
          <a:p>
            <a:pPr indent="0" lvl="0" marL="0" rtl="0" algn="l">
              <a:spcBef>
                <a:spcPts val="0"/>
              </a:spcBef>
              <a:spcAft>
                <a:spcPts val="0"/>
              </a:spcAft>
              <a:buNone/>
            </a:pPr>
            <a:r>
              <a:t/>
            </a:r>
            <a:endParaRPr/>
          </a:p>
        </p:txBody>
      </p:sp>
      <p:sp>
        <p:nvSpPr>
          <p:cNvPr id="339" name="Google Shape;339;p49"/>
          <p:cNvSpPr txBox="1"/>
          <p:nvPr>
            <p:ph idx="1" type="body"/>
          </p:nvPr>
        </p:nvSpPr>
        <p:spPr>
          <a:xfrm>
            <a:off x="311700" y="1076275"/>
            <a:ext cx="8520600" cy="69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Source Sans Pro"/>
              <a:buChar char="●"/>
            </a:pPr>
            <a:r>
              <a:rPr lang="en"/>
              <a:t>Fundamental problem in computer networking</a:t>
            </a:r>
            <a:endParaRPr/>
          </a:p>
          <a:p>
            <a:pPr indent="-342900" lvl="1" marL="914400" rtl="0" algn="l">
              <a:spcBef>
                <a:spcPts val="0"/>
              </a:spcBef>
              <a:spcAft>
                <a:spcPts val="0"/>
              </a:spcAft>
              <a:buSzPts val="1800"/>
              <a:buFont typeface="Source Sans Pro"/>
              <a:buChar char="○"/>
            </a:pPr>
            <a:r>
              <a:rPr lang="en" sz="1800"/>
              <a:t>Building block for access control, QoS, defense against attacks</a:t>
            </a:r>
            <a:endParaRPr sz="1800"/>
          </a:p>
        </p:txBody>
      </p:sp>
      <p:grpSp>
        <p:nvGrpSpPr>
          <p:cNvPr id="340" name="Google Shape;340;p49"/>
          <p:cNvGrpSpPr/>
          <p:nvPr/>
        </p:nvGrpSpPr>
        <p:grpSpPr>
          <a:xfrm>
            <a:off x="201304" y="2831225"/>
            <a:ext cx="1729639" cy="2299660"/>
            <a:chOff x="201304" y="3745625"/>
            <a:chExt cx="1729639" cy="2299660"/>
          </a:xfrm>
        </p:grpSpPr>
        <p:sp>
          <p:nvSpPr>
            <p:cNvPr id="341" name="Google Shape;341;p49"/>
            <p:cNvSpPr txBox="1"/>
            <p:nvPr/>
          </p:nvSpPr>
          <p:spPr>
            <a:xfrm>
              <a:off x="201304" y="4120663"/>
              <a:ext cx="133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rgbClr val="000000"/>
                  </a:solidFill>
                  <a:latin typeface="Helvetica Neue"/>
                  <a:ea typeface="Helvetica Neue"/>
                  <a:cs typeface="Helvetica Neue"/>
                  <a:sym typeface="Helvetica Neue"/>
                </a:rPr>
                <a:t>Src IP addr</a:t>
              </a:r>
              <a:endParaRPr sz="1800">
                <a:solidFill>
                  <a:srgbClr val="000000"/>
                </a:solidFill>
                <a:latin typeface="Helvetica Neue"/>
                <a:ea typeface="Helvetica Neue"/>
                <a:cs typeface="Helvetica Neue"/>
                <a:sym typeface="Helvetica Neue"/>
              </a:endParaRPr>
            </a:p>
          </p:txBody>
        </p:sp>
        <p:sp>
          <p:nvSpPr>
            <p:cNvPr id="342" name="Google Shape;342;p49"/>
            <p:cNvSpPr txBox="1"/>
            <p:nvPr/>
          </p:nvSpPr>
          <p:spPr>
            <a:xfrm>
              <a:off x="213026" y="4519250"/>
              <a:ext cx="1343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Helvetica Neue"/>
                  <a:ea typeface="Helvetica Neue"/>
                  <a:cs typeface="Helvetica Neue"/>
                  <a:sym typeface="Helvetica Neue"/>
                </a:rPr>
                <a:t>Dst IP addr</a:t>
              </a:r>
              <a:endParaRPr sz="1800">
                <a:solidFill>
                  <a:srgbClr val="000000"/>
                </a:solidFill>
                <a:latin typeface="Helvetica Neue"/>
                <a:ea typeface="Helvetica Neue"/>
                <a:cs typeface="Helvetica Neue"/>
                <a:sym typeface="Helvetica Neue"/>
              </a:endParaRPr>
            </a:p>
          </p:txBody>
        </p:sp>
        <p:sp>
          <p:nvSpPr>
            <p:cNvPr id="343" name="Google Shape;343;p49"/>
            <p:cNvSpPr txBox="1"/>
            <p:nvPr/>
          </p:nvSpPr>
          <p:spPr>
            <a:xfrm>
              <a:off x="213026" y="4906109"/>
              <a:ext cx="120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Helvetica Neue"/>
                  <a:ea typeface="Helvetica Neue"/>
                  <a:cs typeface="Helvetica Neue"/>
                  <a:sym typeface="Helvetica Neue"/>
                </a:rPr>
                <a:t>Src port #</a:t>
              </a:r>
              <a:endParaRPr sz="1800">
                <a:solidFill>
                  <a:srgbClr val="000000"/>
                </a:solidFill>
                <a:latin typeface="Helvetica Neue"/>
                <a:ea typeface="Helvetica Neue"/>
                <a:cs typeface="Helvetica Neue"/>
                <a:sym typeface="Helvetica Neue"/>
              </a:endParaRPr>
            </a:p>
          </p:txBody>
        </p:sp>
        <p:sp>
          <p:nvSpPr>
            <p:cNvPr id="344" name="Google Shape;344;p49"/>
            <p:cNvSpPr txBox="1"/>
            <p:nvPr/>
          </p:nvSpPr>
          <p:spPr>
            <a:xfrm>
              <a:off x="224748" y="5304696"/>
              <a:ext cx="1209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Helvetica Neue"/>
                  <a:ea typeface="Helvetica Neue"/>
                  <a:cs typeface="Helvetica Neue"/>
                  <a:sym typeface="Helvetica Neue"/>
                </a:rPr>
                <a:t>Dst port #</a:t>
              </a:r>
              <a:endParaRPr sz="1800">
                <a:solidFill>
                  <a:srgbClr val="000000"/>
                </a:solidFill>
                <a:latin typeface="Helvetica Neue"/>
                <a:ea typeface="Helvetica Neue"/>
                <a:cs typeface="Helvetica Neue"/>
                <a:sym typeface="Helvetica Neue"/>
              </a:endParaRPr>
            </a:p>
          </p:txBody>
        </p:sp>
        <p:sp>
          <p:nvSpPr>
            <p:cNvPr id="345" name="Google Shape;345;p49"/>
            <p:cNvSpPr txBox="1"/>
            <p:nvPr/>
          </p:nvSpPr>
          <p:spPr>
            <a:xfrm>
              <a:off x="218883" y="5675985"/>
              <a:ext cx="1563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Helvetica Neue"/>
                  <a:ea typeface="Helvetica Neue"/>
                  <a:cs typeface="Helvetica Neue"/>
                  <a:sym typeface="Helvetica Neue"/>
                </a:rPr>
                <a:t>Protocol type</a:t>
              </a:r>
              <a:endParaRPr sz="1800">
                <a:solidFill>
                  <a:srgbClr val="000000"/>
                </a:solidFill>
                <a:latin typeface="Helvetica Neue"/>
                <a:ea typeface="Helvetica Neue"/>
                <a:cs typeface="Helvetica Neue"/>
                <a:sym typeface="Helvetica Neue"/>
              </a:endParaRPr>
            </a:p>
          </p:txBody>
        </p:sp>
        <p:cxnSp>
          <p:nvCxnSpPr>
            <p:cNvPr id="346" name="Google Shape;346;p49"/>
            <p:cNvCxnSpPr>
              <a:stCxn id="347" idx="2"/>
            </p:cNvCxnSpPr>
            <p:nvPr/>
          </p:nvCxnSpPr>
          <p:spPr>
            <a:xfrm>
              <a:off x="1905353" y="3745625"/>
              <a:ext cx="17700" cy="2145300"/>
            </a:xfrm>
            <a:prstGeom prst="straightConnector1">
              <a:avLst/>
            </a:prstGeom>
            <a:noFill/>
            <a:ln cap="flat" cmpd="sng" w="9525">
              <a:solidFill>
                <a:srgbClr val="7F7F7F"/>
              </a:solidFill>
              <a:prstDash val="solid"/>
              <a:miter lim="800000"/>
              <a:headEnd len="sm" w="sm" type="none"/>
              <a:tailEnd len="sm" w="sm" type="none"/>
            </a:ln>
          </p:spPr>
        </p:cxnSp>
        <p:cxnSp>
          <p:nvCxnSpPr>
            <p:cNvPr id="348" name="Google Shape;348;p49"/>
            <p:cNvCxnSpPr/>
            <p:nvPr/>
          </p:nvCxnSpPr>
          <p:spPr>
            <a:xfrm>
              <a:off x="1659396" y="4290646"/>
              <a:ext cx="270900" cy="600"/>
            </a:xfrm>
            <a:prstGeom prst="straightConnector1">
              <a:avLst/>
            </a:prstGeom>
            <a:noFill/>
            <a:ln cap="flat" cmpd="sng" w="9525">
              <a:solidFill>
                <a:srgbClr val="7F7F7F"/>
              </a:solidFill>
              <a:prstDash val="solid"/>
              <a:miter lim="800000"/>
              <a:headEnd len="sm" w="sm" type="none"/>
              <a:tailEnd len="sm" w="sm" type="none"/>
            </a:ln>
          </p:spPr>
        </p:cxnSp>
        <p:cxnSp>
          <p:nvCxnSpPr>
            <p:cNvPr id="349" name="Google Shape;349;p49"/>
            <p:cNvCxnSpPr/>
            <p:nvPr/>
          </p:nvCxnSpPr>
          <p:spPr>
            <a:xfrm>
              <a:off x="1650434" y="4711987"/>
              <a:ext cx="270900" cy="600"/>
            </a:xfrm>
            <a:prstGeom prst="straightConnector1">
              <a:avLst/>
            </a:prstGeom>
            <a:noFill/>
            <a:ln cap="flat" cmpd="sng" w="9525">
              <a:solidFill>
                <a:srgbClr val="7F7F7F"/>
              </a:solidFill>
              <a:prstDash val="solid"/>
              <a:miter lim="800000"/>
              <a:headEnd len="sm" w="sm" type="none"/>
              <a:tailEnd len="sm" w="sm" type="none"/>
            </a:ln>
          </p:spPr>
        </p:cxnSp>
        <p:cxnSp>
          <p:nvCxnSpPr>
            <p:cNvPr id="350" name="Google Shape;350;p49"/>
            <p:cNvCxnSpPr/>
            <p:nvPr/>
          </p:nvCxnSpPr>
          <p:spPr>
            <a:xfrm>
              <a:off x="1659402" y="5097464"/>
              <a:ext cx="270900" cy="600"/>
            </a:xfrm>
            <a:prstGeom prst="straightConnector1">
              <a:avLst/>
            </a:prstGeom>
            <a:noFill/>
            <a:ln cap="flat" cmpd="sng" w="9525">
              <a:solidFill>
                <a:srgbClr val="7F7F7F"/>
              </a:solidFill>
              <a:prstDash val="solid"/>
              <a:miter lim="800000"/>
              <a:headEnd len="sm" w="sm" type="none"/>
              <a:tailEnd len="sm" w="sm" type="none"/>
            </a:ln>
          </p:spPr>
        </p:cxnSp>
        <p:cxnSp>
          <p:nvCxnSpPr>
            <p:cNvPr id="351" name="Google Shape;351;p49"/>
            <p:cNvCxnSpPr/>
            <p:nvPr/>
          </p:nvCxnSpPr>
          <p:spPr>
            <a:xfrm>
              <a:off x="1656422" y="5512826"/>
              <a:ext cx="270900" cy="600"/>
            </a:xfrm>
            <a:prstGeom prst="straightConnector1">
              <a:avLst/>
            </a:prstGeom>
            <a:noFill/>
            <a:ln cap="flat" cmpd="sng" w="9525">
              <a:solidFill>
                <a:srgbClr val="7F7F7F"/>
              </a:solidFill>
              <a:prstDash val="solid"/>
              <a:miter lim="800000"/>
              <a:headEnd len="sm" w="sm" type="none"/>
              <a:tailEnd len="sm" w="sm" type="none"/>
            </a:ln>
          </p:spPr>
        </p:cxnSp>
        <p:cxnSp>
          <p:nvCxnSpPr>
            <p:cNvPr id="352" name="Google Shape;352;p49"/>
            <p:cNvCxnSpPr/>
            <p:nvPr/>
          </p:nvCxnSpPr>
          <p:spPr>
            <a:xfrm flipH="1" rot="10800000">
              <a:off x="1739843" y="5887647"/>
              <a:ext cx="191100" cy="300"/>
            </a:xfrm>
            <a:prstGeom prst="straightConnector1">
              <a:avLst/>
            </a:prstGeom>
            <a:noFill/>
            <a:ln cap="flat" cmpd="sng" w="9525">
              <a:solidFill>
                <a:srgbClr val="7F7F7F"/>
              </a:solidFill>
              <a:prstDash val="solid"/>
              <a:miter lim="800000"/>
              <a:headEnd len="sm" w="sm" type="none"/>
              <a:tailEnd len="sm" w="sm" type="none"/>
            </a:ln>
          </p:spPr>
        </p:cxnSp>
      </p:grpSp>
      <p:sp>
        <p:nvSpPr>
          <p:cNvPr id="353" name="Google Shape;353;p49"/>
          <p:cNvSpPr/>
          <p:nvPr/>
        </p:nvSpPr>
        <p:spPr>
          <a:xfrm>
            <a:off x="3023950" y="2144975"/>
            <a:ext cx="2479500" cy="2777700"/>
          </a:xfrm>
          <a:prstGeom prst="rect">
            <a:avLst/>
          </a:prstGeom>
          <a:solidFill>
            <a:srgbClr val="D8D8D8"/>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354" name="Google Shape;354;p49"/>
          <p:cNvSpPr/>
          <p:nvPr/>
        </p:nvSpPr>
        <p:spPr>
          <a:xfrm>
            <a:off x="3295275" y="2325950"/>
            <a:ext cx="1927200" cy="744600"/>
          </a:xfrm>
          <a:prstGeom prst="ellipse">
            <a:avLst/>
          </a:prstGeom>
          <a:solidFill>
            <a:srgbClr val="5B9BD5"/>
          </a:solidFill>
          <a:ln cap="flat" cmpd="sng" w="9525">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355" name="Google Shape;355;p49"/>
          <p:cNvSpPr txBox="1"/>
          <p:nvPr/>
        </p:nvSpPr>
        <p:spPr>
          <a:xfrm>
            <a:off x="3399863" y="2531539"/>
            <a:ext cx="2286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FFFFFF"/>
                </a:solidFill>
                <a:latin typeface="Helvetica Neue"/>
                <a:ea typeface="Helvetica Neue"/>
                <a:cs typeface="Helvetica Neue"/>
                <a:sym typeface="Helvetica Neue"/>
              </a:rPr>
              <a:t>Flow classification</a:t>
            </a:r>
            <a:endParaRPr sz="1600">
              <a:solidFill>
                <a:srgbClr val="FFFFFF"/>
              </a:solidFill>
              <a:latin typeface="Helvetica Neue"/>
              <a:ea typeface="Helvetica Neue"/>
              <a:cs typeface="Helvetica Neue"/>
              <a:sym typeface="Helvetica Neue"/>
            </a:endParaRPr>
          </a:p>
        </p:txBody>
      </p:sp>
      <p:sp>
        <p:nvSpPr>
          <p:cNvPr id="356" name="Google Shape;356;p49"/>
          <p:cNvSpPr/>
          <p:nvPr/>
        </p:nvSpPr>
        <p:spPr>
          <a:xfrm>
            <a:off x="3123199" y="3147650"/>
            <a:ext cx="2265000" cy="1590600"/>
          </a:xfrm>
          <a:prstGeom prst="rect">
            <a:avLst/>
          </a:prstGeom>
          <a:solidFill>
            <a:srgbClr val="FFFFFF"/>
          </a:solidFill>
          <a:ln cap="flat" cmpd="sng" w="952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357" name="Google Shape;357;p49"/>
          <p:cNvSpPr txBox="1"/>
          <p:nvPr/>
        </p:nvSpPr>
        <p:spPr>
          <a:xfrm>
            <a:off x="3123208" y="3159568"/>
            <a:ext cx="281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262626"/>
                </a:solidFill>
                <a:latin typeface="Helvetica Neue"/>
                <a:ea typeface="Helvetica Neue"/>
                <a:cs typeface="Helvetica Neue"/>
                <a:sym typeface="Helvetica Neue"/>
              </a:rPr>
              <a:t>Classifier (Rule Database)</a:t>
            </a:r>
            <a:endParaRPr>
              <a:solidFill>
                <a:srgbClr val="262626"/>
              </a:solidFill>
              <a:latin typeface="Helvetica Neue"/>
              <a:ea typeface="Helvetica Neue"/>
              <a:cs typeface="Helvetica Neue"/>
              <a:sym typeface="Helvetica Neue"/>
            </a:endParaRPr>
          </a:p>
        </p:txBody>
      </p:sp>
      <p:graphicFrame>
        <p:nvGraphicFramePr>
          <p:cNvPr id="358" name="Google Shape;358;p49"/>
          <p:cNvGraphicFramePr/>
          <p:nvPr/>
        </p:nvGraphicFramePr>
        <p:xfrm>
          <a:off x="3216123" y="3547424"/>
          <a:ext cx="3000000" cy="3000000"/>
        </p:xfrm>
        <a:graphic>
          <a:graphicData uri="http://schemas.openxmlformats.org/drawingml/2006/table">
            <a:tbl>
              <a:tblPr bandRow="1" firstRow="1">
                <a:noFill/>
                <a:tableStyleId>{641B03B0-3EEE-4F23-A946-885A5CF48E4A}</a:tableStyleId>
              </a:tblPr>
              <a:tblGrid>
                <a:gridCol w="1041125"/>
                <a:gridCol w="1041125"/>
              </a:tblGrid>
              <a:tr h="271150">
                <a:tc>
                  <a:txBody>
                    <a:bodyPr/>
                    <a:lstStyle/>
                    <a:p>
                      <a:pPr indent="0" lvl="0" marL="0" marR="0" rtl="0" algn="ctr">
                        <a:spcBef>
                          <a:spcPts val="0"/>
                        </a:spcBef>
                        <a:spcAft>
                          <a:spcPts val="0"/>
                        </a:spcAft>
                        <a:buNone/>
                      </a:pPr>
                      <a:r>
                        <a:rPr lang="en" sz="1200" u="none" cap="none" strike="noStrike">
                          <a:latin typeface="Helvetica Neue"/>
                          <a:ea typeface="Helvetica Neue"/>
                          <a:cs typeface="Helvetica Neue"/>
                          <a:sym typeface="Helvetica Neue"/>
                        </a:rPr>
                        <a:t>Predicate</a:t>
                      </a:r>
                      <a:endParaRPr sz="1200" u="none" cap="none" strike="noStrike">
                        <a:latin typeface="Helvetica Neue"/>
                        <a:ea typeface="Helvetica Neue"/>
                        <a:cs typeface="Helvetica Neue"/>
                        <a:sym typeface="Helvetica Neue"/>
                      </a:endParaRPr>
                    </a:p>
                  </a:txBody>
                  <a:tcPr marT="45725" marB="45725" marR="91450" marL="91450"/>
                </a:tc>
                <a:tc>
                  <a:txBody>
                    <a:bodyPr/>
                    <a:lstStyle/>
                    <a:p>
                      <a:pPr indent="0" lvl="0" marL="0" marR="0" rtl="0" algn="ctr">
                        <a:spcBef>
                          <a:spcPts val="0"/>
                        </a:spcBef>
                        <a:spcAft>
                          <a:spcPts val="0"/>
                        </a:spcAft>
                        <a:buNone/>
                      </a:pPr>
                      <a:r>
                        <a:rPr lang="en" sz="1200" u="none" cap="none" strike="noStrike">
                          <a:latin typeface="Helvetica Neue"/>
                          <a:ea typeface="Helvetica Neue"/>
                          <a:cs typeface="Helvetica Neue"/>
                          <a:sym typeface="Helvetica Neue"/>
                        </a:rPr>
                        <a:t>Action</a:t>
                      </a:r>
                      <a:endParaRPr sz="1200" u="none" cap="none" strike="noStrike">
                        <a:latin typeface="Helvetica Neue"/>
                        <a:ea typeface="Helvetica Neue"/>
                        <a:cs typeface="Helvetica Neue"/>
                        <a:sym typeface="Helvetica Neue"/>
                      </a:endParaRPr>
                    </a:p>
                  </a:txBody>
                  <a:tcPr marT="45725" marB="45725" marR="91450" marL="91450"/>
                </a:tc>
              </a:tr>
              <a:tr h="271150">
                <a:tc>
                  <a:txBody>
                    <a:bodyPr/>
                    <a:lstStyle/>
                    <a:p>
                      <a:pPr indent="0" lvl="0" marL="0" marR="0" rtl="0" algn="ctr">
                        <a:spcBef>
                          <a:spcPts val="0"/>
                        </a:spcBef>
                        <a:spcAft>
                          <a:spcPts val="0"/>
                        </a:spcAft>
                        <a:buNone/>
                      </a:pPr>
                      <a:r>
                        <a:rPr lang="en" sz="1200" u="none" cap="none" strike="noStrike">
                          <a:latin typeface="Helvetica Neue"/>
                          <a:ea typeface="Helvetica Neue"/>
                          <a:cs typeface="Helvetica Neue"/>
                          <a:sym typeface="Helvetica Neue"/>
                        </a:rPr>
                        <a:t>----- </a:t>
                      </a:r>
                      <a:endParaRPr sz="1200" u="none" cap="none" strike="noStrike">
                        <a:latin typeface="Helvetica Neue"/>
                        <a:ea typeface="Helvetica Neue"/>
                        <a:cs typeface="Helvetica Neue"/>
                        <a:sym typeface="Helvetica Neue"/>
                      </a:endParaRPr>
                    </a:p>
                  </a:txBody>
                  <a:tcPr marT="45725" marB="45725" marR="91450" marL="91450"/>
                </a:tc>
                <a:tc>
                  <a:txBody>
                    <a:bodyPr/>
                    <a:lstStyle/>
                    <a:p>
                      <a:pPr indent="0" lvl="0" marL="0" marR="0" rtl="0" algn="ctr">
                        <a:spcBef>
                          <a:spcPts val="0"/>
                        </a:spcBef>
                        <a:spcAft>
                          <a:spcPts val="0"/>
                        </a:spcAft>
                        <a:buNone/>
                      </a:pPr>
                      <a:r>
                        <a:rPr lang="en" sz="1200" u="none" cap="none" strike="noStrike">
                          <a:latin typeface="Helvetica Neue"/>
                          <a:ea typeface="Helvetica Neue"/>
                          <a:cs typeface="Helvetica Neue"/>
                          <a:sym typeface="Helvetica Neue"/>
                        </a:rPr>
                        <a:t>-----</a:t>
                      </a:r>
                      <a:endParaRPr sz="1200" u="none" cap="none" strike="noStrike">
                        <a:latin typeface="Helvetica Neue"/>
                        <a:ea typeface="Helvetica Neue"/>
                        <a:cs typeface="Helvetica Neue"/>
                        <a:sym typeface="Helvetica Neue"/>
                      </a:endParaRPr>
                    </a:p>
                  </a:txBody>
                  <a:tcPr marT="45725" marB="45725" marR="91450" marL="91450"/>
                </a:tc>
              </a:tr>
              <a:tr h="274325">
                <a:tc>
                  <a:txBody>
                    <a:bodyPr/>
                    <a:lstStyle/>
                    <a:p>
                      <a:pPr indent="0" lvl="0" marL="0" marR="0" rtl="0" algn="l">
                        <a:spcBef>
                          <a:spcPts val="0"/>
                        </a:spcBef>
                        <a:spcAft>
                          <a:spcPts val="0"/>
                        </a:spcAft>
                        <a:buNone/>
                      </a:pPr>
                      <a:r>
                        <a:t/>
                      </a:r>
                      <a:endParaRPr sz="1200">
                        <a:latin typeface="Helvetica Neue"/>
                        <a:ea typeface="Helvetica Neue"/>
                        <a:cs typeface="Helvetica Neue"/>
                        <a:sym typeface="Helvetica Neue"/>
                      </a:endParaRPr>
                    </a:p>
                  </a:txBody>
                  <a:tcPr marT="45725" marB="45725" marR="91450" marL="91450"/>
                </a:tc>
                <a:tc>
                  <a:txBody>
                    <a:bodyPr/>
                    <a:lstStyle/>
                    <a:p>
                      <a:pPr indent="0" lvl="0" marL="0" marR="0" rtl="0" algn="l">
                        <a:spcBef>
                          <a:spcPts val="0"/>
                        </a:spcBef>
                        <a:spcAft>
                          <a:spcPts val="0"/>
                        </a:spcAft>
                        <a:buNone/>
                      </a:pPr>
                      <a:r>
                        <a:t/>
                      </a:r>
                      <a:endParaRPr sz="1200">
                        <a:latin typeface="Helvetica Neue"/>
                        <a:ea typeface="Helvetica Neue"/>
                        <a:cs typeface="Helvetica Neue"/>
                        <a:sym typeface="Helvetica Neue"/>
                      </a:endParaRPr>
                    </a:p>
                  </a:txBody>
                  <a:tcPr marT="45725" marB="45725" marR="91450" marL="91450"/>
                </a:tc>
              </a:tr>
              <a:tr h="104775">
                <a:tc>
                  <a:txBody>
                    <a:bodyPr/>
                    <a:lstStyle/>
                    <a:p>
                      <a:pPr indent="0" lvl="0" marL="0" marR="0" rtl="0" algn="ctr">
                        <a:lnSpc>
                          <a:spcPct val="100000"/>
                        </a:lnSpc>
                        <a:spcBef>
                          <a:spcPts val="0"/>
                        </a:spcBef>
                        <a:spcAft>
                          <a:spcPts val="0"/>
                        </a:spcAft>
                        <a:buClr>
                          <a:srgbClr val="000000"/>
                        </a:buClr>
                        <a:buSzPts val="1600"/>
                        <a:buFont typeface="Helvetica Neue"/>
                        <a:buNone/>
                      </a:pPr>
                      <a:r>
                        <a:rPr lang="en" sz="1200">
                          <a:latin typeface="Helvetica Neue"/>
                          <a:ea typeface="Helvetica Neue"/>
                          <a:cs typeface="Helvetica Neue"/>
                          <a:sym typeface="Helvetica Neue"/>
                        </a:rPr>
                        <a:t>----- </a:t>
                      </a:r>
                      <a:endParaRPr sz="1200"/>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Helvetica Neue"/>
                        <a:buNone/>
                      </a:pPr>
                      <a:r>
                        <a:rPr lang="en" sz="1200">
                          <a:latin typeface="Helvetica Neue"/>
                          <a:ea typeface="Helvetica Neue"/>
                          <a:cs typeface="Helvetica Neue"/>
                          <a:sym typeface="Helvetica Neue"/>
                        </a:rPr>
                        <a:t>----- </a:t>
                      </a:r>
                      <a:endParaRPr sz="1200"/>
                    </a:p>
                  </a:txBody>
                  <a:tcPr marT="45725" marB="45725" marR="91450" marL="91450"/>
                </a:tc>
              </a:tr>
            </a:tbl>
          </a:graphicData>
        </a:graphic>
      </p:graphicFrame>
      <p:grpSp>
        <p:nvGrpSpPr>
          <p:cNvPr id="359" name="Google Shape;359;p49"/>
          <p:cNvGrpSpPr/>
          <p:nvPr/>
        </p:nvGrpSpPr>
        <p:grpSpPr>
          <a:xfrm>
            <a:off x="318013" y="2190528"/>
            <a:ext cx="2977390" cy="1224814"/>
            <a:chOff x="165613" y="3104928"/>
            <a:chExt cx="2977390" cy="1224814"/>
          </a:xfrm>
        </p:grpSpPr>
        <p:sp>
          <p:nvSpPr>
            <p:cNvPr id="347" name="Google Shape;347;p49"/>
            <p:cNvSpPr/>
            <p:nvPr/>
          </p:nvSpPr>
          <p:spPr>
            <a:xfrm>
              <a:off x="1477103" y="3480125"/>
              <a:ext cx="551700" cy="265500"/>
            </a:xfrm>
            <a:prstGeom prst="rect">
              <a:avLst/>
            </a:prstGeom>
            <a:solidFill>
              <a:srgbClr val="A5A5A5"/>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360" name="Google Shape;360;p49"/>
            <p:cNvSpPr/>
            <p:nvPr/>
          </p:nvSpPr>
          <p:spPr>
            <a:xfrm>
              <a:off x="228600" y="3480125"/>
              <a:ext cx="1248600" cy="265500"/>
            </a:xfrm>
            <a:prstGeom prst="rect">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361" name="Google Shape;361;p49"/>
            <p:cNvSpPr txBox="1"/>
            <p:nvPr/>
          </p:nvSpPr>
          <p:spPr>
            <a:xfrm>
              <a:off x="1296888" y="3110793"/>
              <a:ext cx="93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Helvetica Neue"/>
                  <a:ea typeface="Helvetica Neue"/>
                  <a:cs typeface="Helvetica Neue"/>
                  <a:sym typeface="Helvetica Neue"/>
                </a:rPr>
                <a:t>Header</a:t>
              </a:r>
              <a:endParaRPr sz="1800">
                <a:solidFill>
                  <a:srgbClr val="000000"/>
                </a:solidFill>
                <a:latin typeface="Helvetica Neue"/>
                <a:ea typeface="Helvetica Neue"/>
                <a:cs typeface="Helvetica Neue"/>
                <a:sym typeface="Helvetica Neue"/>
              </a:endParaRPr>
            </a:p>
          </p:txBody>
        </p:sp>
        <p:sp>
          <p:nvSpPr>
            <p:cNvPr id="362" name="Google Shape;362;p49"/>
            <p:cNvSpPr txBox="1"/>
            <p:nvPr/>
          </p:nvSpPr>
          <p:spPr>
            <a:xfrm>
              <a:off x="165613" y="3104928"/>
              <a:ext cx="101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Helvetica Neue"/>
                  <a:ea typeface="Helvetica Neue"/>
                  <a:cs typeface="Helvetica Neue"/>
                  <a:sym typeface="Helvetica Neue"/>
                </a:rPr>
                <a:t>Payload</a:t>
              </a:r>
              <a:endParaRPr sz="1800">
                <a:solidFill>
                  <a:srgbClr val="000000"/>
                </a:solidFill>
                <a:latin typeface="Helvetica Neue"/>
                <a:ea typeface="Helvetica Neue"/>
                <a:cs typeface="Helvetica Neue"/>
                <a:sym typeface="Helvetica Neue"/>
              </a:endParaRPr>
            </a:p>
          </p:txBody>
        </p:sp>
        <p:cxnSp>
          <p:nvCxnSpPr>
            <p:cNvPr id="363" name="Google Shape;363;p49"/>
            <p:cNvCxnSpPr>
              <a:stCxn id="347" idx="3"/>
              <a:endCxn id="354" idx="2"/>
            </p:cNvCxnSpPr>
            <p:nvPr/>
          </p:nvCxnSpPr>
          <p:spPr>
            <a:xfrm flipH="1" rot="10800000">
              <a:off x="2028803" y="3612575"/>
              <a:ext cx="1114200" cy="300"/>
            </a:xfrm>
            <a:prstGeom prst="straightConnector1">
              <a:avLst/>
            </a:prstGeom>
            <a:noFill/>
            <a:ln cap="flat" cmpd="sng" w="57150">
              <a:solidFill>
                <a:srgbClr val="3F3F3F"/>
              </a:solidFill>
              <a:prstDash val="solid"/>
              <a:miter lim="800000"/>
              <a:headEnd len="sm" w="sm" type="none"/>
              <a:tailEnd len="med" w="med" type="triangle"/>
            </a:ln>
          </p:spPr>
        </p:cxnSp>
        <p:sp>
          <p:nvSpPr>
            <p:cNvPr id="364" name="Google Shape;364;p49"/>
            <p:cNvSpPr txBox="1"/>
            <p:nvPr/>
          </p:nvSpPr>
          <p:spPr>
            <a:xfrm>
              <a:off x="1916276" y="3675442"/>
              <a:ext cx="745800" cy="65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600">
                  <a:solidFill>
                    <a:srgbClr val="000000"/>
                  </a:solidFill>
                  <a:latin typeface="Helvetica Neue"/>
                  <a:ea typeface="Helvetica Neue"/>
                  <a:cs typeface="Helvetica Neue"/>
                  <a:sym typeface="Helvetica Neue"/>
                </a:rPr>
                <a:t>Fiber</a:t>
              </a:r>
              <a:endParaRPr/>
            </a:p>
            <a:p>
              <a:pPr indent="0" lvl="0" marL="0" marR="0" rtl="0" algn="ctr">
                <a:lnSpc>
                  <a:spcPct val="100000"/>
                </a:lnSpc>
                <a:spcBef>
                  <a:spcPts val="0"/>
                </a:spcBef>
                <a:spcAft>
                  <a:spcPts val="0"/>
                </a:spcAft>
                <a:buNone/>
              </a:pPr>
              <a:r>
                <a:rPr lang="en" sz="1600">
                  <a:solidFill>
                    <a:srgbClr val="000000"/>
                  </a:solidFill>
                  <a:latin typeface="Helvetica Neue"/>
                  <a:ea typeface="Helvetica Neue"/>
                  <a:cs typeface="Helvetica Neue"/>
                  <a:sym typeface="Helvetica Neue"/>
                </a:rPr>
                <a:t>optics</a:t>
              </a:r>
              <a:endParaRPr sz="1600">
                <a:solidFill>
                  <a:srgbClr val="000000"/>
                </a:solidFill>
                <a:latin typeface="Helvetica Neue"/>
                <a:ea typeface="Helvetica Neue"/>
                <a:cs typeface="Helvetica Neue"/>
                <a:sym typeface="Helvetica Neue"/>
              </a:endParaRPr>
            </a:p>
          </p:txBody>
        </p:sp>
      </p:grpSp>
      <p:grpSp>
        <p:nvGrpSpPr>
          <p:cNvPr id="365" name="Google Shape;365;p49"/>
          <p:cNvGrpSpPr/>
          <p:nvPr/>
        </p:nvGrpSpPr>
        <p:grpSpPr>
          <a:xfrm>
            <a:off x="5222475" y="2199288"/>
            <a:ext cx="3382073" cy="1127191"/>
            <a:chOff x="6658432" y="3028348"/>
            <a:chExt cx="3382073" cy="1284255"/>
          </a:xfrm>
        </p:grpSpPr>
        <p:cxnSp>
          <p:nvCxnSpPr>
            <p:cNvPr id="366" name="Google Shape;366;p49"/>
            <p:cNvCxnSpPr>
              <a:stCxn id="354" idx="6"/>
              <a:endCxn id="367" idx="1"/>
            </p:cNvCxnSpPr>
            <p:nvPr/>
          </p:nvCxnSpPr>
          <p:spPr>
            <a:xfrm>
              <a:off x="6658432" y="3596836"/>
              <a:ext cx="1379100" cy="4800"/>
            </a:xfrm>
            <a:prstGeom prst="straightConnector1">
              <a:avLst/>
            </a:prstGeom>
            <a:noFill/>
            <a:ln cap="flat" cmpd="sng" w="57150">
              <a:solidFill>
                <a:srgbClr val="3F3F3F"/>
              </a:solidFill>
              <a:prstDash val="solid"/>
              <a:miter lim="800000"/>
              <a:headEnd len="sm" w="sm" type="none"/>
              <a:tailEnd len="med" w="med" type="triangle"/>
            </a:ln>
          </p:spPr>
        </p:cxnSp>
        <p:sp>
          <p:nvSpPr>
            <p:cNvPr id="368" name="Google Shape;368;p49"/>
            <p:cNvSpPr/>
            <p:nvPr/>
          </p:nvSpPr>
          <p:spPr>
            <a:xfrm>
              <a:off x="9285929" y="3468746"/>
              <a:ext cx="562800" cy="265500"/>
            </a:xfrm>
            <a:prstGeom prst="rect">
              <a:avLst/>
            </a:prstGeom>
            <a:solidFill>
              <a:srgbClr val="A5A5A5"/>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367" name="Google Shape;367;p49"/>
            <p:cNvSpPr/>
            <p:nvPr/>
          </p:nvSpPr>
          <p:spPr>
            <a:xfrm>
              <a:off x="8037417" y="3468749"/>
              <a:ext cx="1248600" cy="265500"/>
            </a:xfrm>
            <a:prstGeom prst="rect">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369" name="Google Shape;369;p49"/>
            <p:cNvSpPr txBox="1"/>
            <p:nvPr/>
          </p:nvSpPr>
          <p:spPr>
            <a:xfrm>
              <a:off x="9105705" y="3034213"/>
              <a:ext cx="93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Helvetica Neue"/>
                  <a:ea typeface="Helvetica Neue"/>
                  <a:cs typeface="Helvetica Neue"/>
                  <a:sym typeface="Helvetica Neue"/>
                </a:rPr>
                <a:t>Header</a:t>
              </a:r>
              <a:endParaRPr sz="1800">
                <a:solidFill>
                  <a:srgbClr val="000000"/>
                </a:solidFill>
                <a:latin typeface="Helvetica Neue"/>
                <a:ea typeface="Helvetica Neue"/>
                <a:cs typeface="Helvetica Neue"/>
                <a:sym typeface="Helvetica Neue"/>
              </a:endParaRPr>
            </a:p>
          </p:txBody>
        </p:sp>
        <p:sp>
          <p:nvSpPr>
            <p:cNvPr id="370" name="Google Shape;370;p49"/>
            <p:cNvSpPr txBox="1"/>
            <p:nvPr/>
          </p:nvSpPr>
          <p:spPr>
            <a:xfrm>
              <a:off x="7974430" y="3028348"/>
              <a:ext cx="101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Helvetica Neue"/>
                  <a:ea typeface="Helvetica Neue"/>
                  <a:cs typeface="Helvetica Neue"/>
                  <a:sym typeface="Helvetica Neue"/>
                </a:rPr>
                <a:t>Payload</a:t>
              </a:r>
              <a:endParaRPr sz="1800">
                <a:solidFill>
                  <a:srgbClr val="000000"/>
                </a:solidFill>
                <a:latin typeface="Helvetica Neue"/>
                <a:ea typeface="Helvetica Neue"/>
                <a:cs typeface="Helvetica Neue"/>
                <a:sym typeface="Helvetica Neue"/>
              </a:endParaRPr>
            </a:p>
          </p:txBody>
        </p:sp>
        <p:sp>
          <p:nvSpPr>
            <p:cNvPr id="371" name="Google Shape;371;p49"/>
            <p:cNvSpPr txBox="1"/>
            <p:nvPr/>
          </p:nvSpPr>
          <p:spPr>
            <a:xfrm>
              <a:off x="7270293" y="3658303"/>
              <a:ext cx="745800" cy="65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600">
                  <a:solidFill>
                    <a:srgbClr val="000000"/>
                  </a:solidFill>
                  <a:latin typeface="Helvetica Neue"/>
                  <a:ea typeface="Helvetica Neue"/>
                  <a:cs typeface="Helvetica Neue"/>
                  <a:sym typeface="Helvetica Neue"/>
                </a:rPr>
                <a:t>Fiber</a:t>
              </a:r>
              <a:endParaRPr/>
            </a:p>
            <a:p>
              <a:pPr indent="0" lvl="0" marL="0" marR="0" rtl="0" algn="ctr">
                <a:lnSpc>
                  <a:spcPct val="100000"/>
                </a:lnSpc>
                <a:spcBef>
                  <a:spcPts val="0"/>
                </a:spcBef>
                <a:spcAft>
                  <a:spcPts val="0"/>
                </a:spcAft>
                <a:buNone/>
              </a:pPr>
              <a:r>
                <a:rPr lang="en" sz="1600">
                  <a:solidFill>
                    <a:srgbClr val="000000"/>
                  </a:solidFill>
                  <a:latin typeface="Helvetica Neue"/>
                  <a:ea typeface="Helvetica Neue"/>
                  <a:cs typeface="Helvetica Neue"/>
                  <a:sym typeface="Helvetica Neue"/>
                </a:rPr>
                <a:t>optics</a:t>
              </a:r>
              <a:endParaRPr sz="1600">
                <a:solidFill>
                  <a:srgbClr val="000000"/>
                </a:solidFill>
                <a:latin typeface="Helvetica Neue"/>
                <a:ea typeface="Helvetica Neue"/>
                <a:cs typeface="Helvetica Neue"/>
                <a:sym typeface="Helvetica Neue"/>
              </a:endParaRPr>
            </a:p>
          </p:txBody>
        </p:sp>
      </p:grpSp>
      <p:sp>
        <p:nvSpPr>
          <p:cNvPr id="372" name="Google Shape;372;p49"/>
          <p:cNvSpPr txBox="1"/>
          <p:nvPr/>
        </p:nvSpPr>
        <p:spPr>
          <a:xfrm>
            <a:off x="5939908" y="4435492"/>
            <a:ext cx="11097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rgbClr val="ED7D31"/>
                </a:solidFill>
                <a:latin typeface="Helvetica Neue"/>
                <a:ea typeface="Helvetica Neue"/>
                <a:cs typeface="Helvetica Neue"/>
                <a:sym typeface="Helvetica Neue"/>
              </a:rPr>
              <a:t>Router /</a:t>
            </a:r>
            <a:endParaRPr/>
          </a:p>
          <a:p>
            <a:pPr indent="0" lvl="0" marL="0" marR="0" rtl="0" algn="l">
              <a:spcBef>
                <a:spcPts val="0"/>
              </a:spcBef>
              <a:spcAft>
                <a:spcPts val="0"/>
              </a:spcAft>
              <a:buNone/>
            </a:pPr>
            <a:r>
              <a:rPr lang="en" sz="2000">
                <a:solidFill>
                  <a:srgbClr val="ED7D31"/>
                </a:solidFill>
                <a:latin typeface="Helvetica Neue"/>
                <a:ea typeface="Helvetica Neue"/>
                <a:cs typeface="Helvetica Neue"/>
                <a:sym typeface="Helvetica Neue"/>
              </a:rPr>
              <a:t>Firewall</a:t>
            </a:r>
            <a:endParaRPr/>
          </a:p>
        </p:txBody>
      </p:sp>
      <p:grpSp>
        <p:nvGrpSpPr>
          <p:cNvPr id="373" name="Google Shape;373;p49"/>
          <p:cNvGrpSpPr/>
          <p:nvPr/>
        </p:nvGrpSpPr>
        <p:grpSpPr>
          <a:xfrm>
            <a:off x="4705334" y="3547433"/>
            <a:ext cx="4644300" cy="665700"/>
            <a:chOff x="7449909" y="4674358"/>
            <a:chExt cx="4644300" cy="665700"/>
          </a:xfrm>
        </p:grpSpPr>
        <p:sp>
          <p:nvSpPr>
            <p:cNvPr id="374" name="Google Shape;374;p49"/>
            <p:cNvSpPr txBox="1"/>
            <p:nvPr/>
          </p:nvSpPr>
          <p:spPr>
            <a:xfrm>
              <a:off x="8695509" y="4674358"/>
              <a:ext cx="3398700" cy="6657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rgbClr val="4A86E8"/>
                  </a:solidFill>
                  <a:latin typeface="Helvetica Neue"/>
                  <a:ea typeface="Helvetica Neue"/>
                  <a:cs typeface="Helvetica Neue"/>
                  <a:sym typeface="Helvetica Neue"/>
                </a:rPr>
                <a:t>100k rules or more!</a:t>
              </a:r>
              <a:endParaRPr b="1" sz="2400">
                <a:solidFill>
                  <a:srgbClr val="4A86E8"/>
                </a:solidFill>
                <a:latin typeface="Helvetica Neue"/>
                <a:ea typeface="Helvetica Neue"/>
                <a:cs typeface="Helvetica Neue"/>
                <a:sym typeface="Helvetica Neue"/>
              </a:endParaRPr>
            </a:p>
          </p:txBody>
        </p:sp>
        <p:cxnSp>
          <p:nvCxnSpPr>
            <p:cNvPr id="375" name="Google Shape;375;p49"/>
            <p:cNvCxnSpPr>
              <a:stCxn id="374" idx="1"/>
            </p:cNvCxnSpPr>
            <p:nvPr/>
          </p:nvCxnSpPr>
          <p:spPr>
            <a:xfrm flipH="1">
              <a:off x="7449909" y="5007208"/>
              <a:ext cx="1245600" cy="295500"/>
            </a:xfrm>
            <a:prstGeom prst="straightConnector1">
              <a:avLst/>
            </a:prstGeom>
            <a:noFill/>
            <a:ln cap="flat" cmpd="sng" w="38100">
              <a:solidFill>
                <a:srgbClr val="4A86E8"/>
              </a:solidFill>
              <a:prstDash val="solid"/>
              <a:miter lim="8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#2</a:t>
            </a:r>
            <a:endParaRPr/>
          </a:p>
        </p:txBody>
      </p:sp>
      <p:sp>
        <p:nvSpPr>
          <p:cNvPr id="715" name="Google Shape;715;p6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Building a tree is a branching decision process, not sequential MDP</a:t>
            </a:r>
            <a:endParaRPr/>
          </a:p>
          <a:p>
            <a:pPr indent="-342900" lvl="0" marL="457200" rtl="0" algn="l">
              <a:spcBef>
                <a:spcPts val="0"/>
              </a:spcBef>
              <a:spcAft>
                <a:spcPts val="0"/>
              </a:spcAft>
              <a:buSzPts val="1800"/>
              <a:buChar char="●"/>
            </a:pPr>
            <a:r>
              <a:rPr lang="en"/>
              <a:t>Calculate rewards not by summing over time, but agg. across tree branches</a:t>
            </a:r>
            <a:endParaRPr/>
          </a:p>
        </p:txBody>
      </p:sp>
      <p:sp>
        <p:nvSpPr>
          <p:cNvPr id="716" name="Google Shape;716;p67"/>
          <p:cNvSpPr/>
          <p:nvPr/>
        </p:nvSpPr>
        <p:spPr>
          <a:xfrm>
            <a:off x="2483226" y="29253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N0</a:t>
            </a:r>
            <a:endParaRPr b="1">
              <a:solidFill>
                <a:srgbClr val="FFFFFF"/>
              </a:solidFill>
            </a:endParaRPr>
          </a:p>
        </p:txBody>
      </p:sp>
      <p:sp>
        <p:nvSpPr>
          <p:cNvPr id="717" name="Google Shape;717;p67"/>
          <p:cNvSpPr/>
          <p:nvPr/>
        </p:nvSpPr>
        <p:spPr>
          <a:xfrm>
            <a:off x="3897726" y="328404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N1</a:t>
            </a:r>
            <a:endParaRPr b="1">
              <a:solidFill>
                <a:srgbClr val="FFFFFF"/>
              </a:solidFill>
            </a:endParaRPr>
          </a:p>
        </p:txBody>
      </p:sp>
      <p:sp>
        <p:nvSpPr>
          <p:cNvPr id="718" name="Google Shape;718;p67"/>
          <p:cNvSpPr/>
          <p:nvPr/>
        </p:nvSpPr>
        <p:spPr>
          <a:xfrm>
            <a:off x="3897726" y="24372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N2</a:t>
            </a:r>
            <a:endParaRPr b="1">
              <a:solidFill>
                <a:srgbClr val="FFFFFF"/>
              </a:solidFill>
            </a:endParaRPr>
          </a:p>
        </p:txBody>
      </p:sp>
      <p:sp>
        <p:nvSpPr>
          <p:cNvPr id="719" name="Google Shape;719;p67"/>
          <p:cNvSpPr/>
          <p:nvPr/>
        </p:nvSpPr>
        <p:spPr>
          <a:xfrm>
            <a:off x="5387301" y="280339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N3</a:t>
            </a:r>
            <a:endParaRPr b="1">
              <a:solidFill>
                <a:srgbClr val="FFFFFF"/>
              </a:solidFill>
            </a:endParaRPr>
          </a:p>
        </p:txBody>
      </p:sp>
      <p:sp>
        <p:nvSpPr>
          <p:cNvPr id="720" name="Google Shape;720;p67"/>
          <p:cNvSpPr/>
          <p:nvPr/>
        </p:nvSpPr>
        <p:spPr>
          <a:xfrm>
            <a:off x="5387301" y="34391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N4</a:t>
            </a:r>
            <a:endParaRPr b="1">
              <a:solidFill>
                <a:srgbClr val="FFFFFF"/>
              </a:solidFill>
            </a:endParaRPr>
          </a:p>
        </p:txBody>
      </p:sp>
      <p:sp>
        <p:nvSpPr>
          <p:cNvPr id="721" name="Google Shape;721;p67"/>
          <p:cNvSpPr/>
          <p:nvPr/>
        </p:nvSpPr>
        <p:spPr>
          <a:xfrm>
            <a:off x="5387301" y="407489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N5</a:t>
            </a:r>
            <a:endParaRPr b="1">
              <a:solidFill>
                <a:srgbClr val="FFFFFF"/>
              </a:solidFill>
            </a:endParaRPr>
          </a:p>
        </p:txBody>
      </p:sp>
      <p:cxnSp>
        <p:nvCxnSpPr>
          <p:cNvPr id="722" name="Google Shape;722;p67"/>
          <p:cNvCxnSpPr>
            <a:stCxn id="716" idx="3"/>
            <a:endCxn id="717" idx="1"/>
          </p:cNvCxnSpPr>
          <p:nvPr/>
        </p:nvCxnSpPr>
        <p:spPr>
          <a:xfrm>
            <a:off x="3031926" y="3128941"/>
            <a:ext cx="865800" cy="358800"/>
          </a:xfrm>
          <a:prstGeom prst="straightConnector1">
            <a:avLst/>
          </a:prstGeom>
          <a:noFill/>
          <a:ln cap="flat" cmpd="sng" w="28575">
            <a:solidFill>
              <a:srgbClr val="00A598"/>
            </a:solidFill>
            <a:prstDash val="solid"/>
            <a:round/>
            <a:headEnd len="med" w="med" type="none"/>
            <a:tailEnd len="med" w="med" type="stealth"/>
          </a:ln>
        </p:spPr>
      </p:cxnSp>
      <p:cxnSp>
        <p:nvCxnSpPr>
          <p:cNvPr id="723" name="Google Shape;723;p67"/>
          <p:cNvCxnSpPr>
            <a:stCxn id="716" idx="3"/>
            <a:endCxn id="718" idx="1"/>
          </p:cNvCxnSpPr>
          <p:nvPr/>
        </p:nvCxnSpPr>
        <p:spPr>
          <a:xfrm flipH="1" rot="10800000">
            <a:off x="3031926" y="2640841"/>
            <a:ext cx="865800" cy="488100"/>
          </a:xfrm>
          <a:prstGeom prst="straightConnector1">
            <a:avLst/>
          </a:prstGeom>
          <a:noFill/>
          <a:ln cap="flat" cmpd="sng" w="28575">
            <a:solidFill>
              <a:srgbClr val="00A598"/>
            </a:solidFill>
            <a:prstDash val="solid"/>
            <a:round/>
            <a:headEnd len="med" w="med" type="none"/>
            <a:tailEnd len="med" w="med" type="stealth"/>
          </a:ln>
        </p:spPr>
      </p:cxnSp>
      <p:cxnSp>
        <p:nvCxnSpPr>
          <p:cNvPr id="724" name="Google Shape;724;p67"/>
          <p:cNvCxnSpPr>
            <a:stCxn id="717" idx="3"/>
            <a:endCxn id="719" idx="1"/>
          </p:cNvCxnSpPr>
          <p:nvPr/>
        </p:nvCxnSpPr>
        <p:spPr>
          <a:xfrm flipH="1" rot="10800000">
            <a:off x="4446426" y="3006999"/>
            <a:ext cx="940800" cy="480600"/>
          </a:xfrm>
          <a:prstGeom prst="straightConnector1">
            <a:avLst/>
          </a:prstGeom>
          <a:noFill/>
          <a:ln cap="flat" cmpd="sng" w="28575">
            <a:solidFill>
              <a:schemeClr val="accent1"/>
            </a:solidFill>
            <a:prstDash val="solid"/>
            <a:round/>
            <a:headEnd len="med" w="med" type="none"/>
            <a:tailEnd len="med" w="med" type="stealth"/>
          </a:ln>
        </p:spPr>
      </p:cxnSp>
      <p:cxnSp>
        <p:nvCxnSpPr>
          <p:cNvPr id="725" name="Google Shape;725;p67"/>
          <p:cNvCxnSpPr>
            <a:stCxn id="717" idx="3"/>
            <a:endCxn id="720" idx="1"/>
          </p:cNvCxnSpPr>
          <p:nvPr/>
        </p:nvCxnSpPr>
        <p:spPr>
          <a:xfrm>
            <a:off x="4446426" y="3487599"/>
            <a:ext cx="940800" cy="155100"/>
          </a:xfrm>
          <a:prstGeom prst="straightConnector1">
            <a:avLst/>
          </a:prstGeom>
          <a:noFill/>
          <a:ln cap="flat" cmpd="sng" w="28575">
            <a:solidFill>
              <a:schemeClr val="accent1"/>
            </a:solidFill>
            <a:prstDash val="solid"/>
            <a:round/>
            <a:headEnd len="med" w="med" type="none"/>
            <a:tailEnd len="med" w="med" type="stealth"/>
          </a:ln>
        </p:spPr>
      </p:cxnSp>
      <p:cxnSp>
        <p:nvCxnSpPr>
          <p:cNvPr id="726" name="Google Shape;726;p67"/>
          <p:cNvCxnSpPr>
            <a:stCxn id="717" idx="3"/>
            <a:endCxn id="721" idx="1"/>
          </p:cNvCxnSpPr>
          <p:nvPr/>
        </p:nvCxnSpPr>
        <p:spPr>
          <a:xfrm>
            <a:off x="4446426" y="3487599"/>
            <a:ext cx="940800" cy="790800"/>
          </a:xfrm>
          <a:prstGeom prst="straightConnector1">
            <a:avLst/>
          </a:prstGeom>
          <a:noFill/>
          <a:ln cap="flat" cmpd="sng" w="28575">
            <a:solidFill>
              <a:schemeClr val="accent1"/>
            </a:solidFill>
            <a:prstDash val="solid"/>
            <a:round/>
            <a:headEnd len="med" w="med" type="none"/>
            <a:tailEnd len="med" w="med" type="stealth"/>
          </a:ln>
        </p:spPr>
      </p:cxnSp>
      <p:sp>
        <p:nvSpPr>
          <p:cNvPr id="727" name="Google Shape;727;p67"/>
          <p:cNvSpPr txBox="1"/>
          <p:nvPr/>
        </p:nvSpPr>
        <p:spPr>
          <a:xfrm>
            <a:off x="607075" y="2017150"/>
            <a:ext cx="42564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Branching Decision Process</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728" name="Google Shape;728;p67"/>
          <p:cNvSpPr txBox="1"/>
          <p:nvPr/>
        </p:nvSpPr>
        <p:spPr>
          <a:xfrm>
            <a:off x="916200" y="4125275"/>
            <a:ext cx="28848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O(logn) delay between action and reward</a:t>
            </a:r>
            <a:endParaRPr sz="1800">
              <a:solidFill>
                <a:schemeClr val="dk2"/>
              </a:solidFill>
              <a:latin typeface="Source Sans Pro"/>
              <a:ea typeface="Source Sans Pro"/>
              <a:cs typeface="Source Sans Pro"/>
              <a:sym typeface="Source Sans Pro"/>
            </a:endParaRPr>
          </a:p>
        </p:txBody>
      </p:sp>
      <p:grpSp>
        <p:nvGrpSpPr>
          <p:cNvPr id="729" name="Google Shape;729;p67"/>
          <p:cNvGrpSpPr/>
          <p:nvPr/>
        </p:nvGrpSpPr>
        <p:grpSpPr>
          <a:xfrm>
            <a:off x="4452046" y="2439206"/>
            <a:ext cx="4064418" cy="1960865"/>
            <a:chOff x="6750764" y="2210606"/>
            <a:chExt cx="4064418" cy="1960865"/>
          </a:xfrm>
        </p:grpSpPr>
        <p:grpSp>
          <p:nvGrpSpPr>
            <p:cNvPr id="730" name="Google Shape;730;p67"/>
            <p:cNvGrpSpPr/>
            <p:nvPr/>
          </p:nvGrpSpPr>
          <p:grpSpPr>
            <a:xfrm>
              <a:off x="8230252" y="2591606"/>
              <a:ext cx="2584929" cy="1579865"/>
              <a:chOff x="8230252" y="2591606"/>
              <a:chExt cx="2584929" cy="1579865"/>
            </a:xfrm>
          </p:grpSpPr>
          <p:sp>
            <p:nvSpPr>
              <p:cNvPr id="731" name="Google Shape;731;p67"/>
              <p:cNvSpPr txBox="1"/>
              <p:nvPr/>
            </p:nvSpPr>
            <p:spPr>
              <a:xfrm>
                <a:off x="8536081" y="2591606"/>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done (reward = -1)</a:t>
                </a:r>
                <a:endParaRPr b="1" baseline="-25000">
                  <a:solidFill>
                    <a:srgbClr val="6AA84F"/>
                  </a:solidFill>
                </a:endParaRPr>
              </a:p>
            </p:txBody>
          </p:sp>
          <p:cxnSp>
            <p:nvCxnSpPr>
              <p:cNvPr id="732" name="Google Shape;732;p67"/>
              <p:cNvCxnSpPr/>
              <p:nvPr/>
            </p:nvCxnSpPr>
            <p:spPr>
              <a:xfrm>
                <a:off x="8230252" y="2790962"/>
                <a:ext cx="356700" cy="0"/>
              </a:xfrm>
              <a:prstGeom prst="straightConnector1">
                <a:avLst/>
              </a:prstGeom>
              <a:noFill/>
              <a:ln cap="flat" cmpd="sng" w="28575">
                <a:solidFill>
                  <a:srgbClr val="6AA84F"/>
                </a:solidFill>
                <a:prstDash val="solid"/>
                <a:round/>
                <a:headEnd len="med" w="med" type="none"/>
                <a:tailEnd len="med" w="med" type="stealth"/>
              </a:ln>
            </p:spPr>
          </p:cxnSp>
          <p:sp>
            <p:nvSpPr>
              <p:cNvPr id="733" name="Google Shape;733;p67"/>
              <p:cNvSpPr txBox="1"/>
              <p:nvPr/>
            </p:nvSpPr>
            <p:spPr>
              <a:xfrm>
                <a:off x="8536081" y="3201206"/>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done (reward = -1)</a:t>
                </a:r>
                <a:endParaRPr b="1" baseline="-25000">
                  <a:solidFill>
                    <a:srgbClr val="6AA84F"/>
                  </a:solidFill>
                </a:endParaRPr>
              </a:p>
            </p:txBody>
          </p:sp>
          <p:cxnSp>
            <p:nvCxnSpPr>
              <p:cNvPr id="734" name="Google Shape;734;p67"/>
              <p:cNvCxnSpPr/>
              <p:nvPr/>
            </p:nvCxnSpPr>
            <p:spPr>
              <a:xfrm>
                <a:off x="8230252" y="3400562"/>
                <a:ext cx="356700" cy="0"/>
              </a:xfrm>
              <a:prstGeom prst="straightConnector1">
                <a:avLst/>
              </a:prstGeom>
              <a:noFill/>
              <a:ln cap="flat" cmpd="sng" w="28575">
                <a:solidFill>
                  <a:srgbClr val="6AA84F"/>
                </a:solidFill>
                <a:prstDash val="solid"/>
                <a:round/>
                <a:headEnd len="med" w="med" type="none"/>
                <a:tailEnd len="med" w="med" type="stealth"/>
              </a:ln>
            </p:spPr>
          </p:cxnSp>
          <p:sp>
            <p:nvSpPr>
              <p:cNvPr id="735" name="Google Shape;735;p67"/>
              <p:cNvSpPr txBox="1"/>
              <p:nvPr/>
            </p:nvSpPr>
            <p:spPr>
              <a:xfrm>
                <a:off x="8536081" y="3861571"/>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done (reward = -1)</a:t>
                </a:r>
                <a:endParaRPr b="1" baseline="-25000">
                  <a:solidFill>
                    <a:srgbClr val="6AA84F"/>
                  </a:solidFill>
                </a:endParaRPr>
              </a:p>
            </p:txBody>
          </p:sp>
          <p:cxnSp>
            <p:nvCxnSpPr>
              <p:cNvPr id="736" name="Google Shape;736;p67"/>
              <p:cNvCxnSpPr/>
              <p:nvPr/>
            </p:nvCxnSpPr>
            <p:spPr>
              <a:xfrm>
                <a:off x="8230252" y="4060926"/>
                <a:ext cx="356700" cy="0"/>
              </a:xfrm>
              <a:prstGeom prst="straightConnector1">
                <a:avLst/>
              </a:prstGeom>
              <a:noFill/>
              <a:ln cap="flat" cmpd="sng" w="28575">
                <a:solidFill>
                  <a:srgbClr val="6AA84F"/>
                </a:solidFill>
                <a:prstDash val="solid"/>
                <a:round/>
                <a:headEnd len="med" w="med" type="none"/>
                <a:tailEnd len="med" w="med" type="stealth"/>
              </a:ln>
            </p:spPr>
          </p:cxnSp>
        </p:grpSp>
        <p:grpSp>
          <p:nvGrpSpPr>
            <p:cNvPr id="737" name="Google Shape;737;p67"/>
            <p:cNvGrpSpPr/>
            <p:nvPr/>
          </p:nvGrpSpPr>
          <p:grpSpPr>
            <a:xfrm>
              <a:off x="6750764" y="2210606"/>
              <a:ext cx="2584929" cy="309900"/>
              <a:chOff x="8230252" y="2515406"/>
              <a:chExt cx="2584929" cy="309900"/>
            </a:xfrm>
          </p:grpSpPr>
          <p:sp>
            <p:nvSpPr>
              <p:cNvPr id="738" name="Google Shape;738;p67"/>
              <p:cNvSpPr txBox="1"/>
              <p:nvPr/>
            </p:nvSpPr>
            <p:spPr>
              <a:xfrm>
                <a:off x="8536081" y="2515406"/>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done (reward = -1)</a:t>
                </a:r>
                <a:endParaRPr b="1" baseline="-25000">
                  <a:solidFill>
                    <a:srgbClr val="6AA84F"/>
                  </a:solidFill>
                </a:endParaRPr>
              </a:p>
            </p:txBody>
          </p:sp>
          <p:cxnSp>
            <p:nvCxnSpPr>
              <p:cNvPr id="739" name="Google Shape;739;p67"/>
              <p:cNvCxnSpPr/>
              <p:nvPr/>
            </p:nvCxnSpPr>
            <p:spPr>
              <a:xfrm>
                <a:off x="8230252" y="2714762"/>
                <a:ext cx="356700" cy="0"/>
              </a:xfrm>
              <a:prstGeom prst="straightConnector1">
                <a:avLst/>
              </a:prstGeom>
              <a:noFill/>
              <a:ln cap="flat" cmpd="sng" w="28575">
                <a:solidFill>
                  <a:srgbClr val="6AA84F"/>
                </a:solidFill>
                <a:prstDash val="solid"/>
                <a:round/>
                <a:headEnd len="med" w="med" type="none"/>
                <a:tailEnd len="med" w="med" type="stealth"/>
              </a:ln>
            </p:spPr>
          </p:cxnSp>
        </p:grpSp>
      </p:grpSp>
      <p:sp>
        <p:nvSpPr>
          <p:cNvPr id="740" name="Google Shape;740;p67"/>
          <p:cNvSpPr txBox="1"/>
          <p:nvPr/>
        </p:nvSpPr>
        <p:spPr>
          <a:xfrm>
            <a:off x="3579976" y="3746306"/>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reward</a:t>
            </a:r>
            <a:endParaRPr b="1">
              <a:solidFill>
                <a:srgbClr val="6AA84F"/>
              </a:solidFill>
            </a:endParaRPr>
          </a:p>
          <a:p>
            <a:pPr indent="0" lvl="0" marL="0" rtl="0" algn="l">
              <a:spcBef>
                <a:spcPts val="0"/>
              </a:spcBef>
              <a:spcAft>
                <a:spcPts val="0"/>
              </a:spcAft>
              <a:buNone/>
            </a:pPr>
            <a:r>
              <a:rPr b="1" lang="en">
                <a:solidFill>
                  <a:srgbClr val="6AA84F"/>
                </a:solidFill>
              </a:rPr>
              <a:t>= min(r</a:t>
            </a:r>
            <a:r>
              <a:rPr b="1" baseline="-25000" lang="en">
                <a:solidFill>
                  <a:srgbClr val="6AA84F"/>
                </a:solidFill>
              </a:rPr>
              <a:t>child</a:t>
            </a:r>
            <a:r>
              <a:rPr b="1" lang="en">
                <a:solidFill>
                  <a:srgbClr val="6AA84F"/>
                </a:solidFill>
              </a:rPr>
              <a:t>) - 1</a:t>
            </a:r>
            <a:endParaRPr b="1">
              <a:solidFill>
                <a:srgbClr val="6AA84F"/>
              </a:solidFill>
            </a:endParaRPr>
          </a:p>
          <a:p>
            <a:pPr indent="0" lvl="0" marL="0" rtl="0" algn="l">
              <a:spcBef>
                <a:spcPts val="0"/>
              </a:spcBef>
              <a:spcAft>
                <a:spcPts val="0"/>
              </a:spcAft>
              <a:buNone/>
            </a:pPr>
            <a:r>
              <a:rPr b="1" lang="en">
                <a:solidFill>
                  <a:srgbClr val="6AA84F"/>
                </a:solidFill>
              </a:rPr>
              <a:t>= -2</a:t>
            </a:r>
            <a:endParaRPr b="1">
              <a:solidFill>
                <a:srgbClr val="6AA84F"/>
              </a:solidFill>
            </a:endParaRPr>
          </a:p>
        </p:txBody>
      </p:sp>
      <p:sp>
        <p:nvSpPr>
          <p:cNvPr id="741" name="Google Shape;741;p67"/>
          <p:cNvSpPr txBox="1"/>
          <p:nvPr/>
        </p:nvSpPr>
        <p:spPr>
          <a:xfrm>
            <a:off x="2360776" y="3289106"/>
            <a:ext cx="22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reward</a:t>
            </a:r>
            <a:endParaRPr b="1">
              <a:solidFill>
                <a:srgbClr val="6AA84F"/>
              </a:solidFill>
            </a:endParaRPr>
          </a:p>
          <a:p>
            <a:pPr indent="0" lvl="0" marL="0" rtl="0" algn="l">
              <a:spcBef>
                <a:spcPts val="0"/>
              </a:spcBef>
              <a:spcAft>
                <a:spcPts val="0"/>
              </a:spcAft>
              <a:buNone/>
            </a:pPr>
            <a:r>
              <a:rPr b="1" lang="en">
                <a:solidFill>
                  <a:srgbClr val="6AA84F"/>
                </a:solidFill>
              </a:rPr>
              <a:t>= min(r</a:t>
            </a:r>
            <a:r>
              <a:rPr b="1" baseline="-25000" lang="en">
                <a:solidFill>
                  <a:srgbClr val="6AA84F"/>
                </a:solidFill>
              </a:rPr>
              <a:t>child</a:t>
            </a:r>
            <a:r>
              <a:rPr b="1" lang="en">
                <a:solidFill>
                  <a:srgbClr val="6AA84F"/>
                </a:solidFill>
              </a:rPr>
              <a:t>) - 1</a:t>
            </a:r>
            <a:endParaRPr b="1">
              <a:solidFill>
                <a:srgbClr val="6AA84F"/>
              </a:solidFill>
            </a:endParaRPr>
          </a:p>
          <a:p>
            <a:pPr indent="0" lvl="0" marL="0" rtl="0" algn="l">
              <a:spcBef>
                <a:spcPts val="0"/>
              </a:spcBef>
              <a:spcAft>
                <a:spcPts val="0"/>
              </a:spcAft>
              <a:buNone/>
            </a:pPr>
            <a:r>
              <a:rPr b="1" lang="en">
                <a:solidFill>
                  <a:srgbClr val="6AA84F"/>
                </a:solidFill>
              </a:rPr>
              <a:t>= -3</a:t>
            </a:r>
            <a:endParaRPr b="1">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xEl>
                                              <p:pRg end="0" st="0"/>
                                            </p:txEl>
                                          </p:spTgt>
                                        </p:tgtEl>
                                        <p:attrNameLst>
                                          <p:attrName>style.visibility</p:attrName>
                                        </p:attrNameLst>
                                      </p:cBhvr>
                                      <p:to>
                                        <p:strVal val="visible"/>
                                      </p:to>
                                    </p:set>
                                    <p:animEffect filter="fade" transition="in">
                                      <p:cBhvr>
                                        <p:cTn dur="1000"/>
                                        <p:tgtEl>
                                          <p:spTgt spid="7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xEl>
                                              <p:pRg end="1" st="1"/>
                                            </p:txEl>
                                          </p:spTgt>
                                        </p:tgtEl>
                                        <p:attrNameLst>
                                          <p:attrName>style.visibility</p:attrName>
                                        </p:attrNameLst>
                                      </p:cBhvr>
                                      <p:to>
                                        <p:strVal val="visible"/>
                                      </p:to>
                                    </p:set>
                                    <p:animEffect filter="fade" transition="in">
                                      <p:cBhvr>
                                        <p:cTn dur="1000"/>
                                        <p:tgtEl>
                                          <p:spTgt spid="7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000"/>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par>
                                <p:cTn fill="hold" nodeType="with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1000"/>
                                        <p:tgtEl>
                                          <p:spTgt spid="722"/>
                                        </p:tgtEl>
                                      </p:cBhvr>
                                    </p:animEffect>
                                  </p:childTnLst>
                                </p:cTn>
                              </p:par>
                              <p:par>
                                <p:cTn fill="hold" nodeType="with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par>
                                <p:cTn fill="hold" nodeType="with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000"/>
                                        <p:tgtEl>
                                          <p:spTgt spid="724"/>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par>
                                <p:cTn fill="hold" nodeType="with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000"/>
                                        <p:tgtEl>
                                          <p:spTgt spid="729"/>
                                        </p:tgtEl>
                                      </p:cBhvr>
                                    </p:animEffect>
                                  </p:childTnLst>
                                </p:cTn>
                              </p:par>
                              <p:par>
                                <p:cTn fill="hold" nodeType="with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 Learning Problem</a:t>
            </a:r>
            <a:endParaRPr/>
          </a:p>
        </p:txBody>
      </p:sp>
      <p:sp>
        <p:nvSpPr>
          <p:cNvPr id="747" name="Google Shape;747;p68"/>
          <p:cNvSpPr txBox="1"/>
          <p:nvPr>
            <p:ph idx="1" type="body"/>
          </p:nvPr>
        </p:nvSpPr>
        <p:spPr>
          <a:xfrm>
            <a:off x="311700" y="1152475"/>
            <a:ext cx="8520600" cy="6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Action space:</a:t>
            </a:r>
            <a:endParaRPr b="1" u="sng"/>
          </a:p>
          <a:p>
            <a:pPr indent="0" lvl="0" marL="0" rtl="0" algn="l">
              <a:spcBef>
                <a:spcPts val="0"/>
              </a:spcBef>
              <a:spcAft>
                <a:spcPts val="0"/>
              </a:spcAft>
              <a:buNone/>
            </a:pPr>
            <a:r>
              <a:rPr lang="en"/>
              <a:t>	Either Cut or Partition</a:t>
            </a:r>
            <a:endParaRPr/>
          </a:p>
          <a:p>
            <a:pPr indent="0" lvl="0" marL="0" rtl="0" algn="l">
              <a:spcBef>
                <a:spcPts val="0"/>
              </a:spcBef>
              <a:spcAft>
                <a:spcPts val="0"/>
              </a:spcAft>
              <a:buNone/>
            </a:pPr>
            <a:r>
              <a:rPr lang="en"/>
              <a:t>		Cut: choose dimension to cut, how many pieces to cut into</a:t>
            </a:r>
            <a:endParaRPr/>
          </a:p>
          <a:p>
            <a:pPr indent="0" lvl="0" marL="0" rtl="0" algn="l">
              <a:spcBef>
                <a:spcPts val="0"/>
              </a:spcBef>
              <a:spcAft>
                <a:spcPts val="0"/>
              </a:spcAft>
              <a:buNone/>
            </a:pPr>
            <a:r>
              <a:rPr lang="en"/>
              <a:t>		Partition: specify heuristic to use, or dimension and threshold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Observation space:</a:t>
            </a:r>
            <a:endParaRPr b="1" u="sng"/>
          </a:p>
          <a:p>
            <a:pPr indent="0" lvl="0" marL="0" rtl="0" algn="l">
              <a:spcBef>
                <a:spcPts val="0"/>
              </a:spcBef>
              <a:spcAft>
                <a:spcPts val="0"/>
              </a:spcAft>
              <a:buNone/>
            </a:pPr>
            <a:r>
              <a:rPr lang="en"/>
              <a:t>	Encoding of node state (binary string)</a:t>
            </a:r>
            <a:endParaRPr/>
          </a:p>
          <a:p>
            <a:pPr indent="0" lvl="0" marL="0" rtl="0" algn="l">
              <a:spcBef>
                <a:spcPts val="0"/>
              </a:spcBef>
              <a:spcAft>
                <a:spcPts val="0"/>
              </a:spcAft>
              <a:buNone/>
            </a:pPr>
            <a:r>
              <a:rPr lang="en"/>
              <a:t>	Encoding partitioning state (binary string)</a:t>
            </a:r>
            <a:endParaRPr/>
          </a:p>
          <a:p>
            <a:pPr indent="0" lvl="0" marL="0" rtl="0" algn="l">
              <a:spcBef>
                <a:spcPts val="0"/>
              </a:spcBef>
              <a:spcAft>
                <a:spcPts val="0"/>
              </a:spcAft>
              <a:buNone/>
            </a:pPr>
            <a:r>
              <a:rPr lang="en"/>
              <a:t>	Encoding of allowed actions mask (binary mask)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pic>
        <p:nvPicPr>
          <p:cNvPr id="752" name="Google Shape;752;p69"/>
          <p:cNvPicPr preferRelativeResize="0"/>
          <p:nvPr/>
        </p:nvPicPr>
        <p:blipFill>
          <a:blip r:embed="rId3">
            <a:alphaModFix/>
          </a:blip>
          <a:stretch>
            <a:fillRect/>
          </a:stretch>
        </p:blipFill>
        <p:spPr>
          <a:xfrm>
            <a:off x="4508600" y="1123075"/>
            <a:ext cx="4435500" cy="2158950"/>
          </a:xfrm>
          <a:prstGeom prst="rect">
            <a:avLst/>
          </a:prstGeom>
          <a:noFill/>
          <a:ln>
            <a:noFill/>
          </a:ln>
        </p:spPr>
      </p:pic>
      <p:sp>
        <p:nvSpPr>
          <p:cNvPr id="753" name="Google Shape;753;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754" name="Google Shape;754;p69"/>
          <p:cNvSpPr txBox="1"/>
          <p:nvPr/>
        </p:nvSpPr>
        <p:spPr>
          <a:xfrm>
            <a:off x="693500" y="3632050"/>
            <a:ext cx="36627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Chose Proximal Policy Optimization (2017), but there are many reasonable choices of algorithm</a:t>
            </a:r>
            <a:endParaRPr sz="1800">
              <a:solidFill>
                <a:schemeClr val="dk2"/>
              </a:solidFill>
              <a:latin typeface="Source Sans Pro"/>
              <a:ea typeface="Source Sans Pro"/>
              <a:cs typeface="Source Sans Pro"/>
              <a:sym typeface="Source Sans Pro"/>
            </a:endParaRPr>
          </a:p>
        </p:txBody>
      </p:sp>
      <p:sp>
        <p:nvSpPr>
          <p:cNvPr id="755" name="Google Shape;755;p69"/>
          <p:cNvSpPr txBox="1"/>
          <p:nvPr/>
        </p:nvSpPr>
        <p:spPr>
          <a:xfrm>
            <a:off x="4639875" y="3632050"/>
            <a:ext cx="42756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Used parallel off-the-shelf PPO implementation from </a:t>
            </a:r>
            <a:r>
              <a:rPr lang="en" sz="1800">
                <a:solidFill>
                  <a:schemeClr val="dk2"/>
                </a:solidFill>
                <a:latin typeface="Source Sans Pro"/>
                <a:ea typeface="Source Sans Pro"/>
                <a:cs typeface="Source Sans Pro"/>
                <a:sym typeface="Source Sans Pro"/>
              </a:rPr>
              <a:t>RLlib</a:t>
            </a:r>
            <a:r>
              <a:rPr lang="en" sz="1800">
                <a:solidFill>
                  <a:schemeClr val="dk2"/>
                </a:solidFill>
                <a:latin typeface="Source Sans Pro"/>
                <a:ea typeface="Source Sans Pro"/>
                <a:cs typeface="Source Sans Pro"/>
                <a:sym typeface="Source Sans Pro"/>
              </a:rPr>
              <a:t> (ICML '18)</a:t>
            </a:r>
            <a:endParaRPr sz="1800">
              <a:solidFill>
                <a:schemeClr val="dk2"/>
              </a:solidFill>
              <a:latin typeface="Source Sans Pro"/>
              <a:ea typeface="Source Sans Pro"/>
              <a:cs typeface="Source Sans Pro"/>
              <a:sym typeface="Source Sans Pro"/>
            </a:endParaRPr>
          </a:p>
        </p:txBody>
      </p:sp>
      <p:pic>
        <p:nvPicPr>
          <p:cNvPr id="756" name="Google Shape;756;p69"/>
          <p:cNvPicPr preferRelativeResize="0"/>
          <p:nvPr/>
        </p:nvPicPr>
        <p:blipFill>
          <a:blip r:embed="rId4">
            <a:alphaModFix/>
          </a:blip>
          <a:stretch>
            <a:fillRect/>
          </a:stretch>
        </p:blipFill>
        <p:spPr>
          <a:xfrm>
            <a:off x="1495453" y="2257212"/>
            <a:ext cx="2178659" cy="1225499"/>
          </a:xfrm>
          <a:prstGeom prst="rect">
            <a:avLst/>
          </a:prstGeom>
          <a:noFill/>
          <a:ln>
            <a:noFill/>
          </a:ln>
        </p:spPr>
      </p:pic>
      <p:pic>
        <p:nvPicPr>
          <p:cNvPr id="757" name="Google Shape;757;p69"/>
          <p:cNvPicPr preferRelativeResize="0"/>
          <p:nvPr/>
        </p:nvPicPr>
        <p:blipFill>
          <a:blip r:embed="rId5">
            <a:alphaModFix/>
          </a:blip>
          <a:stretch>
            <a:fillRect/>
          </a:stretch>
        </p:blipFill>
        <p:spPr>
          <a:xfrm>
            <a:off x="311700" y="1123072"/>
            <a:ext cx="4368124" cy="1073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par>
                                <p:cTn fill="hold" nodeType="with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000"/>
                                        <p:tgtEl>
                                          <p:spTgt spid="752"/>
                                        </p:tgtEl>
                                      </p:cBhvr>
                                    </p:animEffect>
                                  </p:childTnLst>
                                </p:cTn>
                              </p:par>
                              <p:par>
                                <p:cTn fill="hold" nodeType="with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on ClassBench</a:t>
            </a:r>
            <a:endParaRPr/>
          </a:p>
        </p:txBody>
      </p:sp>
      <p:sp>
        <p:nvSpPr>
          <p:cNvPr id="763" name="Google Shape;763;p70"/>
          <p:cNvSpPr txBox="1"/>
          <p:nvPr>
            <p:ph idx="1" type="body"/>
          </p:nvPr>
        </p:nvSpPr>
        <p:spPr>
          <a:xfrm>
            <a:off x="311700" y="1152475"/>
            <a:ext cx="8520600" cy="311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Standard benchmark for packet classifier performance</a:t>
            </a:r>
            <a:endParaRPr/>
          </a:p>
          <a:p>
            <a:pPr indent="-342900" lvl="0" marL="457200" rtl="0" algn="l">
              <a:spcBef>
                <a:spcPts val="0"/>
              </a:spcBef>
              <a:spcAft>
                <a:spcPts val="0"/>
              </a:spcAft>
              <a:buSzPts val="1800"/>
              <a:buChar char="●"/>
            </a:pPr>
            <a:r>
              <a:rPr lang="en"/>
              <a:t>Synthetic packet classifiers ranging from 1000 to 100k rules in size, based on</a:t>
            </a:r>
            <a:endParaRPr/>
          </a:p>
          <a:p>
            <a:pPr indent="-342900" lvl="1" marL="914400" rtl="0" algn="l">
              <a:spcBef>
                <a:spcPts val="0"/>
              </a:spcBef>
              <a:spcAft>
                <a:spcPts val="0"/>
              </a:spcAft>
              <a:buSzPts val="1800"/>
              <a:buChar char="○"/>
            </a:pPr>
            <a:r>
              <a:rPr lang="en" sz="1800"/>
              <a:t>Access control list (ACL),</a:t>
            </a:r>
            <a:endParaRPr sz="1800"/>
          </a:p>
          <a:p>
            <a:pPr indent="-342900" lvl="1" marL="914400" rtl="0" algn="l">
              <a:spcBef>
                <a:spcPts val="0"/>
              </a:spcBef>
              <a:spcAft>
                <a:spcPts val="0"/>
              </a:spcAft>
              <a:buSzPts val="1800"/>
              <a:buChar char="○"/>
            </a:pPr>
            <a:r>
              <a:rPr lang="en" sz="1800"/>
              <a:t>Firewall (FW),</a:t>
            </a:r>
            <a:endParaRPr sz="1800"/>
          </a:p>
          <a:p>
            <a:pPr indent="-342900" lvl="1" marL="914400" rtl="0" algn="l">
              <a:spcBef>
                <a:spcPts val="0"/>
              </a:spcBef>
              <a:spcAft>
                <a:spcPts val="0"/>
              </a:spcAft>
              <a:buSzPts val="1800"/>
              <a:buChar char="○"/>
            </a:pPr>
            <a:r>
              <a:rPr lang="en" sz="1800"/>
              <a:t>IP chain (IPC) rule sets</a:t>
            </a:r>
            <a:endParaRPr sz="1800"/>
          </a:p>
          <a:p>
            <a:pPr indent="-342900" lvl="0" marL="457200" rtl="0" algn="l">
              <a:spcBef>
                <a:spcPts val="0"/>
              </a:spcBef>
              <a:spcAft>
                <a:spcPts val="0"/>
              </a:spcAft>
              <a:buSzPts val="1800"/>
              <a:buChar char="●"/>
            </a:pPr>
            <a:r>
              <a:rPr lang="en"/>
              <a:t>Compare NeuroCuts against</a:t>
            </a:r>
            <a:endParaRPr/>
          </a:p>
          <a:p>
            <a:pPr indent="-342900" lvl="1" marL="914400" rtl="0" algn="l">
              <a:spcBef>
                <a:spcPts val="0"/>
              </a:spcBef>
              <a:spcAft>
                <a:spcPts val="0"/>
              </a:spcAft>
              <a:buSzPts val="1800"/>
              <a:buChar char="○"/>
            </a:pPr>
            <a:r>
              <a:rPr lang="en" sz="1800"/>
              <a:t>HiCuts</a:t>
            </a:r>
            <a:endParaRPr sz="1800"/>
          </a:p>
          <a:p>
            <a:pPr indent="-342900" lvl="1" marL="914400" rtl="0" algn="l">
              <a:spcBef>
                <a:spcPts val="0"/>
              </a:spcBef>
              <a:spcAft>
                <a:spcPts val="0"/>
              </a:spcAft>
              <a:buSzPts val="1800"/>
              <a:buChar char="○"/>
            </a:pPr>
            <a:r>
              <a:rPr lang="en" sz="1800"/>
              <a:t>HyperCuts</a:t>
            </a:r>
            <a:endParaRPr sz="1800"/>
          </a:p>
          <a:p>
            <a:pPr indent="-342900" lvl="1" marL="914400" rtl="0" algn="l">
              <a:spcBef>
                <a:spcPts val="0"/>
              </a:spcBef>
              <a:spcAft>
                <a:spcPts val="0"/>
              </a:spcAft>
              <a:buSzPts val="1800"/>
              <a:buChar char="○"/>
            </a:pPr>
            <a:r>
              <a:rPr lang="en" sz="1800"/>
              <a:t>EffiCuts</a:t>
            </a:r>
            <a:endParaRPr sz="1800"/>
          </a:p>
          <a:p>
            <a:pPr indent="-342900" lvl="1" marL="914400" rtl="0" algn="l">
              <a:spcBef>
                <a:spcPts val="0"/>
              </a:spcBef>
              <a:spcAft>
                <a:spcPts val="0"/>
              </a:spcAft>
              <a:buSzPts val="1800"/>
              <a:buChar char="○"/>
            </a:pPr>
            <a:r>
              <a:rPr lang="en" sz="1800"/>
              <a:t>CutSplit</a:t>
            </a:r>
            <a:endParaRPr sz="1800"/>
          </a:p>
        </p:txBody>
      </p:sp>
      <p:sp>
        <p:nvSpPr>
          <p:cNvPr id="764" name="Google Shape;764;p70"/>
          <p:cNvSpPr txBox="1"/>
          <p:nvPr/>
        </p:nvSpPr>
        <p:spPr>
          <a:xfrm>
            <a:off x="2315154" y="3043629"/>
            <a:ext cx="4058400" cy="47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AA84F"/>
                </a:solidFill>
                <a:latin typeface="Source Sans Pro"/>
                <a:ea typeface="Source Sans Pro"/>
                <a:cs typeface="Source Sans Pro"/>
                <a:sym typeface="Source Sans Pro"/>
              </a:rPr>
              <a:t>521 citations</a:t>
            </a:r>
            <a:endParaRPr sz="1800">
              <a:solidFill>
                <a:srgbClr val="6AA84F"/>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800">
                <a:solidFill>
                  <a:srgbClr val="6AA84F"/>
                </a:solidFill>
                <a:latin typeface="Source Sans Pro"/>
                <a:ea typeface="Source Sans Pro"/>
                <a:cs typeface="Source Sans Pro"/>
                <a:sym typeface="Source Sans Pro"/>
              </a:rPr>
              <a:t>625 citations</a:t>
            </a:r>
            <a:endParaRPr sz="1800">
              <a:solidFill>
                <a:srgbClr val="6AA84F"/>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800">
                <a:solidFill>
                  <a:srgbClr val="6AA84F"/>
                </a:solidFill>
                <a:latin typeface="Source Sans Pro"/>
                <a:ea typeface="Source Sans Pro"/>
                <a:cs typeface="Source Sans Pro"/>
                <a:sym typeface="Source Sans Pro"/>
              </a:rPr>
              <a:t>172 citations</a:t>
            </a:r>
            <a:endParaRPr sz="1800">
              <a:solidFill>
                <a:srgbClr val="6AA84F"/>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800">
                <a:solidFill>
                  <a:srgbClr val="6AA84F"/>
                </a:solidFill>
                <a:latin typeface="Source Sans Pro"/>
                <a:ea typeface="Source Sans Pro"/>
                <a:cs typeface="Source Sans Pro"/>
                <a:sym typeface="Source Sans Pro"/>
              </a:rPr>
              <a:t>8 citations</a:t>
            </a:r>
            <a:endParaRPr sz="1800">
              <a:solidFill>
                <a:srgbClr val="6AA84F"/>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0" st="0"/>
                                            </p:txEl>
                                          </p:spTgt>
                                        </p:tgtEl>
                                        <p:attrNameLst>
                                          <p:attrName>style.visibility</p:attrName>
                                        </p:attrNameLst>
                                      </p:cBhvr>
                                      <p:to>
                                        <p:strVal val="visible"/>
                                      </p:to>
                                    </p:set>
                                    <p:animEffect filter="fade" transition="in">
                                      <p:cBhvr>
                                        <p:cTn dur="1000"/>
                                        <p:tgtEl>
                                          <p:spTgt spid="7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1" st="1"/>
                                            </p:txEl>
                                          </p:spTgt>
                                        </p:tgtEl>
                                        <p:attrNameLst>
                                          <p:attrName>style.visibility</p:attrName>
                                        </p:attrNameLst>
                                      </p:cBhvr>
                                      <p:to>
                                        <p:strVal val="visible"/>
                                      </p:to>
                                    </p:set>
                                    <p:animEffect filter="fade" transition="in">
                                      <p:cBhvr>
                                        <p:cTn dur="1000"/>
                                        <p:tgtEl>
                                          <p:spTgt spid="7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2" st="2"/>
                                            </p:txEl>
                                          </p:spTgt>
                                        </p:tgtEl>
                                        <p:attrNameLst>
                                          <p:attrName>style.visibility</p:attrName>
                                        </p:attrNameLst>
                                      </p:cBhvr>
                                      <p:to>
                                        <p:strVal val="visible"/>
                                      </p:to>
                                    </p:set>
                                    <p:animEffect filter="fade" transition="in">
                                      <p:cBhvr>
                                        <p:cTn dur="1000"/>
                                        <p:tgtEl>
                                          <p:spTgt spid="7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3" st="3"/>
                                            </p:txEl>
                                          </p:spTgt>
                                        </p:tgtEl>
                                        <p:attrNameLst>
                                          <p:attrName>style.visibility</p:attrName>
                                        </p:attrNameLst>
                                      </p:cBhvr>
                                      <p:to>
                                        <p:strVal val="visible"/>
                                      </p:to>
                                    </p:set>
                                    <p:animEffect filter="fade" transition="in">
                                      <p:cBhvr>
                                        <p:cTn dur="1000"/>
                                        <p:tgtEl>
                                          <p:spTgt spid="7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4" st="4"/>
                                            </p:txEl>
                                          </p:spTgt>
                                        </p:tgtEl>
                                        <p:attrNameLst>
                                          <p:attrName>style.visibility</p:attrName>
                                        </p:attrNameLst>
                                      </p:cBhvr>
                                      <p:to>
                                        <p:strVal val="visible"/>
                                      </p:to>
                                    </p:set>
                                    <p:animEffect filter="fade" transition="in">
                                      <p:cBhvr>
                                        <p:cTn dur="1000"/>
                                        <p:tgtEl>
                                          <p:spTgt spid="7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5" st="5"/>
                                            </p:txEl>
                                          </p:spTgt>
                                        </p:tgtEl>
                                        <p:attrNameLst>
                                          <p:attrName>style.visibility</p:attrName>
                                        </p:attrNameLst>
                                      </p:cBhvr>
                                      <p:to>
                                        <p:strVal val="visible"/>
                                      </p:to>
                                    </p:set>
                                    <p:animEffect filter="fade" transition="in">
                                      <p:cBhvr>
                                        <p:cTn dur="1000"/>
                                        <p:tgtEl>
                                          <p:spTgt spid="7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6" st="6"/>
                                            </p:txEl>
                                          </p:spTgt>
                                        </p:tgtEl>
                                        <p:attrNameLst>
                                          <p:attrName>style.visibility</p:attrName>
                                        </p:attrNameLst>
                                      </p:cBhvr>
                                      <p:to>
                                        <p:strVal val="visible"/>
                                      </p:to>
                                    </p:set>
                                    <p:animEffect filter="fade" transition="in">
                                      <p:cBhvr>
                                        <p:cTn dur="1000"/>
                                        <p:tgtEl>
                                          <p:spTgt spid="7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7" st="7"/>
                                            </p:txEl>
                                          </p:spTgt>
                                        </p:tgtEl>
                                        <p:attrNameLst>
                                          <p:attrName>style.visibility</p:attrName>
                                        </p:attrNameLst>
                                      </p:cBhvr>
                                      <p:to>
                                        <p:strVal val="visible"/>
                                      </p:to>
                                    </p:set>
                                    <p:animEffect filter="fade" transition="in">
                                      <p:cBhvr>
                                        <p:cTn dur="1000"/>
                                        <p:tgtEl>
                                          <p:spTgt spid="7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8" st="8"/>
                                            </p:txEl>
                                          </p:spTgt>
                                        </p:tgtEl>
                                        <p:attrNameLst>
                                          <p:attrName>style.visibility</p:attrName>
                                        </p:attrNameLst>
                                      </p:cBhvr>
                                      <p:to>
                                        <p:strVal val="visible"/>
                                      </p:to>
                                    </p:set>
                                    <p:animEffect filter="fade" transition="in">
                                      <p:cBhvr>
                                        <p:cTn dur="1000"/>
                                        <p:tgtEl>
                                          <p:spTgt spid="7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9" st="9"/>
                                            </p:txEl>
                                          </p:spTgt>
                                        </p:tgtEl>
                                        <p:attrNameLst>
                                          <p:attrName>style.visibility</p:attrName>
                                        </p:attrNameLst>
                                      </p:cBhvr>
                                      <p:to>
                                        <p:strVal val="visible"/>
                                      </p:to>
                                    </p:set>
                                    <p:animEffect filter="fade" transition="in">
                                      <p:cBhvr>
                                        <p:cTn dur="1000"/>
                                        <p:tgtEl>
                                          <p:spTgt spid="76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Time-Optimized NeuroCuts</a:t>
            </a:r>
            <a:endParaRPr/>
          </a:p>
        </p:txBody>
      </p:sp>
      <p:pic>
        <p:nvPicPr>
          <p:cNvPr id="770" name="Google Shape;770;p71"/>
          <p:cNvPicPr preferRelativeResize="0"/>
          <p:nvPr/>
        </p:nvPicPr>
        <p:blipFill rotWithShape="1">
          <a:blip r:embed="rId3">
            <a:alphaModFix/>
          </a:blip>
          <a:srcRect b="0" l="4287" r="0" t="0"/>
          <a:stretch/>
        </p:blipFill>
        <p:spPr>
          <a:xfrm>
            <a:off x="1000525" y="1247650"/>
            <a:ext cx="7197625" cy="3203551"/>
          </a:xfrm>
          <a:prstGeom prst="rect">
            <a:avLst/>
          </a:prstGeom>
          <a:noFill/>
          <a:ln>
            <a:noFill/>
          </a:ln>
        </p:spPr>
      </p:pic>
      <p:sp>
        <p:nvSpPr>
          <p:cNvPr id="771" name="Google Shape;771;p71"/>
          <p:cNvSpPr txBox="1"/>
          <p:nvPr/>
        </p:nvSpPr>
        <p:spPr>
          <a:xfrm>
            <a:off x="3752075" y="4407600"/>
            <a:ext cx="4030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Classifier name</a:t>
            </a:r>
            <a:endParaRPr sz="1800">
              <a:latin typeface="Source Sans Pro"/>
              <a:ea typeface="Source Sans Pro"/>
              <a:cs typeface="Source Sans Pro"/>
              <a:sym typeface="Source Sans Pro"/>
            </a:endParaRPr>
          </a:p>
        </p:txBody>
      </p:sp>
      <p:sp>
        <p:nvSpPr>
          <p:cNvPr id="772" name="Google Shape;772;p71"/>
          <p:cNvSpPr txBox="1"/>
          <p:nvPr/>
        </p:nvSpPr>
        <p:spPr>
          <a:xfrm rot="-5400000">
            <a:off x="-430050" y="2400850"/>
            <a:ext cx="21063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Classification time</a:t>
            </a:r>
            <a:endParaRPr sz="18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Time-Optimized NeuroCuts: Does it scale?</a:t>
            </a:r>
            <a:endParaRPr/>
          </a:p>
        </p:txBody>
      </p:sp>
      <p:pic>
        <p:nvPicPr>
          <p:cNvPr id="778" name="Google Shape;778;p72"/>
          <p:cNvPicPr preferRelativeResize="0"/>
          <p:nvPr/>
        </p:nvPicPr>
        <p:blipFill>
          <a:blip r:embed="rId3">
            <a:alphaModFix/>
          </a:blip>
          <a:stretch>
            <a:fillRect/>
          </a:stretch>
        </p:blipFill>
        <p:spPr>
          <a:xfrm>
            <a:off x="48425" y="1131200"/>
            <a:ext cx="9095574" cy="2964665"/>
          </a:xfrm>
          <a:prstGeom prst="rect">
            <a:avLst/>
          </a:prstGeom>
          <a:noFill/>
          <a:ln>
            <a:noFill/>
          </a:ln>
        </p:spPr>
      </p:pic>
      <p:sp>
        <p:nvSpPr>
          <p:cNvPr id="779" name="Google Shape;779;p72"/>
          <p:cNvSpPr txBox="1"/>
          <p:nvPr/>
        </p:nvSpPr>
        <p:spPr>
          <a:xfrm>
            <a:off x="1012100" y="4248625"/>
            <a:ext cx="7299000" cy="4047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Summary: 18%</a:t>
            </a:r>
            <a:r>
              <a:rPr lang="en"/>
              <a:t> </a:t>
            </a:r>
            <a:r>
              <a:rPr b="1" lang="en"/>
              <a:t>median</a:t>
            </a:r>
            <a:r>
              <a:rPr lang="en"/>
              <a:t> time improvement </a:t>
            </a:r>
            <a:r>
              <a:rPr i="1" lang="en"/>
              <a:t>over all baselines</a:t>
            </a:r>
            <a:r>
              <a:rPr lang="en"/>
              <a:t>. Up to </a:t>
            </a:r>
            <a:r>
              <a:rPr b="1" lang="en"/>
              <a:t>2x </a:t>
            </a:r>
            <a:r>
              <a:rPr lang="en"/>
              <a:t>better.</a:t>
            </a:r>
            <a:endParaRPr/>
          </a:p>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0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000"/>
                                        <p:tgtEl>
                                          <p:spTgt spid="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Space-Optimized</a:t>
            </a:r>
            <a:r>
              <a:rPr lang="en"/>
              <a:t> NeuroCuts</a:t>
            </a:r>
            <a:endParaRPr/>
          </a:p>
        </p:txBody>
      </p:sp>
      <p:pic>
        <p:nvPicPr>
          <p:cNvPr id="785" name="Google Shape;785;p73"/>
          <p:cNvPicPr preferRelativeResize="0"/>
          <p:nvPr/>
        </p:nvPicPr>
        <p:blipFill>
          <a:blip r:embed="rId3">
            <a:alphaModFix/>
          </a:blip>
          <a:stretch>
            <a:fillRect/>
          </a:stretch>
        </p:blipFill>
        <p:spPr>
          <a:xfrm>
            <a:off x="0" y="1179806"/>
            <a:ext cx="9144000" cy="3043589"/>
          </a:xfrm>
          <a:prstGeom prst="rect">
            <a:avLst/>
          </a:prstGeom>
          <a:noFill/>
          <a:ln>
            <a:noFill/>
          </a:ln>
        </p:spPr>
      </p:pic>
      <p:sp>
        <p:nvSpPr>
          <p:cNvPr id="786" name="Google Shape;786;p73"/>
          <p:cNvSpPr txBox="1"/>
          <p:nvPr/>
        </p:nvSpPr>
        <p:spPr>
          <a:xfrm>
            <a:off x="1019875" y="4303100"/>
            <a:ext cx="7656300" cy="3813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Summary: </a:t>
            </a:r>
            <a:r>
              <a:rPr lang="en"/>
              <a:t>up</a:t>
            </a:r>
            <a:r>
              <a:rPr lang="en"/>
              <a:t> to </a:t>
            </a:r>
            <a:r>
              <a:rPr b="1" lang="en"/>
              <a:t>3x</a:t>
            </a:r>
            <a:r>
              <a:rPr lang="en"/>
              <a:t> </a:t>
            </a:r>
            <a:r>
              <a:rPr lang="en"/>
              <a:t>better</a:t>
            </a:r>
            <a:r>
              <a:rPr lang="en"/>
              <a:t> memory </a:t>
            </a:r>
            <a:r>
              <a:rPr i="1" lang="en"/>
              <a:t>over all baselines</a:t>
            </a:r>
            <a:r>
              <a:rPr lang="en"/>
              <a:t>; CutSplit somewhat better at median.</a:t>
            </a:r>
            <a:endParaRPr/>
          </a:p>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000"/>
                                        <p:tgtEl>
                                          <p:spTgt spid="7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000"/>
                                        <p:tgtEl>
                                          <p:spTgt spid="7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Leveraging Existing Heuristics: NeuroCuts + EffiCuts</a:t>
            </a:r>
            <a:endParaRPr/>
          </a:p>
        </p:txBody>
      </p:sp>
      <p:pic>
        <p:nvPicPr>
          <p:cNvPr id="792" name="Google Shape;792;p74"/>
          <p:cNvPicPr preferRelativeResize="0"/>
          <p:nvPr/>
        </p:nvPicPr>
        <p:blipFill rotWithShape="1">
          <a:blip r:embed="rId3">
            <a:alphaModFix/>
          </a:blip>
          <a:srcRect b="62949" l="0" r="0" t="0"/>
          <a:stretch/>
        </p:blipFill>
        <p:spPr>
          <a:xfrm>
            <a:off x="240350" y="1666125"/>
            <a:ext cx="4309425" cy="1576301"/>
          </a:xfrm>
          <a:prstGeom prst="rect">
            <a:avLst/>
          </a:prstGeom>
          <a:noFill/>
          <a:ln>
            <a:noFill/>
          </a:ln>
        </p:spPr>
      </p:pic>
      <p:grpSp>
        <p:nvGrpSpPr>
          <p:cNvPr id="793" name="Google Shape;793;p74"/>
          <p:cNvGrpSpPr/>
          <p:nvPr/>
        </p:nvGrpSpPr>
        <p:grpSpPr>
          <a:xfrm>
            <a:off x="4549775" y="1666125"/>
            <a:ext cx="4433425" cy="1634950"/>
            <a:chOff x="4549775" y="1666125"/>
            <a:chExt cx="4433425" cy="1634950"/>
          </a:xfrm>
        </p:grpSpPr>
        <p:pic>
          <p:nvPicPr>
            <p:cNvPr id="794" name="Google Shape;794;p74"/>
            <p:cNvPicPr preferRelativeResize="0"/>
            <p:nvPr/>
          </p:nvPicPr>
          <p:blipFill rotWithShape="1">
            <a:blip r:embed="rId3">
              <a:alphaModFix/>
            </a:blip>
            <a:srcRect b="10164" l="0" r="0" t="52480"/>
            <a:stretch/>
          </p:blipFill>
          <p:spPr>
            <a:xfrm>
              <a:off x="4549775" y="1666125"/>
              <a:ext cx="4433424" cy="1634949"/>
            </a:xfrm>
            <a:prstGeom prst="rect">
              <a:avLst/>
            </a:prstGeom>
            <a:noFill/>
            <a:ln>
              <a:noFill/>
            </a:ln>
          </p:spPr>
        </p:pic>
        <p:pic>
          <p:nvPicPr>
            <p:cNvPr id="795" name="Google Shape;795;p74"/>
            <p:cNvPicPr preferRelativeResize="0"/>
            <p:nvPr/>
          </p:nvPicPr>
          <p:blipFill rotWithShape="1">
            <a:blip r:embed="rId4">
              <a:alphaModFix/>
            </a:blip>
            <a:srcRect b="10164" l="17999" r="0" t="71079"/>
            <a:stretch/>
          </p:blipFill>
          <p:spPr>
            <a:xfrm>
              <a:off x="5347825" y="2480150"/>
              <a:ext cx="3635375" cy="820925"/>
            </a:xfrm>
            <a:prstGeom prst="rect">
              <a:avLst/>
            </a:prstGeom>
            <a:noFill/>
            <a:ln>
              <a:noFill/>
            </a:ln>
          </p:spPr>
        </p:pic>
      </p:grpSp>
      <p:sp>
        <p:nvSpPr>
          <p:cNvPr id="796" name="Google Shape;796;p74"/>
          <p:cNvSpPr txBox="1"/>
          <p:nvPr/>
        </p:nvSpPr>
        <p:spPr>
          <a:xfrm>
            <a:off x="699025" y="3579725"/>
            <a:ext cx="3392100" cy="6270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Up to 10x space improvement building on EffiCuts.</a:t>
            </a:r>
            <a:endParaRPr/>
          </a:p>
        </p:txBody>
      </p:sp>
      <p:sp>
        <p:nvSpPr>
          <p:cNvPr id="797" name="Google Shape;797;p74"/>
          <p:cNvSpPr txBox="1"/>
          <p:nvPr/>
        </p:nvSpPr>
        <p:spPr>
          <a:xfrm>
            <a:off x="5123400" y="3688625"/>
            <a:ext cx="3392100" cy="4092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Don't lose anything in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par>
                                <p:cTn fill="hold" nodeType="with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75"/>
          <p:cNvSpPr/>
          <p:nvPr/>
        </p:nvSpPr>
        <p:spPr>
          <a:xfrm>
            <a:off x="2226528" y="345950"/>
            <a:ext cx="1277700" cy="1121700"/>
          </a:xfrm>
          <a:prstGeom prst="ellipse">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5"/>
          <p:cNvSpPr/>
          <p:nvPr/>
        </p:nvSpPr>
        <p:spPr>
          <a:xfrm>
            <a:off x="1921800" y="2423863"/>
            <a:ext cx="1931400" cy="5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FCNet([256, 256])</a:t>
            </a:r>
            <a:endParaRPr/>
          </a:p>
        </p:txBody>
      </p:sp>
      <p:sp>
        <p:nvSpPr>
          <p:cNvPr id="804" name="Google Shape;804;p75"/>
          <p:cNvSpPr txBox="1"/>
          <p:nvPr/>
        </p:nvSpPr>
        <p:spPr>
          <a:xfrm>
            <a:off x="1851300" y="1467650"/>
            <a:ext cx="21096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Encoded current node:</a:t>
            </a:r>
            <a:endParaRPr/>
          </a:p>
          <a:p>
            <a:pPr indent="0" lvl="0" marL="0" rtl="0" algn="l">
              <a:spcBef>
                <a:spcPts val="0"/>
              </a:spcBef>
              <a:spcAft>
                <a:spcPts val="0"/>
              </a:spcAft>
              <a:buNone/>
            </a:pPr>
            <a:r>
              <a:rPr lang="en"/>
              <a:t>s = 010001...11000101</a:t>
            </a:r>
            <a:endParaRPr/>
          </a:p>
        </p:txBody>
      </p:sp>
      <p:sp>
        <p:nvSpPr>
          <p:cNvPr id="805" name="Google Shape;805;p75"/>
          <p:cNvSpPr/>
          <p:nvPr/>
        </p:nvSpPr>
        <p:spPr>
          <a:xfrm>
            <a:off x="2591022" y="82099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N3</a:t>
            </a:r>
            <a:endParaRPr b="1" u="sng">
              <a:solidFill>
                <a:srgbClr val="FFFFFF"/>
              </a:solidFill>
            </a:endParaRPr>
          </a:p>
        </p:txBody>
      </p:sp>
      <p:cxnSp>
        <p:nvCxnSpPr>
          <p:cNvPr id="806" name="Google Shape;806;p75"/>
          <p:cNvCxnSpPr>
            <a:endCxn id="805" idx="0"/>
          </p:cNvCxnSpPr>
          <p:nvPr/>
        </p:nvCxnSpPr>
        <p:spPr>
          <a:xfrm flipH="1">
            <a:off x="2865372" y="538398"/>
            <a:ext cx="196500" cy="282600"/>
          </a:xfrm>
          <a:prstGeom prst="straightConnector1">
            <a:avLst/>
          </a:prstGeom>
          <a:noFill/>
          <a:ln cap="flat" cmpd="sng" w="28575">
            <a:solidFill>
              <a:schemeClr val="accent1"/>
            </a:solidFill>
            <a:prstDash val="solid"/>
            <a:round/>
            <a:headEnd len="med" w="med" type="none"/>
            <a:tailEnd len="med" w="med" type="stealth"/>
          </a:ln>
        </p:spPr>
      </p:cxnSp>
      <p:sp>
        <p:nvSpPr>
          <p:cNvPr id="807" name="Google Shape;807;p75"/>
          <p:cNvSpPr txBox="1"/>
          <p:nvPr/>
        </p:nvSpPr>
        <p:spPr>
          <a:xfrm>
            <a:off x="1851300" y="3336500"/>
            <a:ext cx="25185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Action Distribution π(a|s)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dim=[0.3, 0.1, 0.2, ...]    </a:t>
            </a:r>
            <a:endParaRPr/>
          </a:p>
          <a:p>
            <a:pPr indent="0" lvl="0" marL="0" rtl="0" algn="l">
              <a:spcBef>
                <a:spcPts val="0"/>
              </a:spcBef>
              <a:spcAft>
                <a:spcPts val="0"/>
              </a:spcAft>
              <a:buNone/>
            </a:pPr>
            <a:r>
              <a:rPr lang="en">
                <a:solidFill>
                  <a:schemeClr val="dk1"/>
                </a:solidFill>
              </a:rPr>
              <a:t>num=[0.05, 0.7, 0.1,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type=[0.1, 0.9]</a:t>
            </a:r>
            <a:endParaRPr>
              <a:solidFill>
                <a:schemeClr val="dk1"/>
              </a:solidFill>
            </a:endParaRPr>
          </a:p>
          <a:p>
            <a:pPr indent="0" lvl="0" marL="0" rtl="0" algn="l">
              <a:spcBef>
                <a:spcPts val="0"/>
              </a:spcBef>
              <a:spcAft>
                <a:spcPts val="0"/>
              </a:spcAft>
              <a:buNone/>
            </a:pPr>
            <a:r>
              <a:t/>
            </a:r>
            <a:endParaRPr/>
          </a:p>
        </p:txBody>
      </p:sp>
      <p:cxnSp>
        <p:nvCxnSpPr>
          <p:cNvPr id="808" name="Google Shape;808;p75"/>
          <p:cNvCxnSpPr/>
          <p:nvPr/>
        </p:nvCxnSpPr>
        <p:spPr>
          <a:xfrm>
            <a:off x="2887500" y="2031400"/>
            <a:ext cx="0" cy="327900"/>
          </a:xfrm>
          <a:prstGeom prst="straightConnector1">
            <a:avLst/>
          </a:prstGeom>
          <a:noFill/>
          <a:ln cap="flat" cmpd="sng" w="19050">
            <a:solidFill>
              <a:schemeClr val="dk2"/>
            </a:solidFill>
            <a:prstDash val="solid"/>
            <a:round/>
            <a:headEnd len="med" w="med" type="none"/>
            <a:tailEnd len="med" w="med" type="triangle"/>
          </a:ln>
        </p:spPr>
      </p:cxnSp>
      <p:cxnSp>
        <p:nvCxnSpPr>
          <p:cNvPr id="809" name="Google Shape;809;p75"/>
          <p:cNvCxnSpPr/>
          <p:nvPr/>
        </p:nvCxnSpPr>
        <p:spPr>
          <a:xfrm>
            <a:off x="2887500" y="3037700"/>
            <a:ext cx="0" cy="335700"/>
          </a:xfrm>
          <a:prstGeom prst="straightConnector1">
            <a:avLst/>
          </a:prstGeom>
          <a:noFill/>
          <a:ln cap="flat" cmpd="sng" w="19050">
            <a:solidFill>
              <a:schemeClr val="dk2"/>
            </a:solidFill>
            <a:prstDash val="solid"/>
            <a:round/>
            <a:headEnd len="med" w="med" type="none"/>
            <a:tailEnd len="med" w="med" type="triangle"/>
          </a:ln>
        </p:spPr>
      </p:cxnSp>
      <p:sp>
        <p:nvSpPr>
          <p:cNvPr id="810" name="Google Shape;81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pic>
        <p:nvPicPr>
          <p:cNvPr id="811" name="Google Shape;811;p75"/>
          <p:cNvPicPr preferRelativeResize="0"/>
          <p:nvPr/>
        </p:nvPicPr>
        <p:blipFill rotWithShape="1">
          <a:blip r:embed="rId3">
            <a:alphaModFix/>
          </a:blip>
          <a:srcRect b="57627" l="0" r="72723" t="0"/>
          <a:stretch/>
        </p:blipFill>
        <p:spPr>
          <a:xfrm>
            <a:off x="4939050" y="1510975"/>
            <a:ext cx="3546701" cy="2781150"/>
          </a:xfrm>
          <a:prstGeom prst="rect">
            <a:avLst/>
          </a:prstGeom>
          <a:noFill/>
          <a:ln>
            <a:noFill/>
          </a:ln>
        </p:spPr>
      </p:pic>
      <p:cxnSp>
        <p:nvCxnSpPr>
          <p:cNvPr id="812" name="Google Shape;812;p75"/>
          <p:cNvCxnSpPr/>
          <p:nvPr/>
        </p:nvCxnSpPr>
        <p:spPr>
          <a:xfrm rot="10800000">
            <a:off x="5072475" y="1255325"/>
            <a:ext cx="0" cy="2732100"/>
          </a:xfrm>
          <a:prstGeom prst="straightConnector1">
            <a:avLst/>
          </a:prstGeom>
          <a:noFill/>
          <a:ln cap="flat" cmpd="sng" w="19050">
            <a:solidFill>
              <a:schemeClr val="dk2"/>
            </a:solidFill>
            <a:prstDash val="solid"/>
            <a:round/>
            <a:headEnd len="med" w="med" type="none"/>
            <a:tailEnd len="med" w="med" type="triangle"/>
          </a:ln>
        </p:spPr>
      </p:cxnSp>
      <p:cxnSp>
        <p:nvCxnSpPr>
          <p:cNvPr id="813" name="Google Shape;813;p75"/>
          <p:cNvCxnSpPr/>
          <p:nvPr/>
        </p:nvCxnSpPr>
        <p:spPr>
          <a:xfrm>
            <a:off x="5271900" y="4168600"/>
            <a:ext cx="3242700" cy="0"/>
          </a:xfrm>
          <a:prstGeom prst="straightConnector1">
            <a:avLst/>
          </a:prstGeom>
          <a:noFill/>
          <a:ln cap="flat" cmpd="sng" w="19050">
            <a:solidFill>
              <a:schemeClr val="dk2"/>
            </a:solidFill>
            <a:prstDash val="solid"/>
            <a:round/>
            <a:headEnd len="med" w="med" type="none"/>
            <a:tailEnd len="med" w="med" type="triangle"/>
          </a:ln>
        </p:spPr>
      </p:cxnSp>
      <p:sp>
        <p:nvSpPr>
          <p:cNvPr id="814" name="Google Shape;814;p75"/>
          <p:cNvSpPr txBox="1"/>
          <p:nvPr/>
        </p:nvSpPr>
        <p:spPr>
          <a:xfrm>
            <a:off x="5468982" y="4180676"/>
            <a:ext cx="34815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level of tree</a:t>
            </a:r>
            <a:endParaRPr sz="1800"/>
          </a:p>
        </p:txBody>
      </p:sp>
      <p:sp>
        <p:nvSpPr>
          <p:cNvPr id="815" name="Google Shape;815;p75"/>
          <p:cNvSpPr txBox="1"/>
          <p:nvPr/>
        </p:nvSpPr>
        <p:spPr>
          <a:xfrm rot="-5400000">
            <a:off x="3590250" y="2220849"/>
            <a:ext cx="24267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nodes at level</a:t>
            </a:r>
            <a:endParaRPr sz="1800"/>
          </a:p>
        </p:txBody>
      </p:sp>
      <p:sp>
        <p:nvSpPr>
          <p:cNvPr id="816" name="Google Shape;816;p75"/>
          <p:cNvSpPr/>
          <p:nvPr/>
        </p:nvSpPr>
        <p:spPr>
          <a:xfrm>
            <a:off x="279975" y="1196300"/>
            <a:ext cx="1398926" cy="3045875"/>
          </a:xfrm>
          <a:custGeom>
            <a:rect b="b" l="l" r="r" t="t"/>
            <a:pathLst>
              <a:path extrusionOk="0" h="121835" w="35863">
                <a:moveTo>
                  <a:pt x="35863" y="121835"/>
                </a:moveTo>
                <a:lnTo>
                  <a:pt x="0" y="121835"/>
                </a:lnTo>
                <a:lnTo>
                  <a:pt x="0" y="0"/>
                </a:lnTo>
                <a:lnTo>
                  <a:pt x="33829" y="0"/>
                </a:lnTo>
              </a:path>
            </a:pathLst>
          </a:custGeom>
          <a:noFill/>
          <a:ln cap="flat" cmpd="sng" w="19050">
            <a:solidFill>
              <a:schemeClr val="dk2"/>
            </a:solidFill>
            <a:prstDash val="solid"/>
            <a:round/>
            <a:headEnd len="med" w="med" type="none"/>
            <a:tailEnd len="med" w="med" type="stealth"/>
          </a:ln>
        </p:spPr>
      </p:sp>
      <p:sp>
        <p:nvSpPr>
          <p:cNvPr id="817" name="Google Shape;817;p75"/>
          <p:cNvSpPr txBox="1"/>
          <p:nvPr/>
        </p:nvSpPr>
        <p:spPr>
          <a:xfrm>
            <a:off x="355575" y="2309300"/>
            <a:ext cx="14385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action sampled; update tree; repeat until done</a:t>
            </a:r>
            <a:endParaRPr/>
          </a:p>
        </p:txBody>
      </p:sp>
      <p:pic>
        <p:nvPicPr>
          <p:cNvPr id="818" name="Google Shape;818;p75"/>
          <p:cNvPicPr preferRelativeResize="0"/>
          <p:nvPr/>
        </p:nvPicPr>
        <p:blipFill rotWithShape="1">
          <a:blip r:embed="rId4">
            <a:alphaModFix/>
          </a:blip>
          <a:srcRect b="87808" l="29429" r="29564" t="0"/>
          <a:stretch/>
        </p:blipFill>
        <p:spPr>
          <a:xfrm>
            <a:off x="4716349" y="632125"/>
            <a:ext cx="3624527" cy="394650"/>
          </a:xfrm>
          <a:prstGeom prst="rect">
            <a:avLst/>
          </a:prstGeom>
          <a:noFill/>
          <a:ln>
            <a:noFill/>
          </a:ln>
        </p:spPr>
      </p:pic>
      <p:sp>
        <p:nvSpPr>
          <p:cNvPr id="819" name="Google Shape;819;p75"/>
          <p:cNvSpPr txBox="1"/>
          <p:nvPr/>
        </p:nvSpPr>
        <p:spPr>
          <a:xfrm>
            <a:off x="5392775" y="1451800"/>
            <a:ext cx="16089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color = dimension of node split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par>
                                <p:cTn fill="hold" nodeType="with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000"/>
                                        <p:tgtEl>
                                          <p:spTgt spid="807"/>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par>
                                <p:cTn fill="hold" nodeType="with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000"/>
                                        <p:tgtEl>
                                          <p:spTgt spid="8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par>
                                <p:cTn fill="hold" nodeType="with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par>
                                <p:cTn fill="hold" nodeType="with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tochastic policy enables exploration</a:t>
            </a:r>
            <a:endParaRPr/>
          </a:p>
        </p:txBody>
      </p:sp>
      <p:pic>
        <p:nvPicPr>
          <p:cNvPr id="825" name="Google Shape;825;p76"/>
          <p:cNvPicPr preferRelativeResize="0"/>
          <p:nvPr/>
        </p:nvPicPr>
        <p:blipFill rotWithShape="1">
          <a:blip r:embed="rId3">
            <a:alphaModFix/>
          </a:blip>
          <a:srcRect b="57627" l="0" r="49568" t="0"/>
          <a:stretch/>
        </p:blipFill>
        <p:spPr>
          <a:xfrm>
            <a:off x="868300" y="1664558"/>
            <a:ext cx="3636679" cy="1600342"/>
          </a:xfrm>
          <a:prstGeom prst="rect">
            <a:avLst/>
          </a:prstGeom>
          <a:noFill/>
          <a:ln>
            <a:noFill/>
          </a:ln>
        </p:spPr>
      </p:pic>
      <p:pic>
        <p:nvPicPr>
          <p:cNvPr id="826" name="Google Shape;826;p76"/>
          <p:cNvPicPr preferRelativeResize="0"/>
          <p:nvPr/>
        </p:nvPicPr>
        <p:blipFill rotWithShape="1">
          <a:blip r:embed="rId3">
            <a:alphaModFix/>
          </a:blip>
          <a:srcRect b="57627" l="50104" r="0" t="0"/>
          <a:stretch/>
        </p:blipFill>
        <p:spPr>
          <a:xfrm>
            <a:off x="4445963" y="1658775"/>
            <a:ext cx="3598136" cy="1600342"/>
          </a:xfrm>
          <a:prstGeom prst="rect">
            <a:avLst/>
          </a:prstGeom>
          <a:noFill/>
          <a:ln>
            <a:noFill/>
          </a:ln>
        </p:spPr>
      </p:pic>
      <p:cxnSp>
        <p:nvCxnSpPr>
          <p:cNvPr id="827" name="Google Shape;827;p76"/>
          <p:cNvCxnSpPr/>
          <p:nvPr/>
        </p:nvCxnSpPr>
        <p:spPr>
          <a:xfrm rot="10800000">
            <a:off x="1030396" y="1822645"/>
            <a:ext cx="0" cy="1272600"/>
          </a:xfrm>
          <a:prstGeom prst="straightConnector1">
            <a:avLst/>
          </a:prstGeom>
          <a:noFill/>
          <a:ln cap="flat" cmpd="sng" w="9525">
            <a:solidFill>
              <a:schemeClr val="dk2"/>
            </a:solidFill>
            <a:prstDash val="solid"/>
            <a:round/>
            <a:headEnd len="med" w="med" type="none"/>
            <a:tailEnd len="med" w="med" type="triangle"/>
          </a:ln>
        </p:spPr>
      </p:cxnSp>
      <p:cxnSp>
        <p:nvCxnSpPr>
          <p:cNvPr id="828" name="Google Shape;828;p76"/>
          <p:cNvCxnSpPr/>
          <p:nvPr/>
        </p:nvCxnSpPr>
        <p:spPr>
          <a:xfrm>
            <a:off x="1087534" y="3189689"/>
            <a:ext cx="1747800" cy="0"/>
          </a:xfrm>
          <a:prstGeom prst="straightConnector1">
            <a:avLst/>
          </a:prstGeom>
          <a:noFill/>
          <a:ln cap="flat" cmpd="sng" w="9525">
            <a:solidFill>
              <a:schemeClr val="dk2"/>
            </a:solidFill>
            <a:prstDash val="solid"/>
            <a:round/>
            <a:headEnd len="med" w="med" type="none"/>
            <a:tailEnd len="med" w="med" type="triangle"/>
          </a:ln>
        </p:spPr>
      </p:cxnSp>
      <p:sp>
        <p:nvSpPr>
          <p:cNvPr id="829" name="Google Shape;829;p76"/>
          <p:cNvSpPr txBox="1"/>
          <p:nvPr/>
        </p:nvSpPr>
        <p:spPr>
          <a:xfrm>
            <a:off x="1141820" y="3108854"/>
            <a:ext cx="42297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level of tree</a:t>
            </a:r>
            <a:endParaRPr sz="1200"/>
          </a:p>
        </p:txBody>
      </p:sp>
      <p:sp>
        <p:nvSpPr>
          <p:cNvPr id="830" name="Google Shape;830;p76"/>
          <p:cNvSpPr txBox="1"/>
          <p:nvPr/>
        </p:nvSpPr>
        <p:spPr>
          <a:xfrm rot="-5400000">
            <a:off x="120798" y="2225063"/>
            <a:ext cx="14904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nodes at level</a:t>
            </a:r>
            <a:endParaRPr sz="1200"/>
          </a:p>
        </p:txBody>
      </p:sp>
      <p:sp>
        <p:nvSpPr>
          <p:cNvPr id="831" name="Google Shape;831;p76"/>
          <p:cNvSpPr txBox="1"/>
          <p:nvPr/>
        </p:nvSpPr>
        <p:spPr>
          <a:xfrm>
            <a:off x="349700" y="3565425"/>
            <a:ext cx="8705400" cy="40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stochastic policy means each rollout creates a different tree (above)</a:t>
            </a:r>
            <a:endParaRPr sz="1800"/>
          </a:p>
          <a:p>
            <a:pPr indent="-342900" lvl="0" marL="457200" rtl="0" algn="l">
              <a:spcBef>
                <a:spcPts val="0"/>
              </a:spcBef>
              <a:spcAft>
                <a:spcPts val="0"/>
              </a:spcAft>
              <a:buSzPts val="1800"/>
              <a:buChar char="●"/>
            </a:pPr>
            <a:r>
              <a:rPr lang="en" sz="1800"/>
              <a:t>allows agent to explore benefits of different choices</a:t>
            </a:r>
            <a:endParaRPr sz="1800"/>
          </a:p>
          <a:p>
            <a:pPr indent="-342900" lvl="0" marL="457200" rtl="0" algn="l">
              <a:spcBef>
                <a:spcPts val="0"/>
              </a:spcBef>
              <a:spcAft>
                <a:spcPts val="0"/>
              </a:spcAft>
              <a:buSzPts val="1800"/>
              <a:buChar char="●"/>
            </a:pPr>
            <a:r>
              <a:rPr lang="en" sz="1800"/>
              <a:t>can resample to get even better trees</a:t>
            </a:r>
            <a:endParaRPr sz="1800"/>
          </a:p>
        </p:txBody>
      </p:sp>
      <p:pic>
        <p:nvPicPr>
          <p:cNvPr id="832" name="Google Shape;832;p76"/>
          <p:cNvPicPr preferRelativeResize="0"/>
          <p:nvPr/>
        </p:nvPicPr>
        <p:blipFill rotWithShape="1">
          <a:blip r:embed="rId4">
            <a:alphaModFix/>
          </a:blip>
          <a:srcRect b="87808" l="29429" r="29564" t="0"/>
          <a:stretch/>
        </p:blipFill>
        <p:spPr>
          <a:xfrm>
            <a:off x="2735149" y="1089325"/>
            <a:ext cx="3624527" cy="39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par>
                                <p:cTn fill="hold" nodeType="with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par>
                                <p:cTn fill="hold" nodeType="with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Packet Classifier Example</a:t>
            </a:r>
            <a:endParaRPr>
              <a:solidFill>
                <a:srgbClr val="002060"/>
              </a:solidFill>
            </a:endParaRPr>
          </a:p>
        </p:txBody>
      </p:sp>
      <p:sp>
        <p:nvSpPr>
          <p:cNvPr id="381" name="Google Shape;381;p50"/>
          <p:cNvSpPr txBox="1"/>
          <p:nvPr>
            <p:ph idx="12" type="sldNum"/>
          </p:nvPr>
        </p:nvSpPr>
        <p:spPr>
          <a:xfrm>
            <a:off x="8106879" y="466771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82" name="Google Shape;382;p50"/>
          <p:cNvPicPr preferRelativeResize="0"/>
          <p:nvPr/>
        </p:nvPicPr>
        <p:blipFill rotWithShape="1">
          <a:blip r:embed="rId3">
            <a:alphaModFix/>
          </a:blip>
          <a:srcRect b="32409" l="0" r="0" t="0"/>
          <a:stretch/>
        </p:blipFill>
        <p:spPr>
          <a:xfrm>
            <a:off x="866400" y="1902100"/>
            <a:ext cx="7340599" cy="1797525"/>
          </a:xfrm>
          <a:prstGeom prst="rect">
            <a:avLst/>
          </a:prstGeom>
          <a:noFill/>
          <a:ln>
            <a:noFill/>
          </a:ln>
        </p:spPr>
      </p:pic>
      <p:grpSp>
        <p:nvGrpSpPr>
          <p:cNvPr id="383" name="Google Shape;383;p50"/>
          <p:cNvGrpSpPr/>
          <p:nvPr/>
        </p:nvGrpSpPr>
        <p:grpSpPr>
          <a:xfrm>
            <a:off x="2850465" y="1366128"/>
            <a:ext cx="2931644" cy="1222727"/>
            <a:chOff x="7458843" y="4499890"/>
            <a:chExt cx="4116900" cy="798750"/>
          </a:xfrm>
        </p:grpSpPr>
        <p:sp>
          <p:nvSpPr>
            <p:cNvPr id="384" name="Google Shape;384;p50"/>
            <p:cNvSpPr txBox="1"/>
            <p:nvPr/>
          </p:nvSpPr>
          <p:spPr>
            <a:xfrm>
              <a:off x="8177043" y="4499890"/>
              <a:ext cx="3398700" cy="6657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rgbClr val="4A86E8"/>
                  </a:solidFill>
                  <a:latin typeface="Helvetica Neue"/>
                  <a:ea typeface="Helvetica Neue"/>
                  <a:cs typeface="Helvetica Neue"/>
                  <a:sym typeface="Helvetica Neue"/>
                </a:rPr>
                <a:t>exact match</a:t>
              </a:r>
              <a:endParaRPr b="1" sz="2400">
                <a:solidFill>
                  <a:srgbClr val="4A86E8"/>
                </a:solidFill>
                <a:latin typeface="Helvetica Neue"/>
                <a:ea typeface="Helvetica Neue"/>
                <a:cs typeface="Helvetica Neue"/>
                <a:sym typeface="Helvetica Neue"/>
              </a:endParaRPr>
            </a:p>
          </p:txBody>
        </p:sp>
        <p:cxnSp>
          <p:nvCxnSpPr>
            <p:cNvPr id="385" name="Google Shape;385;p50"/>
            <p:cNvCxnSpPr>
              <a:stCxn id="384" idx="1"/>
            </p:cNvCxnSpPr>
            <p:nvPr/>
          </p:nvCxnSpPr>
          <p:spPr>
            <a:xfrm flipH="1">
              <a:off x="7458843" y="4832740"/>
              <a:ext cx="718200" cy="465900"/>
            </a:xfrm>
            <a:prstGeom prst="straightConnector1">
              <a:avLst/>
            </a:prstGeom>
            <a:noFill/>
            <a:ln cap="flat" cmpd="sng" w="38100">
              <a:solidFill>
                <a:srgbClr val="4A86E8"/>
              </a:solidFill>
              <a:prstDash val="solid"/>
              <a:miter lim="800000"/>
              <a:headEnd len="sm" w="sm" type="none"/>
              <a:tailEnd len="med" w="med" type="triangle"/>
            </a:ln>
          </p:spPr>
        </p:cxnSp>
      </p:grpSp>
      <p:grpSp>
        <p:nvGrpSpPr>
          <p:cNvPr id="386" name="Google Shape;386;p50"/>
          <p:cNvGrpSpPr/>
          <p:nvPr/>
        </p:nvGrpSpPr>
        <p:grpSpPr>
          <a:xfrm>
            <a:off x="5074559" y="3180746"/>
            <a:ext cx="2550533" cy="1871727"/>
            <a:chOff x="8030750" y="5822367"/>
            <a:chExt cx="3688406" cy="1187569"/>
          </a:xfrm>
        </p:grpSpPr>
        <p:sp>
          <p:nvSpPr>
            <p:cNvPr id="387" name="Google Shape;387;p50"/>
            <p:cNvSpPr txBox="1"/>
            <p:nvPr/>
          </p:nvSpPr>
          <p:spPr>
            <a:xfrm>
              <a:off x="8320457" y="6344236"/>
              <a:ext cx="3398700" cy="6657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rgbClr val="4A86E8"/>
                  </a:solidFill>
                  <a:latin typeface="Helvetica Neue"/>
                  <a:ea typeface="Helvetica Neue"/>
                  <a:cs typeface="Helvetica Neue"/>
                  <a:sym typeface="Helvetica Neue"/>
                </a:rPr>
                <a:t>match range</a:t>
              </a:r>
              <a:endParaRPr b="1" sz="2400">
                <a:solidFill>
                  <a:srgbClr val="4A86E8"/>
                </a:solidFill>
                <a:latin typeface="Helvetica Neue"/>
                <a:ea typeface="Helvetica Neue"/>
                <a:cs typeface="Helvetica Neue"/>
                <a:sym typeface="Helvetica Neue"/>
              </a:endParaRPr>
            </a:p>
          </p:txBody>
        </p:sp>
        <p:cxnSp>
          <p:nvCxnSpPr>
            <p:cNvPr id="388" name="Google Shape;388;p50"/>
            <p:cNvCxnSpPr/>
            <p:nvPr/>
          </p:nvCxnSpPr>
          <p:spPr>
            <a:xfrm rot="10800000">
              <a:off x="8030750" y="5822367"/>
              <a:ext cx="651600" cy="606300"/>
            </a:xfrm>
            <a:prstGeom prst="straightConnector1">
              <a:avLst/>
            </a:prstGeom>
            <a:noFill/>
            <a:ln cap="flat" cmpd="sng" w="38100">
              <a:solidFill>
                <a:srgbClr val="4A86E8"/>
              </a:solidFill>
              <a:prstDash val="solid"/>
              <a:miter lim="800000"/>
              <a:headEnd len="sm" w="sm" type="none"/>
              <a:tailEnd len="med" w="med" type="triangle"/>
            </a:ln>
          </p:spPr>
        </p:cxnSp>
      </p:grpSp>
      <p:grpSp>
        <p:nvGrpSpPr>
          <p:cNvPr id="389" name="Google Shape;389;p50"/>
          <p:cNvGrpSpPr/>
          <p:nvPr/>
        </p:nvGrpSpPr>
        <p:grpSpPr>
          <a:xfrm>
            <a:off x="6550490" y="1397828"/>
            <a:ext cx="2931644" cy="1222727"/>
            <a:chOff x="11798718" y="4371265"/>
            <a:chExt cx="4116900" cy="798750"/>
          </a:xfrm>
        </p:grpSpPr>
        <p:sp>
          <p:nvSpPr>
            <p:cNvPr id="390" name="Google Shape;390;p50"/>
            <p:cNvSpPr txBox="1"/>
            <p:nvPr/>
          </p:nvSpPr>
          <p:spPr>
            <a:xfrm>
              <a:off x="12516918" y="4371265"/>
              <a:ext cx="3398700" cy="6657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rgbClr val="4A86E8"/>
                  </a:solidFill>
                  <a:latin typeface="Helvetica Neue"/>
                  <a:ea typeface="Helvetica Neue"/>
                  <a:cs typeface="Helvetica Neue"/>
                  <a:sym typeface="Helvetica Neue"/>
                </a:rPr>
                <a:t>match any</a:t>
              </a:r>
              <a:endParaRPr b="1" sz="2400">
                <a:solidFill>
                  <a:srgbClr val="4A86E8"/>
                </a:solidFill>
                <a:latin typeface="Helvetica Neue"/>
                <a:ea typeface="Helvetica Neue"/>
                <a:cs typeface="Helvetica Neue"/>
                <a:sym typeface="Helvetica Neue"/>
              </a:endParaRPr>
            </a:p>
          </p:txBody>
        </p:sp>
        <p:cxnSp>
          <p:nvCxnSpPr>
            <p:cNvPr id="391" name="Google Shape;391;p50"/>
            <p:cNvCxnSpPr>
              <a:stCxn id="390" idx="1"/>
            </p:cNvCxnSpPr>
            <p:nvPr/>
          </p:nvCxnSpPr>
          <p:spPr>
            <a:xfrm flipH="1">
              <a:off x="11798718" y="4704115"/>
              <a:ext cx="718200" cy="465900"/>
            </a:xfrm>
            <a:prstGeom prst="straightConnector1">
              <a:avLst/>
            </a:prstGeom>
            <a:noFill/>
            <a:ln cap="flat" cmpd="sng" w="38100">
              <a:solidFill>
                <a:srgbClr val="4A86E8"/>
              </a:solidFill>
              <a:prstDash val="solid"/>
              <a:miter lim="8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learning progress?</a:t>
            </a:r>
            <a:endParaRPr/>
          </a:p>
        </p:txBody>
      </p:sp>
      <p:pic>
        <p:nvPicPr>
          <p:cNvPr id="838" name="Google Shape;838;p77"/>
          <p:cNvPicPr preferRelativeResize="0"/>
          <p:nvPr/>
        </p:nvPicPr>
        <p:blipFill rotWithShape="1">
          <a:blip r:embed="rId3">
            <a:alphaModFix/>
          </a:blip>
          <a:srcRect b="46310" l="0" r="52401" t="10586"/>
          <a:stretch/>
        </p:blipFill>
        <p:spPr>
          <a:xfrm>
            <a:off x="825200" y="2303550"/>
            <a:ext cx="4207325" cy="1395274"/>
          </a:xfrm>
          <a:prstGeom prst="rect">
            <a:avLst/>
          </a:prstGeom>
          <a:noFill/>
          <a:ln>
            <a:noFill/>
          </a:ln>
        </p:spPr>
      </p:pic>
      <p:sp>
        <p:nvSpPr>
          <p:cNvPr id="839" name="Google Shape;839;p77"/>
          <p:cNvSpPr txBox="1"/>
          <p:nvPr/>
        </p:nvSpPr>
        <p:spPr>
          <a:xfrm>
            <a:off x="349900" y="1164825"/>
            <a:ext cx="8451000" cy="108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Observation</a:t>
            </a:r>
            <a:r>
              <a:rPr lang="en" sz="1800"/>
              <a:t>: f</a:t>
            </a:r>
            <a:r>
              <a:rPr lang="en" sz="1800"/>
              <a:t>or most classifiers, there exists a </a:t>
            </a:r>
            <a:r>
              <a:rPr i="1" lang="en" sz="1800"/>
              <a:t>simple</a:t>
            </a:r>
            <a:r>
              <a:rPr lang="en" sz="1800"/>
              <a:t> random distribution over actions that can generate a </a:t>
            </a:r>
            <a:r>
              <a:rPr i="1" lang="en" sz="1800"/>
              <a:t>reasonable</a:t>
            </a:r>
            <a:r>
              <a:rPr lang="en" sz="1800"/>
              <a:t> tree</a:t>
            </a:r>
            <a:endParaRPr sz="1800"/>
          </a:p>
          <a:p>
            <a:pPr indent="-342900" lvl="0" marL="457200" rtl="0" algn="l">
              <a:spcBef>
                <a:spcPts val="0"/>
              </a:spcBef>
              <a:spcAft>
                <a:spcPts val="0"/>
              </a:spcAft>
              <a:buSzPts val="1800"/>
              <a:buChar char="●"/>
            </a:pPr>
            <a:r>
              <a:rPr lang="en" sz="1800"/>
              <a:t>Can think of learning as happening in two phases:</a:t>
            </a:r>
            <a:endParaRPr sz="1800"/>
          </a:p>
        </p:txBody>
      </p:sp>
      <p:sp>
        <p:nvSpPr>
          <p:cNvPr id="840" name="Google Shape;840;p77"/>
          <p:cNvSpPr txBox="1"/>
          <p:nvPr/>
        </p:nvSpPr>
        <p:spPr>
          <a:xfrm>
            <a:off x="1154375" y="3766200"/>
            <a:ext cx="34815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Phase I</a:t>
            </a:r>
            <a:r>
              <a:rPr lang="en"/>
              <a:t>: going from poorly formed tree to learning a reasonable initial solution</a:t>
            </a:r>
            <a:endParaRPr/>
          </a:p>
        </p:txBody>
      </p:sp>
      <p:sp>
        <p:nvSpPr>
          <p:cNvPr id="841" name="Google Shape;841;p77"/>
          <p:cNvSpPr txBox="1"/>
          <p:nvPr/>
        </p:nvSpPr>
        <p:spPr>
          <a:xfrm>
            <a:off x="5170225" y="3754125"/>
            <a:ext cx="34815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Phase II</a:t>
            </a:r>
            <a:r>
              <a:rPr lang="en"/>
              <a:t>: leveraging the modeling capacity of the neural network to converge to an optimized solution</a:t>
            </a:r>
            <a:endParaRPr/>
          </a:p>
        </p:txBody>
      </p:sp>
      <p:pic>
        <p:nvPicPr>
          <p:cNvPr id="842" name="Google Shape;842;p77"/>
          <p:cNvPicPr preferRelativeResize="0"/>
          <p:nvPr/>
        </p:nvPicPr>
        <p:blipFill rotWithShape="1">
          <a:blip r:embed="rId3">
            <a:alphaModFix/>
          </a:blip>
          <a:srcRect b="46310" l="47516" r="27114" t="10586"/>
          <a:stretch/>
        </p:blipFill>
        <p:spPr>
          <a:xfrm>
            <a:off x="5040976" y="2298434"/>
            <a:ext cx="2242349" cy="1395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xEl>
                                              <p:pRg end="0" st="0"/>
                                            </p:txEl>
                                          </p:spTgt>
                                        </p:tgtEl>
                                        <p:attrNameLst>
                                          <p:attrName>style.visibility</p:attrName>
                                        </p:attrNameLst>
                                      </p:cBhvr>
                                      <p:to>
                                        <p:strVal val="visible"/>
                                      </p:to>
                                    </p:set>
                                    <p:animEffect filter="fade" transition="in">
                                      <p:cBhvr>
                                        <p:cTn dur="1000"/>
                                        <p:tgtEl>
                                          <p:spTgt spid="8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xEl>
                                              <p:pRg end="1" st="1"/>
                                            </p:txEl>
                                          </p:spTgt>
                                        </p:tgtEl>
                                        <p:attrNameLst>
                                          <p:attrName>style.visibility</p:attrName>
                                        </p:attrNameLst>
                                      </p:cBhvr>
                                      <p:to>
                                        <p:strVal val="visible"/>
                                      </p:to>
                                    </p:set>
                                    <p:animEffect filter="fade" transition="in">
                                      <p:cBhvr>
                                        <p:cTn dur="1000"/>
                                        <p:tgtEl>
                                          <p:spTgt spid="8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par>
                                <p:cTn fill="hold" nodeType="with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000"/>
                                        <p:tgtEl>
                                          <p:spTgt spid="842"/>
                                        </p:tgtEl>
                                      </p:cBhvr>
                                    </p:animEffect>
                                  </p:childTnLst>
                                </p:cTn>
                              </p:par>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48" name="Google Shape;848;p78"/>
          <p:cNvSpPr txBox="1"/>
          <p:nvPr>
            <p:ph idx="1" type="body"/>
          </p:nvPr>
        </p:nvSpPr>
        <p:spPr>
          <a:xfrm>
            <a:off x="311700" y="1152475"/>
            <a:ext cx="8520600" cy="69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introduce a tractable RL</a:t>
            </a:r>
            <a:r>
              <a:rPr lang="en"/>
              <a:t> formulation</a:t>
            </a:r>
            <a:r>
              <a:rPr lang="en"/>
              <a:t> of the packet classification problem</a:t>
            </a:r>
            <a:endParaRPr/>
          </a:p>
          <a:p>
            <a:pPr indent="-342900" lvl="0" marL="457200" rtl="0" algn="l">
              <a:spcBef>
                <a:spcPts val="0"/>
              </a:spcBef>
              <a:spcAft>
                <a:spcPts val="0"/>
              </a:spcAft>
              <a:buSzPts val="1800"/>
              <a:buChar char="●"/>
            </a:pPr>
            <a:r>
              <a:rPr lang="en"/>
              <a:t>Results beat state of the art in important dimensions:</a:t>
            </a:r>
            <a:endParaRPr/>
          </a:p>
          <a:p>
            <a:pPr indent="-342900" lvl="1" marL="914400" rtl="0" algn="l">
              <a:spcBef>
                <a:spcPts val="0"/>
              </a:spcBef>
              <a:spcAft>
                <a:spcPts val="0"/>
              </a:spcAft>
              <a:buSzPts val="1800"/>
              <a:buChar char="○"/>
            </a:pPr>
            <a:r>
              <a:rPr lang="en" sz="1800"/>
              <a:t>18% median improvement in time </a:t>
            </a:r>
            <a:r>
              <a:rPr i="1" lang="en" sz="1800"/>
              <a:t>over</a:t>
            </a:r>
            <a:r>
              <a:rPr i="1" lang="en" sz="1800"/>
              <a:t> all baselines</a:t>
            </a:r>
            <a:endParaRPr i="1" sz="1800"/>
          </a:p>
          <a:p>
            <a:pPr indent="-342900" lvl="1" marL="914400" rtl="0" algn="l">
              <a:spcBef>
                <a:spcPts val="0"/>
              </a:spcBef>
              <a:spcAft>
                <a:spcPts val="0"/>
              </a:spcAft>
              <a:buSzPts val="1800"/>
              <a:buChar char="○"/>
            </a:pPr>
            <a:r>
              <a:rPr lang="en" sz="1800"/>
              <a:t>Up to 3x improvement in time and space </a:t>
            </a:r>
            <a:r>
              <a:rPr i="1" lang="en" sz="1800"/>
              <a:t>over all baselines</a:t>
            </a:r>
            <a:endParaRPr sz="1800"/>
          </a:p>
          <a:p>
            <a:pPr indent="-342900" lvl="0" marL="457200" rtl="0" algn="l">
              <a:spcBef>
                <a:spcPts val="0"/>
              </a:spcBef>
              <a:spcAft>
                <a:spcPts val="0"/>
              </a:spcAft>
              <a:buSzPts val="1800"/>
              <a:buChar char="●"/>
            </a:pPr>
            <a:r>
              <a:rPr lang="en"/>
              <a:t>Future: other data structures with complex performance heuristics</a:t>
            </a:r>
            <a:endParaRPr/>
          </a:p>
          <a:p>
            <a:pPr indent="-342900" lvl="1" marL="914400" rtl="0" algn="l">
              <a:spcBef>
                <a:spcPts val="0"/>
              </a:spcBef>
              <a:spcAft>
                <a:spcPts val="0"/>
              </a:spcAft>
              <a:buSzPts val="1800"/>
              <a:buChar char="○"/>
            </a:pPr>
            <a:r>
              <a:rPr lang="en" sz="1800"/>
              <a:t>E.g., Indexing for spatial databases</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3200"/>
              <a:t>Thanks!</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0" st="0"/>
                                            </p:txEl>
                                          </p:spTgt>
                                        </p:tgtEl>
                                        <p:attrNameLst>
                                          <p:attrName>style.visibility</p:attrName>
                                        </p:attrNameLst>
                                      </p:cBhvr>
                                      <p:to>
                                        <p:strVal val="visible"/>
                                      </p:to>
                                    </p:set>
                                    <p:animEffect filter="fade" transition="in">
                                      <p:cBhvr>
                                        <p:cTn dur="1000"/>
                                        <p:tgtEl>
                                          <p:spTgt spid="8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 st="1"/>
                                            </p:txEl>
                                          </p:spTgt>
                                        </p:tgtEl>
                                        <p:attrNameLst>
                                          <p:attrName>style.visibility</p:attrName>
                                        </p:attrNameLst>
                                      </p:cBhvr>
                                      <p:to>
                                        <p:strVal val="visible"/>
                                      </p:to>
                                    </p:set>
                                    <p:animEffect filter="fade" transition="in">
                                      <p:cBhvr>
                                        <p:cTn dur="1000"/>
                                        <p:tgtEl>
                                          <p:spTgt spid="8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2" st="2"/>
                                            </p:txEl>
                                          </p:spTgt>
                                        </p:tgtEl>
                                        <p:attrNameLst>
                                          <p:attrName>style.visibility</p:attrName>
                                        </p:attrNameLst>
                                      </p:cBhvr>
                                      <p:to>
                                        <p:strVal val="visible"/>
                                      </p:to>
                                    </p:set>
                                    <p:animEffect filter="fade" transition="in">
                                      <p:cBhvr>
                                        <p:cTn dur="1000"/>
                                        <p:tgtEl>
                                          <p:spTgt spid="8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3" st="3"/>
                                            </p:txEl>
                                          </p:spTgt>
                                        </p:tgtEl>
                                        <p:attrNameLst>
                                          <p:attrName>style.visibility</p:attrName>
                                        </p:attrNameLst>
                                      </p:cBhvr>
                                      <p:to>
                                        <p:strVal val="visible"/>
                                      </p:to>
                                    </p:set>
                                    <p:animEffect filter="fade" transition="in">
                                      <p:cBhvr>
                                        <p:cTn dur="1000"/>
                                        <p:tgtEl>
                                          <p:spTgt spid="8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4" st="4"/>
                                            </p:txEl>
                                          </p:spTgt>
                                        </p:tgtEl>
                                        <p:attrNameLst>
                                          <p:attrName>style.visibility</p:attrName>
                                        </p:attrNameLst>
                                      </p:cBhvr>
                                      <p:to>
                                        <p:strVal val="visible"/>
                                      </p:to>
                                    </p:set>
                                    <p:animEffect filter="fade" transition="in">
                                      <p:cBhvr>
                                        <p:cTn dur="1000"/>
                                        <p:tgtEl>
                                          <p:spTgt spid="8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5" st="5"/>
                                            </p:txEl>
                                          </p:spTgt>
                                        </p:tgtEl>
                                        <p:attrNameLst>
                                          <p:attrName>style.visibility</p:attrName>
                                        </p:attrNameLst>
                                      </p:cBhvr>
                                      <p:to>
                                        <p:strVal val="visible"/>
                                      </p:to>
                                    </p:set>
                                    <p:animEffect filter="fade" transition="in">
                                      <p:cBhvr>
                                        <p:cTn dur="1000"/>
                                        <p:tgtEl>
                                          <p:spTgt spid="8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6" st="6"/>
                                            </p:txEl>
                                          </p:spTgt>
                                        </p:tgtEl>
                                        <p:attrNameLst>
                                          <p:attrName>style.visibility</p:attrName>
                                        </p:attrNameLst>
                                      </p:cBhvr>
                                      <p:to>
                                        <p:strVal val="visible"/>
                                      </p:to>
                                    </p:set>
                                    <p:animEffect filter="fade" transition="in">
                                      <p:cBhvr>
                                        <p:cTn dur="1000"/>
                                        <p:tgtEl>
                                          <p:spTgt spid="8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7" st="7"/>
                                            </p:txEl>
                                          </p:spTgt>
                                        </p:tgtEl>
                                        <p:attrNameLst>
                                          <p:attrName>style.visibility</p:attrName>
                                        </p:attrNameLst>
                                      </p:cBhvr>
                                      <p:to>
                                        <p:strVal val="visible"/>
                                      </p:to>
                                    </p:set>
                                    <p:animEffect filter="fade" transition="in">
                                      <p:cBhvr>
                                        <p:cTn dur="1000"/>
                                        <p:tgtEl>
                                          <p:spTgt spid="8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8" st="8"/>
                                            </p:txEl>
                                          </p:spTgt>
                                        </p:tgtEl>
                                        <p:attrNameLst>
                                          <p:attrName>style.visibility</p:attrName>
                                        </p:attrNameLst>
                                      </p:cBhvr>
                                      <p:to>
                                        <p:strVal val="visible"/>
                                      </p:to>
                                    </p:set>
                                    <p:animEffect filter="fade" transition="in">
                                      <p:cBhvr>
                                        <p:cTn dur="1000"/>
                                        <p:tgtEl>
                                          <p:spTgt spid="84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hard is this problem?</a:t>
            </a:r>
            <a:endParaRPr/>
          </a:p>
        </p:txBody>
      </p:sp>
      <p:sp>
        <p:nvSpPr>
          <p:cNvPr id="397" name="Google Shape;397;p51"/>
          <p:cNvSpPr txBox="1"/>
          <p:nvPr>
            <p:ph idx="1" type="body"/>
          </p:nvPr>
        </p:nvSpPr>
        <p:spPr>
          <a:xfrm>
            <a:off x="464100" y="1609675"/>
            <a:ext cx="4363500" cy="2756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Hard</a:t>
            </a:r>
            <a:r>
              <a:rPr lang="en"/>
              <a:t> time-space tradeoff</a:t>
            </a:r>
            <a:endParaRPr/>
          </a:p>
          <a:p>
            <a:pPr indent="-342900" lvl="1" marL="914400" rtl="0" algn="l">
              <a:lnSpc>
                <a:spcPct val="110000"/>
              </a:lnSpc>
              <a:spcBef>
                <a:spcPts val="0"/>
              </a:spcBef>
              <a:spcAft>
                <a:spcPts val="0"/>
              </a:spcAft>
              <a:buClr>
                <a:srgbClr val="404040"/>
              </a:buClr>
              <a:buSzPts val="1800"/>
              <a:buChar char="○"/>
            </a:pPr>
            <a:r>
              <a:rPr lang="en" sz="1800">
                <a:solidFill>
                  <a:srgbClr val="404040"/>
                </a:solidFill>
              </a:rPr>
              <a:t>O(log </a:t>
            </a:r>
            <a:r>
              <a:rPr b="1" i="1" lang="en" sz="1800">
                <a:solidFill>
                  <a:srgbClr val="404040"/>
                </a:solidFill>
              </a:rPr>
              <a:t>N</a:t>
            </a:r>
            <a:r>
              <a:rPr lang="en" sz="1800">
                <a:solidFill>
                  <a:srgbClr val="404040"/>
                </a:solidFill>
              </a:rPr>
              <a:t>) time and O(</a:t>
            </a:r>
            <a:r>
              <a:rPr b="1" i="1" lang="en" sz="1800">
                <a:solidFill>
                  <a:srgbClr val="404040"/>
                </a:solidFill>
              </a:rPr>
              <a:t>N</a:t>
            </a:r>
            <a:r>
              <a:rPr baseline="30000" i="1" lang="en" sz="1800">
                <a:solidFill>
                  <a:srgbClr val="404040"/>
                </a:solidFill>
              </a:rPr>
              <a:t>d</a:t>
            </a:r>
            <a:r>
              <a:rPr lang="en" sz="1800">
                <a:solidFill>
                  <a:srgbClr val="404040"/>
                </a:solidFill>
              </a:rPr>
              <a:t>) space</a:t>
            </a:r>
            <a:endParaRPr sz="1800">
              <a:solidFill>
                <a:srgbClr val="404040"/>
              </a:solidFill>
            </a:endParaRPr>
          </a:p>
          <a:p>
            <a:pPr indent="-342900" lvl="1" marL="914400" rtl="0" algn="l">
              <a:lnSpc>
                <a:spcPct val="110000"/>
              </a:lnSpc>
              <a:spcBef>
                <a:spcPts val="0"/>
              </a:spcBef>
              <a:spcAft>
                <a:spcPts val="0"/>
              </a:spcAft>
              <a:buClr>
                <a:srgbClr val="404040"/>
              </a:buClr>
              <a:buSzPts val="1800"/>
              <a:buChar char="○"/>
            </a:pPr>
            <a:r>
              <a:rPr lang="en" sz="1800">
                <a:solidFill>
                  <a:srgbClr val="404040"/>
                </a:solidFill>
              </a:rPr>
              <a:t>O(log</a:t>
            </a:r>
            <a:r>
              <a:rPr baseline="30000" i="1" lang="en" sz="1800">
                <a:solidFill>
                  <a:srgbClr val="404040"/>
                </a:solidFill>
              </a:rPr>
              <a:t>d</a:t>
            </a:r>
            <a:r>
              <a:rPr lang="en" sz="1800">
                <a:solidFill>
                  <a:srgbClr val="404040"/>
                </a:solidFill>
              </a:rPr>
              <a:t> </a:t>
            </a:r>
            <a:r>
              <a:rPr b="1" i="1" lang="en" sz="1800">
                <a:solidFill>
                  <a:srgbClr val="404040"/>
                </a:solidFill>
              </a:rPr>
              <a:t>N</a:t>
            </a:r>
            <a:r>
              <a:rPr lang="en" sz="1800">
                <a:solidFill>
                  <a:srgbClr val="404040"/>
                </a:solidFill>
              </a:rPr>
              <a:t>) time and O(</a:t>
            </a:r>
            <a:r>
              <a:rPr b="1" i="1" lang="en" sz="1800">
                <a:solidFill>
                  <a:srgbClr val="404040"/>
                </a:solidFill>
              </a:rPr>
              <a:t>N</a:t>
            </a:r>
            <a:r>
              <a:rPr lang="en" sz="1800">
                <a:solidFill>
                  <a:srgbClr val="404040"/>
                </a:solidFill>
              </a:rPr>
              <a:t>) space</a:t>
            </a:r>
            <a:endParaRPr sz="1800">
              <a:solidFill>
                <a:srgbClr val="404040"/>
              </a:solidFill>
            </a:endParaRPr>
          </a:p>
          <a:p>
            <a:pPr indent="-342900" lvl="1" marL="914400" rtl="0" algn="l">
              <a:lnSpc>
                <a:spcPct val="110000"/>
              </a:lnSpc>
              <a:spcBef>
                <a:spcPts val="0"/>
              </a:spcBef>
              <a:spcAft>
                <a:spcPts val="0"/>
              </a:spcAft>
              <a:buClr>
                <a:srgbClr val="404040"/>
              </a:buClr>
              <a:buSzPts val="1800"/>
              <a:buFont typeface="Source Sans Pro Light"/>
              <a:buChar char="○"/>
            </a:pPr>
            <a:r>
              <a:rPr i="1" lang="en" sz="1800">
                <a:solidFill>
                  <a:srgbClr val="404040"/>
                </a:solidFill>
              </a:rPr>
              <a:t>N</a:t>
            </a:r>
            <a:r>
              <a:rPr lang="en" sz="1800">
                <a:solidFill>
                  <a:srgbClr val="404040"/>
                </a:solidFill>
              </a:rPr>
              <a:t>: # of rules; d: # of attributes</a:t>
            </a:r>
            <a:br>
              <a:rPr lang="en" sz="1800">
                <a:solidFill>
                  <a:srgbClr val="404040"/>
                </a:solidFill>
              </a:rPr>
            </a:br>
            <a:r>
              <a:rPr lang="en" sz="1800">
                <a:solidFill>
                  <a:srgbClr val="404040"/>
                </a:solidFill>
              </a:rPr>
              <a:t>N ~= 100k, d = 5</a:t>
            </a:r>
            <a:endParaRPr sz="1800">
              <a:solidFill>
                <a:srgbClr val="404040"/>
              </a:solidFill>
            </a:endParaRPr>
          </a:p>
          <a:p>
            <a:pPr indent="-342900" lvl="0" marL="457200" rtl="0" algn="l">
              <a:lnSpc>
                <a:spcPct val="110000"/>
              </a:lnSpc>
              <a:spcBef>
                <a:spcPts val="0"/>
              </a:spcBef>
              <a:spcAft>
                <a:spcPts val="0"/>
              </a:spcAft>
              <a:buClr>
                <a:srgbClr val="404040"/>
              </a:buClr>
              <a:buSzPts val="1800"/>
              <a:buChar char="●"/>
            </a:pPr>
            <a:r>
              <a:rPr lang="en">
                <a:solidFill>
                  <a:srgbClr val="404040"/>
                </a:solidFill>
              </a:rPr>
              <a:t>But harder: rules have priorities and can overlap in space</a:t>
            </a:r>
            <a:endParaRPr sz="1800">
              <a:solidFill>
                <a:srgbClr val="404040"/>
              </a:solidFill>
            </a:endParaRPr>
          </a:p>
        </p:txBody>
      </p:sp>
      <p:grpSp>
        <p:nvGrpSpPr>
          <p:cNvPr id="398" name="Google Shape;398;p51"/>
          <p:cNvGrpSpPr/>
          <p:nvPr/>
        </p:nvGrpSpPr>
        <p:grpSpPr>
          <a:xfrm>
            <a:off x="4989528" y="1829129"/>
            <a:ext cx="3452835" cy="2536515"/>
            <a:chOff x="4989528" y="1829129"/>
            <a:chExt cx="3452835" cy="2536515"/>
          </a:xfrm>
        </p:grpSpPr>
        <p:sp>
          <p:nvSpPr>
            <p:cNvPr id="399" name="Google Shape;399;p51"/>
            <p:cNvSpPr/>
            <p:nvPr/>
          </p:nvSpPr>
          <p:spPr>
            <a:xfrm>
              <a:off x="5675785" y="3241356"/>
              <a:ext cx="2197200" cy="4776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262626"/>
                  </a:solidFill>
                  <a:latin typeface="Helvetica Neue"/>
                  <a:ea typeface="Helvetica Neue"/>
                  <a:cs typeface="Helvetica Neue"/>
                  <a:sym typeface="Helvetica Neue"/>
                </a:rPr>
                <a:t>R4</a:t>
              </a:r>
              <a:endParaRPr sz="2000">
                <a:solidFill>
                  <a:srgbClr val="262626"/>
                </a:solidFill>
                <a:latin typeface="Helvetica Neue"/>
                <a:ea typeface="Helvetica Neue"/>
                <a:cs typeface="Helvetica Neue"/>
                <a:sym typeface="Helvetica Neue"/>
              </a:endParaRPr>
            </a:p>
          </p:txBody>
        </p:sp>
        <p:sp>
          <p:nvSpPr>
            <p:cNvPr id="400" name="Google Shape;400;p51"/>
            <p:cNvSpPr/>
            <p:nvPr/>
          </p:nvSpPr>
          <p:spPr>
            <a:xfrm>
              <a:off x="5420459" y="3344674"/>
              <a:ext cx="510600" cy="5049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262626"/>
                  </a:solidFill>
                  <a:latin typeface="Helvetica Neue"/>
                  <a:ea typeface="Helvetica Neue"/>
                  <a:cs typeface="Helvetica Neue"/>
                  <a:sym typeface="Helvetica Neue"/>
                </a:rPr>
                <a:t>R3</a:t>
              </a:r>
              <a:endParaRPr sz="2000">
                <a:solidFill>
                  <a:srgbClr val="262626"/>
                </a:solidFill>
                <a:latin typeface="Helvetica Neue"/>
                <a:ea typeface="Helvetica Neue"/>
                <a:cs typeface="Helvetica Neue"/>
                <a:sym typeface="Helvetica Neue"/>
              </a:endParaRPr>
            </a:p>
          </p:txBody>
        </p:sp>
        <p:sp>
          <p:nvSpPr>
            <p:cNvPr id="401" name="Google Shape;401;p51"/>
            <p:cNvSpPr/>
            <p:nvPr/>
          </p:nvSpPr>
          <p:spPr>
            <a:xfrm>
              <a:off x="5510111" y="2196986"/>
              <a:ext cx="2363100" cy="6039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262626"/>
                  </a:solidFill>
                  <a:latin typeface="Helvetica Neue"/>
                  <a:ea typeface="Helvetica Neue"/>
                  <a:cs typeface="Helvetica Neue"/>
                  <a:sym typeface="Helvetica Neue"/>
                </a:rPr>
                <a:t>R1</a:t>
              </a:r>
              <a:endParaRPr sz="2000">
                <a:solidFill>
                  <a:srgbClr val="262626"/>
                </a:solidFill>
                <a:latin typeface="Helvetica Neue"/>
                <a:ea typeface="Helvetica Neue"/>
                <a:cs typeface="Helvetica Neue"/>
                <a:sym typeface="Helvetica Neue"/>
              </a:endParaRPr>
            </a:p>
          </p:txBody>
        </p:sp>
        <p:sp>
          <p:nvSpPr>
            <p:cNvPr id="402" name="Google Shape;402;p51"/>
            <p:cNvSpPr/>
            <p:nvPr/>
          </p:nvSpPr>
          <p:spPr>
            <a:xfrm>
              <a:off x="7737130" y="2310048"/>
              <a:ext cx="528900" cy="11910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262626"/>
                  </a:solidFill>
                  <a:latin typeface="Helvetica Neue"/>
                  <a:ea typeface="Helvetica Neue"/>
                  <a:cs typeface="Helvetica Neue"/>
                  <a:sym typeface="Helvetica Neue"/>
                </a:rPr>
                <a:t>R5</a:t>
              </a:r>
              <a:endParaRPr sz="2000">
                <a:solidFill>
                  <a:srgbClr val="262626"/>
                </a:solidFill>
                <a:latin typeface="Helvetica Neue"/>
                <a:ea typeface="Helvetica Neue"/>
                <a:cs typeface="Helvetica Neue"/>
                <a:sym typeface="Helvetica Neue"/>
              </a:endParaRPr>
            </a:p>
          </p:txBody>
        </p:sp>
        <p:sp>
          <p:nvSpPr>
            <p:cNvPr id="403" name="Google Shape;403;p51"/>
            <p:cNvSpPr/>
            <p:nvPr/>
          </p:nvSpPr>
          <p:spPr>
            <a:xfrm>
              <a:off x="6116315" y="1903240"/>
              <a:ext cx="508200" cy="4686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262626"/>
                  </a:solidFill>
                  <a:latin typeface="Helvetica Neue"/>
                  <a:ea typeface="Helvetica Neue"/>
                  <a:cs typeface="Helvetica Neue"/>
                  <a:sym typeface="Helvetica Neue"/>
                </a:rPr>
                <a:t>R0</a:t>
              </a:r>
              <a:endParaRPr sz="2000">
                <a:solidFill>
                  <a:srgbClr val="262626"/>
                </a:solidFill>
                <a:latin typeface="Helvetica Neue"/>
                <a:ea typeface="Helvetica Neue"/>
                <a:cs typeface="Helvetica Neue"/>
                <a:sym typeface="Helvetica Neue"/>
              </a:endParaRPr>
            </a:p>
          </p:txBody>
        </p:sp>
        <p:sp>
          <p:nvSpPr>
            <p:cNvPr id="404" name="Google Shape;404;p51"/>
            <p:cNvSpPr/>
            <p:nvPr/>
          </p:nvSpPr>
          <p:spPr>
            <a:xfrm>
              <a:off x="6946332" y="2109153"/>
              <a:ext cx="595200" cy="5253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262626"/>
                  </a:solidFill>
                  <a:latin typeface="Helvetica Neue"/>
                  <a:ea typeface="Helvetica Neue"/>
                  <a:cs typeface="Helvetica Neue"/>
                  <a:sym typeface="Helvetica Neue"/>
                </a:rPr>
                <a:t>R4</a:t>
              </a:r>
              <a:endParaRPr sz="2000">
                <a:solidFill>
                  <a:srgbClr val="262626"/>
                </a:solidFill>
                <a:latin typeface="Helvetica Neue"/>
                <a:ea typeface="Helvetica Neue"/>
                <a:cs typeface="Helvetica Neue"/>
                <a:sym typeface="Helvetica Neue"/>
              </a:endParaRPr>
            </a:p>
          </p:txBody>
        </p:sp>
        <p:sp>
          <p:nvSpPr>
            <p:cNvPr id="405" name="Google Shape;405;p51"/>
            <p:cNvSpPr/>
            <p:nvPr/>
          </p:nvSpPr>
          <p:spPr>
            <a:xfrm>
              <a:off x="5316963" y="1829129"/>
              <a:ext cx="3125400" cy="2192400"/>
            </a:xfrm>
            <a:prstGeom prst="rect">
              <a:avLst/>
            </a:pr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cxnSp>
          <p:nvCxnSpPr>
            <p:cNvPr id="406" name="Google Shape;406;p51"/>
            <p:cNvCxnSpPr/>
            <p:nvPr/>
          </p:nvCxnSpPr>
          <p:spPr>
            <a:xfrm>
              <a:off x="5135701" y="4174184"/>
              <a:ext cx="709800" cy="14400"/>
            </a:xfrm>
            <a:prstGeom prst="straightConnector1">
              <a:avLst/>
            </a:prstGeom>
            <a:noFill/>
            <a:ln cap="flat" cmpd="sng" w="28575">
              <a:solidFill>
                <a:srgbClr val="0C0C0C"/>
              </a:solidFill>
              <a:prstDash val="solid"/>
              <a:miter lim="800000"/>
              <a:headEnd len="sm" w="sm" type="none"/>
              <a:tailEnd len="med" w="med" type="triangle"/>
            </a:ln>
          </p:spPr>
        </p:cxnSp>
        <p:cxnSp>
          <p:nvCxnSpPr>
            <p:cNvPr id="407" name="Google Shape;407;p51"/>
            <p:cNvCxnSpPr/>
            <p:nvPr/>
          </p:nvCxnSpPr>
          <p:spPr>
            <a:xfrm rot="10800000">
              <a:off x="5149989" y="3453575"/>
              <a:ext cx="0" cy="635100"/>
            </a:xfrm>
            <a:prstGeom prst="straightConnector1">
              <a:avLst/>
            </a:prstGeom>
            <a:noFill/>
            <a:ln cap="flat" cmpd="sng" w="28575">
              <a:solidFill>
                <a:srgbClr val="0C0C0C"/>
              </a:solidFill>
              <a:prstDash val="solid"/>
              <a:miter lim="800000"/>
              <a:headEnd len="sm" w="sm" type="none"/>
              <a:tailEnd len="med" w="med" type="triangle"/>
            </a:ln>
          </p:spPr>
        </p:cxnSp>
        <p:sp>
          <p:nvSpPr>
            <p:cNvPr id="408" name="Google Shape;408;p51"/>
            <p:cNvSpPr txBox="1"/>
            <p:nvPr/>
          </p:nvSpPr>
          <p:spPr>
            <a:xfrm>
              <a:off x="4989528" y="3126595"/>
              <a:ext cx="321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entury Gothic"/>
                  <a:ea typeface="Century Gothic"/>
                  <a:cs typeface="Century Gothic"/>
                  <a:sym typeface="Century Gothic"/>
                </a:rPr>
                <a:t>Y</a:t>
              </a:r>
              <a:endParaRPr sz="1800">
                <a:solidFill>
                  <a:srgbClr val="000000"/>
                </a:solidFill>
                <a:latin typeface="Century Gothic"/>
                <a:ea typeface="Century Gothic"/>
                <a:cs typeface="Century Gothic"/>
                <a:sym typeface="Century Gothic"/>
              </a:endParaRPr>
            </a:p>
          </p:txBody>
        </p:sp>
        <p:sp>
          <p:nvSpPr>
            <p:cNvPr id="409" name="Google Shape;409;p51"/>
            <p:cNvSpPr txBox="1"/>
            <p:nvPr/>
          </p:nvSpPr>
          <p:spPr>
            <a:xfrm>
              <a:off x="5778052" y="3996344"/>
              <a:ext cx="32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entury Gothic"/>
                  <a:ea typeface="Century Gothic"/>
                  <a:cs typeface="Century Gothic"/>
                  <a:sym typeface="Century Gothic"/>
                </a:rPr>
                <a:t>X</a:t>
              </a:r>
              <a:endParaRPr/>
            </a:p>
          </p:txBody>
        </p:sp>
      </p:grpSp>
      <p:grpSp>
        <p:nvGrpSpPr>
          <p:cNvPr id="410" name="Google Shape;410;p51"/>
          <p:cNvGrpSpPr/>
          <p:nvPr/>
        </p:nvGrpSpPr>
        <p:grpSpPr>
          <a:xfrm>
            <a:off x="6015208" y="703517"/>
            <a:ext cx="2414400" cy="1881902"/>
            <a:chOff x="6015208" y="703517"/>
            <a:chExt cx="2414400" cy="1881902"/>
          </a:xfrm>
        </p:grpSpPr>
        <p:grpSp>
          <p:nvGrpSpPr>
            <p:cNvPr id="411" name="Google Shape;411;p51"/>
            <p:cNvGrpSpPr/>
            <p:nvPr/>
          </p:nvGrpSpPr>
          <p:grpSpPr>
            <a:xfrm>
              <a:off x="6980161" y="1370719"/>
              <a:ext cx="530550" cy="1214700"/>
              <a:chOff x="10370911" y="1957244"/>
              <a:chExt cx="530550" cy="1214700"/>
            </a:xfrm>
          </p:grpSpPr>
          <p:sp>
            <p:nvSpPr>
              <p:cNvPr id="412" name="Google Shape;412;p51"/>
              <p:cNvSpPr/>
              <p:nvPr/>
            </p:nvSpPr>
            <p:spPr>
              <a:xfrm>
                <a:off x="10763761" y="3043244"/>
                <a:ext cx="137700" cy="128700"/>
              </a:xfrm>
              <a:prstGeom prst="ellipse">
                <a:avLst/>
              </a:prstGeom>
              <a:solidFill>
                <a:srgbClr val="000000"/>
              </a:solidFill>
              <a:ln cap="flat" cmpd="sng" w="952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cxnSp>
            <p:nvCxnSpPr>
              <p:cNvPr id="413" name="Google Shape;413;p51"/>
              <p:cNvCxnSpPr>
                <a:endCxn id="412" idx="0"/>
              </p:cNvCxnSpPr>
              <p:nvPr/>
            </p:nvCxnSpPr>
            <p:spPr>
              <a:xfrm>
                <a:off x="10370911" y="1957244"/>
                <a:ext cx="461700" cy="1086000"/>
              </a:xfrm>
              <a:prstGeom prst="straightConnector1">
                <a:avLst/>
              </a:prstGeom>
              <a:noFill/>
              <a:ln cap="flat" cmpd="sng" w="9525">
                <a:solidFill>
                  <a:srgbClr val="3F3F3F"/>
                </a:solidFill>
                <a:prstDash val="dash"/>
                <a:miter lim="800000"/>
                <a:headEnd len="sm" w="sm" type="none"/>
                <a:tailEnd len="med" w="med" type="triangle"/>
              </a:ln>
            </p:spPr>
          </p:cxnSp>
        </p:grpSp>
        <p:sp>
          <p:nvSpPr>
            <p:cNvPr id="414" name="Google Shape;414;p51"/>
            <p:cNvSpPr txBox="1"/>
            <p:nvPr/>
          </p:nvSpPr>
          <p:spPr>
            <a:xfrm>
              <a:off x="6015208" y="703517"/>
              <a:ext cx="24144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Helvetica Neue"/>
                  <a:ea typeface="Helvetica Neue"/>
                  <a:cs typeface="Helvetica Neue"/>
                  <a:sym typeface="Helvetica Neue"/>
                </a:rPr>
                <a:t>Packet</a:t>
              </a:r>
              <a:endParaRPr/>
            </a:p>
            <a:p>
              <a:pPr indent="0" lvl="0" marL="0" marR="0" rtl="0" algn="ctr">
                <a:spcBef>
                  <a:spcPts val="0"/>
                </a:spcBef>
                <a:spcAft>
                  <a:spcPts val="0"/>
                </a:spcAft>
                <a:buNone/>
              </a:pPr>
              <a:r>
                <a:rPr lang="en" sz="1800">
                  <a:solidFill>
                    <a:srgbClr val="000000"/>
                  </a:solidFill>
                  <a:latin typeface="Helvetica Neue"/>
                  <a:ea typeface="Helvetica Neue"/>
                  <a:cs typeface="Helvetica Neue"/>
                  <a:sym typeface="Helvetica Neue"/>
                </a:rPr>
                <a:t>(matching R1 and R4)</a:t>
              </a:r>
              <a:endParaRPr sz="1800">
                <a:solidFill>
                  <a:srgbClr val="000000"/>
                </a:solidFill>
                <a:latin typeface="Helvetica Neue"/>
                <a:ea typeface="Helvetica Neue"/>
                <a:cs typeface="Helvetica Neue"/>
                <a:sym typeface="Helvetica Neue"/>
              </a:endParaRPr>
            </a:p>
          </p:txBody>
        </p:sp>
      </p:grpSp>
      <p:sp>
        <p:nvSpPr>
          <p:cNvPr id="415" name="Google Shape;415;p51"/>
          <p:cNvSpPr txBox="1"/>
          <p:nvPr>
            <p:ph idx="1" type="body"/>
          </p:nvPr>
        </p:nvSpPr>
        <p:spPr>
          <a:xfrm>
            <a:off x="464100" y="1304875"/>
            <a:ext cx="5044200" cy="696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Similar to point-location problem</a:t>
            </a:r>
            <a:endParaRPr sz="1800">
              <a:solidFill>
                <a:srgbClr val="40404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Effect filter="fade" transition="in">
                                      <p:cBhvr>
                                        <p:cTn dur="1000"/>
                                        <p:tgtEl>
                                          <p:spTgt spid="3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animEffect filter="fade" transition="in">
                                      <p:cBhvr>
                                        <p:cTn dur="1000"/>
                                        <p:tgtEl>
                                          <p:spTgt spid="3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animEffect filter="fade" transition="in">
                                      <p:cBhvr>
                                        <p:cTn dur="1000"/>
                                        <p:tgtEl>
                                          <p:spTgt spid="3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3" st="3"/>
                                            </p:txEl>
                                          </p:spTgt>
                                        </p:tgtEl>
                                        <p:attrNameLst>
                                          <p:attrName>style.visibility</p:attrName>
                                        </p:attrNameLst>
                                      </p:cBhvr>
                                      <p:to>
                                        <p:strVal val="visible"/>
                                      </p:to>
                                    </p:set>
                                    <p:animEffect filter="fade" transition="in">
                                      <p:cBhvr>
                                        <p:cTn dur="1000"/>
                                        <p:tgtEl>
                                          <p:spTgt spid="3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4" st="4"/>
                                            </p:txEl>
                                          </p:spTgt>
                                        </p:tgtEl>
                                        <p:attrNameLst>
                                          <p:attrName>style.visibility</p:attrName>
                                        </p:attrNameLst>
                                      </p:cBhvr>
                                      <p:to>
                                        <p:strVal val="visible"/>
                                      </p:to>
                                    </p:set>
                                    <p:animEffect filter="fade" transition="in">
                                      <p:cBhvr>
                                        <p:cTn dur="1000"/>
                                        <p:tgtEl>
                                          <p:spTgt spid="3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solutions</a:t>
            </a:r>
            <a:endParaRPr/>
          </a:p>
        </p:txBody>
      </p:sp>
      <p:sp>
        <p:nvSpPr>
          <p:cNvPr id="421" name="Google Shape;421;p52"/>
          <p:cNvSpPr txBox="1"/>
          <p:nvPr>
            <p:ph idx="1" type="body"/>
          </p:nvPr>
        </p:nvSpPr>
        <p:spPr>
          <a:xfrm>
            <a:off x="311700" y="1152475"/>
            <a:ext cx="8520600" cy="328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Hardware-based (Ternary Content Addressable Memory)</a:t>
            </a:r>
            <a:endParaRPr/>
          </a:p>
          <a:p>
            <a:pPr indent="-342900" lvl="1" marL="914400" rtl="0" algn="l">
              <a:spcBef>
                <a:spcPts val="0"/>
              </a:spcBef>
              <a:spcAft>
                <a:spcPts val="0"/>
              </a:spcAft>
              <a:buSzPts val="1800"/>
              <a:buChar char="○"/>
            </a:pPr>
            <a:r>
              <a:rPr lang="en" sz="1800"/>
              <a:t>Power and cost too high for large classifiers</a:t>
            </a:r>
            <a:endParaRPr sz="1000"/>
          </a:p>
          <a:p>
            <a:pPr indent="-342900" lvl="0" marL="457200" rtl="0" algn="l">
              <a:spcBef>
                <a:spcPts val="0"/>
              </a:spcBef>
              <a:spcAft>
                <a:spcPts val="0"/>
              </a:spcAft>
              <a:buSzPts val="1800"/>
              <a:buChar char="●"/>
            </a:pPr>
            <a:r>
              <a:rPr lang="en"/>
              <a:t>Software-based data structures</a:t>
            </a:r>
            <a:endParaRPr/>
          </a:p>
          <a:p>
            <a:pPr indent="-342900" lvl="1" marL="914400" rtl="0" algn="l">
              <a:spcBef>
                <a:spcPts val="0"/>
              </a:spcBef>
              <a:spcAft>
                <a:spcPts val="0"/>
              </a:spcAft>
              <a:buSzPts val="1800"/>
              <a:buChar char="○"/>
            </a:pPr>
            <a:r>
              <a:rPr lang="en" sz="1800"/>
              <a:t>Build a multi-dimensional "classification tree" -- really a k-d index</a:t>
            </a:r>
            <a:endParaRPr sz="1000"/>
          </a:p>
          <a:p>
            <a:pPr indent="-342900" lvl="0" marL="457200" rtl="0" algn="l">
              <a:spcBef>
                <a:spcPts val="0"/>
              </a:spcBef>
              <a:spcAft>
                <a:spcPts val="0"/>
              </a:spcAft>
              <a:buSzPts val="1800"/>
              <a:buChar char="●"/>
            </a:pPr>
            <a:r>
              <a:rPr lang="en"/>
              <a:t>Goal of software-based solutions is to optimize for</a:t>
            </a:r>
            <a:endParaRPr/>
          </a:p>
          <a:p>
            <a:pPr indent="-342900" lvl="1" marL="914400" rtl="0" algn="l">
              <a:spcBef>
                <a:spcPts val="0"/>
              </a:spcBef>
              <a:spcAft>
                <a:spcPts val="0"/>
              </a:spcAft>
              <a:buSzPts val="1800"/>
              <a:buChar char="○"/>
            </a:pPr>
            <a:r>
              <a:rPr b="1" lang="en" sz="1800"/>
              <a:t>Access time:</a:t>
            </a:r>
            <a:r>
              <a:rPr lang="en" sz="1800"/>
              <a:t> </a:t>
            </a:r>
            <a:r>
              <a:rPr i="1" lang="en" sz="1800"/>
              <a:t>number of DRAM accesses</a:t>
            </a:r>
            <a:endParaRPr sz="1800"/>
          </a:p>
          <a:p>
            <a:pPr indent="-342900" lvl="1" marL="914400" rtl="0" algn="l">
              <a:spcBef>
                <a:spcPts val="0"/>
              </a:spcBef>
              <a:spcAft>
                <a:spcPts val="0"/>
              </a:spcAft>
              <a:buSzPts val="1800"/>
              <a:buChar char="○"/>
            </a:pPr>
            <a:r>
              <a:rPr b="1" lang="en" sz="1800"/>
              <a:t>Memory</a:t>
            </a:r>
            <a:r>
              <a:rPr lang="en" sz="1800"/>
              <a:t>: total size of tree in memory</a:t>
            </a:r>
            <a:endParaRPr/>
          </a:p>
        </p:txBody>
      </p:sp>
      <p:sp>
        <p:nvSpPr>
          <p:cNvPr id="422" name="Google Shape;422;p52"/>
          <p:cNvSpPr/>
          <p:nvPr/>
        </p:nvSpPr>
        <p:spPr>
          <a:xfrm>
            <a:off x="849450" y="2788268"/>
            <a:ext cx="5862000" cy="6873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3" name="Google Shape;423;p52"/>
          <p:cNvSpPr txBox="1"/>
          <p:nvPr/>
        </p:nvSpPr>
        <p:spPr>
          <a:xfrm>
            <a:off x="4660425" y="3426036"/>
            <a:ext cx="39927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 metrics we care about</a:t>
            </a:r>
            <a:endParaRPr b="1">
              <a:solidFill>
                <a:srgbClr val="4A86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1000"/>
                                        <p:tgtEl>
                                          <p:spTgt spid="4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animEffect filter="fade" transition="in">
                                      <p:cBhvr>
                                        <p:cTn dur="1000"/>
                                        <p:tgtEl>
                                          <p:spTgt spid="4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2" st="2"/>
                                            </p:txEl>
                                          </p:spTgt>
                                        </p:tgtEl>
                                        <p:attrNameLst>
                                          <p:attrName>style.visibility</p:attrName>
                                        </p:attrNameLst>
                                      </p:cBhvr>
                                      <p:to>
                                        <p:strVal val="visible"/>
                                      </p:to>
                                    </p:set>
                                    <p:animEffect filter="fade" transition="in">
                                      <p:cBhvr>
                                        <p:cTn dur="1000"/>
                                        <p:tgtEl>
                                          <p:spTgt spid="4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3" st="3"/>
                                            </p:txEl>
                                          </p:spTgt>
                                        </p:tgtEl>
                                        <p:attrNameLst>
                                          <p:attrName>style.visibility</p:attrName>
                                        </p:attrNameLst>
                                      </p:cBhvr>
                                      <p:to>
                                        <p:strVal val="visible"/>
                                      </p:to>
                                    </p:set>
                                    <p:animEffect filter="fade" transition="in">
                                      <p:cBhvr>
                                        <p:cTn dur="1000"/>
                                        <p:tgtEl>
                                          <p:spTgt spid="4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4" st="4"/>
                                            </p:txEl>
                                          </p:spTgt>
                                        </p:tgtEl>
                                        <p:attrNameLst>
                                          <p:attrName>style.visibility</p:attrName>
                                        </p:attrNameLst>
                                      </p:cBhvr>
                                      <p:to>
                                        <p:strVal val="visible"/>
                                      </p:to>
                                    </p:set>
                                    <p:animEffect filter="fade" transition="in">
                                      <p:cBhvr>
                                        <p:cTn dur="1000"/>
                                        <p:tgtEl>
                                          <p:spTgt spid="4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5" st="5"/>
                                            </p:txEl>
                                          </p:spTgt>
                                        </p:tgtEl>
                                        <p:attrNameLst>
                                          <p:attrName>style.visibility</p:attrName>
                                        </p:attrNameLst>
                                      </p:cBhvr>
                                      <p:to>
                                        <p:strVal val="visible"/>
                                      </p:to>
                                    </p:set>
                                    <p:animEffect filter="fade" transition="in">
                                      <p:cBhvr>
                                        <p:cTn dur="1000"/>
                                        <p:tgtEl>
                                          <p:spTgt spid="4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6" st="6"/>
                                            </p:txEl>
                                          </p:spTgt>
                                        </p:tgtEl>
                                        <p:attrNameLst>
                                          <p:attrName>style.visibility</p:attrName>
                                        </p:attrNameLst>
                                      </p:cBhvr>
                                      <p:to>
                                        <p:strVal val="visible"/>
                                      </p:to>
                                    </p:set>
                                    <p:animEffect filter="fade" transition="in">
                                      <p:cBhvr>
                                        <p:cTn dur="1000"/>
                                        <p:tgtEl>
                                          <p:spTgt spid="4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Twenty years of research in packet classification</a:t>
            </a:r>
            <a:endParaRPr/>
          </a:p>
        </p:txBody>
      </p:sp>
      <p:pic>
        <p:nvPicPr>
          <p:cNvPr id="429" name="Google Shape;429;p53" title="Points scored"/>
          <p:cNvPicPr preferRelativeResize="0"/>
          <p:nvPr/>
        </p:nvPicPr>
        <p:blipFill>
          <a:blip r:embed="rId3">
            <a:alphaModFix/>
          </a:blip>
          <a:stretch>
            <a:fillRect/>
          </a:stretch>
        </p:blipFill>
        <p:spPr>
          <a:xfrm>
            <a:off x="443886" y="1207750"/>
            <a:ext cx="8318328" cy="2495498"/>
          </a:xfrm>
          <a:prstGeom prst="rect">
            <a:avLst/>
          </a:prstGeom>
          <a:noFill/>
          <a:ln>
            <a:noFill/>
          </a:ln>
        </p:spPr>
      </p:pic>
      <p:sp>
        <p:nvSpPr>
          <p:cNvPr id="430" name="Google Shape;430;p53"/>
          <p:cNvSpPr txBox="1"/>
          <p:nvPr>
            <p:ph idx="1" type="body"/>
          </p:nvPr>
        </p:nvSpPr>
        <p:spPr>
          <a:xfrm>
            <a:off x="311700" y="3819475"/>
            <a:ext cx="8520600" cy="10512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 sz="1800"/>
              <a:t>HiCuts ('99), HyperCuts ('03), EffiCuts ('10), CutSplit ('15)</a:t>
            </a:r>
            <a:endParaRPr/>
          </a:p>
        </p:txBody>
      </p:sp>
      <p:cxnSp>
        <p:nvCxnSpPr>
          <p:cNvPr id="431" name="Google Shape;431;p53"/>
          <p:cNvCxnSpPr/>
          <p:nvPr/>
        </p:nvCxnSpPr>
        <p:spPr>
          <a:xfrm rot="10800000">
            <a:off x="1507875" y="3636566"/>
            <a:ext cx="225600" cy="204300"/>
          </a:xfrm>
          <a:prstGeom prst="straightConnector1">
            <a:avLst/>
          </a:prstGeom>
          <a:noFill/>
          <a:ln cap="flat" cmpd="sng" w="28575">
            <a:solidFill>
              <a:srgbClr val="FF9900"/>
            </a:solidFill>
            <a:prstDash val="solid"/>
            <a:round/>
            <a:headEnd len="med" w="med" type="none"/>
            <a:tailEnd len="med" w="med" type="triangle"/>
          </a:ln>
        </p:spPr>
      </p:cxnSp>
      <p:cxnSp>
        <p:nvCxnSpPr>
          <p:cNvPr id="432" name="Google Shape;432;p53"/>
          <p:cNvCxnSpPr/>
          <p:nvPr/>
        </p:nvCxnSpPr>
        <p:spPr>
          <a:xfrm flipH="1" rot="10800000">
            <a:off x="2889000" y="3636600"/>
            <a:ext cx="4500" cy="252600"/>
          </a:xfrm>
          <a:prstGeom prst="straightConnector1">
            <a:avLst/>
          </a:prstGeom>
          <a:noFill/>
          <a:ln cap="flat" cmpd="sng" w="28575">
            <a:solidFill>
              <a:srgbClr val="FF9900"/>
            </a:solidFill>
            <a:prstDash val="solid"/>
            <a:round/>
            <a:headEnd len="med" w="med" type="none"/>
            <a:tailEnd len="med" w="med" type="triangle"/>
          </a:ln>
        </p:spPr>
      </p:cxnSp>
      <p:cxnSp>
        <p:nvCxnSpPr>
          <p:cNvPr id="433" name="Google Shape;433;p53"/>
          <p:cNvCxnSpPr/>
          <p:nvPr/>
        </p:nvCxnSpPr>
        <p:spPr>
          <a:xfrm flipH="1" rot="10800000">
            <a:off x="4647875" y="3615241"/>
            <a:ext cx="601500" cy="253800"/>
          </a:xfrm>
          <a:prstGeom prst="straightConnector1">
            <a:avLst/>
          </a:prstGeom>
          <a:noFill/>
          <a:ln cap="flat" cmpd="sng" w="28575">
            <a:solidFill>
              <a:srgbClr val="FF9900"/>
            </a:solidFill>
            <a:prstDash val="solid"/>
            <a:round/>
            <a:headEnd len="med" w="med" type="none"/>
            <a:tailEnd len="med" w="med" type="triangle"/>
          </a:ln>
        </p:spPr>
      </p:cxnSp>
      <p:cxnSp>
        <p:nvCxnSpPr>
          <p:cNvPr id="434" name="Google Shape;434;p53"/>
          <p:cNvCxnSpPr/>
          <p:nvPr/>
        </p:nvCxnSpPr>
        <p:spPr>
          <a:xfrm flipH="1" rot="10800000">
            <a:off x="5948750" y="3629516"/>
            <a:ext cx="1005600" cy="236100"/>
          </a:xfrm>
          <a:prstGeom prst="straightConnector1">
            <a:avLst/>
          </a:prstGeom>
          <a:noFill/>
          <a:ln cap="flat" cmpd="sng" w="28575">
            <a:solidFill>
              <a:srgbClr val="FF9900"/>
            </a:solidFill>
            <a:prstDash val="solid"/>
            <a:round/>
            <a:headEnd len="med" w="med" type="none"/>
            <a:tailEnd len="med" w="med" type="triangle"/>
          </a:ln>
        </p:spPr>
      </p:cxnSp>
      <p:sp>
        <p:nvSpPr>
          <p:cNvPr id="435" name="Google Shape;435;p53"/>
          <p:cNvSpPr/>
          <p:nvPr/>
        </p:nvSpPr>
        <p:spPr>
          <a:xfrm>
            <a:off x="8301650" y="2459925"/>
            <a:ext cx="219900" cy="338100"/>
          </a:xfrm>
          <a:prstGeom prst="rect">
            <a:avLst/>
          </a:prstGeom>
          <a:solidFill>
            <a:srgbClr val="C9DAF8"/>
          </a:solidFill>
          <a:ln cap="flat" cmpd="sng" w="9525">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3"/>
          <p:cNvSpPr txBox="1"/>
          <p:nvPr>
            <p:ph idx="1" type="body"/>
          </p:nvPr>
        </p:nvSpPr>
        <p:spPr>
          <a:xfrm>
            <a:off x="373275" y="4154550"/>
            <a:ext cx="8520600" cy="1051200"/>
          </a:xfrm>
          <a:prstGeom prst="rect">
            <a:avLst/>
          </a:prstGeom>
        </p:spPr>
        <p:txBody>
          <a:bodyPr anchorCtr="0" anchor="t" bIns="91425" lIns="91425" spcFirstLastPara="1" rIns="91425" wrap="square" tIns="91425">
            <a:noAutofit/>
          </a:bodyPr>
          <a:lstStyle/>
          <a:p>
            <a:pPr indent="-342900" lvl="1" marL="914400" rtl="0" algn="l">
              <a:spcBef>
                <a:spcPts val="0"/>
              </a:spcBef>
              <a:spcAft>
                <a:spcPts val="0"/>
              </a:spcAft>
              <a:buSzPts val="1800"/>
              <a:buChar char="○"/>
            </a:pPr>
            <a:r>
              <a:rPr lang="en" sz="1800"/>
              <a:t>Engineered with</a:t>
            </a:r>
            <a:r>
              <a:rPr lang="en" sz="1800"/>
              <a:t> hand-tuned heuristics targeting different objectives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10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Reinforcement Learning (RL) based</a:t>
            </a:r>
            <a:endParaRPr/>
          </a:p>
        </p:txBody>
      </p:sp>
      <p:sp>
        <p:nvSpPr>
          <p:cNvPr id="442" name="Google Shape;442;p54"/>
          <p:cNvSpPr txBox="1"/>
          <p:nvPr/>
        </p:nvSpPr>
        <p:spPr>
          <a:xfrm>
            <a:off x="304800" y="3352800"/>
            <a:ext cx="8260800" cy="118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Use RL to synthesize a classification tree</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b="1" lang="en" sz="1800">
                <a:solidFill>
                  <a:schemeClr val="dk2"/>
                </a:solidFill>
              </a:rPr>
              <a:t>Deployable for real</a:t>
            </a:r>
            <a:r>
              <a:rPr lang="en" sz="1800">
                <a:solidFill>
                  <a:schemeClr val="dk2"/>
                </a:solidFill>
              </a:rPr>
              <a:t>: build a tree in simulation =&gt; deploy that artifact directly to production</a:t>
            </a:r>
            <a:endParaRPr sz="1800">
              <a:solidFill>
                <a:schemeClr val="dk1"/>
              </a:solidFill>
              <a:latin typeface="Helvetica Neue"/>
              <a:ea typeface="Helvetica Neue"/>
              <a:cs typeface="Helvetica Neue"/>
              <a:sym typeface="Helvetica Neue"/>
            </a:endParaRPr>
          </a:p>
        </p:txBody>
      </p:sp>
      <p:pic>
        <p:nvPicPr>
          <p:cNvPr id="443" name="Google Shape;443;p54"/>
          <p:cNvPicPr preferRelativeResize="0"/>
          <p:nvPr/>
        </p:nvPicPr>
        <p:blipFill rotWithShape="1">
          <a:blip r:embed="rId3">
            <a:alphaModFix/>
          </a:blip>
          <a:srcRect b="81918" l="0" r="63583" t="0"/>
          <a:stretch/>
        </p:blipFill>
        <p:spPr>
          <a:xfrm>
            <a:off x="2092600" y="1399450"/>
            <a:ext cx="1761701" cy="961774"/>
          </a:xfrm>
          <a:prstGeom prst="rect">
            <a:avLst/>
          </a:prstGeom>
          <a:noFill/>
          <a:ln>
            <a:noFill/>
          </a:ln>
        </p:spPr>
      </p:pic>
      <p:pic>
        <p:nvPicPr>
          <p:cNvPr id="444" name="Google Shape;444;p54"/>
          <p:cNvPicPr preferRelativeResize="0"/>
          <p:nvPr/>
        </p:nvPicPr>
        <p:blipFill rotWithShape="1">
          <a:blip r:embed="rId3">
            <a:alphaModFix/>
          </a:blip>
          <a:srcRect b="66063" l="0" r="72904" t="16889"/>
          <a:stretch/>
        </p:blipFill>
        <p:spPr>
          <a:xfrm>
            <a:off x="2092600" y="2297825"/>
            <a:ext cx="1310750" cy="906774"/>
          </a:xfrm>
          <a:prstGeom prst="rect">
            <a:avLst/>
          </a:prstGeom>
          <a:noFill/>
          <a:ln>
            <a:noFill/>
          </a:ln>
        </p:spPr>
      </p:pic>
      <p:pic>
        <p:nvPicPr>
          <p:cNvPr id="445" name="Google Shape;445;p54"/>
          <p:cNvPicPr preferRelativeResize="0"/>
          <p:nvPr/>
        </p:nvPicPr>
        <p:blipFill rotWithShape="1">
          <a:blip r:embed="rId4">
            <a:alphaModFix/>
          </a:blip>
          <a:srcRect b="0" l="29009" r="29346" t="45480"/>
          <a:stretch/>
        </p:blipFill>
        <p:spPr>
          <a:xfrm>
            <a:off x="3410425" y="2518179"/>
            <a:ext cx="951201" cy="830200"/>
          </a:xfrm>
          <a:prstGeom prst="rect">
            <a:avLst/>
          </a:prstGeom>
          <a:noFill/>
          <a:ln>
            <a:noFill/>
          </a:ln>
        </p:spPr>
      </p:pic>
      <p:pic>
        <p:nvPicPr>
          <p:cNvPr id="446" name="Google Shape;446;p54"/>
          <p:cNvPicPr preferRelativeResize="0"/>
          <p:nvPr/>
        </p:nvPicPr>
        <p:blipFill rotWithShape="1">
          <a:blip r:embed="rId3">
            <a:alphaModFix/>
          </a:blip>
          <a:srcRect b="81918" l="65714" r="1079" t="0"/>
          <a:stretch/>
        </p:blipFill>
        <p:spPr>
          <a:xfrm>
            <a:off x="5271825" y="1399450"/>
            <a:ext cx="1606475" cy="961774"/>
          </a:xfrm>
          <a:prstGeom prst="rect">
            <a:avLst/>
          </a:prstGeom>
          <a:noFill/>
          <a:ln>
            <a:noFill/>
          </a:ln>
        </p:spPr>
      </p:pic>
      <p:pic>
        <p:nvPicPr>
          <p:cNvPr id="447" name="Google Shape;447;p54"/>
          <p:cNvPicPr preferRelativeResize="0"/>
          <p:nvPr/>
        </p:nvPicPr>
        <p:blipFill rotWithShape="1">
          <a:blip r:embed="rId3">
            <a:alphaModFix/>
          </a:blip>
          <a:srcRect b="81918" l="36416" r="30085" t="0"/>
          <a:stretch/>
        </p:blipFill>
        <p:spPr>
          <a:xfrm>
            <a:off x="3854300" y="1399450"/>
            <a:ext cx="1620550" cy="961774"/>
          </a:xfrm>
          <a:prstGeom prst="rect">
            <a:avLst/>
          </a:prstGeom>
          <a:noFill/>
          <a:ln>
            <a:noFill/>
          </a:ln>
        </p:spPr>
      </p:pic>
      <p:pic>
        <p:nvPicPr>
          <p:cNvPr id="448" name="Google Shape;448;p54"/>
          <p:cNvPicPr preferRelativeResize="0"/>
          <p:nvPr/>
        </p:nvPicPr>
        <p:blipFill rotWithShape="1">
          <a:blip r:embed="rId3">
            <a:alphaModFix/>
          </a:blip>
          <a:srcRect b="66312" l="24645" r="1077" t="18079"/>
          <a:stretch/>
        </p:blipFill>
        <p:spPr>
          <a:xfrm>
            <a:off x="3361075" y="2361225"/>
            <a:ext cx="3593424" cy="830200"/>
          </a:xfrm>
          <a:prstGeom prst="rect">
            <a:avLst/>
          </a:prstGeom>
          <a:noFill/>
          <a:ln>
            <a:noFill/>
          </a:ln>
        </p:spPr>
      </p:pic>
      <p:sp>
        <p:nvSpPr>
          <p:cNvPr id="449" name="Google Shape;449;p54"/>
          <p:cNvSpPr txBox="1"/>
          <p:nvPr/>
        </p:nvSpPr>
        <p:spPr>
          <a:xfrm>
            <a:off x="4161175" y="2420200"/>
            <a:ext cx="36627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+1 point</a:t>
            </a:r>
            <a:endParaRPr b="1">
              <a:solidFill>
                <a:srgbClr val="6AA84F"/>
              </a:solidFill>
            </a:endParaRPr>
          </a:p>
        </p:txBody>
      </p:sp>
      <p:sp>
        <p:nvSpPr>
          <p:cNvPr id="450" name="Google Shape;450;p54"/>
          <p:cNvSpPr txBox="1"/>
          <p:nvPr/>
        </p:nvSpPr>
        <p:spPr>
          <a:xfrm>
            <a:off x="4036956" y="1929075"/>
            <a:ext cx="11700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69138"/>
                </a:solidFill>
              </a:rPr>
              <a:t>move left</a:t>
            </a:r>
            <a:endParaRPr b="1">
              <a:solidFill>
                <a:srgbClr val="E6913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xit" presetID="1" presetSubtype="0">
                                  <p:stCondLst>
                                    <p:cond delay="0"/>
                                  </p:stCondLst>
                                  <p:childTnLst>
                                    <p:set>
                                      <p:cBhvr>
                                        <p:cTn dur="1" fill="hold">
                                          <p:stCondLst>
                                            <p:cond delay="0"/>
                                          </p:stCondLst>
                                        </p:cTn>
                                        <p:tgtEl>
                                          <p:spTgt spid="4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0" st="0"/>
                                            </p:txEl>
                                          </p:spTgt>
                                        </p:tgtEl>
                                        <p:attrNameLst>
                                          <p:attrName>style.visibility</p:attrName>
                                        </p:attrNameLst>
                                      </p:cBhvr>
                                      <p:to>
                                        <p:strVal val="visible"/>
                                      </p:to>
                                    </p:set>
                                    <p:animEffect filter="fade" transition="in">
                                      <p:cBhvr>
                                        <p:cTn dur="1000"/>
                                        <p:tgtEl>
                                          <p:spTgt spid="4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1" st="1"/>
                                            </p:txEl>
                                          </p:spTgt>
                                        </p:tgtEl>
                                        <p:attrNameLst>
                                          <p:attrName>style.visibility</p:attrName>
                                        </p:attrNameLst>
                                      </p:cBhvr>
                                      <p:to>
                                        <p:strVal val="visible"/>
                                      </p:to>
                                    </p:set>
                                    <p:animEffect filter="fade" transition="in">
                                      <p:cBhvr>
                                        <p:cTn dur="1000"/>
                                        <p:tgtEl>
                                          <p:spTgt spid="44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TLDR; NeuroCuts algorithm</a:t>
            </a:r>
            <a:endParaRPr/>
          </a:p>
        </p:txBody>
      </p:sp>
      <p:sp>
        <p:nvSpPr>
          <p:cNvPr id="456" name="Google Shape;456;p55"/>
          <p:cNvSpPr txBox="1"/>
          <p:nvPr>
            <p:ph idx="1" type="body"/>
          </p:nvPr>
        </p:nvSpPr>
        <p:spPr>
          <a:xfrm>
            <a:off x="311700" y="1152475"/>
            <a:ext cx="8520600" cy="1276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Frames</a:t>
            </a:r>
            <a:r>
              <a:rPr lang="en"/>
              <a:t> </a:t>
            </a:r>
            <a:r>
              <a:rPr lang="en"/>
              <a:t>building packet classification</a:t>
            </a:r>
            <a:r>
              <a:rPr lang="en"/>
              <a:t> trees </a:t>
            </a:r>
            <a:r>
              <a:rPr lang="en"/>
              <a:t>as</a:t>
            </a:r>
            <a:r>
              <a:rPr lang="en"/>
              <a:t> an RL </a:t>
            </a:r>
            <a:r>
              <a:rPr lang="en"/>
              <a:t>environment</a:t>
            </a:r>
            <a:endParaRPr/>
          </a:p>
          <a:p>
            <a:pPr indent="-342900" lvl="1" marL="914400" rtl="0" algn="l">
              <a:lnSpc>
                <a:spcPct val="150000"/>
              </a:lnSpc>
              <a:spcBef>
                <a:spcPts val="0"/>
              </a:spcBef>
              <a:spcAft>
                <a:spcPts val="0"/>
              </a:spcAft>
              <a:buSzPts val="1800"/>
              <a:buChar char="○"/>
            </a:pPr>
            <a:r>
              <a:rPr lang="en" sz="1800"/>
              <a:t>i.e., game / sequential decision process</a:t>
            </a:r>
            <a:endParaRPr sz="1800"/>
          </a:p>
          <a:p>
            <a:pPr indent="-342900" lvl="0" marL="457200" rtl="0" algn="l">
              <a:lnSpc>
                <a:spcPct val="150000"/>
              </a:lnSpc>
              <a:spcBef>
                <a:spcPts val="0"/>
              </a:spcBef>
              <a:spcAft>
                <a:spcPts val="0"/>
              </a:spcAft>
              <a:buSzPts val="1800"/>
              <a:buChar char="●"/>
            </a:pPr>
            <a:r>
              <a:rPr lang="en"/>
              <a:t>Deep RL will lets us build </a:t>
            </a:r>
            <a:r>
              <a:rPr i="1" lang="en"/>
              <a:t>significantly faster packet classifiers</a:t>
            </a:r>
            <a:endParaRPr/>
          </a:p>
        </p:txBody>
      </p:sp>
      <p:cxnSp>
        <p:nvCxnSpPr>
          <p:cNvPr id="457" name="Google Shape;457;p55"/>
          <p:cNvCxnSpPr/>
          <p:nvPr/>
        </p:nvCxnSpPr>
        <p:spPr>
          <a:xfrm>
            <a:off x="1884300" y="3325675"/>
            <a:ext cx="1486800" cy="0"/>
          </a:xfrm>
          <a:prstGeom prst="straightConnector1">
            <a:avLst/>
          </a:prstGeom>
          <a:noFill/>
          <a:ln cap="flat" cmpd="sng" w="38100">
            <a:solidFill>
              <a:schemeClr val="dk2"/>
            </a:solidFill>
            <a:prstDash val="solid"/>
            <a:round/>
            <a:headEnd len="med" w="med" type="none"/>
            <a:tailEnd len="med" w="med" type="triangle"/>
          </a:ln>
        </p:spPr>
      </p:cxnSp>
      <p:sp>
        <p:nvSpPr>
          <p:cNvPr id="458" name="Google Shape;458;p55"/>
          <p:cNvSpPr txBox="1"/>
          <p:nvPr/>
        </p:nvSpPr>
        <p:spPr>
          <a:xfrm>
            <a:off x="1942052" y="3417375"/>
            <a:ext cx="13131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 a NeuroCuts</a:t>
            </a:r>
            <a:endParaRPr/>
          </a:p>
          <a:p>
            <a:pPr indent="0" lvl="0" marL="0" rtl="0" algn="l">
              <a:spcBef>
                <a:spcPts val="0"/>
              </a:spcBef>
              <a:spcAft>
                <a:spcPts val="0"/>
              </a:spcAft>
              <a:buNone/>
            </a:pPr>
            <a:r>
              <a:rPr lang="en"/>
              <a:t>Agent with RL</a:t>
            </a:r>
            <a:endParaRPr/>
          </a:p>
        </p:txBody>
      </p:sp>
      <p:sp>
        <p:nvSpPr>
          <p:cNvPr id="459" name="Google Shape;459;p55"/>
          <p:cNvSpPr/>
          <p:nvPr/>
        </p:nvSpPr>
        <p:spPr>
          <a:xfrm>
            <a:off x="3770475" y="3003625"/>
            <a:ext cx="166500" cy="166500"/>
          </a:xfrm>
          <a:prstGeom prst="ellipse">
            <a:avLst/>
          </a:prstGeom>
          <a:solidFill>
            <a:srgbClr val="F4CCCC"/>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5"/>
          <p:cNvSpPr/>
          <p:nvPr/>
        </p:nvSpPr>
        <p:spPr>
          <a:xfrm>
            <a:off x="3603975" y="3279175"/>
            <a:ext cx="166500" cy="166500"/>
          </a:xfrm>
          <a:prstGeom prst="ellipse">
            <a:avLst/>
          </a:prstGeom>
          <a:solidFill>
            <a:srgbClr val="9FC5E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5"/>
          <p:cNvSpPr/>
          <p:nvPr/>
        </p:nvSpPr>
        <p:spPr>
          <a:xfrm>
            <a:off x="3973850" y="3279175"/>
            <a:ext cx="166500" cy="166500"/>
          </a:xfrm>
          <a:prstGeom prst="ellipse">
            <a:avLst/>
          </a:prstGeom>
          <a:solidFill>
            <a:srgbClr val="9FC5E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5"/>
          <p:cNvSpPr/>
          <p:nvPr/>
        </p:nvSpPr>
        <p:spPr>
          <a:xfrm>
            <a:off x="3473850" y="3583725"/>
            <a:ext cx="166500" cy="166500"/>
          </a:xfrm>
          <a:prstGeom prst="ellipse">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5"/>
          <p:cNvSpPr/>
          <p:nvPr/>
        </p:nvSpPr>
        <p:spPr>
          <a:xfrm>
            <a:off x="3745588" y="3583725"/>
            <a:ext cx="166500" cy="166500"/>
          </a:xfrm>
          <a:prstGeom prst="ellipse">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4017325" y="3583725"/>
            <a:ext cx="166500" cy="166500"/>
          </a:xfrm>
          <a:prstGeom prst="ellipse">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5" name="Google Shape;465;p55"/>
          <p:cNvCxnSpPr>
            <a:stCxn id="459" idx="3"/>
            <a:endCxn id="460" idx="0"/>
          </p:cNvCxnSpPr>
          <p:nvPr/>
        </p:nvCxnSpPr>
        <p:spPr>
          <a:xfrm flipH="1">
            <a:off x="3687158" y="3145742"/>
            <a:ext cx="107700" cy="133500"/>
          </a:xfrm>
          <a:prstGeom prst="straightConnector1">
            <a:avLst/>
          </a:prstGeom>
          <a:noFill/>
          <a:ln cap="flat" cmpd="sng" w="9525">
            <a:solidFill>
              <a:schemeClr val="dk2"/>
            </a:solidFill>
            <a:prstDash val="solid"/>
            <a:round/>
            <a:headEnd len="med" w="med" type="none"/>
            <a:tailEnd len="med" w="med" type="triangle"/>
          </a:ln>
        </p:spPr>
      </p:cxnSp>
      <p:cxnSp>
        <p:nvCxnSpPr>
          <p:cNvPr id="466" name="Google Shape;466;p55"/>
          <p:cNvCxnSpPr>
            <a:stCxn id="459" idx="5"/>
            <a:endCxn id="461" idx="0"/>
          </p:cNvCxnSpPr>
          <p:nvPr/>
        </p:nvCxnSpPr>
        <p:spPr>
          <a:xfrm>
            <a:off x="3912592" y="3145742"/>
            <a:ext cx="144600" cy="133500"/>
          </a:xfrm>
          <a:prstGeom prst="straightConnector1">
            <a:avLst/>
          </a:prstGeom>
          <a:noFill/>
          <a:ln cap="flat" cmpd="sng" w="9525">
            <a:solidFill>
              <a:schemeClr val="dk2"/>
            </a:solidFill>
            <a:prstDash val="solid"/>
            <a:round/>
            <a:headEnd len="med" w="med" type="none"/>
            <a:tailEnd len="med" w="med" type="triangle"/>
          </a:ln>
        </p:spPr>
      </p:cxnSp>
      <p:cxnSp>
        <p:nvCxnSpPr>
          <p:cNvPr id="467" name="Google Shape;467;p55"/>
          <p:cNvCxnSpPr>
            <a:stCxn id="460" idx="4"/>
            <a:endCxn id="464" idx="0"/>
          </p:cNvCxnSpPr>
          <p:nvPr/>
        </p:nvCxnSpPr>
        <p:spPr>
          <a:xfrm>
            <a:off x="3687225" y="3445675"/>
            <a:ext cx="413400" cy="1380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55"/>
          <p:cNvCxnSpPr>
            <a:stCxn id="460" idx="4"/>
            <a:endCxn id="463" idx="0"/>
          </p:cNvCxnSpPr>
          <p:nvPr/>
        </p:nvCxnSpPr>
        <p:spPr>
          <a:xfrm>
            <a:off x="3687225" y="3445675"/>
            <a:ext cx="141600" cy="138000"/>
          </a:xfrm>
          <a:prstGeom prst="straightConnector1">
            <a:avLst/>
          </a:prstGeom>
          <a:noFill/>
          <a:ln cap="flat" cmpd="sng" w="9525">
            <a:solidFill>
              <a:schemeClr val="dk2"/>
            </a:solidFill>
            <a:prstDash val="solid"/>
            <a:round/>
            <a:headEnd len="med" w="med" type="none"/>
            <a:tailEnd len="med" w="med" type="triangle"/>
          </a:ln>
        </p:spPr>
      </p:cxnSp>
      <p:cxnSp>
        <p:nvCxnSpPr>
          <p:cNvPr id="469" name="Google Shape;469;p55"/>
          <p:cNvCxnSpPr>
            <a:stCxn id="460" idx="4"/>
            <a:endCxn id="462" idx="0"/>
          </p:cNvCxnSpPr>
          <p:nvPr/>
        </p:nvCxnSpPr>
        <p:spPr>
          <a:xfrm flipH="1">
            <a:off x="3557025" y="3445675"/>
            <a:ext cx="130200" cy="1380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55"/>
          <p:cNvCxnSpPr/>
          <p:nvPr/>
        </p:nvCxnSpPr>
        <p:spPr>
          <a:xfrm>
            <a:off x="4323550" y="3325675"/>
            <a:ext cx="880200" cy="0"/>
          </a:xfrm>
          <a:prstGeom prst="straightConnector1">
            <a:avLst/>
          </a:prstGeom>
          <a:noFill/>
          <a:ln cap="flat" cmpd="sng" w="38100">
            <a:solidFill>
              <a:schemeClr val="dk2"/>
            </a:solidFill>
            <a:prstDash val="solid"/>
            <a:round/>
            <a:headEnd len="med" w="med" type="none"/>
            <a:tailEnd len="med" w="med" type="triangle"/>
          </a:ln>
        </p:spPr>
      </p:cxnSp>
      <p:sp>
        <p:nvSpPr>
          <p:cNvPr id="471" name="Google Shape;471;p55"/>
          <p:cNvSpPr txBox="1"/>
          <p:nvPr/>
        </p:nvSpPr>
        <p:spPr>
          <a:xfrm>
            <a:off x="3324349" y="3750275"/>
            <a:ext cx="13131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optimized tree data structure</a:t>
            </a:r>
            <a:endParaRPr sz="1200"/>
          </a:p>
        </p:txBody>
      </p:sp>
      <p:sp>
        <p:nvSpPr>
          <p:cNvPr id="472" name="Google Shape;472;p55"/>
          <p:cNvSpPr txBox="1"/>
          <p:nvPr/>
        </p:nvSpPr>
        <p:spPr>
          <a:xfrm>
            <a:off x="512924" y="3750275"/>
            <a:ext cx="13131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473" name="Google Shape;473;p55"/>
          <p:cNvSpPr/>
          <p:nvPr/>
        </p:nvSpPr>
        <p:spPr>
          <a:xfrm>
            <a:off x="524200" y="3003625"/>
            <a:ext cx="1221318" cy="956178"/>
          </a:xfrm>
          <a:prstGeom prst="flowChartMultidocumen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packet classification rules</a:t>
            </a:r>
            <a:endParaRPr sz="1200">
              <a:solidFill>
                <a:schemeClr val="dk1"/>
              </a:solidFill>
            </a:endParaRPr>
          </a:p>
        </p:txBody>
      </p:sp>
      <p:sp>
        <p:nvSpPr>
          <p:cNvPr id="474" name="Google Shape;474;p55"/>
          <p:cNvSpPr txBox="1"/>
          <p:nvPr/>
        </p:nvSpPr>
        <p:spPr>
          <a:xfrm>
            <a:off x="4456576" y="3369475"/>
            <a:ext cx="9126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deploy artifact</a:t>
            </a:r>
            <a:endParaRPr/>
          </a:p>
        </p:txBody>
      </p:sp>
      <p:pic>
        <p:nvPicPr>
          <p:cNvPr id="475" name="Google Shape;475;p55"/>
          <p:cNvPicPr preferRelativeResize="0"/>
          <p:nvPr/>
        </p:nvPicPr>
        <p:blipFill>
          <a:blip r:embed="rId3">
            <a:alphaModFix/>
          </a:blip>
          <a:stretch>
            <a:fillRect/>
          </a:stretch>
        </p:blipFill>
        <p:spPr>
          <a:xfrm>
            <a:off x="5510025" y="2493375"/>
            <a:ext cx="2965001" cy="197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1000"/>
                                        <p:tgtEl>
                                          <p:spTgt spid="4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animEffect filter="fade" transition="in">
                                      <p:cBhvr>
                                        <p:cTn dur="1000"/>
                                        <p:tgtEl>
                                          <p:spTgt spid="4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animEffect filter="fade" transition="in">
                                      <p:cBhvr>
                                        <p:cTn dur="1000"/>
                                        <p:tgtEl>
                                          <p:spTgt spid="4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Reinforcement Learning?</a:t>
            </a:r>
            <a:endParaRPr/>
          </a:p>
          <a:p>
            <a:pPr indent="0" lvl="0" marL="0" rtl="0" algn="l">
              <a:spcBef>
                <a:spcPts val="0"/>
              </a:spcBef>
              <a:spcAft>
                <a:spcPts val="0"/>
              </a:spcAft>
              <a:buNone/>
            </a:pPr>
            <a:r>
              <a:t/>
            </a:r>
            <a:endParaRPr/>
          </a:p>
        </p:txBody>
      </p:sp>
      <p:sp>
        <p:nvSpPr>
          <p:cNvPr id="481" name="Google Shape;481;p56"/>
          <p:cNvSpPr txBox="1"/>
          <p:nvPr/>
        </p:nvSpPr>
        <p:spPr>
          <a:xfrm>
            <a:off x="304800" y="1143000"/>
            <a:ext cx="82608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Existing solutions are based on </a:t>
            </a:r>
            <a:r>
              <a:rPr i="1" lang="en" sz="1800">
                <a:solidFill>
                  <a:schemeClr val="dk2"/>
                </a:solidFill>
              </a:rPr>
              <a:t>greedy</a:t>
            </a:r>
            <a:r>
              <a:rPr lang="en" sz="1800">
                <a:solidFill>
                  <a:schemeClr val="dk2"/>
                </a:solidFill>
              </a:rPr>
              <a:t> </a:t>
            </a:r>
            <a:r>
              <a:rPr i="1" lang="en" sz="1800">
                <a:solidFill>
                  <a:schemeClr val="dk2"/>
                </a:solidFill>
              </a:rPr>
              <a:t>heuristics</a:t>
            </a:r>
            <a:r>
              <a:rPr lang="en" sz="1800">
                <a:solidFill>
                  <a:schemeClr val="dk2"/>
                </a:solidFill>
              </a:rPr>
              <a:t> (e.g., maximize split entropy, balance this space measure, etc.).</a:t>
            </a:r>
            <a:endParaRPr sz="1800">
              <a:solidFill>
                <a:schemeClr val="dk2"/>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RL can do better than greedy approaches </a:t>
            </a:r>
            <a:r>
              <a:rPr lang="en" sz="1800">
                <a:solidFill>
                  <a:srgbClr val="4A86E8"/>
                </a:solidFill>
                <a:latin typeface="Source Sans Pro"/>
                <a:ea typeface="Source Sans Pro"/>
                <a:cs typeface="Source Sans Pro"/>
                <a:sym typeface="Source Sans Pro"/>
              </a:rPr>
              <a:t>b</a:t>
            </a:r>
            <a:r>
              <a:rPr lang="en" sz="1800">
                <a:solidFill>
                  <a:srgbClr val="4A86E8"/>
                </a:solidFill>
                <a:latin typeface="Source Sans Pro"/>
                <a:ea typeface="Source Sans Pro"/>
                <a:cs typeface="Source Sans Pro"/>
                <a:sym typeface="Source Sans Pro"/>
              </a:rPr>
              <a:t>ecause it models the </a:t>
            </a:r>
            <a:r>
              <a:rPr i="1" lang="en" sz="1800">
                <a:solidFill>
                  <a:srgbClr val="4A86E8"/>
                </a:solidFill>
                <a:latin typeface="Source Sans Pro"/>
                <a:ea typeface="Source Sans Pro"/>
                <a:cs typeface="Source Sans Pro"/>
                <a:sym typeface="Source Sans Pro"/>
              </a:rPr>
              <a:t>long-term outcomes</a:t>
            </a:r>
            <a:r>
              <a:rPr lang="en" sz="1800">
                <a:solidFill>
                  <a:srgbClr val="4A86E8"/>
                </a:solidFill>
                <a:latin typeface="Source Sans Pro"/>
                <a:ea typeface="Source Sans Pro"/>
                <a:cs typeface="Source Sans Pro"/>
                <a:sym typeface="Source Sans Pro"/>
              </a:rPr>
              <a:t> of actions</a:t>
            </a:r>
            <a:endParaRPr sz="1800">
              <a:solidFill>
                <a:srgbClr val="4A86E8"/>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4A86E8"/>
              </a:buClr>
              <a:buSzPts val="1800"/>
              <a:buFont typeface="Source Sans Pro"/>
              <a:buChar char="●"/>
            </a:pPr>
            <a:r>
              <a:rPr lang="en" sz="1800">
                <a:solidFill>
                  <a:srgbClr val="4A86E8"/>
                </a:solidFill>
                <a:latin typeface="Source Sans Pro"/>
                <a:ea typeface="Source Sans Pro"/>
                <a:cs typeface="Source Sans Pro"/>
                <a:sym typeface="Source Sans Pro"/>
              </a:rPr>
              <a:t>And can optimize </a:t>
            </a:r>
            <a:r>
              <a:rPr i="1" lang="en" sz="1800">
                <a:solidFill>
                  <a:srgbClr val="4A86E8"/>
                </a:solidFill>
                <a:latin typeface="Source Sans Pro"/>
                <a:ea typeface="Source Sans Pro"/>
                <a:cs typeface="Source Sans Pro"/>
                <a:sym typeface="Source Sans Pro"/>
              </a:rPr>
              <a:t>directly</a:t>
            </a:r>
            <a:r>
              <a:rPr lang="en" sz="1800">
                <a:solidFill>
                  <a:srgbClr val="4A86E8"/>
                </a:solidFill>
                <a:latin typeface="Source Sans Pro"/>
                <a:ea typeface="Source Sans Pro"/>
                <a:cs typeface="Source Sans Pro"/>
                <a:sym typeface="Source Sans Pro"/>
              </a:rPr>
              <a:t> for the end objective</a:t>
            </a:r>
            <a:endParaRPr sz="1800" u="sng">
              <a:solidFill>
                <a:srgbClr val="4A86E8"/>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chemeClr val="dk2"/>
              </a:buClr>
              <a:buSzPts val="1800"/>
              <a:buFont typeface="Source Sans Pro"/>
              <a:buChar char="●"/>
            </a:pPr>
            <a:r>
              <a:rPr lang="en" sz="1800">
                <a:solidFill>
                  <a:schemeClr val="dk2"/>
                </a:solidFill>
              </a:rPr>
              <a:t>Historically, efficient RL formulation =&gt; super-human performance (e.g., AlphaZero, AlphaStar)</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0" st="0"/>
                                            </p:txEl>
                                          </p:spTgt>
                                        </p:tgtEl>
                                        <p:attrNameLst>
                                          <p:attrName>style.visibility</p:attrName>
                                        </p:attrNameLst>
                                      </p:cBhvr>
                                      <p:to>
                                        <p:strVal val="visible"/>
                                      </p:to>
                                    </p:set>
                                    <p:animEffect filter="fade" transition="in">
                                      <p:cBhvr>
                                        <p:cTn dur="1000"/>
                                        <p:tgtEl>
                                          <p:spTgt spid="4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1" st="1"/>
                                            </p:txEl>
                                          </p:spTgt>
                                        </p:tgtEl>
                                        <p:attrNameLst>
                                          <p:attrName>style.visibility</p:attrName>
                                        </p:attrNameLst>
                                      </p:cBhvr>
                                      <p:to>
                                        <p:strVal val="visible"/>
                                      </p:to>
                                    </p:set>
                                    <p:animEffect filter="fade" transition="in">
                                      <p:cBhvr>
                                        <p:cTn dur="1000"/>
                                        <p:tgtEl>
                                          <p:spTgt spid="4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2" st="2"/>
                                            </p:txEl>
                                          </p:spTgt>
                                        </p:tgtEl>
                                        <p:attrNameLst>
                                          <p:attrName>style.visibility</p:attrName>
                                        </p:attrNameLst>
                                      </p:cBhvr>
                                      <p:to>
                                        <p:strVal val="visible"/>
                                      </p:to>
                                    </p:set>
                                    <p:animEffect filter="fade" transition="in">
                                      <p:cBhvr>
                                        <p:cTn dur="1000"/>
                                        <p:tgtEl>
                                          <p:spTgt spid="4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3" st="3"/>
                                            </p:txEl>
                                          </p:spTgt>
                                        </p:tgtEl>
                                        <p:attrNameLst>
                                          <p:attrName>style.visibility</p:attrName>
                                        </p:attrNameLst>
                                      </p:cBhvr>
                                      <p:to>
                                        <p:strVal val="visible"/>
                                      </p:to>
                                    </p:set>
                                    <p:animEffect filter="fade" transition="in">
                                      <p:cBhvr>
                                        <p:cTn dur="1000"/>
                                        <p:tgtEl>
                                          <p:spTgt spid="4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4" st="4"/>
                                            </p:txEl>
                                          </p:spTgt>
                                        </p:tgtEl>
                                        <p:attrNameLst>
                                          <p:attrName>style.visibility</p:attrName>
                                        </p:attrNameLst>
                                      </p:cBhvr>
                                      <p:to>
                                        <p:strVal val="visible"/>
                                      </p:to>
                                    </p:set>
                                    <p:animEffect filter="fade" transition="in">
                                      <p:cBhvr>
                                        <p:cTn dur="1000"/>
                                        <p:tgtEl>
                                          <p:spTgt spid="4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hite">
  <a:themeElements>
    <a:clrScheme name="RISELab color pallet">
      <a:dk1>
        <a:srgbClr val="53585F"/>
      </a:dk1>
      <a:lt1>
        <a:srgbClr val="FFFFFF"/>
      </a:lt1>
      <a:dk2>
        <a:srgbClr val="53585F"/>
      </a:dk2>
      <a:lt2>
        <a:srgbClr val="DCDEE0"/>
      </a:lt2>
      <a:accent1>
        <a:srgbClr val="003261"/>
      </a:accent1>
      <a:accent2>
        <a:srgbClr val="4489BD"/>
      </a:accent2>
      <a:accent3>
        <a:srgbClr val="FFB515"/>
      </a:accent3>
      <a:accent4>
        <a:srgbClr val="C4820D"/>
      </a:accent4>
      <a:accent5>
        <a:srgbClr val="00A598"/>
      </a:accent5>
      <a:accent6>
        <a:srgbClr val="D9661F"/>
      </a:accent6>
      <a:hlink>
        <a:srgbClr val="0000FF"/>
      </a:hlink>
      <a:folHlink>
        <a:srgbClr val="ED1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