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426" r:id="rId4"/>
    <p:sldId id="468" r:id="rId5"/>
    <p:sldId id="469" r:id="rId6"/>
    <p:sldId id="428" r:id="rId7"/>
    <p:sldId id="430" r:id="rId8"/>
    <p:sldId id="432" r:id="rId9"/>
    <p:sldId id="385" r:id="rId10"/>
    <p:sldId id="439" r:id="rId11"/>
    <p:sldId id="406" r:id="rId12"/>
    <p:sldId id="411" r:id="rId13"/>
    <p:sldId id="413" r:id="rId14"/>
    <p:sldId id="465" r:id="rId15"/>
    <p:sldId id="451" r:id="rId16"/>
    <p:sldId id="452" r:id="rId17"/>
    <p:sldId id="467" r:id="rId18"/>
    <p:sldId id="394" r:id="rId19"/>
    <p:sldId id="366" r:id="rId20"/>
    <p:sldId id="453" r:id="rId21"/>
    <p:sldId id="381" r:id="rId22"/>
    <p:sldId id="420" r:id="rId23"/>
    <p:sldId id="281" r:id="rId24"/>
    <p:sldId id="30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000"/>
    <a:srgbClr val="C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81449" autoAdjust="0"/>
  </p:normalViewPr>
  <p:slideViewPr>
    <p:cSldViewPr snapToGrid="0" snapToObjects="1">
      <p:cViewPr>
        <p:scale>
          <a:sx n="100" d="100"/>
          <a:sy n="100" d="100"/>
        </p:scale>
        <p:origin x="1192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3AD49-4EEE-7943-9DA1-D97430236F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0B13D-0290-CF49-AAF4-282F3F0E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FCD46-05C9-3646-A718-5B129CF7C931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163F6-5BC4-F945-9DDD-76E74D9D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0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7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8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52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31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92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60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90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44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31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8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2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6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6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6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0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91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3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3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26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63F6-5BC4-F945-9DDD-76E74D9DD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81B8-DA4E-304E-8822-4A5DB59D6858}" type="datetime1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4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2599-79B2-654A-923E-9DA809409B48}" type="datetime1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18B-E5BB-4D4E-A1E3-B40EB35183E3}" type="datetime1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ED9D-A17D-9C46-A4F9-C44472C7AD73}" type="datetime1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15B6-AC4A-884D-8420-4054C95D6CB0}" type="datetime1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977-D718-7447-9428-7807D247A38C}" type="datetime1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0E89-D40D-A74A-BD33-1BF7F3A89925}" type="datetime1">
              <a:rPr lang="en-US" smtClean="0"/>
              <a:t>11/26/15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B49C-61DA-9944-86B7-8584FC4A1D7B}" type="datetime1">
              <a:rPr lang="en-US" smtClean="0"/>
              <a:t>11/26/15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E9EC-AF04-F64D-BB69-643970094AFA}" type="datetime1">
              <a:rPr lang="en-US" smtClean="0"/>
              <a:t>11/26/15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B817-17FC-7C49-90F4-B5C6B2D51C02}" type="datetime1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4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3B1F-4E28-1045-A1CC-900B72095BBA}" type="datetime1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3E891-3767-664B-878B-AE635B3E097C}" type="datetime1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718992C-B9AF-2F49-8B31-EC7F489F30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1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image" Target="../media/image9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18.bin"/><Relationship Id="rId9" Type="http://schemas.openxmlformats.org/officeDocument/2006/relationships/oleObject" Target="../embeddings/oleObject19.bin"/><Relationship Id="rId10" Type="http://schemas.openxmlformats.org/officeDocument/2006/relationships/oleObject" Target="../embeddings/oleObject20.bin"/><Relationship Id="rId11" Type="http://schemas.openxmlformats.org/officeDocument/2006/relationships/image" Target="../media/image4.jpg"/><Relationship Id="rId1" Type="http://schemas.openxmlformats.org/officeDocument/2006/relationships/vmlDrawing" Target="../drawings/vmlDrawing5.vml"/><Relationship Id="rId2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jp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vmlDrawing" Target="../drawings/vmlDrawing6.vml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image" Target="../media/image9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22.bin"/><Relationship Id="rId9" Type="http://schemas.openxmlformats.org/officeDocument/2006/relationships/oleObject" Target="../embeddings/oleObject23.bin"/><Relationship Id="rId10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5" Type="http://schemas.openxmlformats.org/officeDocument/2006/relationships/image" Target="../media/image9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11.png"/><Relationship Id="rId10" Type="http://schemas.openxmlformats.org/officeDocument/2006/relationships/image" Target="../media/image4.jpg"/><Relationship Id="rId1" Type="http://schemas.openxmlformats.org/officeDocument/2006/relationships/vmlDrawing" Target="../drawings/vmlDrawing7.vml"/><Relationship Id="rId2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4.jp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wmf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vmlDrawing" Target="../drawings/vmlDrawing8.vml"/><Relationship Id="rId2" Type="http://schemas.openxmlformats.org/officeDocument/2006/relationships/tags" Target="../tags/tag12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5" Type="http://schemas.openxmlformats.org/officeDocument/2006/relationships/image" Target="../media/image9.w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28.bin"/><Relationship Id="rId9" Type="http://schemas.openxmlformats.org/officeDocument/2006/relationships/oleObject" Target="../embeddings/oleObject29.bin"/><Relationship Id="rId10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9.w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2.bin"/><Relationship Id="rId8" Type="http://schemas.openxmlformats.org/officeDocument/2006/relationships/oleObject" Target="../embeddings/oleObject33.bin"/><Relationship Id="rId9" Type="http://schemas.openxmlformats.org/officeDocument/2006/relationships/oleObject" Target="../embeddings/oleObject34.bin"/><Relationship Id="rId10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wmf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vmlDrawing" Target="../drawings/vmlDrawing10.vml"/><Relationship Id="rId2" Type="http://schemas.openxmlformats.org/officeDocument/2006/relationships/tags" Target="../tags/tag1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Relationship Id="rId5" Type="http://schemas.openxmlformats.org/officeDocument/2006/relationships/image" Target="../media/image9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6.bin"/><Relationship Id="rId9" Type="http://schemas.openxmlformats.org/officeDocument/2006/relationships/oleObject" Target="../embeddings/oleObject37.bin"/><Relationship Id="rId10" Type="http://schemas.openxmlformats.org/officeDocument/2006/relationships/oleObject" Target="../embeddings/oleObject3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6.bin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4.jpg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1.bin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4.jpg"/><Relationship Id="rId11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7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emf"/><Relationship Id="rId12" Type="http://schemas.openxmlformats.org/officeDocument/2006/relationships/oleObject" Target="../embeddings/oleObject14.bin"/><Relationship Id="rId13" Type="http://schemas.openxmlformats.org/officeDocument/2006/relationships/oleObject" Target="../embeddings/oleObject15.bin"/><Relationship Id="rId14" Type="http://schemas.openxmlformats.org/officeDocument/2006/relationships/oleObject" Target="../embeddings/oleObject16.bin"/><Relationship Id="rId15" Type="http://schemas.openxmlformats.org/officeDocument/2006/relationships/image" Target="../media/image4.jpg"/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8.png"/><Relationship Id="rId6" Type="http://schemas.openxmlformats.org/officeDocument/2006/relationships/image" Target="../media/image9.wmf"/><Relationship Id="rId7" Type="http://schemas.openxmlformats.org/officeDocument/2006/relationships/image" Target="../media/image10.wmf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606" y="5524500"/>
            <a:ext cx="2595803" cy="9017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38200" y="22828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C0504D"/>
                </a:solidFill>
              </a:rPr>
              <a:t>CellSDN</a:t>
            </a:r>
            <a:r>
              <a:rPr lang="en-US" dirty="0" smtClean="0">
                <a:solidFill>
                  <a:srgbClr val="C0504D"/>
                </a:solidFill>
              </a:rPr>
              <a:t>: </a:t>
            </a:r>
            <a:r>
              <a:rPr lang="en-US" dirty="0" smtClean="0"/>
              <a:t>Software-Defined Cellular Core networks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Xin Jin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Princeton University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84699" y="5118723"/>
            <a:ext cx="7774607" cy="570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tx1"/>
                </a:solidFill>
              </a:rPr>
              <a:t>Joint work with Li </a:t>
            </a:r>
            <a:r>
              <a:rPr lang="en-US" sz="2200" dirty="0" err="1" smtClean="0">
                <a:solidFill>
                  <a:schemeClr val="tx1"/>
                </a:solidFill>
              </a:rPr>
              <a:t>Erran</a:t>
            </a:r>
            <a:r>
              <a:rPr lang="en-US" sz="2200" dirty="0" smtClean="0">
                <a:solidFill>
                  <a:schemeClr val="tx1"/>
                </a:solidFill>
              </a:rPr>
              <a:t> Li, Laurent </a:t>
            </a:r>
            <a:r>
              <a:rPr lang="en-US" sz="2200" dirty="0" err="1" smtClean="0">
                <a:solidFill>
                  <a:schemeClr val="tx1"/>
                </a:solidFill>
              </a:rPr>
              <a:t>Vanbever</a:t>
            </a:r>
            <a:r>
              <a:rPr lang="en-US" sz="2200" dirty="0" smtClean="0">
                <a:solidFill>
                  <a:schemeClr val="tx1"/>
                </a:solidFill>
              </a:rPr>
              <a:t>, and Jennifer Rexford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5740400"/>
            <a:ext cx="217202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0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50"/>
    </mc:Choice>
    <mc:Fallback xmlns="">
      <p:transition xmlns:p14="http://schemas.microsoft.com/office/powerpoint/2010/main" spd="slow" advTm="1625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5639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video traffic to gold plan customer to</a:t>
            </a:r>
            <a:br>
              <a:rPr lang="en-US" sz="2800" dirty="0" smtClean="0"/>
            </a:br>
            <a:r>
              <a:rPr lang="en-US" sz="2800" dirty="0" smtClean="0"/>
              <a:t>go through a firewall then a video transcoder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0243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balance the load among</a:t>
            </a:r>
          </a:p>
          <a:p>
            <a:r>
              <a:rPr lang="en-US" sz="2800" dirty="0" smtClean="0"/>
              <a:t>all transcoders and firewalls in the network!”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10112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“ I want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28940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and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Fine-grained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504D"/>
                </a:solidFill>
              </a:rPr>
              <a:t>sophisticated </a:t>
            </a:r>
            <a:r>
              <a:rPr lang="en-US" dirty="0" smtClean="0"/>
              <a:t>policies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24"/>
    </mc:Choice>
    <mc:Fallback xmlns="">
      <p:transition xmlns:p14="http://schemas.microsoft.com/office/powerpoint/2010/main" spd="slow" advTm="23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5639"/>
            <a:ext cx="8229600" cy="1143000"/>
          </a:xfrm>
          <a:ln w="19050" cmpd="sng">
            <a:solidFill>
              <a:srgbClr val="4F81BD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/>
              <a:t>video traffic to gold plan customer to go through a firewall than a video transcoder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024317"/>
            <a:ext cx="8229600" cy="1143000"/>
          </a:xfrm>
          <a:prstGeom prst="rect">
            <a:avLst/>
          </a:prstGeom>
          <a:ln w="19050" cmpd="sng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balance the load among all transcoders and firewalls in the network!”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Decouple</a:t>
            </a:r>
            <a:r>
              <a:rPr lang="en-US" dirty="0" smtClean="0"/>
              <a:t> the problem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10112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“ I want</a:t>
            </a:r>
            <a:endParaRPr lang="en-US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28940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23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"/>
    </mc:Choice>
    <mc:Fallback xmlns="">
      <p:transition xmlns:p14="http://schemas.microsoft.com/office/powerpoint/2010/main" spd="slow" advTm="67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024317"/>
            <a:ext cx="8229600" cy="1143000"/>
          </a:xfrm>
          <a:prstGeom prst="rect">
            <a:avLst/>
          </a:prstGeom>
          <a:ln w="19050" cmpd="sng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balance the load among all transcoders and firewalls in the network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Decouple</a:t>
            </a:r>
            <a:r>
              <a:rPr lang="en-US" dirty="0" smtClean="0"/>
              <a:t> the problem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10112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/>
                </a:solidFill>
              </a:rPr>
              <a:t>Service Policy: </a:t>
            </a:r>
            <a:r>
              <a:rPr lang="en-US" sz="2800" dirty="0" smtClean="0"/>
              <a:t>meet customer demand</a:t>
            </a:r>
            <a:endParaRPr lang="en-US" sz="2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925639"/>
            <a:ext cx="8229600" cy="1143000"/>
          </a:xfrm>
          <a:ln w="19050" cmpd="sng">
            <a:solidFill>
              <a:srgbClr val="4F81BD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4F81BD"/>
                </a:solidFill>
              </a:rPr>
              <a:t>a</a:t>
            </a:r>
            <a:r>
              <a:rPr lang="en-US" sz="2800" dirty="0" smtClean="0">
                <a:solidFill>
                  <a:srgbClr val="4F81BD"/>
                </a:solidFill>
              </a:rPr>
              <a:t>pplication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type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rgbClr val="4F81BD"/>
                </a:solidFill>
              </a:rPr>
              <a:t>subscriber attributes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00" dirty="0">
                <a:solidFill>
                  <a:srgbClr val="000000"/>
                </a:solidFill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/>
              <a:t> </a:t>
            </a:r>
            <a:r>
              <a:rPr lang="en-US" sz="2800" dirty="0" smtClean="0">
                <a:solidFill>
                  <a:srgbClr val="4F81BD"/>
                </a:solidFill>
              </a:rPr>
              <a:t>an ordered list of middleboxes</a:t>
            </a:r>
            <a:endParaRPr lang="en-US" sz="28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54"/>
    </mc:Choice>
    <mc:Fallback xmlns="">
      <p:transition xmlns:p14="http://schemas.microsoft.com/office/powerpoint/2010/main" spd="slow" advTm="2685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5639"/>
            <a:ext cx="8229600" cy="1143000"/>
          </a:xfrm>
          <a:ln w="19050" cmpd="sng">
            <a:solidFill>
              <a:srgbClr val="4F81BD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7F7F7F"/>
                </a:solidFill>
              </a:rPr>
              <a:t>a</a:t>
            </a:r>
            <a:r>
              <a:rPr lang="en-US" sz="2800" dirty="0" smtClean="0">
                <a:solidFill>
                  <a:srgbClr val="7F7F7F"/>
                </a:solidFill>
              </a:rPr>
              <a:t>pplication type + subscriber attributes</a:t>
            </a:r>
            <a:br>
              <a:rPr lang="en-US" sz="2800" dirty="0" smtClean="0">
                <a:solidFill>
                  <a:srgbClr val="7F7F7F"/>
                </a:solidFill>
              </a:rPr>
            </a:br>
            <a:r>
              <a:rPr lang="en-US" sz="2200" dirty="0">
                <a:solidFill>
                  <a:srgbClr val="7F7F7F"/>
                </a:solidFill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>
                <a:solidFill>
                  <a:srgbClr val="7F7F7F"/>
                </a:solidFill>
              </a:rPr>
              <a:t> </a:t>
            </a:r>
            <a:r>
              <a:rPr lang="en-US" sz="2800" dirty="0" smtClean="0">
                <a:solidFill>
                  <a:srgbClr val="7F7F7F"/>
                </a:solidFill>
              </a:rPr>
              <a:t>an ordered list of middleboxes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024317"/>
            <a:ext cx="8229600" cy="1143000"/>
          </a:xfrm>
          <a:prstGeom prst="rect">
            <a:avLst/>
          </a:prstGeom>
          <a:ln w="19050" cmpd="sng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4F81BD"/>
                </a:solidFill>
              </a:rPr>
              <a:t>n</a:t>
            </a:r>
            <a:r>
              <a:rPr lang="en-US" sz="2800" dirty="0" smtClean="0">
                <a:solidFill>
                  <a:srgbClr val="4F81BD"/>
                </a:solidFill>
              </a:rPr>
              <a:t>etwork resource allocation: </a:t>
            </a:r>
            <a:r>
              <a:rPr lang="en-US" sz="2800" dirty="0" smtClean="0"/>
              <a:t>e.g. load balance among multiple middlebox instances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Decouple</a:t>
            </a:r>
            <a:r>
              <a:rPr lang="en-US" dirty="0" smtClean="0"/>
              <a:t> the problem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10112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7F7F7F"/>
                </a:solidFill>
              </a:rPr>
              <a:t>Service Policy: meet customer demand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765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4F81BD"/>
                </a:solidFill>
              </a:rPr>
              <a:t>Traffic Management Policy: </a:t>
            </a:r>
            <a:r>
              <a:rPr lang="en-US" sz="2800" dirty="0" smtClean="0"/>
              <a:t>meet operational goal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92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16"/>
    </mc:Choice>
    <mc:Fallback xmlns="">
      <p:transition xmlns:p14="http://schemas.microsoft.com/office/powerpoint/2010/main" spd="slow" advTm="1201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57339"/>
            <a:ext cx="8229600" cy="1608139"/>
          </a:xfrm>
          <a:prstGeom prst="rect">
            <a:avLst/>
          </a:prstGeom>
          <a:solidFill>
            <a:schemeClr val="lt1"/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</a:t>
            </a:r>
            <a:r>
              <a:rPr lang="en-US" dirty="0" smtClean="0">
                <a:solidFill>
                  <a:srgbClr val="C0504D"/>
                </a:solidFill>
              </a:rPr>
              <a:t>Scalability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4F81BD"/>
                </a:solidFill>
              </a:rPr>
              <a:t>Packet Classification:</a:t>
            </a:r>
            <a:r>
              <a:rPr lang="en-US" sz="2800" dirty="0" smtClean="0"/>
              <a:t> decide which </a:t>
            </a:r>
            <a:r>
              <a:rPr lang="en-US" sz="2800" dirty="0" smtClean="0">
                <a:solidFill>
                  <a:srgbClr val="4F81BD"/>
                </a:solidFill>
              </a:rPr>
              <a:t>service policy</a:t>
            </a:r>
            <a:r>
              <a:rPr lang="en-US" sz="2800" dirty="0" smtClean="0"/>
              <a:t> to be applied to a flow</a:t>
            </a:r>
          </a:p>
          <a:p>
            <a:pPr lvl="1"/>
            <a:r>
              <a:rPr lang="en-US" sz="2400" dirty="0" smtClean="0"/>
              <a:t>How to classify </a:t>
            </a:r>
            <a:r>
              <a:rPr lang="en-US" sz="2400" dirty="0" smtClean="0">
                <a:solidFill>
                  <a:schemeClr val="accent2"/>
                </a:solidFill>
              </a:rPr>
              <a:t>millions of flows</a:t>
            </a:r>
            <a:r>
              <a:rPr lang="en-US" sz="2400" dirty="0" smtClean="0"/>
              <a:t>?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4F81BD"/>
                </a:solidFill>
              </a:rPr>
              <a:t>Path Implementation: </a:t>
            </a:r>
            <a:r>
              <a:rPr lang="en-US" sz="2800" dirty="0" smtClean="0"/>
              <a:t>generate switch rules to implement paths given by </a:t>
            </a:r>
            <a:r>
              <a:rPr lang="en-US" sz="2800" dirty="0" smtClean="0">
                <a:solidFill>
                  <a:srgbClr val="4F81BD"/>
                </a:solidFill>
              </a:rPr>
              <a:t>traffic management policy</a:t>
            </a:r>
          </a:p>
          <a:p>
            <a:pPr lvl="1"/>
            <a:r>
              <a:rPr lang="en-US" sz="2400" dirty="0" smtClean="0"/>
              <a:t>How to implement </a:t>
            </a:r>
            <a:r>
              <a:rPr lang="en-US" sz="2400" dirty="0" smtClean="0">
                <a:solidFill>
                  <a:srgbClr val="C0504D"/>
                </a:solidFill>
              </a:rPr>
              <a:t>millions of paths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4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1"/>
    </mc:Choice>
    <mc:Fallback xmlns="">
      <p:transition xmlns:p14="http://schemas.microsoft.com/office/powerpoint/2010/main" spd="slow" advTm="33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“North south” </a:t>
            </a:r>
            <a:r>
              <a:rPr lang="en-US" dirty="0" smtClean="0"/>
              <a:t>Traffic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775013" y="2304297"/>
            <a:ext cx="1899087" cy="640080"/>
            <a:chOff x="6775013" y="2304297"/>
            <a:chExt cx="1899087" cy="640080"/>
          </a:xfrm>
        </p:grpSpPr>
        <p:sp>
          <p:nvSpPr>
            <p:cNvPr id="60" name="Left Arrow 59"/>
            <p:cNvSpPr/>
            <p:nvPr/>
          </p:nvSpPr>
          <p:spPr>
            <a:xfrm flipV="1">
              <a:off x="6775013" y="2304297"/>
              <a:ext cx="640080" cy="640080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97366" y="2491969"/>
              <a:ext cx="107673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000" dirty="0" smtClean="0">
                  <a:solidFill>
                    <a:srgbClr val="000000"/>
                  </a:solidFill>
                </a:rPr>
                <a:t>Internet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12798" y="1325135"/>
            <a:ext cx="4401224" cy="2883311"/>
            <a:chOff x="2126121" y="1800031"/>
            <a:chExt cx="4401224" cy="2883311"/>
          </a:xfrm>
        </p:grpSpPr>
        <p:cxnSp>
          <p:nvCxnSpPr>
            <p:cNvPr id="75" name="Straight Connector 74"/>
            <p:cNvCxnSpPr>
              <a:stCxn id="86" idx="0"/>
              <a:endCxn id="76" idx="1"/>
            </p:cNvCxnSpPr>
            <p:nvPr/>
          </p:nvCxnSpPr>
          <p:spPr>
            <a:xfrm>
              <a:off x="5215791" y="3098168"/>
              <a:ext cx="602889" cy="0"/>
            </a:xfrm>
            <a:prstGeom prst="line">
              <a:avLst/>
            </a:prstGeom>
            <a:ln w="1270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18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680" y="2976011"/>
              <a:ext cx="708665" cy="244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Group 77"/>
            <p:cNvGrpSpPr/>
            <p:nvPr/>
          </p:nvGrpSpPr>
          <p:grpSpPr>
            <a:xfrm>
              <a:off x="2126121" y="1800031"/>
              <a:ext cx="706162" cy="911785"/>
              <a:chOff x="1220243" y="2040952"/>
              <a:chExt cx="746653" cy="1072354"/>
            </a:xfrm>
          </p:grpSpPr>
          <p:graphicFrame>
            <p:nvGraphicFramePr>
              <p:cNvPr id="93" name="Object 9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8652685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828" name="Visio" r:id="rId6" imgW="624535" imgH="1494739" progId="">
                      <p:embed/>
                    </p:oleObj>
                  </mc:Choice>
                  <mc:Fallback>
                    <p:oleObj name="Visio" r:id="rId6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94" name="Picture 189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9" name="Straight Connector 78"/>
            <p:cNvCxnSpPr>
              <a:stCxn id="94" idx="3"/>
            </p:cNvCxnSpPr>
            <p:nvPr/>
          </p:nvCxnSpPr>
          <p:spPr>
            <a:xfrm>
              <a:off x="2832283" y="2275787"/>
              <a:ext cx="1306318" cy="572373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2" idx="3"/>
            </p:cNvCxnSpPr>
            <p:nvPr/>
          </p:nvCxnSpPr>
          <p:spPr>
            <a:xfrm>
              <a:off x="3261080" y="2937966"/>
              <a:ext cx="1052330" cy="160229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554919" y="2462210"/>
              <a:ext cx="706162" cy="911785"/>
              <a:chOff x="1220243" y="2040952"/>
              <a:chExt cx="746653" cy="1072354"/>
            </a:xfrm>
          </p:grpSpPr>
          <p:graphicFrame>
            <p:nvGraphicFramePr>
              <p:cNvPr id="91" name="Object 9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5105127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829" name="Visio" r:id="rId8" imgW="624535" imgH="1494739" progId="">
                      <p:embed/>
                    </p:oleObj>
                  </mc:Choice>
                  <mc:Fallback>
                    <p:oleObj name="Visio" r:id="rId8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92" name="Picture 189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2141124" y="3153827"/>
              <a:ext cx="706162" cy="911785"/>
              <a:chOff x="1220243" y="2040952"/>
              <a:chExt cx="746653" cy="1072354"/>
            </a:xfrm>
          </p:grpSpPr>
          <p:graphicFrame>
            <p:nvGraphicFramePr>
              <p:cNvPr id="89" name="Object 8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930039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830" name="Visio" r:id="rId9" imgW="624535" imgH="1494739" progId="">
                      <p:embed/>
                    </p:oleObj>
                  </mc:Choice>
                  <mc:Fallback>
                    <p:oleObj name="Visio" r:id="rId9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90" name="Picture 189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3" name="Straight Connector 82"/>
            <p:cNvCxnSpPr>
              <a:stCxn id="88" idx="3"/>
            </p:cNvCxnSpPr>
            <p:nvPr/>
          </p:nvCxnSpPr>
          <p:spPr>
            <a:xfrm flipV="1">
              <a:off x="3428988" y="3250434"/>
              <a:ext cx="709613" cy="996878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0" idx="3"/>
            </p:cNvCxnSpPr>
            <p:nvPr/>
          </p:nvCxnSpPr>
          <p:spPr>
            <a:xfrm flipV="1">
              <a:off x="2847285" y="3250434"/>
              <a:ext cx="1086463" cy="379149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2722826" y="3771557"/>
              <a:ext cx="706162" cy="911785"/>
              <a:chOff x="1220243" y="2040952"/>
              <a:chExt cx="746653" cy="1072354"/>
            </a:xfrm>
          </p:grpSpPr>
          <p:graphicFrame>
            <p:nvGraphicFramePr>
              <p:cNvPr id="87" name="Object 8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0062007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831" name="Visio" r:id="rId10" imgW="624535" imgH="1494739" progId="">
                      <p:embed/>
                    </p:oleObj>
                  </mc:Choice>
                  <mc:Fallback>
                    <p:oleObj name="Visio" r:id="rId10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88" name="Picture 189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6" name="Cloud 85"/>
            <p:cNvSpPr/>
            <p:nvPr/>
          </p:nvSpPr>
          <p:spPr>
            <a:xfrm>
              <a:off x="3714191" y="2566752"/>
              <a:ext cx="1502852" cy="1062831"/>
            </a:xfrm>
            <a:prstGeom prst="cloud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415665" y="3310751"/>
            <a:ext cx="1378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~1K devices</a:t>
            </a:r>
          </a:p>
          <a:p>
            <a:r>
              <a:rPr lang="en-US" dirty="0" smtClean="0"/>
              <a:t>~10K flows</a:t>
            </a:r>
          </a:p>
          <a:p>
            <a:r>
              <a:rPr lang="en-US" dirty="0" smtClean="0"/>
              <a:t>~1 </a:t>
            </a:r>
            <a:r>
              <a:rPr lang="en-US" dirty="0" err="1" smtClean="0"/>
              <a:t>Gbps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292733" y="2889297"/>
            <a:ext cx="212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~1 million devices</a:t>
            </a:r>
          </a:p>
          <a:p>
            <a:r>
              <a:rPr lang="en-US" dirty="0" smtClean="0"/>
              <a:t>~10 million flows</a:t>
            </a:r>
          </a:p>
          <a:p>
            <a:r>
              <a:rPr lang="en-US" dirty="0" smtClean="0"/>
              <a:t>~400 </a:t>
            </a:r>
            <a:r>
              <a:rPr lang="en-US" dirty="0" err="1" smtClean="0"/>
              <a:t>Gbps</a:t>
            </a:r>
            <a:r>
              <a:rPr lang="en-US" dirty="0" smtClean="0"/>
              <a:t> – 2 </a:t>
            </a:r>
            <a:r>
              <a:rPr lang="en-US" dirty="0" err="1" smtClean="0"/>
              <a:t>Tbps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1845" y="1503498"/>
            <a:ext cx="1569937" cy="2669926"/>
            <a:chOff x="341845" y="1503498"/>
            <a:chExt cx="1569937" cy="2669926"/>
          </a:xfrm>
        </p:grpSpPr>
        <p:sp>
          <p:nvSpPr>
            <p:cNvPr id="59" name="Left Arrow 58"/>
            <p:cNvSpPr/>
            <p:nvPr/>
          </p:nvSpPr>
          <p:spPr>
            <a:xfrm rot="10800000" flipV="1">
              <a:off x="1271702" y="1652331"/>
              <a:ext cx="640080" cy="18288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" name="Left Arrow 60"/>
            <p:cNvSpPr/>
            <p:nvPr/>
          </p:nvSpPr>
          <p:spPr>
            <a:xfrm rot="10800000" flipV="1">
              <a:off x="1271700" y="2966491"/>
              <a:ext cx="640080" cy="18288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Left Arrow 61"/>
            <p:cNvSpPr/>
            <p:nvPr/>
          </p:nvSpPr>
          <p:spPr>
            <a:xfrm rot="10800000" flipV="1">
              <a:off x="1271701" y="2304297"/>
              <a:ext cx="640080" cy="18288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Left Arrow 62"/>
            <p:cNvSpPr/>
            <p:nvPr/>
          </p:nvSpPr>
          <p:spPr>
            <a:xfrm rot="10800000" flipV="1">
              <a:off x="1271700" y="3680976"/>
              <a:ext cx="640080" cy="18288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4" name="Group 63"/>
            <p:cNvGrpSpPr>
              <a:grpSpLocks noChangeAspect="1"/>
            </p:cNvGrpSpPr>
            <p:nvPr/>
          </p:nvGrpSpPr>
          <p:grpSpPr>
            <a:xfrm>
              <a:off x="341845" y="1503498"/>
              <a:ext cx="660935" cy="1097280"/>
              <a:chOff x="547949" y="1288623"/>
              <a:chExt cx="834268" cy="1385046"/>
            </a:xfrm>
          </p:grpSpPr>
          <p:pic>
            <p:nvPicPr>
              <p:cNvPr id="65" name="Picture 64" descr="hero_front.jpg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928672" y="1288623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66" name="Picture 65" descr="hero_front.jpg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701899" y="1508367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67" name="Picture 66" descr="hero_front.jpg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547949" y="1744041"/>
                <a:ext cx="453545" cy="929628"/>
              </a:xfrm>
              <a:prstGeom prst="rect">
                <a:avLst/>
              </a:prstGeom>
            </p:spPr>
          </p:pic>
        </p:grpSp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>
              <a:off x="370691" y="3076144"/>
              <a:ext cx="660935" cy="1097280"/>
              <a:chOff x="547949" y="1288623"/>
              <a:chExt cx="834268" cy="1385046"/>
            </a:xfrm>
          </p:grpSpPr>
          <p:pic>
            <p:nvPicPr>
              <p:cNvPr id="96" name="Picture 95" descr="hero_front.jpg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928672" y="1288623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97" name="Picture 96" descr="hero_front.jpg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701899" y="1508367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98" name="Picture 97" descr="hero_front.jpg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547949" y="1744041"/>
                <a:ext cx="453545" cy="929628"/>
              </a:xfrm>
              <a:prstGeom prst="rect">
                <a:avLst/>
              </a:prstGeom>
            </p:spPr>
          </p:pic>
        </p:grpSp>
      </p:grp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299874" y="4857206"/>
            <a:ext cx="4199605" cy="940001"/>
          </a:xfrm>
          <a:ln w="19050" cmpd="sng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Low</a:t>
            </a:r>
            <a:r>
              <a:rPr lang="en-US" sz="2400" dirty="0" smtClean="0"/>
              <a:t> link speed</a:t>
            </a:r>
          </a:p>
          <a:p>
            <a:r>
              <a:rPr lang="en-US" sz="2400" dirty="0" smtClean="0">
                <a:solidFill>
                  <a:srgbClr val="C0504D"/>
                </a:solidFill>
              </a:rPr>
              <a:t>Small</a:t>
            </a:r>
            <a:r>
              <a:rPr lang="en-US" sz="2400" dirty="0" smtClean="0"/>
              <a:t> number of active flows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4651879" y="4857629"/>
            <a:ext cx="4199605" cy="940001"/>
          </a:xfrm>
          <a:prstGeom prst="rect">
            <a:avLst/>
          </a:prstGeom>
          <a:ln w="19050" cmpd="sng">
            <a:solidFill>
              <a:srgbClr val="9BBB5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3"/>
                </a:solidFill>
              </a:rPr>
              <a:t>High</a:t>
            </a:r>
            <a:r>
              <a:rPr lang="en-US" sz="2400" dirty="0" smtClean="0"/>
              <a:t> link speed</a:t>
            </a:r>
          </a:p>
          <a:p>
            <a:r>
              <a:rPr lang="en-US" sz="2400" dirty="0" smtClean="0">
                <a:solidFill>
                  <a:srgbClr val="9BBB59"/>
                </a:solidFill>
              </a:rPr>
              <a:t>Huge</a:t>
            </a:r>
            <a:r>
              <a:rPr lang="en-US" sz="2400" dirty="0" smtClean="0"/>
              <a:t> number of active flows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1647" y="1298388"/>
            <a:ext cx="442310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Too expensive to do packet classification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at Gateway Edge!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04714" y="4023616"/>
            <a:ext cx="15031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Access Edge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41706" y="4023616"/>
            <a:ext cx="185566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rgbClr val="9BBB59"/>
                </a:solidFill>
              </a:rPr>
              <a:t>Gateway</a:t>
            </a:r>
            <a:r>
              <a:rPr lang="en-US" sz="2000" dirty="0">
                <a:solidFill>
                  <a:srgbClr val="9BBB59"/>
                </a:solidFill>
              </a:rPr>
              <a:t> </a:t>
            </a:r>
            <a:r>
              <a:rPr lang="en-US" sz="2000" dirty="0" smtClean="0">
                <a:solidFill>
                  <a:srgbClr val="9BBB59"/>
                </a:solidFill>
              </a:rPr>
              <a:t>Edge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9982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17"/>
    </mc:Choice>
    <mc:Fallback xmlns="">
      <p:transition xmlns:p14="http://schemas.microsoft.com/office/powerpoint/2010/main" spd="slow" advTm="405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53" grpId="0" build="p" animBg="1"/>
      <p:bldP spid="54" grpId="0" animBg="1"/>
      <p:bldP spid="9" grpId="0" animBg="1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Asymmetric Edge:</a:t>
            </a:r>
            <a:r>
              <a:rPr lang="en-US" dirty="0"/>
              <a:t> Packet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775013" y="2304297"/>
            <a:ext cx="1899087" cy="640080"/>
            <a:chOff x="6775013" y="2304297"/>
            <a:chExt cx="1899087" cy="640080"/>
          </a:xfrm>
        </p:grpSpPr>
        <p:sp>
          <p:nvSpPr>
            <p:cNvPr id="60" name="Left Arrow 59"/>
            <p:cNvSpPr/>
            <p:nvPr/>
          </p:nvSpPr>
          <p:spPr>
            <a:xfrm flipV="1">
              <a:off x="6775013" y="2304297"/>
              <a:ext cx="640080" cy="640080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97366" y="2491969"/>
              <a:ext cx="107673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000" dirty="0" smtClean="0">
                  <a:solidFill>
                    <a:srgbClr val="000000"/>
                  </a:solidFill>
                </a:rPr>
                <a:t>Internet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12798" y="1325135"/>
            <a:ext cx="4401224" cy="2883311"/>
            <a:chOff x="2126121" y="1800031"/>
            <a:chExt cx="4401224" cy="2883311"/>
          </a:xfrm>
        </p:grpSpPr>
        <p:cxnSp>
          <p:nvCxnSpPr>
            <p:cNvPr id="75" name="Straight Connector 74"/>
            <p:cNvCxnSpPr>
              <a:stCxn id="86" idx="0"/>
              <a:endCxn id="76" idx="1"/>
            </p:cNvCxnSpPr>
            <p:nvPr/>
          </p:nvCxnSpPr>
          <p:spPr>
            <a:xfrm>
              <a:off x="5215791" y="3098168"/>
              <a:ext cx="602889" cy="0"/>
            </a:xfrm>
            <a:prstGeom prst="line">
              <a:avLst/>
            </a:prstGeom>
            <a:ln w="1270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18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680" y="2976011"/>
              <a:ext cx="708665" cy="244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Group 77"/>
            <p:cNvGrpSpPr/>
            <p:nvPr/>
          </p:nvGrpSpPr>
          <p:grpSpPr>
            <a:xfrm>
              <a:off x="2126121" y="1800031"/>
              <a:ext cx="706162" cy="911785"/>
              <a:chOff x="1220243" y="2040952"/>
              <a:chExt cx="746653" cy="1072354"/>
            </a:xfrm>
          </p:grpSpPr>
          <p:graphicFrame>
            <p:nvGraphicFramePr>
              <p:cNvPr id="93" name="Object 9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7467529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844" name="Visio" r:id="rId6" imgW="624535" imgH="1494739" progId="">
                      <p:embed/>
                    </p:oleObj>
                  </mc:Choice>
                  <mc:Fallback>
                    <p:oleObj name="Visio" r:id="rId6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94" name="Picture 189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9" name="Straight Connector 78"/>
            <p:cNvCxnSpPr>
              <a:stCxn id="94" idx="3"/>
            </p:cNvCxnSpPr>
            <p:nvPr/>
          </p:nvCxnSpPr>
          <p:spPr>
            <a:xfrm>
              <a:off x="2832283" y="2275787"/>
              <a:ext cx="1306318" cy="572373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2" idx="3"/>
            </p:cNvCxnSpPr>
            <p:nvPr/>
          </p:nvCxnSpPr>
          <p:spPr>
            <a:xfrm>
              <a:off x="3261080" y="2937966"/>
              <a:ext cx="1052330" cy="160229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554919" y="2462210"/>
              <a:ext cx="706162" cy="911785"/>
              <a:chOff x="1220243" y="2040952"/>
              <a:chExt cx="746653" cy="1072354"/>
            </a:xfrm>
          </p:grpSpPr>
          <p:graphicFrame>
            <p:nvGraphicFramePr>
              <p:cNvPr id="91" name="Object 9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5497661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845" name="Visio" r:id="rId8" imgW="624535" imgH="1494739" progId="">
                      <p:embed/>
                    </p:oleObj>
                  </mc:Choice>
                  <mc:Fallback>
                    <p:oleObj name="Visio" r:id="rId8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92" name="Picture 189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2141124" y="3153827"/>
              <a:ext cx="706162" cy="911785"/>
              <a:chOff x="1220243" y="2040952"/>
              <a:chExt cx="746653" cy="1072354"/>
            </a:xfrm>
          </p:grpSpPr>
          <p:graphicFrame>
            <p:nvGraphicFramePr>
              <p:cNvPr id="89" name="Object 8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1778107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846" name="Visio" r:id="rId9" imgW="624535" imgH="1494739" progId="">
                      <p:embed/>
                    </p:oleObj>
                  </mc:Choice>
                  <mc:Fallback>
                    <p:oleObj name="Visio" r:id="rId9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90" name="Picture 189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3" name="Straight Connector 82"/>
            <p:cNvCxnSpPr>
              <a:stCxn id="88" idx="3"/>
            </p:cNvCxnSpPr>
            <p:nvPr/>
          </p:nvCxnSpPr>
          <p:spPr>
            <a:xfrm flipV="1">
              <a:off x="3428988" y="3250434"/>
              <a:ext cx="709613" cy="996878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0" idx="3"/>
            </p:cNvCxnSpPr>
            <p:nvPr/>
          </p:nvCxnSpPr>
          <p:spPr>
            <a:xfrm flipV="1">
              <a:off x="2847285" y="3250434"/>
              <a:ext cx="1086463" cy="379149"/>
            </a:xfrm>
            <a:prstGeom prst="line">
              <a:avLst/>
            </a:prstGeom>
            <a:ln w="2857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2722826" y="3771557"/>
              <a:ext cx="706162" cy="911785"/>
              <a:chOff x="1220243" y="2040952"/>
              <a:chExt cx="746653" cy="1072354"/>
            </a:xfrm>
          </p:grpSpPr>
          <p:graphicFrame>
            <p:nvGraphicFramePr>
              <p:cNvPr id="87" name="Object 8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753410"/>
                  </p:ext>
                </p:extLst>
              </p:nvPr>
            </p:nvGraphicFramePr>
            <p:xfrm>
              <a:off x="1220243" y="2040952"/>
              <a:ext cx="357464" cy="1072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847" name="Visio" r:id="rId10" imgW="624535" imgH="1494739" progId="">
                      <p:embed/>
                    </p:oleObj>
                  </mc:Choice>
                  <mc:Fallback>
                    <p:oleObj name="Visio" r:id="rId10" imgW="624535" imgH="149473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243" y="2040952"/>
                            <a:ext cx="357464" cy="10723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88" name="Picture 189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35" y="2494869"/>
                <a:ext cx="550861" cy="21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6" name="Cloud 85"/>
            <p:cNvSpPr/>
            <p:nvPr/>
          </p:nvSpPr>
          <p:spPr>
            <a:xfrm>
              <a:off x="3714191" y="2566752"/>
              <a:ext cx="1502852" cy="1062831"/>
            </a:xfrm>
            <a:prstGeom prst="cloud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1845" y="1503498"/>
            <a:ext cx="1569937" cy="2669926"/>
            <a:chOff x="341845" y="1503498"/>
            <a:chExt cx="1569937" cy="2669926"/>
          </a:xfrm>
        </p:grpSpPr>
        <p:sp>
          <p:nvSpPr>
            <p:cNvPr id="59" name="Left Arrow 58"/>
            <p:cNvSpPr/>
            <p:nvPr/>
          </p:nvSpPr>
          <p:spPr>
            <a:xfrm rot="10800000" flipV="1">
              <a:off x="1271702" y="1652331"/>
              <a:ext cx="640080" cy="18288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" name="Left Arrow 60"/>
            <p:cNvSpPr/>
            <p:nvPr/>
          </p:nvSpPr>
          <p:spPr>
            <a:xfrm rot="10800000" flipV="1">
              <a:off x="1271700" y="2966491"/>
              <a:ext cx="640080" cy="18288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Left Arrow 61"/>
            <p:cNvSpPr/>
            <p:nvPr/>
          </p:nvSpPr>
          <p:spPr>
            <a:xfrm rot="10800000" flipV="1">
              <a:off x="1271701" y="2304297"/>
              <a:ext cx="640080" cy="18288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Left Arrow 62"/>
            <p:cNvSpPr/>
            <p:nvPr/>
          </p:nvSpPr>
          <p:spPr>
            <a:xfrm rot="10800000" flipV="1">
              <a:off x="1271700" y="3680976"/>
              <a:ext cx="640080" cy="18288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4" name="Group 63"/>
            <p:cNvGrpSpPr>
              <a:grpSpLocks noChangeAspect="1"/>
            </p:cNvGrpSpPr>
            <p:nvPr/>
          </p:nvGrpSpPr>
          <p:grpSpPr>
            <a:xfrm>
              <a:off x="341845" y="1503498"/>
              <a:ext cx="660935" cy="1097280"/>
              <a:chOff x="547949" y="1288623"/>
              <a:chExt cx="834268" cy="1385046"/>
            </a:xfrm>
          </p:grpSpPr>
          <p:pic>
            <p:nvPicPr>
              <p:cNvPr id="65" name="Picture 64" descr="hero_front.jpg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928672" y="1288623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66" name="Picture 65" descr="hero_front.jpg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701899" y="1508367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67" name="Picture 66" descr="hero_front.jpg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547949" y="1744041"/>
                <a:ext cx="453545" cy="929628"/>
              </a:xfrm>
              <a:prstGeom prst="rect">
                <a:avLst/>
              </a:prstGeom>
            </p:spPr>
          </p:pic>
        </p:grpSp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>
              <a:off x="370691" y="3076144"/>
              <a:ext cx="660935" cy="1097280"/>
              <a:chOff x="547949" y="1288623"/>
              <a:chExt cx="834268" cy="1385046"/>
            </a:xfrm>
          </p:grpSpPr>
          <p:pic>
            <p:nvPicPr>
              <p:cNvPr id="96" name="Picture 95" descr="hero_front.jpg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928672" y="1288623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97" name="Picture 96" descr="hero_front.jpg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701899" y="1508367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98" name="Picture 97" descr="hero_front.jpg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547949" y="1744041"/>
                <a:ext cx="453545" cy="929628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4872645" y="4461955"/>
            <a:ext cx="3221628" cy="721653"/>
            <a:chOff x="4872645" y="4461955"/>
            <a:chExt cx="3221628" cy="721653"/>
          </a:xfrm>
        </p:grpSpPr>
        <p:sp>
          <p:nvSpPr>
            <p:cNvPr id="68" name="Rectangle 67"/>
            <p:cNvSpPr/>
            <p:nvPr/>
          </p:nvSpPr>
          <p:spPr>
            <a:xfrm>
              <a:off x="4872645" y="4461955"/>
              <a:ext cx="2593233" cy="650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500" dirty="0" smtClean="0">
                  <a:solidFill>
                    <a:schemeClr val="accent3"/>
                  </a:solidFill>
                </a:rPr>
                <a:t>Simple Forwarding</a:t>
              </a:r>
            </a:p>
            <a:p>
              <a:pPr>
                <a:lnSpc>
                  <a:spcPct val="70000"/>
                </a:lnSpc>
              </a:pPr>
              <a:r>
                <a:rPr lang="en-US" sz="2500" dirty="0" smtClean="0">
                  <a:solidFill>
                    <a:schemeClr val="accent3">
                      <a:lumMod val="75000"/>
                    </a:schemeClr>
                  </a:solidFill>
                </a:rPr>
                <a:t>hardware</a:t>
              </a:r>
              <a:endParaRPr lang="en-US" sz="25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65878" y="4529505"/>
              <a:ext cx="628395" cy="65410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91995" y="4242022"/>
            <a:ext cx="3864374" cy="1005840"/>
            <a:chOff x="291995" y="4242022"/>
            <a:chExt cx="3864374" cy="1005840"/>
          </a:xfrm>
        </p:grpSpPr>
        <p:sp>
          <p:nvSpPr>
            <p:cNvPr id="57" name="Rectangle 56"/>
            <p:cNvSpPr/>
            <p:nvPr/>
          </p:nvSpPr>
          <p:spPr>
            <a:xfrm>
              <a:off x="1297650" y="4461957"/>
              <a:ext cx="2858719" cy="650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500" dirty="0" smtClean="0">
                  <a:solidFill>
                    <a:schemeClr val="accent2"/>
                  </a:solidFill>
                </a:rPr>
                <a:t>Packet Classification</a:t>
              </a:r>
            </a:p>
            <a:p>
              <a:pPr>
                <a:lnSpc>
                  <a:spcPct val="70000"/>
                </a:lnSpc>
              </a:pPr>
              <a:r>
                <a:rPr lang="en-US" sz="2500" dirty="0" smtClean="0">
                  <a:solidFill>
                    <a:schemeClr val="accent2">
                      <a:lumMod val="75000"/>
                    </a:schemeClr>
                  </a:solidFill>
                </a:rPr>
                <a:t>software</a:t>
              </a:r>
              <a:endParaRPr lang="en-US" sz="25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flipH="1">
              <a:off x="291995" y="4242022"/>
              <a:ext cx="812719" cy="1005840"/>
            </a:xfrm>
            <a:prstGeom prst="rect">
              <a:avLst/>
            </a:prstGeom>
          </p:spPr>
        </p:pic>
      </p:grp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188567" y="5338998"/>
            <a:ext cx="4048388" cy="940001"/>
          </a:xfrm>
          <a:ln w="19050" cmpd="sng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Encode </a:t>
            </a:r>
            <a:r>
              <a:rPr lang="en-US" sz="2400" dirty="0" smtClean="0"/>
              <a:t>classification results in packet header</a:t>
            </a:r>
            <a:endParaRPr lang="en-US" sz="2400" dirty="0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4416963" y="5339421"/>
            <a:ext cx="4538870" cy="940001"/>
          </a:xfrm>
          <a:prstGeom prst="rect">
            <a:avLst/>
          </a:prstGeom>
          <a:ln w="19050" cmpd="sng">
            <a:solidFill>
              <a:srgbClr val="9BBB5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Classification results are </a:t>
            </a:r>
            <a:r>
              <a:rPr lang="en-US" sz="2400" dirty="0" smtClean="0">
                <a:solidFill>
                  <a:schemeClr val="accent3"/>
                </a:solidFill>
              </a:rPr>
              <a:t>implicitly piggybacked </a:t>
            </a:r>
            <a:r>
              <a:rPr lang="en-US" sz="2400" dirty="0" smtClean="0"/>
              <a:t>in header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72523" y="1337505"/>
            <a:ext cx="369411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Opportunity: Most traffic initiates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</a:t>
            </a:r>
            <a:r>
              <a:rPr lang="en-US" sz="2000" dirty="0" smtClean="0">
                <a:solidFill>
                  <a:srgbClr val="FF0000"/>
                </a:solidFill>
              </a:rPr>
              <a:t>rom the access edge!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04714" y="4023616"/>
            <a:ext cx="15031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Access Edge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41706" y="4023616"/>
            <a:ext cx="185566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rgbClr val="9BBB59"/>
                </a:solidFill>
              </a:rPr>
              <a:t>Gateway</a:t>
            </a:r>
            <a:r>
              <a:rPr lang="en-US" sz="2000" dirty="0">
                <a:solidFill>
                  <a:srgbClr val="9BBB59"/>
                </a:solidFill>
              </a:rPr>
              <a:t> </a:t>
            </a:r>
            <a:r>
              <a:rPr lang="en-US" sz="2000" dirty="0" smtClean="0">
                <a:solidFill>
                  <a:srgbClr val="9BBB59"/>
                </a:solidFill>
              </a:rPr>
              <a:t>Edge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507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02"/>
    </mc:Choice>
    <mc:Fallback xmlns="">
      <p:transition xmlns:p14="http://schemas.microsoft.com/office/powerpoint/2010/main" spd="slow" advTm="334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 animBg="1"/>
      <p:bldP spid="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475039"/>
            <a:ext cx="8229600" cy="1541461"/>
          </a:xfrm>
          <a:prstGeom prst="rect">
            <a:avLst/>
          </a:prstGeom>
          <a:solidFill>
            <a:schemeClr val="lt1"/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</a:t>
            </a:r>
            <a:r>
              <a:rPr lang="en-US" dirty="0" smtClean="0">
                <a:solidFill>
                  <a:srgbClr val="C0504D"/>
                </a:solidFill>
              </a:rPr>
              <a:t>Scalability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4F81BD"/>
                </a:solidFill>
              </a:rPr>
              <a:t>Packet Classification:</a:t>
            </a:r>
            <a:r>
              <a:rPr lang="en-US" sz="2800" dirty="0" smtClean="0"/>
              <a:t> decide which </a:t>
            </a:r>
            <a:r>
              <a:rPr lang="en-US" sz="2800" dirty="0" smtClean="0">
                <a:solidFill>
                  <a:srgbClr val="4F81BD"/>
                </a:solidFill>
              </a:rPr>
              <a:t>service policy</a:t>
            </a:r>
            <a:r>
              <a:rPr lang="en-US" sz="2800" dirty="0" smtClean="0"/>
              <a:t> to be applied to a flow</a:t>
            </a:r>
          </a:p>
          <a:p>
            <a:pPr lvl="1"/>
            <a:r>
              <a:rPr lang="en-US" sz="2400" dirty="0" smtClean="0"/>
              <a:t>How to classify </a:t>
            </a:r>
            <a:r>
              <a:rPr lang="en-US" sz="2400" dirty="0" smtClean="0">
                <a:solidFill>
                  <a:schemeClr val="accent2"/>
                </a:solidFill>
              </a:rPr>
              <a:t>millions of flows</a:t>
            </a:r>
            <a:r>
              <a:rPr lang="en-US" sz="2400" dirty="0" smtClean="0"/>
              <a:t>?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4F81BD"/>
                </a:solidFill>
              </a:rPr>
              <a:t>Path Implementation: </a:t>
            </a:r>
            <a:r>
              <a:rPr lang="en-US" sz="2800" dirty="0" smtClean="0"/>
              <a:t>generate switch rules to implement paths given by </a:t>
            </a:r>
            <a:r>
              <a:rPr lang="en-US" sz="2800" dirty="0" smtClean="0">
                <a:solidFill>
                  <a:srgbClr val="4F81BD"/>
                </a:solidFill>
              </a:rPr>
              <a:t>traffic management policy</a:t>
            </a:r>
          </a:p>
          <a:p>
            <a:pPr lvl="1"/>
            <a:r>
              <a:rPr lang="en-US" sz="2400" dirty="0" smtClean="0"/>
              <a:t>How to </a:t>
            </a:r>
            <a:r>
              <a:rPr lang="en-US" sz="2400" smtClean="0"/>
              <a:t>implement </a:t>
            </a:r>
            <a:r>
              <a:rPr lang="en-US" sz="2400" smtClean="0">
                <a:solidFill>
                  <a:srgbClr val="C0504D"/>
                </a:solidFill>
              </a:rPr>
              <a:t>millions </a:t>
            </a:r>
            <a:r>
              <a:rPr lang="en-US" sz="2400" dirty="0" smtClean="0">
                <a:solidFill>
                  <a:srgbClr val="C0504D"/>
                </a:solidFill>
              </a:rPr>
              <a:t>of paths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7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7"/>
    </mc:Choice>
    <mc:Fallback xmlns="">
      <p:transition xmlns:p14="http://schemas.microsoft.com/office/powerpoint/2010/main" spd="slow" advTm="267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Multi-Dimensional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 </a:t>
            </a:r>
            <a:r>
              <a:rPr lang="en-US" sz="2600" dirty="0">
                <a:solidFill>
                  <a:srgbClr val="C0504D"/>
                </a:solidFill>
              </a:rPr>
              <a:t>m</a:t>
            </a:r>
            <a:r>
              <a:rPr lang="en-US" sz="2600" dirty="0" smtClean="0">
                <a:solidFill>
                  <a:srgbClr val="C0504D"/>
                </a:solidFill>
              </a:rPr>
              <a:t>ulti-dimensional </a:t>
            </a:r>
            <a:r>
              <a:rPr lang="en-US" sz="2600" dirty="0" smtClean="0"/>
              <a:t>tags rather than flat tags</a:t>
            </a:r>
            <a:endParaRPr lang="en-US" sz="2600" dirty="0"/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r>
              <a:rPr lang="en-US" sz="2600" dirty="0" smtClean="0">
                <a:solidFill>
                  <a:schemeClr val="accent2"/>
                </a:solidFill>
              </a:rPr>
              <a:t>Selectively</a:t>
            </a:r>
            <a:r>
              <a:rPr lang="en-US" sz="2600" dirty="0" smtClean="0"/>
              <a:t> match on one or multiple dimensions</a:t>
            </a:r>
          </a:p>
          <a:p>
            <a:pPr lvl="1"/>
            <a:r>
              <a:rPr lang="en-US" sz="2200" dirty="0" smtClean="0"/>
              <a:t>Supported by TCAM in today’s switches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6327" y="2292336"/>
            <a:ext cx="5943599" cy="415709"/>
            <a:chOff x="668826" y="5351144"/>
            <a:chExt cx="5943599" cy="415709"/>
          </a:xfrm>
        </p:grpSpPr>
        <p:sp>
          <p:nvSpPr>
            <p:cNvPr id="4" name="Rectangle 3"/>
            <p:cNvSpPr/>
            <p:nvPr/>
          </p:nvSpPr>
          <p:spPr>
            <a:xfrm>
              <a:off x="668826" y="5351144"/>
              <a:ext cx="2194560" cy="415498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800" dirty="0" smtClean="0">
                  <a:solidFill>
                    <a:schemeClr val="accent1"/>
                  </a:solidFill>
                </a:rPr>
                <a:t>Policy Tag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63386" y="5351355"/>
              <a:ext cx="1920239" cy="415498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800" dirty="0" smtClean="0">
                  <a:solidFill>
                    <a:schemeClr val="accent2"/>
                  </a:solidFill>
                </a:rPr>
                <a:t>BS ID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83625" y="5351144"/>
              <a:ext cx="1828800" cy="415498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800" dirty="0" smtClean="0">
                  <a:solidFill>
                    <a:schemeClr val="accent3"/>
                  </a:solidFill>
                </a:rPr>
                <a:t>UE ID</a:t>
              </a:r>
              <a:endParaRPr lang="en-US" sz="28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317024" y="2803740"/>
            <a:ext cx="1828800" cy="1561291"/>
            <a:chOff x="5317024" y="3273640"/>
            <a:chExt cx="1828800" cy="1561291"/>
          </a:xfrm>
        </p:grpSpPr>
        <p:sp>
          <p:nvSpPr>
            <p:cNvPr id="11" name="TextBox 10"/>
            <p:cNvSpPr txBox="1"/>
            <p:nvPr/>
          </p:nvSpPr>
          <p:spPr>
            <a:xfrm>
              <a:off x="53170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flows going to the same (recently-moved) device</a:t>
              </a:r>
              <a:endParaRPr lang="en-US" dirty="0"/>
            </a:p>
          </p:txBody>
        </p:sp>
        <p:sp>
          <p:nvSpPr>
            <p:cNvPr id="12" name="Left Arrow 11"/>
            <p:cNvSpPr/>
            <p:nvPr/>
          </p:nvSpPr>
          <p:spPr>
            <a:xfrm rot="16200000" flipV="1">
              <a:off x="5903764" y="3273640"/>
              <a:ext cx="274320" cy="274320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72324" y="2818979"/>
            <a:ext cx="1828800" cy="1546052"/>
            <a:chOff x="3272324" y="3288879"/>
            <a:chExt cx="1828800" cy="1546052"/>
          </a:xfrm>
        </p:grpSpPr>
        <p:sp>
          <p:nvSpPr>
            <p:cNvPr id="10" name="TextBox 9"/>
            <p:cNvSpPr txBox="1"/>
            <p:nvPr/>
          </p:nvSpPr>
          <p:spPr>
            <a:xfrm>
              <a:off x="3272324" y="3634602"/>
              <a:ext cx="1828800" cy="1200329"/>
            </a:xfrm>
            <a:prstGeom prst="rect">
              <a:avLst/>
            </a:prstGeom>
            <a:noFill/>
            <a:ln w="19050" cmpd="sng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flows going to the same (group of) base stations</a:t>
              </a:r>
              <a:endParaRPr lang="en-US" dirty="0"/>
            </a:p>
          </p:txBody>
        </p:sp>
        <p:sp>
          <p:nvSpPr>
            <p:cNvPr id="13" name="Left Arrow 12"/>
            <p:cNvSpPr/>
            <p:nvPr/>
          </p:nvSpPr>
          <p:spPr>
            <a:xfrm rot="16200000" flipV="1">
              <a:off x="3963204" y="3288879"/>
              <a:ext cx="274320" cy="274320"/>
            </a:xfrm>
            <a:prstGeom prst="leftArrow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84724" y="2826179"/>
            <a:ext cx="2194560" cy="1538852"/>
            <a:chOff x="884724" y="3296079"/>
            <a:chExt cx="2194560" cy="1538852"/>
          </a:xfrm>
        </p:grpSpPr>
        <p:sp>
          <p:nvSpPr>
            <p:cNvPr id="9" name="TextBox 8"/>
            <p:cNvSpPr txBox="1"/>
            <p:nvPr/>
          </p:nvSpPr>
          <p:spPr>
            <a:xfrm>
              <a:off x="884724" y="3634602"/>
              <a:ext cx="2194560" cy="1200329"/>
            </a:xfrm>
            <a:prstGeom prst="rect">
              <a:avLst/>
            </a:prstGeom>
            <a:noFill/>
            <a:ln w="19050" cmpd="sng"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Aggregate flows that share a common policy (even across UEs and BSs)</a:t>
              </a:r>
              <a:endParaRPr lang="en-US" dirty="0"/>
            </a:p>
          </p:txBody>
        </p:sp>
        <p:sp>
          <p:nvSpPr>
            <p:cNvPr id="14" name="Left Arrow 13"/>
            <p:cNvSpPr/>
            <p:nvPr/>
          </p:nvSpPr>
          <p:spPr>
            <a:xfrm rot="16200000" flipV="1">
              <a:off x="1865164" y="3296079"/>
              <a:ext cx="274320" cy="274320"/>
            </a:xfrm>
            <a:prstGeom prst="lef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1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65"/>
    </mc:Choice>
    <mc:Fallback xmlns="">
      <p:transition xmlns:p14="http://schemas.microsoft.com/office/powerpoint/2010/main" spd="slow" advTm="40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Policy Consistency </a:t>
            </a:r>
            <a:r>
              <a:rPr lang="en-US" dirty="0" smtClean="0"/>
              <a:t>Under UE Mobility</a:t>
            </a:r>
            <a:endParaRPr lang="en-US" dirty="0"/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457200" y="13081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504D"/>
                </a:solidFill>
              </a:rPr>
              <a:t>UE Mobility: </a:t>
            </a:r>
            <a:r>
              <a:rPr lang="en-US" sz="2800" dirty="0"/>
              <a:t>f</a:t>
            </a:r>
            <a:r>
              <a:rPr lang="en-US" sz="2800" dirty="0" smtClean="0"/>
              <a:t>requent and unplanned</a:t>
            </a:r>
            <a:endParaRPr lang="en-US" sz="2800" dirty="0" smtClean="0">
              <a:solidFill>
                <a:srgbClr val="C0504D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Policy consistency: </a:t>
            </a:r>
            <a:r>
              <a:rPr lang="en-US" sz="2800" dirty="0" smtClean="0"/>
              <a:t>crucial for </a:t>
            </a:r>
            <a:r>
              <a:rPr lang="en-US" sz="2800" dirty="0" err="1" smtClean="0"/>
              <a:t>stateful</a:t>
            </a:r>
            <a:r>
              <a:rPr lang="en-US" sz="2800" dirty="0" smtClean="0"/>
              <a:t> middleboxes</a:t>
            </a:r>
          </a:p>
          <a:p>
            <a:pPr lvl="1"/>
            <a:r>
              <a:rPr lang="en-US" sz="2400" dirty="0"/>
              <a:t>All packets of a flow go through the </a:t>
            </a:r>
            <a:r>
              <a:rPr lang="en-US" sz="2400" dirty="0">
                <a:solidFill>
                  <a:schemeClr val="accent2"/>
                </a:solidFill>
              </a:rPr>
              <a:t>same </a:t>
            </a:r>
            <a:r>
              <a:rPr lang="en-US" sz="2400" dirty="0" smtClean="0">
                <a:solidFill>
                  <a:schemeClr val="accent2"/>
                </a:solidFill>
              </a:rPr>
              <a:t>middlebox instances</a:t>
            </a:r>
            <a:r>
              <a:rPr lang="en-US" sz="2400" dirty="0" smtClean="0"/>
              <a:t> even </a:t>
            </a:r>
            <a:r>
              <a:rPr lang="en-US" sz="2400" dirty="0" smtClean="0">
                <a:solidFill>
                  <a:srgbClr val="C0504D"/>
                </a:solidFill>
              </a:rPr>
              <a:t>in the presence of mobility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Multi-dimensional tags</a:t>
            </a:r>
            <a:r>
              <a:rPr lang="en-US" sz="2400" dirty="0" smtClean="0"/>
              <a:t> ensures policy consistency in a scalable way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5781" y="3679614"/>
            <a:ext cx="8113678" cy="3068436"/>
            <a:chOff x="305781" y="3679614"/>
            <a:chExt cx="8113678" cy="3068436"/>
          </a:xfrm>
        </p:grpSpPr>
        <p:grpSp>
          <p:nvGrpSpPr>
            <p:cNvPr id="18" name="Group 17"/>
            <p:cNvGrpSpPr/>
            <p:nvPr/>
          </p:nvGrpSpPr>
          <p:grpSpPr>
            <a:xfrm>
              <a:off x="305781" y="3679614"/>
              <a:ext cx="8113678" cy="3068436"/>
              <a:chOff x="305781" y="3679614"/>
              <a:chExt cx="8113678" cy="3068436"/>
            </a:xfrm>
          </p:grpSpPr>
          <p:pic>
            <p:nvPicPr>
              <p:cNvPr id="4" name="Picture 18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4586" y="4523969"/>
                <a:ext cx="749300" cy="287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2472285" y="4114281"/>
                <a:ext cx="746653" cy="1072355"/>
                <a:chOff x="1220243" y="2040952"/>
                <a:chExt cx="746653" cy="1072354"/>
              </a:xfrm>
            </p:grpSpPr>
            <p:graphicFrame>
              <p:nvGraphicFramePr>
                <p:cNvPr id="6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93775039"/>
                    </p:ext>
                  </p:extLst>
                </p:nvPr>
              </p:nvGraphicFramePr>
              <p:xfrm>
                <a:off x="1220243" y="2040952"/>
                <a:ext cx="357464" cy="10723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244" name="Visio" r:id="rId6" imgW="624535" imgH="1494739" progId="">
                        <p:embed/>
                      </p:oleObj>
                    </mc:Choice>
                    <mc:Fallback>
                      <p:oleObj name="Visio" r:id="rId6" imgW="624535" imgH="1494739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20243" y="2040952"/>
                              <a:ext cx="357464" cy="1072354"/>
                            </a:xfrm>
                            <a:prstGeom prst="rect">
                              <a:avLst/>
                            </a:prstGeom>
                            <a:noFill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7" name="Picture 189"/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16035" y="2494869"/>
                  <a:ext cx="550861" cy="211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8" name="Straight Connector 7"/>
              <p:cNvCxnSpPr/>
              <p:nvPr/>
            </p:nvCxnSpPr>
            <p:spPr>
              <a:xfrm flipV="1">
                <a:off x="3186369" y="4624215"/>
                <a:ext cx="731520" cy="6183"/>
              </a:xfrm>
              <a:prstGeom prst="line">
                <a:avLst/>
              </a:prstGeom>
              <a:ln w="57150" cmpd="sng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3173475" y="5730294"/>
                <a:ext cx="731520" cy="1649"/>
              </a:xfrm>
              <a:prstGeom prst="line">
                <a:avLst/>
              </a:prstGeom>
              <a:ln w="57150" cmpd="sng">
                <a:solidFill>
                  <a:srgbClr val="C0504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14" idx="3"/>
                <a:endCxn id="34" idx="1"/>
              </p:cNvCxnSpPr>
              <p:nvPr/>
            </p:nvCxnSpPr>
            <p:spPr>
              <a:xfrm>
                <a:off x="6447200" y="4667639"/>
                <a:ext cx="553732" cy="339405"/>
              </a:xfrm>
              <a:prstGeom prst="line">
                <a:avLst/>
              </a:prstGeom>
              <a:ln w="57150" cmpd="sng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2437682" y="5215828"/>
                <a:ext cx="746653" cy="1072355"/>
                <a:chOff x="1220243" y="2040952"/>
                <a:chExt cx="746653" cy="1072354"/>
              </a:xfrm>
            </p:grpSpPr>
            <p:graphicFrame>
              <p:nvGraphicFramePr>
                <p:cNvPr id="12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97897415"/>
                    </p:ext>
                  </p:extLst>
                </p:nvPr>
              </p:nvGraphicFramePr>
              <p:xfrm>
                <a:off x="1220243" y="2040952"/>
                <a:ext cx="357464" cy="10723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245" name="Visio" r:id="rId8" imgW="624535" imgH="1494739" progId="">
                        <p:embed/>
                      </p:oleObj>
                    </mc:Choice>
                    <mc:Fallback>
                      <p:oleObj name="Visio" r:id="rId8" imgW="624535" imgH="1494739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20243" y="2040952"/>
                              <a:ext cx="357464" cy="1072354"/>
                            </a:xfrm>
                            <a:prstGeom prst="rect">
                              <a:avLst/>
                            </a:prstGeom>
                            <a:noFill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13" name="Picture 189"/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16035" y="2494869"/>
                  <a:ext cx="550861" cy="211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4" name="Picture 18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7900" y="4523969"/>
                <a:ext cx="749300" cy="287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" name="Straight Connector 14"/>
              <p:cNvCxnSpPr>
                <a:stCxn id="4" idx="3"/>
                <a:endCxn id="14" idx="1"/>
              </p:cNvCxnSpPr>
              <p:nvPr/>
            </p:nvCxnSpPr>
            <p:spPr>
              <a:xfrm>
                <a:off x="4633886" y="4667637"/>
                <a:ext cx="1064014" cy="0"/>
              </a:xfrm>
              <a:prstGeom prst="line">
                <a:avLst/>
              </a:prstGeom>
              <a:ln w="57150" cmpd="sng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Picture 60" descr="Content_Transformation_Engine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2510" y="3679614"/>
                <a:ext cx="787925" cy="488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7" name="Straight Connector 16"/>
              <p:cNvCxnSpPr>
                <a:stCxn id="16" idx="2"/>
                <a:endCxn id="14" idx="0"/>
              </p:cNvCxnSpPr>
              <p:nvPr/>
            </p:nvCxnSpPr>
            <p:spPr>
              <a:xfrm flipH="1">
                <a:off x="6072554" y="4168565"/>
                <a:ext cx="3919" cy="355407"/>
              </a:xfrm>
              <a:prstGeom prst="line">
                <a:avLst/>
              </a:prstGeom>
              <a:ln w="57150" cmpd="sng">
                <a:solidFill>
                  <a:srgbClr val="C0504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031864" y="4184227"/>
                <a:ext cx="18080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 dirty="0" smtClean="0">
                    <a:solidFill>
                      <a:srgbClr val="000000"/>
                    </a:solidFill>
                  </a:rPr>
                  <a:t>BS 1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22" name="Picture 21" descr="hero_front.jpg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1400038" y="4188828"/>
                <a:ext cx="367487" cy="753235"/>
              </a:xfrm>
              <a:prstGeom prst="rect">
                <a:avLst/>
              </a:prstGeom>
            </p:spPr>
          </p:pic>
          <p:pic>
            <p:nvPicPr>
              <p:cNvPr id="23" name="Picture 22" descr="hero_front.jpg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1400038" y="5215829"/>
                <a:ext cx="367487" cy="753235"/>
              </a:xfrm>
              <a:prstGeom prst="rect">
                <a:avLst/>
              </a:prstGeom>
            </p:spPr>
          </p:pic>
          <p:sp>
            <p:nvSpPr>
              <p:cNvPr id="24" name="Curved Right Arrow 23"/>
              <p:cNvSpPr/>
              <p:nvPr/>
            </p:nvSpPr>
            <p:spPr>
              <a:xfrm rot="10800000" flipH="1" flipV="1">
                <a:off x="855909" y="4583279"/>
                <a:ext cx="460698" cy="1208295"/>
              </a:xfrm>
              <a:prstGeom prst="curvedRightArrow">
                <a:avLst>
                  <a:gd name="adj1" fmla="val 25000"/>
                  <a:gd name="adj2" fmla="val 68525"/>
                  <a:gd name="adj3" fmla="val 25000"/>
                </a:avLst>
              </a:prstGeom>
              <a:solidFill>
                <a:schemeClr val="accent2"/>
              </a:solidFill>
              <a:ln>
                <a:noFill/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26" name="Picture 18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4586" y="5630048"/>
                <a:ext cx="749300" cy="287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8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9348" y="5630048"/>
                <a:ext cx="749300" cy="287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8" name="Straight Connector 27"/>
              <p:cNvCxnSpPr>
                <a:stCxn id="26" idx="0"/>
                <a:endCxn id="4" idx="2"/>
              </p:cNvCxnSpPr>
              <p:nvPr/>
            </p:nvCxnSpPr>
            <p:spPr>
              <a:xfrm flipV="1">
                <a:off x="4259236" y="4811307"/>
                <a:ext cx="0" cy="818740"/>
              </a:xfrm>
              <a:prstGeom prst="line">
                <a:avLst/>
              </a:prstGeom>
              <a:ln w="57150" cmpd="sng">
                <a:solidFill>
                  <a:srgbClr val="C0504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6" idx="3"/>
                <a:endCxn id="27" idx="1"/>
              </p:cNvCxnSpPr>
              <p:nvPr/>
            </p:nvCxnSpPr>
            <p:spPr>
              <a:xfrm>
                <a:off x="4633886" y="5773716"/>
                <a:ext cx="1095462" cy="0"/>
              </a:xfrm>
              <a:prstGeom prst="line">
                <a:avLst/>
              </a:prstGeom>
              <a:ln w="57150" cmpd="sng">
                <a:solidFill>
                  <a:srgbClr val="9BBB5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6" idx="3"/>
                <a:endCxn id="14" idx="1"/>
              </p:cNvCxnSpPr>
              <p:nvPr/>
            </p:nvCxnSpPr>
            <p:spPr>
              <a:xfrm flipV="1">
                <a:off x="4633886" y="4667639"/>
                <a:ext cx="1064014" cy="1106079"/>
              </a:xfrm>
              <a:prstGeom prst="line">
                <a:avLst/>
              </a:prstGeom>
              <a:ln w="28575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7" idx="3"/>
                <a:endCxn id="34" idx="1"/>
              </p:cNvCxnSpPr>
              <p:nvPr/>
            </p:nvCxnSpPr>
            <p:spPr>
              <a:xfrm flipV="1">
                <a:off x="6478648" y="5007041"/>
                <a:ext cx="522284" cy="766675"/>
              </a:xfrm>
              <a:prstGeom prst="line">
                <a:avLst/>
              </a:prstGeom>
              <a:ln w="57150" cmpd="sng">
                <a:solidFill>
                  <a:srgbClr val="9BBB5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60" descr="Content_Transformation_Engine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7900" y="6259099"/>
                <a:ext cx="787925" cy="488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3" name="Straight Connector 32"/>
              <p:cNvCxnSpPr>
                <a:stCxn id="32" idx="0"/>
                <a:endCxn id="27" idx="2"/>
              </p:cNvCxnSpPr>
              <p:nvPr/>
            </p:nvCxnSpPr>
            <p:spPr>
              <a:xfrm flipV="1">
                <a:off x="6091867" y="5917388"/>
                <a:ext cx="12135" cy="341713"/>
              </a:xfrm>
              <a:prstGeom prst="line">
                <a:avLst/>
              </a:prstGeom>
              <a:ln w="57150" cmpd="sng">
                <a:solidFill>
                  <a:srgbClr val="9BBB5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Picture 18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0932" y="4863373"/>
                <a:ext cx="749300" cy="287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5" name="Straight Connector 34"/>
              <p:cNvCxnSpPr/>
              <p:nvPr/>
            </p:nvCxnSpPr>
            <p:spPr>
              <a:xfrm>
                <a:off x="7736824" y="4918373"/>
                <a:ext cx="679060" cy="0"/>
              </a:xfrm>
              <a:prstGeom prst="line">
                <a:avLst/>
              </a:prstGeom>
              <a:ln w="57150" cmpd="sng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184331" y="4708642"/>
                <a:ext cx="731520" cy="6183"/>
              </a:xfrm>
              <a:prstGeom prst="line">
                <a:avLst/>
              </a:prstGeom>
              <a:ln w="57150" cmpd="sng">
                <a:solidFill>
                  <a:srgbClr val="C0504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7313838" y="4482506"/>
                <a:ext cx="1013905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dirty="0" smtClean="0">
                    <a:solidFill>
                      <a:srgbClr val="C0504D"/>
                    </a:solidFill>
                  </a:rPr>
                  <a:t>Old flow</a:t>
                </a:r>
                <a:endParaRPr lang="en-US" dirty="0">
                  <a:solidFill>
                    <a:srgbClr val="C0504D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706795" y="5347880"/>
                <a:ext cx="1175813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dirty="0" smtClean="0">
                    <a:solidFill>
                      <a:srgbClr val="C0504D"/>
                    </a:solidFill>
                  </a:rPr>
                  <a:t>Old Flow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13838" y="5215827"/>
                <a:ext cx="1105621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dirty="0" smtClean="0">
                    <a:solidFill>
                      <a:schemeClr val="accent3"/>
                    </a:solidFill>
                  </a:rPr>
                  <a:t>New Flow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737742" y="5977334"/>
                <a:ext cx="1175813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dirty="0" smtClean="0">
                    <a:solidFill>
                      <a:schemeClr val="accent3"/>
                    </a:solidFill>
                  </a:rPr>
                  <a:t>New Flow</a:t>
                </a: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V="1">
                <a:off x="3162621" y="5826707"/>
                <a:ext cx="731520" cy="0"/>
              </a:xfrm>
              <a:prstGeom prst="line">
                <a:avLst/>
              </a:prstGeom>
              <a:ln w="57150" cmpd="sng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7736824" y="5009911"/>
                <a:ext cx="665652" cy="0"/>
              </a:xfrm>
              <a:prstGeom prst="line">
                <a:avLst/>
              </a:prstGeom>
              <a:ln w="57150" cmpd="sng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096901" y="5044282"/>
                <a:ext cx="18080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 dirty="0" smtClean="0">
                    <a:solidFill>
                      <a:srgbClr val="000000"/>
                    </a:solidFill>
                  </a:rPr>
                  <a:t>BS 2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5781" y="5000671"/>
                <a:ext cx="1461743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Handover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455553" y="3744949"/>
              <a:ext cx="1404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504D"/>
                  </a:solidFill>
                </a:rPr>
                <a:t>Transcoder 1</a:t>
              </a:r>
              <a:endParaRPr lang="en-US" dirty="0">
                <a:solidFill>
                  <a:srgbClr val="C0504D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89700" y="6311900"/>
              <a:ext cx="1404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Transcoder 2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0717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84"/>
    </mc:Choice>
    <mc:Fallback xmlns="">
      <p:transition xmlns:p14="http://schemas.microsoft.com/office/powerpoint/2010/main" spd="slow" advTm="374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loud 53"/>
          <p:cNvSpPr/>
          <p:nvPr/>
        </p:nvSpPr>
        <p:spPr>
          <a:xfrm>
            <a:off x="2811458" y="1979620"/>
            <a:ext cx="5468943" cy="3798879"/>
          </a:xfrm>
          <a:prstGeom prst="cloud">
            <a:avLst/>
          </a:prstGeom>
          <a:solidFill>
            <a:srgbClr val="C0504D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Cellular </a:t>
            </a:r>
            <a:r>
              <a:rPr lang="en-US" sz="3600" dirty="0"/>
              <a:t>C</a:t>
            </a:r>
            <a:r>
              <a:rPr lang="en-US" sz="3600" dirty="0" smtClean="0"/>
              <a:t>ore </a:t>
            </a:r>
            <a:r>
              <a:rPr lang="en-US" sz="3600" dirty="0"/>
              <a:t>N</a:t>
            </a:r>
            <a:r>
              <a:rPr lang="en-US" sz="3600" dirty="0" smtClean="0"/>
              <a:t>etwork Architecture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7694" y="6221593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access</a:t>
            </a:r>
            <a:endParaRPr lang="en-US" dirty="0">
              <a:cs typeface="Lucida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2645" y="6221593"/>
            <a:ext cx="59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core</a:t>
            </a:r>
            <a:endParaRPr lang="en-US" dirty="0">
              <a:cs typeface="Lucida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9752" y="4427341"/>
            <a:ext cx="536196" cy="1772843"/>
            <a:chOff x="2228036" y="3409610"/>
            <a:chExt cx="536196" cy="17728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0299571"/>
                </p:ext>
              </p:extLst>
            </p:nvPr>
          </p:nvGraphicFramePr>
          <p:xfrm>
            <a:off x="2228036" y="340961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60" name="Visio" r:id="rId4" imgW="624535" imgH="1494739" progId="">
                    <p:embed/>
                  </p:oleObj>
                </mc:Choice>
                <mc:Fallback>
                  <p:oleObj name="Visio" r:id="rId4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036" y="340961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257282"/>
                </p:ext>
              </p:extLst>
            </p:nvPr>
          </p:nvGraphicFramePr>
          <p:xfrm>
            <a:off x="2406768" y="411009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61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768" y="411009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2268958" y="2164245"/>
            <a:ext cx="536196" cy="1772843"/>
            <a:chOff x="2336258" y="1389920"/>
            <a:chExt cx="536196" cy="1772842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5171106"/>
                </p:ext>
              </p:extLst>
            </p:nvPr>
          </p:nvGraphicFramePr>
          <p:xfrm>
            <a:off x="2336258" y="138992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62" name="Visio" r:id="rId7" imgW="624535" imgH="1494739" progId="">
                    <p:embed/>
                  </p:oleObj>
                </mc:Choice>
                <mc:Fallback>
                  <p:oleObj name="Visio" r:id="rId7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258" y="138992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4644117"/>
                </p:ext>
              </p:extLst>
            </p:nvPr>
          </p:nvGraphicFramePr>
          <p:xfrm>
            <a:off x="2514990" y="209040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63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990" y="209040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730132" y="2124111"/>
            <a:ext cx="834268" cy="1385047"/>
            <a:chOff x="547949" y="1288623"/>
            <a:chExt cx="834268" cy="1385046"/>
          </a:xfrm>
        </p:grpSpPr>
        <p:pic>
          <p:nvPicPr>
            <p:cNvPr id="14" name="Picture 13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1288623"/>
              <a:ext cx="453545" cy="929628"/>
            </a:xfrm>
            <a:prstGeom prst="rect">
              <a:avLst/>
            </a:prstGeom>
          </p:spPr>
        </p:pic>
        <p:pic>
          <p:nvPicPr>
            <p:cNvPr id="15" name="Picture 14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1508367"/>
              <a:ext cx="453545" cy="929628"/>
            </a:xfrm>
            <a:prstGeom prst="rect">
              <a:avLst/>
            </a:prstGeom>
          </p:spPr>
        </p:pic>
        <p:pic>
          <p:nvPicPr>
            <p:cNvPr id="16" name="Picture 15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1744041"/>
              <a:ext cx="453545" cy="92962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30132" y="4751259"/>
            <a:ext cx="834268" cy="1385047"/>
            <a:chOff x="547949" y="4190857"/>
            <a:chExt cx="834268" cy="1385046"/>
          </a:xfrm>
        </p:grpSpPr>
        <p:pic>
          <p:nvPicPr>
            <p:cNvPr id="18" name="Picture 17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4190857"/>
              <a:ext cx="453545" cy="929628"/>
            </a:xfrm>
            <a:prstGeom prst="rect">
              <a:avLst/>
            </a:prstGeom>
          </p:spPr>
        </p:pic>
        <p:pic>
          <p:nvPicPr>
            <p:cNvPr id="19" name="Picture 18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4410601"/>
              <a:ext cx="453545" cy="929628"/>
            </a:xfrm>
            <a:prstGeom prst="rect">
              <a:avLst/>
            </a:prstGeom>
          </p:spPr>
        </p:pic>
        <p:pic>
          <p:nvPicPr>
            <p:cNvPr id="20" name="Picture 19" descr="hero_front.jp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4646275"/>
              <a:ext cx="453545" cy="929628"/>
            </a:xfrm>
            <a:prstGeom prst="rect">
              <a:avLst/>
            </a:prstGeom>
          </p:spPr>
        </p:pic>
      </p:grpSp>
      <p:grpSp>
        <p:nvGrpSpPr>
          <p:cNvPr id="21" name="Group 20"/>
          <p:cNvGrpSpPr>
            <a:grpSpLocks/>
          </p:cNvGrpSpPr>
          <p:nvPr/>
        </p:nvGrpSpPr>
        <p:grpSpPr bwMode="auto">
          <a:xfrm rot="11523367" flipH="1" flipV="1">
            <a:off x="1650085" y="5219493"/>
            <a:ext cx="399714" cy="448579"/>
            <a:chOff x="5777472" y="4798637"/>
            <a:chExt cx="1366185" cy="1260568"/>
          </a:xfrm>
        </p:grpSpPr>
        <p:sp>
          <p:nvSpPr>
            <p:cNvPr id="22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3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4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5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6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7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8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 rot="10076633" flipH="1">
            <a:off x="1650085" y="2592345"/>
            <a:ext cx="399714" cy="448579"/>
            <a:chOff x="5777472" y="4798637"/>
            <a:chExt cx="1366185" cy="1260568"/>
          </a:xfrm>
        </p:grpSpPr>
        <p:sp>
          <p:nvSpPr>
            <p:cNvPr id="30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1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2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3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4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5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6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sp>
        <p:nvSpPr>
          <p:cNvPr id="37" name="Rectangle 36"/>
          <p:cNvSpPr>
            <a:spLocks/>
          </p:cNvSpPr>
          <p:nvPr/>
        </p:nvSpPr>
        <p:spPr>
          <a:xfrm>
            <a:off x="6171363" y="3561233"/>
            <a:ext cx="1828800" cy="731520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04766" y="3599629"/>
            <a:ext cx="1968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Packet Data </a:t>
            </a:r>
            <a:br>
              <a:rPr lang="en-US" dirty="0" smtClean="0">
                <a:cs typeface="Lucida Sans"/>
              </a:rPr>
            </a:br>
            <a:r>
              <a:rPr lang="en-US" dirty="0" smtClean="0">
                <a:cs typeface="Lucida Sans"/>
              </a:rPr>
              <a:t>Network Gateway</a:t>
            </a:r>
            <a:endParaRPr lang="en-US" dirty="0">
              <a:cs typeface="Lucida Sans"/>
            </a:endParaRP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3692985" y="3075204"/>
            <a:ext cx="1828800" cy="7137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38448" y="3232240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86184" y="4418050"/>
            <a:ext cx="865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Lucida Sans"/>
              </a:rPr>
              <a:t>Internet</a:t>
            </a:r>
            <a:endParaRPr lang="en-US" sz="1600" dirty="0"/>
          </a:p>
        </p:txBody>
      </p:sp>
      <p:cxnSp>
        <p:nvCxnSpPr>
          <p:cNvPr id="42" name="Straight Connector 41"/>
          <p:cNvCxnSpPr>
            <a:stCxn id="37" idx="3"/>
          </p:cNvCxnSpPr>
          <p:nvPr/>
        </p:nvCxnSpPr>
        <p:spPr>
          <a:xfrm>
            <a:off x="8000163" y="3926993"/>
            <a:ext cx="686637" cy="10095"/>
          </a:xfrm>
          <a:prstGeom prst="line">
            <a:avLst/>
          </a:prstGeom>
          <a:ln w="15875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>
            <a:spLocks noChangeAspect="1"/>
          </p:cNvSpPr>
          <p:nvPr/>
        </p:nvSpPr>
        <p:spPr>
          <a:xfrm>
            <a:off x="3700348" y="4410568"/>
            <a:ext cx="1828800" cy="713715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47264" y="4554901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cxnSp>
        <p:nvCxnSpPr>
          <p:cNvPr id="45" name="Elbow Connector 44"/>
          <p:cNvCxnSpPr>
            <a:stCxn id="39" idx="3"/>
          </p:cNvCxnSpPr>
          <p:nvPr/>
        </p:nvCxnSpPr>
        <p:spPr>
          <a:xfrm>
            <a:off x="5521785" y="3432062"/>
            <a:ext cx="649579" cy="434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3"/>
          </p:cNvCxnSpPr>
          <p:nvPr/>
        </p:nvCxnSpPr>
        <p:spPr>
          <a:xfrm flipV="1">
            <a:off x="5529148" y="4131248"/>
            <a:ext cx="642212" cy="6361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9" idx="1"/>
          </p:cNvCxnSpPr>
          <p:nvPr/>
        </p:nvCxnSpPr>
        <p:spPr>
          <a:xfrm>
            <a:off x="2785952" y="2730276"/>
            <a:ext cx="907033" cy="7017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2778589" y="4739260"/>
            <a:ext cx="907037" cy="660861"/>
          </a:xfrm>
          <a:prstGeom prst="bentConnector3">
            <a:avLst>
              <a:gd name="adj1" fmla="val 5418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86958" y="1619056"/>
            <a:ext cx="0" cy="482044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97659" y="1660312"/>
            <a:ext cx="1086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Base Station</a:t>
            </a:r>
            <a:endParaRPr lang="en-US" sz="14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440713" y="1939672"/>
            <a:ext cx="0" cy="17373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8152" y="3874918"/>
            <a:ext cx="13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User Equipment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158971" y="4410841"/>
            <a:ext cx="0" cy="26573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4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77"/>
    </mc:Choice>
    <mc:Fallback xmlns="">
      <p:transition xmlns:p14="http://schemas.microsoft.com/office/powerpoint/2010/main" spd="slow" advTm="1407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Plane Load</a:t>
            </a:r>
            <a:endParaRPr lang="en-US" sz="4000" dirty="0"/>
          </a:p>
        </p:txBody>
      </p:sp>
      <p:pic>
        <p:nvPicPr>
          <p:cNvPr id="20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85" y="4548833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916369" y="3411762"/>
            <a:ext cx="746653" cy="1072355"/>
            <a:chOff x="1220243" y="2040952"/>
            <a:chExt cx="746653" cy="1072354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3130610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52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4" name="Straight Connector 23"/>
          <p:cNvCxnSpPr>
            <a:stCxn id="22" idx="3"/>
            <a:endCxn id="20" idx="1"/>
          </p:cNvCxnSpPr>
          <p:nvPr/>
        </p:nvCxnSpPr>
        <p:spPr>
          <a:xfrm>
            <a:off x="1663022" y="3971300"/>
            <a:ext cx="2229263" cy="7212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6" idx="3"/>
            <a:endCxn id="20" idx="1"/>
          </p:cNvCxnSpPr>
          <p:nvPr/>
        </p:nvCxnSpPr>
        <p:spPr>
          <a:xfrm>
            <a:off x="2261642" y="4634135"/>
            <a:ext cx="1630643" cy="5836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514989" y="4074597"/>
            <a:ext cx="746653" cy="1072355"/>
            <a:chOff x="1220243" y="2040952"/>
            <a:chExt cx="746653" cy="1072354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7673716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53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1191799" y="4981065"/>
            <a:ext cx="746653" cy="1072355"/>
            <a:chOff x="1220243" y="2040952"/>
            <a:chExt cx="746653" cy="1072354"/>
          </a:xfrm>
        </p:grpSpPr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0294591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54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2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4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61" y="5212969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05" y="5370213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Connector 55"/>
          <p:cNvCxnSpPr>
            <a:stCxn id="59" idx="3"/>
            <a:endCxn id="55" idx="1"/>
          </p:cNvCxnSpPr>
          <p:nvPr/>
        </p:nvCxnSpPr>
        <p:spPr>
          <a:xfrm flipV="1">
            <a:off x="2565952" y="5513881"/>
            <a:ext cx="813657" cy="7582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819299" y="5712609"/>
            <a:ext cx="746653" cy="1072355"/>
            <a:chOff x="1220243" y="2040952"/>
            <a:chExt cx="746653" cy="1072354"/>
          </a:xfrm>
        </p:grpSpPr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2656647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55" name="Visio" r:id="rId10" imgW="624535" imgH="1494739" progId="">
                    <p:embed/>
                  </p:oleObj>
                </mc:Choice>
                <mc:Fallback>
                  <p:oleObj name="Visio" r:id="rId10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9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0" name="Straight Connector 59"/>
          <p:cNvCxnSpPr>
            <a:stCxn id="42" idx="3"/>
            <a:endCxn id="55" idx="1"/>
          </p:cNvCxnSpPr>
          <p:nvPr/>
        </p:nvCxnSpPr>
        <p:spPr>
          <a:xfrm flipV="1">
            <a:off x="1938456" y="5513881"/>
            <a:ext cx="1441153" cy="2672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3"/>
            <a:endCxn id="54" idx="1"/>
          </p:cNvCxnSpPr>
          <p:nvPr/>
        </p:nvCxnSpPr>
        <p:spPr>
          <a:xfrm flipV="1">
            <a:off x="4128905" y="5356640"/>
            <a:ext cx="1657456" cy="1572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2"/>
            <a:endCxn id="55" idx="0"/>
          </p:cNvCxnSpPr>
          <p:nvPr/>
        </p:nvCxnSpPr>
        <p:spPr>
          <a:xfrm flipH="1">
            <a:off x="3754255" y="4836169"/>
            <a:ext cx="512680" cy="5340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4" idx="3"/>
          </p:cNvCxnSpPr>
          <p:nvPr/>
        </p:nvCxnSpPr>
        <p:spPr>
          <a:xfrm>
            <a:off x="6535665" y="5356639"/>
            <a:ext cx="39155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0" idx="3"/>
            <a:endCxn id="54" idx="1"/>
          </p:cNvCxnSpPr>
          <p:nvPr/>
        </p:nvCxnSpPr>
        <p:spPr>
          <a:xfrm>
            <a:off x="4641585" y="4692504"/>
            <a:ext cx="1144776" cy="6641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11" descr="IOSfirewall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40" y="6166528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>
            <a:stCxn id="44" idx="0"/>
            <a:endCxn id="55" idx="2"/>
          </p:cNvCxnSpPr>
          <p:nvPr/>
        </p:nvCxnSpPr>
        <p:spPr>
          <a:xfrm flipH="1" flipV="1">
            <a:off x="3754259" y="5657551"/>
            <a:ext cx="973085" cy="5089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60" descr="Content_Transformation_Eng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47" y="6133295"/>
            <a:ext cx="787925" cy="4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8" descr="Network_Mgmt_Applianc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92" y="3695381"/>
            <a:ext cx="576064" cy="62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traight Connector 95"/>
          <p:cNvCxnSpPr>
            <a:stCxn id="53" idx="0"/>
            <a:endCxn id="55" idx="2"/>
          </p:cNvCxnSpPr>
          <p:nvPr/>
        </p:nvCxnSpPr>
        <p:spPr>
          <a:xfrm flipV="1">
            <a:off x="3502113" y="5657553"/>
            <a:ext cx="252145" cy="4757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1" idx="2"/>
            <a:endCxn id="20" idx="0"/>
          </p:cNvCxnSpPr>
          <p:nvPr/>
        </p:nvCxnSpPr>
        <p:spPr>
          <a:xfrm flipH="1">
            <a:off x="4266939" y="4316781"/>
            <a:ext cx="377389" cy="2320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130741" y="5192278"/>
            <a:ext cx="154973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Internet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00853" y="1474857"/>
            <a:ext cx="2681844" cy="4691669"/>
            <a:chOff x="500853" y="1474857"/>
            <a:chExt cx="2681844" cy="4691669"/>
          </a:xfrm>
        </p:grpSpPr>
        <p:cxnSp>
          <p:nvCxnSpPr>
            <p:cNvPr id="88" name="Straight Connector 87"/>
            <p:cNvCxnSpPr>
              <a:stCxn id="22" idx="0"/>
            </p:cNvCxnSpPr>
            <p:nvPr/>
          </p:nvCxnSpPr>
          <p:spPr>
            <a:xfrm flipV="1">
              <a:off x="1387592" y="2441718"/>
              <a:ext cx="0" cy="1423961"/>
            </a:xfrm>
            <a:prstGeom prst="line">
              <a:avLst/>
            </a:prstGeom>
            <a:ln w="57150" cmpd="sng"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36" idx="0"/>
            </p:cNvCxnSpPr>
            <p:nvPr/>
          </p:nvCxnSpPr>
          <p:spPr>
            <a:xfrm flipH="1" flipV="1">
              <a:off x="1938452" y="2441718"/>
              <a:ext cx="47760" cy="2086796"/>
            </a:xfrm>
            <a:prstGeom prst="line">
              <a:avLst/>
            </a:prstGeom>
            <a:ln w="57150" cmpd="sng"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42" idx="0"/>
            </p:cNvCxnSpPr>
            <p:nvPr/>
          </p:nvCxnSpPr>
          <p:spPr>
            <a:xfrm flipV="1">
              <a:off x="1663022" y="2441718"/>
              <a:ext cx="0" cy="2993264"/>
            </a:xfrm>
            <a:prstGeom prst="line">
              <a:avLst/>
            </a:prstGeom>
            <a:ln w="57150" cmpd="sng"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59" idx="0"/>
            </p:cNvCxnSpPr>
            <p:nvPr/>
          </p:nvCxnSpPr>
          <p:spPr>
            <a:xfrm flipH="1" flipV="1">
              <a:off x="2261642" y="2441718"/>
              <a:ext cx="28880" cy="3724808"/>
            </a:xfrm>
            <a:prstGeom prst="line">
              <a:avLst/>
            </a:prstGeom>
            <a:ln w="57150" cmpd="sng"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500853" y="1474857"/>
              <a:ext cx="268184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cs typeface="Lucida Sans"/>
                </a:rPr>
                <a:t>Packet classification</a:t>
              </a:r>
            </a:p>
            <a:p>
              <a:r>
                <a:rPr lang="en-US" sz="2000" dirty="0" smtClean="0">
                  <a:cs typeface="Lucida Sans"/>
                </a:rPr>
                <a:t>Handle every flow</a:t>
              </a:r>
            </a:p>
            <a:p>
              <a:r>
                <a:rPr lang="en-US" sz="2000" b="1" dirty="0">
                  <a:solidFill>
                    <a:schemeClr val="accent2"/>
                  </a:solidFill>
                  <a:cs typeface="Lucida Sans"/>
                </a:rPr>
                <a:t>Frequent</a:t>
              </a:r>
              <a:r>
                <a:rPr lang="en-US" sz="2000" dirty="0">
                  <a:cs typeface="Lucida Sans"/>
                </a:rPr>
                <a:t> switch </a:t>
              </a:r>
              <a:r>
                <a:rPr lang="en-US" sz="2000" dirty="0" smtClean="0">
                  <a:cs typeface="Lucida Sans"/>
                </a:rPr>
                <a:t>update</a:t>
              </a:r>
              <a:endParaRPr lang="en-US" sz="2000" dirty="0">
                <a:cs typeface="Lucida San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05158" y="1474986"/>
            <a:ext cx="2851286" cy="3895227"/>
            <a:chOff x="3505158" y="1474986"/>
            <a:chExt cx="2851286" cy="3895227"/>
          </a:xfrm>
        </p:grpSpPr>
        <p:cxnSp>
          <p:nvCxnSpPr>
            <p:cNvPr id="119" name="Straight Connector 118"/>
            <p:cNvCxnSpPr>
              <a:stCxn id="20" idx="0"/>
            </p:cNvCxnSpPr>
            <p:nvPr/>
          </p:nvCxnSpPr>
          <p:spPr>
            <a:xfrm flipV="1">
              <a:off x="4266935" y="2441718"/>
              <a:ext cx="0" cy="2107115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55" idx="0"/>
            </p:cNvCxnSpPr>
            <p:nvPr/>
          </p:nvCxnSpPr>
          <p:spPr>
            <a:xfrm flipV="1">
              <a:off x="3754255" y="2441718"/>
              <a:ext cx="4" cy="2928495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4" idx="1"/>
            </p:cNvCxnSpPr>
            <p:nvPr/>
          </p:nvCxnSpPr>
          <p:spPr>
            <a:xfrm flipV="1">
              <a:off x="5786361" y="2441718"/>
              <a:ext cx="0" cy="2914921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3505158" y="1474986"/>
              <a:ext cx="28512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cs typeface="Lucida Sans"/>
                </a:rPr>
                <a:t>Policy path setup</a:t>
              </a:r>
            </a:p>
            <a:p>
              <a:r>
                <a:rPr lang="en-US" sz="2000" dirty="0" smtClean="0">
                  <a:cs typeface="Lucida Sans"/>
                </a:rPr>
                <a:t>Handle every policy path</a:t>
              </a:r>
            </a:p>
            <a:p>
              <a:r>
                <a:rPr lang="en-US" sz="2000" b="1" dirty="0">
                  <a:solidFill>
                    <a:schemeClr val="accent1"/>
                  </a:solidFill>
                  <a:cs typeface="Lucida Sans"/>
                </a:rPr>
                <a:t>Infrequent</a:t>
              </a:r>
              <a:r>
                <a:rPr lang="en-US" sz="2000" dirty="0">
                  <a:cs typeface="Lucida Sans"/>
                </a:rPr>
                <a:t> switch </a:t>
              </a:r>
              <a:r>
                <a:rPr lang="en-US" sz="2000" dirty="0" smtClean="0">
                  <a:cs typeface="Lucida Sans"/>
                </a:rPr>
                <a:t>update</a:t>
              </a:r>
              <a:endParaRPr lang="en-US" sz="2000" dirty="0">
                <a:cs typeface="Lucida Sans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19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2032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90"/>
    </mc:Choice>
    <mc:Fallback xmlns="">
      <p:transition xmlns:p14="http://schemas.microsoft.com/office/powerpoint/2010/main" spd="slow" advTm="25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Controller</a:t>
            </a:r>
            <a:endParaRPr lang="en-US" sz="4000" dirty="0"/>
          </a:p>
        </p:txBody>
      </p:sp>
      <p:pic>
        <p:nvPicPr>
          <p:cNvPr id="20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85" y="4548833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1033463" y="3446544"/>
            <a:ext cx="746653" cy="1072355"/>
            <a:chOff x="1220243" y="2040952"/>
            <a:chExt cx="746653" cy="1072354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6141761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40" name="Visio" r:id="rId5" imgW="624535" imgH="1494739" progId="">
                    <p:embed/>
                  </p:oleObj>
                </mc:Choice>
                <mc:Fallback>
                  <p:oleObj name="Visio" r:id="rId5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189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4" name="Straight Connector 23"/>
          <p:cNvCxnSpPr>
            <a:stCxn id="22" idx="3"/>
            <a:endCxn id="20" idx="1"/>
          </p:cNvCxnSpPr>
          <p:nvPr/>
        </p:nvCxnSpPr>
        <p:spPr>
          <a:xfrm>
            <a:off x="1780119" y="4006083"/>
            <a:ext cx="2112169" cy="68642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6" idx="3"/>
            <a:endCxn id="20" idx="1"/>
          </p:cNvCxnSpPr>
          <p:nvPr/>
        </p:nvCxnSpPr>
        <p:spPr>
          <a:xfrm>
            <a:off x="2325142" y="4634137"/>
            <a:ext cx="1567147" cy="583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578489" y="4074597"/>
            <a:ext cx="746653" cy="1072355"/>
            <a:chOff x="1220243" y="2040952"/>
            <a:chExt cx="746653" cy="1072354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2161344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41" name="Visio" r:id="rId7" imgW="624535" imgH="1494739" progId="">
                    <p:embed/>
                  </p:oleObj>
                </mc:Choice>
                <mc:Fallback>
                  <p:oleObj name="Visio" r:id="rId7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189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1191799" y="4981065"/>
            <a:ext cx="746653" cy="1072355"/>
            <a:chOff x="1220243" y="2040952"/>
            <a:chExt cx="746653" cy="1072354"/>
          </a:xfrm>
        </p:grpSpPr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1664315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42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2" name="Picture 189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4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61" y="5212969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05" y="5370213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Connector 55"/>
          <p:cNvCxnSpPr>
            <a:stCxn id="59" idx="3"/>
            <a:endCxn id="55" idx="1"/>
          </p:cNvCxnSpPr>
          <p:nvPr/>
        </p:nvCxnSpPr>
        <p:spPr>
          <a:xfrm flipV="1">
            <a:off x="2565952" y="5513881"/>
            <a:ext cx="813657" cy="7582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819299" y="5712609"/>
            <a:ext cx="746653" cy="1072355"/>
            <a:chOff x="1220243" y="2040952"/>
            <a:chExt cx="746653" cy="1072354"/>
          </a:xfrm>
        </p:grpSpPr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00318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43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9" name="Picture 189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0" name="Straight Connector 59"/>
          <p:cNvCxnSpPr>
            <a:stCxn id="42" idx="3"/>
            <a:endCxn id="55" idx="1"/>
          </p:cNvCxnSpPr>
          <p:nvPr/>
        </p:nvCxnSpPr>
        <p:spPr>
          <a:xfrm flipV="1">
            <a:off x="1938456" y="5513881"/>
            <a:ext cx="1441153" cy="2672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3"/>
            <a:endCxn id="54" idx="1"/>
          </p:cNvCxnSpPr>
          <p:nvPr/>
        </p:nvCxnSpPr>
        <p:spPr>
          <a:xfrm flipV="1">
            <a:off x="4128905" y="5356640"/>
            <a:ext cx="1657456" cy="1572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2"/>
            <a:endCxn id="55" idx="0"/>
          </p:cNvCxnSpPr>
          <p:nvPr/>
        </p:nvCxnSpPr>
        <p:spPr>
          <a:xfrm flipH="1">
            <a:off x="3754255" y="4836169"/>
            <a:ext cx="512680" cy="5340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4" idx="3"/>
          </p:cNvCxnSpPr>
          <p:nvPr/>
        </p:nvCxnSpPr>
        <p:spPr>
          <a:xfrm>
            <a:off x="6535665" y="5356639"/>
            <a:ext cx="39155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0" idx="3"/>
            <a:endCxn id="54" idx="1"/>
          </p:cNvCxnSpPr>
          <p:nvPr/>
        </p:nvCxnSpPr>
        <p:spPr>
          <a:xfrm>
            <a:off x="4641585" y="4692504"/>
            <a:ext cx="1144776" cy="6641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11" descr="IOSfirewa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40" y="6166528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>
            <a:stCxn id="44" idx="0"/>
            <a:endCxn id="55" idx="2"/>
          </p:cNvCxnSpPr>
          <p:nvPr/>
        </p:nvCxnSpPr>
        <p:spPr>
          <a:xfrm flipH="1" flipV="1">
            <a:off x="3754259" y="5657551"/>
            <a:ext cx="973085" cy="5089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60" descr="Content_Transformation_Eng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47" y="6133295"/>
            <a:ext cx="787925" cy="4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8" descr="Network_Mgmt_Applianc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92" y="3695381"/>
            <a:ext cx="576064" cy="62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traight Connector 95"/>
          <p:cNvCxnSpPr>
            <a:stCxn id="53" idx="0"/>
            <a:endCxn id="55" idx="2"/>
          </p:cNvCxnSpPr>
          <p:nvPr/>
        </p:nvCxnSpPr>
        <p:spPr>
          <a:xfrm flipV="1">
            <a:off x="3502113" y="5657553"/>
            <a:ext cx="252145" cy="4757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1" idx="2"/>
            <a:endCxn id="20" idx="0"/>
          </p:cNvCxnSpPr>
          <p:nvPr/>
        </p:nvCxnSpPr>
        <p:spPr>
          <a:xfrm flipH="1">
            <a:off x="4266939" y="4316781"/>
            <a:ext cx="377389" cy="2320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52535" y="2802950"/>
            <a:ext cx="1828800" cy="415498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Controller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130741" y="5192278"/>
            <a:ext cx="154973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Internet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9" name="Straight Connector 118"/>
          <p:cNvCxnSpPr>
            <a:stCxn id="20" idx="0"/>
            <a:endCxn id="77" idx="2"/>
          </p:cNvCxnSpPr>
          <p:nvPr/>
        </p:nvCxnSpPr>
        <p:spPr>
          <a:xfrm flipV="1">
            <a:off x="4266935" y="3218448"/>
            <a:ext cx="0" cy="1330385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4" idx="1"/>
            <a:endCxn id="77" idx="2"/>
          </p:cNvCxnSpPr>
          <p:nvPr/>
        </p:nvCxnSpPr>
        <p:spPr>
          <a:xfrm flipH="1" flipV="1">
            <a:off x="4266935" y="3218448"/>
            <a:ext cx="1519426" cy="2138191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48955" y="3612421"/>
            <a:ext cx="403236" cy="276999"/>
          </a:xfrm>
          <a:prstGeom prst="rect">
            <a:avLst/>
          </a:prstGeom>
          <a:ln w="57150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chemeClr val="accent2"/>
                </a:solidFill>
              </a:rPr>
              <a:t>LA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66" name="Straight Connector 65"/>
          <p:cNvCxnSpPr>
            <a:stCxn id="62" idx="0"/>
            <a:endCxn id="77" idx="2"/>
          </p:cNvCxnSpPr>
          <p:nvPr/>
        </p:nvCxnSpPr>
        <p:spPr>
          <a:xfrm flipV="1">
            <a:off x="1550573" y="3218448"/>
            <a:ext cx="2716362" cy="393973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904591" y="4228155"/>
            <a:ext cx="403236" cy="276999"/>
          </a:xfrm>
          <a:prstGeom prst="rect">
            <a:avLst/>
          </a:prstGeom>
          <a:ln w="57150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chemeClr val="accent2"/>
                </a:solidFill>
              </a:rPr>
              <a:t>LA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15739" y="5157987"/>
            <a:ext cx="403236" cy="276999"/>
          </a:xfrm>
          <a:prstGeom prst="rect">
            <a:avLst/>
          </a:prstGeom>
          <a:ln w="57150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chemeClr val="accent2"/>
                </a:solidFill>
              </a:rPr>
              <a:t>LA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57078" y="5873973"/>
            <a:ext cx="403236" cy="276999"/>
          </a:xfrm>
          <a:prstGeom prst="rect">
            <a:avLst/>
          </a:prstGeom>
          <a:ln w="57150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chemeClr val="accent2"/>
                </a:solidFill>
              </a:rPr>
              <a:t>LA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75" name="Straight Connector 74"/>
          <p:cNvCxnSpPr>
            <a:stCxn id="70" idx="0"/>
            <a:endCxn id="77" idx="2"/>
          </p:cNvCxnSpPr>
          <p:nvPr/>
        </p:nvCxnSpPr>
        <p:spPr>
          <a:xfrm flipV="1">
            <a:off x="2106209" y="3218448"/>
            <a:ext cx="2160726" cy="1009707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5" idx="2"/>
            <a:endCxn id="77" idx="2"/>
          </p:cNvCxnSpPr>
          <p:nvPr/>
        </p:nvCxnSpPr>
        <p:spPr>
          <a:xfrm flipV="1">
            <a:off x="1757221" y="3218448"/>
            <a:ext cx="2509714" cy="1928504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3" idx="0"/>
            <a:endCxn id="77" idx="2"/>
          </p:cNvCxnSpPr>
          <p:nvPr/>
        </p:nvCxnSpPr>
        <p:spPr>
          <a:xfrm flipV="1">
            <a:off x="2358696" y="3218448"/>
            <a:ext cx="1908239" cy="2655525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5" idx="0"/>
            <a:endCxn id="77" idx="2"/>
          </p:cNvCxnSpPr>
          <p:nvPr/>
        </p:nvCxnSpPr>
        <p:spPr>
          <a:xfrm flipV="1">
            <a:off x="3754255" y="3218448"/>
            <a:ext cx="512680" cy="2151765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Local agent (LA) </a:t>
            </a:r>
            <a:r>
              <a:rPr lang="en-US" sz="2800" dirty="0" smtClean="0"/>
              <a:t>at each base station</a:t>
            </a:r>
          </a:p>
          <a:p>
            <a:r>
              <a:rPr lang="en-US" sz="2800" dirty="0" smtClean="0">
                <a:solidFill>
                  <a:srgbClr val="C0504D"/>
                </a:solidFill>
              </a:rPr>
              <a:t>Offload</a:t>
            </a:r>
            <a:r>
              <a:rPr lang="en-US" sz="2800" dirty="0" smtClean="0"/>
              <a:t> packet classification to local agents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93"/>
    </mc:Choice>
    <mc:Fallback xmlns="">
      <p:transition xmlns:p14="http://schemas.microsoft.com/office/powerpoint/2010/main" spd="slow" advTm="1009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&amp; Evaluation</a:t>
            </a:r>
            <a:endParaRPr lang="en-US" sz="4000" dirty="0"/>
          </a:p>
        </p:txBody>
      </p:sp>
      <p:pic>
        <p:nvPicPr>
          <p:cNvPr id="20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85" y="4358333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1033463" y="3256044"/>
            <a:ext cx="746653" cy="1072355"/>
            <a:chOff x="1220243" y="2040952"/>
            <a:chExt cx="746653" cy="1072354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8609592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65" name="Visio" r:id="rId6" imgW="624535" imgH="1494739" progId="">
                    <p:embed/>
                  </p:oleObj>
                </mc:Choice>
                <mc:Fallback>
                  <p:oleObj name="Visio" r:id="rId6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4" name="Straight Connector 23"/>
          <p:cNvCxnSpPr>
            <a:stCxn id="22" idx="3"/>
            <a:endCxn id="20" idx="1"/>
          </p:cNvCxnSpPr>
          <p:nvPr/>
        </p:nvCxnSpPr>
        <p:spPr>
          <a:xfrm>
            <a:off x="1780119" y="3815583"/>
            <a:ext cx="2112169" cy="68642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6" idx="3"/>
            <a:endCxn id="20" idx="1"/>
          </p:cNvCxnSpPr>
          <p:nvPr/>
        </p:nvCxnSpPr>
        <p:spPr>
          <a:xfrm>
            <a:off x="2325142" y="4443637"/>
            <a:ext cx="1567147" cy="583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578489" y="3884097"/>
            <a:ext cx="746653" cy="1072355"/>
            <a:chOff x="1220243" y="2040952"/>
            <a:chExt cx="746653" cy="1072354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4327380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66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1191799" y="4790565"/>
            <a:ext cx="746653" cy="1072355"/>
            <a:chOff x="1220243" y="2040952"/>
            <a:chExt cx="746653" cy="1072354"/>
          </a:xfrm>
        </p:grpSpPr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538351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67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2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4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61" y="5022469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05" y="5179713"/>
            <a:ext cx="749300" cy="2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Connector 55"/>
          <p:cNvCxnSpPr>
            <a:stCxn id="59" idx="3"/>
            <a:endCxn id="55" idx="1"/>
          </p:cNvCxnSpPr>
          <p:nvPr/>
        </p:nvCxnSpPr>
        <p:spPr>
          <a:xfrm flipV="1">
            <a:off x="2565952" y="5323381"/>
            <a:ext cx="813657" cy="7582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819299" y="5522109"/>
            <a:ext cx="746653" cy="1072355"/>
            <a:chOff x="1220243" y="2040952"/>
            <a:chExt cx="746653" cy="1072354"/>
          </a:xfrm>
        </p:grpSpPr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180588"/>
                </p:ext>
              </p:extLst>
            </p:nvPr>
          </p:nvGraphicFramePr>
          <p:xfrm>
            <a:off x="1220243" y="2040952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68" name="Visio" r:id="rId10" imgW="624535" imgH="1494739" progId="">
                    <p:embed/>
                  </p:oleObj>
                </mc:Choice>
                <mc:Fallback>
                  <p:oleObj name="Visio" r:id="rId10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243" y="2040952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9" name="Picture 189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35" y="2494869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0" name="Straight Connector 59"/>
          <p:cNvCxnSpPr>
            <a:stCxn id="42" idx="3"/>
            <a:endCxn id="55" idx="1"/>
          </p:cNvCxnSpPr>
          <p:nvPr/>
        </p:nvCxnSpPr>
        <p:spPr>
          <a:xfrm flipV="1">
            <a:off x="1938456" y="5323381"/>
            <a:ext cx="1441153" cy="2672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3"/>
            <a:endCxn id="54" idx="1"/>
          </p:cNvCxnSpPr>
          <p:nvPr/>
        </p:nvCxnSpPr>
        <p:spPr>
          <a:xfrm flipV="1">
            <a:off x="4128905" y="5166140"/>
            <a:ext cx="1657456" cy="1572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0" idx="2"/>
            <a:endCxn id="55" idx="0"/>
          </p:cNvCxnSpPr>
          <p:nvPr/>
        </p:nvCxnSpPr>
        <p:spPr>
          <a:xfrm flipH="1">
            <a:off x="3754255" y="4645669"/>
            <a:ext cx="512680" cy="5340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4" idx="3"/>
          </p:cNvCxnSpPr>
          <p:nvPr/>
        </p:nvCxnSpPr>
        <p:spPr>
          <a:xfrm>
            <a:off x="6535665" y="5166139"/>
            <a:ext cx="39155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0" idx="3"/>
            <a:endCxn id="54" idx="1"/>
          </p:cNvCxnSpPr>
          <p:nvPr/>
        </p:nvCxnSpPr>
        <p:spPr>
          <a:xfrm>
            <a:off x="4641585" y="4502004"/>
            <a:ext cx="1144776" cy="6641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11" descr="IOSfirewall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40" y="5976028"/>
            <a:ext cx="635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>
            <a:stCxn id="44" idx="0"/>
            <a:endCxn id="55" idx="2"/>
          </p:cNvCxnSpPr>
          <p:nvPr/>
        </p:nvCxnSpPr>
        <p:spPr>
          <a:xfrm flipH="1" flipV="1">
            <a:off x="3754259" y="5467051"/>
            <a:ext cx="973085" cy="5089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60" descr="Content_Transformation_Eng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47" y="5942795"/>
            <a:ext cx="787925" cy="4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8" descr="Network_Mgmt_Applianc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92" y="3504881"/>
            <a:ext cx="576064" cy="62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traight Connector 95"/>
          <p:cNvCxnSpPr>
            <a:stCxn id="53" idx="0"/>
            <a:endCxn id="55" idx="2"/>
          </p:cNvCxnSpPr>
          <p:nvPr/>
        </p:nvCxnSpPr>
        <p:spPr>
          <a:xfrm flipV="1">
            <a:off x="3502113" y="5467053"/>
            <a:ext cx="252145" cy="4757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1" idx="2"/>
            <a:endCxn id="20" idx="0"/>
          </p:cNvCxnSpPr>
          <p:nvPr/>
        </p:nvCxnSpPr>
        <p:spPr>
          <a:xfrm flipH="1">
            <a:off x="4266939" y="4126281"/>
            <a:ext cx="377389" cy="2320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52535" y="2612450"/>
            <a:ext cx="1828800" cy="415498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Controller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085663" y="5050022"/>
            <a:ext cx="154973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Internet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9" name="Straight Connector 118"/>
          <p:cNvCxnSpPr>
            <a:stCxn id="20" idx="0"/>
            <a:endCxn id="77" idx="2"/>
          </p:cNvCxnSpPr>
          <p:nvPr/>
        </p:nvCxnSpPr>
        <p:spPr>
          <a:xfrm flipV="1">
            <a:off x="4266935" y="3027948"/>
            <a:ext cx="0" cy="1330385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4" idx="1"/>
            <a:endCxn id="77" idx="2"/>
          </p:cNvCxnSpPr>
          <p:nvPr/>
        </p:nvCxnSpPr>
        <p:spPr>
          <a:xfrm flipH="1" flipV="1">
            <a:off x="4266935" y="3027948"/>
            <a:ext cx="1519426" cy="2138191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48955" y="3421921"/>
            <a:ext cx="403236" cy="276999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chemeClr val="accent2"/>
                </a:solidFill>
              </a:rPr>
              <a:t>LA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66" name="Straight Connector 65"/>
          <p:cNvCxnSpPr>
            <a:stCxn id="62" idx="0"/>
            <a:endCxn id="77" idx="2"/>
          </p:cNvCxnSpPr>
          <p:nvPr/>
        </p:nvCxnSpPr>
        <p:spPr>
          <a:xfrm flipV="1">
            <a:off x="1550573" y="3027948"/>
            <a:ext cx="2716362" cy="393973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904591" y="4037655"/>
            <a:ext cx="403236" cy="276999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chemeClr val="accent2"/>
                </a:solidFill>
              </a:rPr>
              <a:t>LA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15739" y="4967487"/>
            <a:ext cx="403236" cy="276999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chemeClr val="accent2"/>
                </a:solidFill>
              </a:rPr>
              <a:t>LA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57078" y="5683473"/>
            <a:ext cx="403236" cy="276999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dirty="0" smtClean="0">
                <a:solidFill>
                  <a:schemeClr val="accent2"/>
                </a:solidFill>
              </a:rPr>
              <a:t>LA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75" name="Straight Connector 74"/>
          <p:cNvCxnSpPr>
            <a:stCxn id="70" idx="0"/>
            <a:endCxn id="77" idx="2"/>
          </p:cNvCxnSpPr>
          <p:nvPr/>
        </p:nvCxnSpPr>
        <p:spPr>
          <a:xfrm flipV="1">
            <a:off x="2106209" y="3027948"/>
            <a:ext cx="2160726" cy="1009707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5" idx="2"/>
            <a:endCxn id="77" idx="2"/>
          </p:cNvCxnSpPr>
          <p:nvPr/>
        </p:nvCxnSpPr>
        <p:spPr>
          <a:xfrm flipV="1">
            <a:off x="1757221" y="3027948"/>
            <a:ext cx="2509714" cy="1928504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3" idx="0"/>
            <a:endCxn id="77" idx="2"/>
          </p:cNvCxnSpPr>
          <p:nvPr/>
        </p:nvCxnSpPr>
        <p:spPr>
          <a:xfrm flipV="1">
            <a:off x="2358696" y="3027948"/>
            <a:ext cx="1908239" cy="2655525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5" idx="0"/>
            <a:endCxn id="77" idx="2"/>
          </p:cNvCxnSpPr>
          <p:nvPr/>
        </p:nvCxnSpPr>
        <p:spPr>
          <a:xfrm flipV="1">
            <a:off x="3754255" y="3027948"/>
            <a:ext cx="512680" cy="2151765"/>
          </a:xfrm>
          <a:prstGeom prst="line">
            <a:avLst/>
          </a:prstGeom>
          <a:ln>
            <a:solidFill>
              <a:srgbClr val="C0504D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11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504D"/>
                </a:solidFill>
              </a:rPr>
              <a:t>Prototype</a:t>
            </a:r>
            <a:r>
              <a:rPr lang="en-US" sz="2800" dirty="0"/>
              <a:t> based on Floodlight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14596" y="2482582"/>
            <a:ext cx="222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Calculate </a:t>
            </a:r>
            <a:r>
              <a:rPr lang="en-US" dirty="0" smtClean="0">
                <a:solidFill>
                  <a:srgbClr val="C0504D"/>
                </a:solidFill>
              </a:rPr>
              <a:t>~3.4K new </a:t>
            </a:r>
            <a:r>
              <a:rPr lang="en-US" dirty="0">
                <a:solidFill>
                  <a:srgbClr val="C0504D"/>
                </a:solidFill>
              </a:rPr>
              <a:t>policy paths/min</a:t>
            </a: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1947" y="2666470"/>
            <a:ext cx="222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Handle </a:t>
            </a:r>
            <a:r>
              <a:rPr lang="en-US" dirty="0" smtClean="0">
                <a:solidFill>
                  <a:srgbClr val="C0504D"/>
                </a:solidFill>
              </a:rPr>
              <a:t>~3 million new flows/min </a:t>
            </a:r>
          </a:p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90522" y="3866290"/>
            <a:ext cx="2905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/>
              <a:t>Support </a:t>
            </a:r>
            <a:r>
              <a:rPr lang="en-US" dirty="0" smtClean="0"/>
              <a:t>~1K </a:t>
            </a:r>
            <a:r>
              <a:rPr lang="en-US" dirty="0"/>
              <a:t>service </a:t>
            </a:r>
            <a:r>
              <a:rPr lang="en-US" dirty="0" smtClean="0"/>
              <a:t>policies for ~1K </a:t>
            </a:r>
            <a:r>
              <a:rPr lang="en-US" dirty="0"/>
              <a:t>base station with </a:t>
            </a:r>
            <a:r>
              <a:rPr lang="en-US" dirty="0">
                <a:solidFill>
                  <a:srgbClr val="C0504D"/>
                </a:solidFill>
              </a:rPr>
              <a:t>no more than </a:t>
            </a:r>
            <a:r>
              <a:rPr lang="en-US" dirty="0" smtClean="0">
                <a:solidFill>
                  <a:srgbClr val="C0504D"/>
                </a:solidFill>
              </a:rPr>
              <a:t>2K </a:t>
            </a:r>
            <a:r>
              <a:rPr lang="en-US" dirty="0">
                <a:solidFill>
                  <a:srgbClr val="C0504D"/>
                </a:solidFill>
              </a:rPr>
              <a:t>TCAM </a:t>
            </a:r>
            <a:r>
              <a:rPr lang="en-US" dirty="0" smtClean="0">
                <a:solidFill>
                  <a:srgbClr val="C0504D"/>
                </a:solidFill>
              </a:rPr>
              <a:t>entries</a:t>
            </a:r>
            <a:endParaRPr lang="en-US" dirty="0">
              <a:solidFill>
                <a:srgbClr val="C0504D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8931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67"/>
    </mc:Choice>
    <mc:Fallback xmlns="">
      <p:transition xmlns:p14="http://schemas.microsoft.com/office/powerpoint/2010/main" spd="slow" advTm="234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CellSDN</a:t>
            </a:r>
            <a:r>
              <a:rPr lang="en-US" sz="2400" dirty="0" smtClean="0"/>
              <a:t> uses </a:t>
            </a:r>
            <a:r>
              <a:rPr lang="en-US" sz="2400" dirty="0" smtClean="0">
                <a:solidFill>
                  <a:srgbClr val="C0504D"/>
                </a:solidFill>
              </a:rPr>
              <a:t>commodity</a:t>
            </a:r>
            <a:r>
              <a:rPr lang="en-US" sz="2400" dirty="0" smtClean="0"/>
              <a:t> switches and </a:t>
            </a:r>
            <a:r>
              <a:rPr lang="en-US" sz="2400" dirty="0" err="1" smtClean="0"/>
              <a:t>middelboxes</a:t>
            </a:r>
            <a:r>
              <a:rPr lang="en-US" sz="2400" dirty="0" smtClean="0"/>
              <a:t> to build </a:t>
            </a:r>
            <a:r>
              <a:rPr lang="en-US" sz="2400" dirty="0" smtClean="0">
                <a:solidFill>
                  <a:srgbClr val="C0504D"/>
                </a:solidFill>
              </a:rPr>
              <a:t>flexible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C0504D"/>
                </a:solidFill>
              </a:rPr>
              <a:t>cost-effective </a:t>
            </a:r>
            <a:r>
              <a:rPr lang="en-US" sz="2400" dirty="0" smtClean="0"/>
              <a:t>cellular core networks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CellSDN</a:t>
            </a:r>
            <a:r>
              <a:rPr lang="en-US" sz="2400" dirty="0" smtClean="0"/>
              <a:t> supports </a:t>
            </a:r>
            <a:r>
              <a:rPr lang="en-US" sz="2400" dirty="0" smtClean="0">
                <a:solidFill>
                  <a:srgbClr val="C0504D"/>
                </a:solidFill>
              </a:rPr>
              <a:t>fine-grained service policies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C0504D"/>
                </a:solidFill>
              </a:rPr>
              <a:t>traffic management policies</a:t>
            </a:r>
          </a:p>
          <a:p>
            <a:endParaRPr lang="en-US" sz="2400" dirty="0" smtClean="0">
              <a:solidFill>
                <a:srgbClr val="C0504D"/>
              </a:solidFill>
            </a:endParaRPr>
          </a:p>
          <a:p>
            <a:r>
              <a:rPr lang="en-US" sz="2400" dirty="0" err="1" smtClean="0"/>
              <a:t>CellSDN</a:t>
            </a:r>
            <a:r>
              <a:rPr lang="en-US" sz="2400" dirty="0" smtClean="0"/>
              <a:t> achieves </a:t>
            </a:r>
            <a:r>
              <a:rPr lang="en-US" sz="2400" dirty="0" smtClean="0">
                <a:solidFill>
                  <a:srgbClr val="C0504D"/>
                </a:solidFill>
              </a:rPr>
              <a:t>scalability</a:t>
            </a:r>
            <a:r>
              <a:rPr lang="en-US" sz="2400" dirty="0" smtClean="0"/>
              <a:t> with</a:t>
            </a:r>
          </a:p>
          <a:p>
            <a:pPr lvl="1"/>
            <a:r>
              <a:rPr lang="en-US" sz="2000" dirty="0" smtClean="0"/>
              <a:t>Novel </a:t>
            </a:r>
            <a:r>
              <a:rPr lang="en-US" sz="2000" dirty="0" smtClean="0">
                <a:solidFill>
                  <a:schemeClr val="accent2"/>
                </a:solidFill>
              </a:rPr>
              <a:t>asymmetric</a:t>
            </a:r>
            <a:r>
              <a:rPr lang="en-US" sz="2000" dirty="0" smtClean="0"/>
              <a:t> edge design</a:t>
            </a:r>
          </a:p>
          <a:p>
            <a:pPr lvl="1"/>
            <a:r>
              <a:rPr lang="en-US" sz="2000" dirty="0" smtClean="0"/>
              <a:t>Novel </a:t>
            </a:r>
            <a:r>
              <a:rPr lang="en-US" sz="2000" dirty="0" smtClean="0">
                <a:solidFill>
                  <a:srgbClr val="C0504D"/>
                </a:solidFill>
              </a:rPr>
              <a:t>selectively multi</a:t>
            </a:r>
            <a:r>
              <a:rPr lang="en-US" sz="2000" dirty="0">
                <a:solidFill>
                  <a:srgbClr val="C0504D"/>
                </a:solidFill>
              </a:rPr>
              <a:t>-dimensional </a:t>
            </a:r>
            <a:r>
              <a:rPr lang="en-US" sz="2000" dirty="0" smtClean="0"/>
              <a:t>aggregation</a:t>
            </a:r>
          </a:p>
          <a:p>
            <a:pPr lvl="1"/>
            <a:r>
              <a:rPr lang="en-US" sz="2000" dirty="0" smtClean="0"/>
              <a:t>Novel </a:t>
            </a:r>
            <a:r>
              <a:rPr lang="en-US" sz="2000" dirty="0" smtClean="0">
                <a:solidFill>
                  <a:srgbClr val="C0504D"/>
                </a:solidFill>
              </a:rPr>
              <a:t>hierarchical</a:t>
            </a:r>
            <a:r>
              <a:rPr lang="en-US" sz="2000" dirty="0" smtClean="0"/>
              <a:t> </a:t>
            </a:r>
            <a:r>
              <a:rPr lang="en-US" sz="2000" smtClean="0"/>
              <a:t>controller design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05"/>
    </mc:Choice>
    <mc:Fallback xmlns="">
      <p:transition xmlns:p14="http://schemas.microsoft.com/office/powerpoint/2010/main" spd="slow" advTm="26705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9939"/>
            <a:ext cx="8229600" cy="1143000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0084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Contact </a:t>
            </a:r>
            <a:r>
              <a:rPr lang="en-US" sz="2800" dirty="0" err="1" smtClean="0">
                <a:solidFill>
                  <a:schemeClr val="accent1"/>
                </a:solidFill>
              </a:rPr>
              <a:t>xinjin@cs.princeton.edu</a:t>
            </a:r>
            <a:endParaRPr lang="en-US" sz="2800" dirty="0" smtClean="0">
              <a:solidFill>
                <a:schemeClr val="accent1"/>
              </a:solidFill>
            </a:endParaRPr>
          </a:p>
          <a:p>
            <a:r>
              <a:rPr lang="en-US" sz="2800" dirty="0"/>
              <a:t>f</a:t>
            </a:r>
            <a:r>
              <a:rPr lang="en-US" sz="2800" dirty="0" smtClean="0"/>
              <a:t>or more information!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5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3"/>
    </mc:Choice>
    <mc:Fallback xmlns="">
      <p:transition xmlns:p14="http://schemas.microsoft.com/office/powerpoint/2010/main" spd="slow" advTm="649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7073899" cy="476038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Most functionalities are implemented at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C0504D"/>
                </a:solidFill>
              </a:rPr>
              <a:t>     Packet Data Network Gateway</a:t>
            </a:r>
          </a:p>
          <a:p>
            <a:pPr lvl="1"/>
            <a:r>
              <a:rPr lang="en-US" sz="2000" dirty="0" smtClean="0"/>
              <a:t>Application identification, content filtering (DPI), monitoring and billing, …</a:t>
            </a:r>
            <a:endParaRPr lang="en-US" dirty="0"/>
          </a:p>
          <a:p>
            <a:endParaRPr lang="en-US" sz="2600" dirty="0" smtClean="0">
              <a:solidFill>
                <a:schemeClr val="accent2"/>
              </a:solidFill>
            </a:endParaRPr>
          </a:p>
          <a:p>
            <a:r>
              <a:rPr lang="en-US" sz="2600" dirty="0" smtClean="0"/>
              <a:t>This is not </a:t>
            </a:r>
            <a:r>
              <a:rPr lang="en-US" sz="2600" dirty="0" smtClean="0">
                <a:solidFill>
                  <a:srgbClr val="C0504D"/>
                </a:solidFill>
              </a:rPr>
              <a:t>flexible</a:t>
            </a:r>
          </a:p>
          <a:p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Cellular core networks are not </a:t>
            </a:r>
            <a:r>
              <a:rPr lang="en-US" sz="3600" dirty="0" smtClean="0">
                <a:solidFill>
                  <a:srgbClr val="C0504D"/>
                </a:solidFill>
                <a:latin typeface="+mn-lt"/>
              </a:rPr>
              <a:t>flexible</a:t>
            </a:r>
            <a:endParaRPr lang="en-US" sz="3600" dirty="0">
              <a:solidFill>
                <a:srgbClr val="C0504D"/>
              </a:solidFill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71466" y="1875368"/>
            <a:ext cx="2787838" cy="846666"/>
            <a:chOff x="5954801" y="1930265"/>
            <a:chExt cx="2787838" cy="846667"/>
          </a:xfrm>
        </p:grpSpPr>
        <p:sp>
          <p:nvSpPr>
            <p:cNvPr id="54" name="Rectangle 53"/>
            <p:cNvSpPr/>
            <p:nvPr/>
          </p:nvSpPr>
          <p:spPr>
            <a:xfrm>
              <a:off x="7046420" y="1930265"/>
              <a:ext cx="1642321" cy="846667"/>
            </a:xfrm>
            <a:prstGeom prst="rect">
              <a:avLst/>
            </a:prstGeom>
            <a:solidFill>
              <a:srgbClr val="4F81BD"/>
            </a:solidFill>
            <a:ln w="12700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92522" y="2056578"/>
              <a:ext cx="1750117" cy="553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 smtClean="0">
                  <a:cs typeface="Lucida Sans"/>
                </a:rPr>
                <a:t>Packet Data </a:t>
              </a:r>
              <a:br>
                <a:rPr lang="en-US" sz="1500" dirty="0" smtClean="0">
                  <a:cs typeface="Lucida Sans"/>
                </a:rPr>
              </a:br>
              <a:r>
                <a:rPr lang="en-US" sz="1500" dirty="0" smtClean="0">
                  <a:cs typeface="Lucida Sans"/>
                </a:rPr>
                <a:t>Network Gateway</a:t>
              </a:r>
              <a:endParaRPr lang="en-US" sz="1500" dirty="0">
                <a:cs typeface="Lucida Sans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5954801" y="2333933"/>
              <a:ext cx="896425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63775"/>
              </p:ext>
            </p:extLst>
          </p:nvPr>
        </p:nvGraphicFramePr>
        <p:xfrm>
          <a:off x="546100" y="4370783"/>
          <a:ext cx="7950200" cy="16383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00700"/>
                <a:gridCol w="2349500"/>
              </a:tblGrid>
              <a:tr h="5461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Combine functionalities from different vendors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Easy to add new functionality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Only expand </a:t>
                      </a:r>
                      <a:r>
                        <a:rPr lang="en-US" sz="2000" baseline="0" dirty="0" smtClean="0"/>
                        <a:t>capacity for bottlenecked functionality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Multiply 22"/>
          <p:cNvSpPr/>
          <p:nvPr/>
        </p:nvSpPr>
        <p:spPr>
          <a:xfrm>
            <a:off x="6762959" y="4396183"/>
            <a:ext cx="457200" cy="457200"/>
          </a:xfrm>
          <a:prstGeom prst="mathMultiply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Multiply 23"/>
          <p:cNvSpPr/>
          <p:nvPr/>
        </p:nvSpPr>
        <p:spPr>
          <a:xfrm>
            <a:off x="6762959" y="4954983"/>
            <a:ext cx="457200" cy="457200"/>
          </a:xfrm>
          <a:prstGeom prst="mathMultiply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6762959" y="5513784"/>
            <a:ext cx="457200" cy="457200"/>
          </a:xfrm>
          <a:prstGeom prst="mathMultiply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141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16"/>
    </mc:Choice>
    <mc:Fallback xmlns="">
      <p:transition xmlns:p14="http://schemas.microsoft.com/office/powerpoint/2010/main" spd="slow" advTm="373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loud 53"/>
          <p:cNvSpPr/>
          <p:nvPr/>
        </p:nvSpPr>
        <p:spPr>
          <a:xfrm>
            <a:off x="2811458" y="1979620"/>
            <a:ext cx="5468943" cy="3798879"/>
          </a:xfrm>
          <a:prstGeom prst="cloud">
            <a:avLst/>
          </a:prstGeom>
          <a:solidFill>
            <a:srgbClr val="C0504D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Cellular core networks are not </a:t>
            </a:r>
            <a:r>
              <a:rPr lang="en-US" sz="3600" dirty="0" smtClean="0">
                <a:solidFill>
                  <a:srgbClr val="C0504D"/>
                </a:solidFill>
              </a:rPr>
              <a:t>scalable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7694" y="6221593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access</a:t>
            </a:r>
            <a:endParaRPr lang="en-US" dirty="0">
              <a:cs typeface="Lucida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2645" y="6221593"/>
            <a:ext cx="59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core</a:t>
            </a:r>
            <a:endParaRPr lang="en-US" dirty="0">
              <a:cs typeface="Lucida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9752" y="4427341"/>
            <a:ext cx="536196" cy="1772843"/>
            <a:chOff x="2228036" y="3409610"/>
            <a:chExt cx="536196" cy="17728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1672489"/>
                </p:ext>
              </p:extLst>
            </p:nvPr>
          </p:nvGraphicFramePr>
          <p:xfrm>
            <a:off x="2228036" y="340961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218" name="Visio" r:id="rId5" imgW="624535" imgH="1494739" progId="">
                    <p:embed/>
                  </p:oleObj>
                </mc:Choice>
                <mc:Fallback>
                  <p:oleObj name="Visio" r:id="rId5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036" y="340961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8167262"/>
                </p:ext>
              </p:extLst>
            </p:nvPr>
          </p:nvGraphicFramePr>
          <p:xfrm>
            <a:off x="2406768" y="411009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219" name="Visio" r:id="rId7" imgW="624535" imgH="1494739" progId="">
                    <p:embed/>
                  </p:oleObj>
                </mc:Choice>
                <mc:Fallback>
                  <p:oleObj name="Visio" r:id="rId7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768" y="411009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2268958" y="2164245"/>
            <a:ext cx="536196" cy="1772843"/>
            <a:chOff x="2336258" y="1389920"/>
            <a:chExt cx="536196" cy="1772842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2694414"/>
                </p:ext>
              </p:extLst>
            </p:nvPr>
          </p:nvGraphicFramePr>
          <p:xfrm>
            <a:off x="2336258" y="138992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220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258" y="138992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3481168"/>
                </p:ext>
              </p:extLst>
            </p:nvPr>
          </p:nvGraphicFramePr>
          <p:xfrm>
            <a:off x="2514990" y="209040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221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990" y="209040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730132" y="2124111"/>
            <a:ext cx="834268" cy="1385047"/>
            <a:chOff x="547949" y="1288623"/>
            <a:chExt cx="834268" cy="1385046"/>
          </a:xfrm>
        </p:grpSpPr>
        <p:pic>
          <p:nvPicPr>
            <p:cNvPr id="14" name="Picture 13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1288623"/>
              <a:ext cx="453545" cy="929628"/>
            </a:xfrm>
            <a:prstGeom prst="rect">
              <a:avLst/>
            </a:prstGeom>
          </p:spPr>
        </p:pic>
        <p:pic>
          <p:nvPicPr>
            <p:cNvPr id="15" name="Picture 14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1508367"/>
              <a:ext cx="453545" cy="929628"/>
            </a:xfrm>
            <a:prstGeom prst="rect">
              <a:avLst/>
            </a:prstGeom>
          </p:spPr>
        </p:pic>
        <p:pic>
          <p:nvPicPr>
            <p:cNvPr id="16" name="Picture 15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1744041"/>
              <a:ext cx="453545" cy="92962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30132" y="4751259"/>
            <a:ext cx="834268" cy="1385047"/>
            <a:chOff x="547949" y="4190857"/>
            <a:chExt cx="834268" cy="1385046"/>
          </a:xfrm>
        </p:grpSpPr>
        <p:pic>
          <p:nvPicPr>
            <p:cNvPr id="18" name="Picture 17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4190857"/>
              <a:ext cx="453545" cy="929628"/>
            </a:xfrm>
            <a:prstGeom prst="rect">
              <a:avLst/>
            </a:prstGeom>
          </p:spPr>
        </p:pic>
        <p:pic>
          <p:nvPicPr>
            <p:cNvPr id="19" name="Picture 18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4410601"/>
              <a:ext cx="453545" cy="929628"/>
            </a:xfrm>
            <a:prstGeom prst="rect">
              <a:avLst/>
            </a:prstGeom>
          </p:spPr>
        </p:pic>
        <p:pic>
          <p:nvPicPr>
            <p:cNvPr id="20" name="Picture 19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4646275"/>
              <a:ext cx="453545" cy="929628"/>
            </a:xfrm>
            <a:prstGeom prst="rect">
              <a:avLst/>
            </a:prstGeom>
          </p:spPr>
        </p:pic>
      </p:grpSp>
      <p:grpSp>
        <p:nvGrpSpPr>
          <p:cNvPr id="21" name="Group 20"/>
          <p:cNvGrpSpPr>
            <a:grpSpLocks/>
          </p:cNvGrpSpPr>
          <p:nvPr/>
        </p:nvGrpSpPr>
        <p:grpSpPr bwMode="auto">
          <a:xfrm rot="11523367" flipH="1" flipV="1">
            <a:off x="1650085" y="5219493"/>
            <a:ext cx="399714" cy="448579"/>
            <a:chOff x="5777472" y="4798637"/>
            <a:chExt cx="1366185" cy="1260568"/>
          </a:xfrm>
        </p:grpSpPr>
        <p:sp>
          <p:nvSpPr>
            <p:cNvPr id="22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3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4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5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6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7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8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 rot="10076633" flipH="1">
            <a:off x="1650085" y="2592345"/>
            <a:ext cx="399714" cy="448579"/>
            <a:chOff x="5777472" y="4798637"/>
            <a:chExt cx="1366185" cy="1260568"/>
          </a:xfrm>
        </p:grpSpPr>
        <p:sp>
          <p:nvSpPr>
            <p:cNvPr id="30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1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2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3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4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5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6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sp>
        <p:nvSpPr>
          <p:cNvPr id="37" name="Rectangle 36"/>
          <p:cNvSpPr>
            <a:spLocks/>
          </p:cNvSpPr>
          <p:nvPr/>
        </p:nvSpPr>
        <p:spPr>
          <a:xfrm>
            <a:off x="6171363" y="3561233"/>
            <a:ext cx="1828800" cy="731520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04766" y="3599629"/>
            <a:ext cx="1968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Packet Data </a:t>
            </a:r>
            <a:br>
              <a:rPr lang="en-US" dirty="0" smtClean="0">
                <a:cs typeface="Lucida Sans"/>
              </a:rPr>
            </a:br>
            <a:r>
              <a:rPr lang="en-US" dirty="0" smtClean="0">
                <a:cs typeface="Lucida Sans"/>
              </a:rPr>
              <a:t>Network Gateway</a:t>
            </a:r>
            <a:endParaRPr lang="en-US" dirty="0">
              <a:cs typeface="Lucida Sans"/>
            </a:endParaRP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3692985" y="3075204"/>
            <a:ext cx="1828800" cy="7137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38448" y="3232240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86184" y="4418050"/>
            <a:ext cx="865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Lucida Sans"/>
              </a:rPr>
              <a:t>Internet</a:t>
            </a:r>
            <a:endParaRPr lang="en-US" sz="1600" dirty="0"/>
          </a:p>
        </p:txBody>
      </p:sp>
      <p:cxnSp>
        <p:nvCxnSpPr>
          <p:cNvPr id="42" name="Straight Connector 41"/>
          <p:cNvCxnSpPr>
            <a:stCxn id="37" idx="3"/>
          </p:cNvCxnSpPr>
          <p:nvPr/>
        </p:nvCxnSpPr>
        <p:spPr>
          <a:xfrm>
            <a:off x="8000163" y="3926993"/>
            <a:ext cx="686637" cy="10095"/>
          </a:xfrm>
          <a:prstGeom prst="line">
            <a:avLst/>
          </a:prstGeom>
          <a:ln w="15875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>
            <a:spLocks noChangeAspect="1"/>
          </p:cNvSpPr>
          <p:nvPr/>
        </p:nvSpPr>
        <p:spPr>
          <a:xfrm>
            <a:off x="3700348" y="4410568"/>
            <a:ext cx="1828800" cy="713715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47264" y="4554901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cxnSp>
        <p:nvCxnSpPr>
          <p:cNvPr id="45" name="Elbow Connector 44"/>
          <p:cNvCxnSpPr>
            <a:stCxn id="39" idx="3"/>
          </p:cNvCxnSpPr>
          <p:nvPr/>
        </p:nvCxnSpPr>
        <p:spPr>
          <a:xfrm>
            <a:off x="5521785" y="3432062"/>
            <a:ext cx="649579" cy="434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3"/>
          </p:cNvCxnSpPr>
          <p:nvPr/>
        </p:nvCxnSpPr>
        <p:spPr>
          <a:xfrm flipV="1">
            <a:off x="5529148" y="4131248"/>
            <a:ext cx="642212" cy="6361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9" idx="1"/>
          </p:cNvCxnSpPr>
          <p:nvPr/>
        </p:nvCxnSpPr>
        <p:spPr>
          <a:xfrm>
            <a:off x="2785952" y="2730276"/>
            <a:ext cx="907033" cy="7017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2778589" y="4739260"/>
            <a:ext cx="907037" cy="660861"/>
          </a:xfrm>
          <a:prstGeom prst="bentConnector3">
            <a:avLst>
              <a:gd name="adj1" fmla="val 5418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86958" y="1619056"/>
            <a:ext cx="0" cy="482044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97659" y="1660312"/>
            <a:ext cx="1086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Base Station</a:t>
            </a:r>
            <a:endParaRPr lang="en-US" sz="14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440713" y="1939672"/>
            <a:ext cx="0" cy="17373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8152" y="3874918"/>
            <a:ext cx="13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User Equipment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158971" y="4410841"/>
            <a:ext cx="0" cy="26573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3</a:t>
            </a:fld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484333" y="1434390"/>
            <a:ext cx="4137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2"/>
                </a:solidFill>
              </a:rPr>
              <a:t>A lot of processing and state!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 rot="7732280">
            <a:off x="4433253" y="2291584"/>
            <a:ext cx="1194733" cy="44029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4432404">
            <a:off x="5985491" y="2495918"/>
            <a:ext cx="1433054" cy="44029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544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46"/>
    </mc:Choice>
    <mc:Fallback xmlns="">
      <p:transition xmlns:p14="http://schemas.microsoft.com/office/powerpoint/2010/main" spd="slow" advTm="30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loud 53"/>
          <p:cNvSpPr/>
          <p:nvPr/>
        </p:nvSpPr>
        <p:spPr>
          <a:xfrm>
            <a:off x="2811458" y="1979620"/>
            <a:ext cx="5468943" cy="3798879"/>
          </a:xfrm>
          <a:prstGeom prst="cloud">
            <a:avLst/>
          </a:prstGeom>
          <a:solidFill>
            <a:srgbClr val="C0504D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Cellular core networks are not </a:t>
            </a:r>
            <a:r>
              <a:rPr lang="en-US" sz="3600" dirty="0" smtClean="0">
                <a:solidFill>
                  <a:srgbClr val="C0504D"/>
                </a:solidFill>
              </a:rPr>
              <a:t>cost-effective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7694" y="6221593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access</a:t>
            </a:r>
            <a:endParaRPr lang="en-US" dirty="0">
              <a:cs typeface="Lucida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2645" y="6221593"/>
            <a:ext cx="59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Lucida Sans"/>
              </a:rPr>
              <a:t>core</a:t>
            </a:r>
            <a:endParaRPr lang="en-US" dirty="0">
              <a:cs typeface="Lucida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9752" y="4427341"/>
            <a:ext cx="536196" cy="1772843"/>
            <a:chOff x="2228036" y="3409610"/>
            <a:chExt cx="536196" cy="17728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4509785"/>
                </p:ext>
              </p:extLst>
            </p:nvPr>
          </p:nvGraphicFramePr>
          <p:xfrm>
            <a:off x="2228036" y="340961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238" name="Visio" r:id="rId5" imgW="624535" imgH="1494739" progId="">
                    <p:embed/>
                  </p:oleObj>
                </mc:Choice>
                <mc:Fallback>
                  <p:oleObj name="Visio" r:id="rId5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036" y="340961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8846725"/>
                </p:ext>
              </p:extLst>
            </p:nvPr>
          </p:nvGraphicFramePr>
          <p:xfrm>
            <a:off x="2406768" y="411009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239" name="Visio" r:id="rId7" imgW="624535" imgH="1494739" progId="">
                    <p:embed/>
                  </p:oleObj>
                </mc:Choice>
                <mc:Fallback>
                  <p:oleObj name="Visio" r:id="rId7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768" y="411009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2268958" y="2164245"/>
            <a:ext cx="536196" cy="1772843"/>
            <a:chOff x="2336258" y="1389920"/>
            <a:chExt cx="536196" cy="1772842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936379"/>
                </p:ext>
              </p:extLst>
            </p:nvPr>
          </p:nvGraphicFramePr>
          <p:xfrm>
            <a:off x="2336258" y="1389920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240" name="Visio" r:id="rId8" imgW="624535" imgH="1494739" progId="">
                    <p:embed/>
                  </p:oleObj>
                </mc:Choice>
                <mc:Fallback>
                  <p:oleObj name="Visio" r:id="rId8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258" y="1389920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6309113"/>
                </p:ext>
              </p:extLst>
            </p:nvPr>
          </p:nvGraphicFramePr>
          <p:xfrm>
            <a:off x="2514990" y="2090408"/>
            <a:ext cx="357464" cy="1072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241" name="Visio" r:id="rId9" imgW="624535" imgH="1494739" progId="">
                    <p:embed/>
                  </p:oleObj>
                </mc:Choice>
                <mc:Fallback>
                  <p:oleObj name="Visio" r:id="rId9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990" y="2090408"/>
                          <a:ext cx="357464" cy="107235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730132" y="2124111"/>
            <a:ext cx="834268" cy="1385047"/>
            <a:chOff x="547949" y="1288623"/>
            <a:chExt cx="834268" cy="1385046"/>
          </a:xfrm>
        </p:grpSpPr>
        <p:pic>
          <p:nvPicPr>
            <p:cNvPr id="14" name="Picture 13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1288623"/>
              <a:ext cx="453545" cy="929628"/>
            </a:xfrm>
            <a:prstGeom prst="rect">
              <a:avLst/>
            </a:prstGeom>
          </p:spPr>
        </p:pic>
        <p:pic>
          <p:nvPicPr>
            <p:cNvPr id="15" name="Picture 14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1508367"/>
              <a:ext cx="453545" cy="929628"/>
            </a:xfrm>
            <a:prstGeom prst="rect">
              <a:avLst/>
            </a:prstGeom>
          </p:spPr>
        </p:pic>
        <p:pic>
          <p:nvPicPr>
            <p:cNvPr id="16" name="Picture 15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1744041"/>
              <a:ext cx="453545" cy="92962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30132" y="4751259"/>
            <a:ext cx="834268" cy="1385047"/>
            <a:chOff x="547949" y="4190857"/>
            <a:chExt cx="834268" cy="1385046"/>
          </a:xfrm>
        </p:grpSpPr>
        <p:pic>
          <p:nvPicPr>
            <p:cNvPr id="18" name="Picture 17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928672" y="4190857"/>
              <a:ext cx="453545" cy="929628"/>
            </a:xfrm>
            <a:prstGeom prst="rect">
              <a:avLst/>
            </a:prstGeom>
          </p:spPr>
        </p:pic>
        <p:pic>
          <p:nvPicPr>
            <p:cNvPr id="19" name="Picture 18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701899" y="4410601"/>
              <a:ext cx="453545" cy="929628"/>
            </a:xfrm>
            <a:prstGeom prst="rect">
              <a:avLst/>
            </a:prstGeom>
          </p:spPr>
        </p:pic>
        <p:pic>
          <p:nvPicPr>
            <p:cNvPr id="20" name="Picture 19" descr="hero_front.jp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6" t="1335" r="9991" b="10662"/>
            <a:stretch/>
          </p:blipFill>
          <p:spPr>
            <a:xfrm>
              <a:off x="547949" y="4646275"/>
              <a:ext cx="453545" cy="929628"/>
            </a:xfrm>
            <a:prstGeom prst="rect">
              <a:avLst/>
            </a:prstGeom>
          </p:spPr>
        </p:pic>
      </p:grpSp>
      <p:grpSp>
        <p:nvGrpSpPr>
          <p:cNvPr id="21" name="Group 20"/>
          <p:cNvGrpSpPr>
            <a:grpSpLocks/>
          </p:cNvGrpSpPr>
          <p:nvPr/>
        </p:nvGrpSpPr>
        <p:grpSpPr bwMode="auto">
          <a:xfrm rot="11523367" flipH="1" flipV="1">
            <a:off x="1650085" y="5219493"/>
            <a:ext cx="399714" cy="448579"/>
            <a:chOff x="5777472" y="4798637"/>
            <a:chExt cx="1366185" cy="1260568"/>
          </a:xfrm>
        </p:grpSpPr>
        <p:sp>
          <p:nvSpPr>
            <p:cNvPr id="22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3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4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5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6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7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28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 rot="10076633" flipH="1">
            <a:off x="1650085" y="2592345"/>
            <a:ext cx="399714" cy="448579"/>
            <a:chOff x="5777472" y="4798637"/>
            <a:chExt cx="1366185" cy="1260568"/>
          </a:xfrm>
        </p:grpSpPr>
        <p:sp>
          <p:nvSpPr>
            <p:cNvPr id="30" name="Arc 33"/>
            <p:cNvSpPr>
              <a:spLocks noChangeArrowheads="1"/>
            </p:cNvSpPr>
            <p:nvPr/>
          </p:nvSpPr>
          <p:spPr bwMode="auto">
            <a:xfrm>
              <a:off x="5777472" y="54555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1" name="Arc 34"/>
            <p:cNvSpPr>
              <a:spLocks noChangeArrowheads="1"/>
            </p:cNvSpPr>
            <p:nvPr/>
          </p:nvSpPr>
          <p:spPr bwMode="auto">
            <a:xfrm>
              <a:off x="5929872" y="53460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2" name="Arc 35"/>
            <p:cNvSpPr>
              <a:spLocks noChangeArrowheads="1"/>
            </p:cNvSpPr>
            <p:nvPr/>
          </p:nvSpPr>
          <p:spPr bwMode="auto">
            <a:xfrm>
              <a:off x="6082272" y="523655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3" name="Arc 36"/>
            <p:cNvSpPr>
              <a:spLocks noChangeArrowheads="1"/>
            </p:cNvSpPr>
            <p:nvPr/>
          </p:nvSpPr>
          <p:spPr bwMode="auto">
            <a:xfrm>
              <a:off x="6234672" y="512707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4" name="Arc 37"/>
            <p:cNvSpPr>
              <a:spLocks noChangeArrowheads="1"/>
            </p:cNvSpPr>
            <p:nvPr/>
          </p:nvSpPr>
          <p:spPr bwMode="auto">
            <a:xfrm>
              <a:off x="6387072" y="501759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5" name="Arc 38"/>
            <p:cNvSpPr>
              <a:spLocks noChangeArrowheads="1"/>
            </p:cNvSpPr>
            <p:nvPr/>
          </p:nvSpPr>
          <p:spPr bwMode="auto">
            <a:xfrm>
              <a:off x="6539472" y="490811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  <p:sp>
          <p:nvSpPr>
            <p:cNvPr id="36" name="Arc 39"/>
            <p:cNvSpPr>
              <a:spLocks noChangeArrowheads="1"/>
            </p:cNvSpPr>
            <p:nvPr/>
          </p:nvSpPr>
          <p:spPr bwMode="auto">
            <a:xfrm>
              <a:off x="6691872" y="4798637"/>
              <a:ext cx="451785" cy="603688"/>
            </a:xfrm>
            <a:custGeom>
              <a:avLst/>
              <a:gdLst>
                <a:gd name="T0" fmla="*/ 225892 w 451785"/>
                <a:gd name="T1" fmla="*/ 0 h 603688"/>
                <a:gd name="T2" fmla="*/ 225893 w 451785"/>
                <a:gd name="T3" fmla="*/ 301844 h 603688"/>
                <a:gd name="T4" fmla="*/ 451785 w 451785"/>
                <a:gd name="T5" fmla="*/ 301844 h 603688"/>
                <a:gd name="T6" fmla="*/ 2 60000 65536"/>
                <a:gd name="T7" fmla="*/ 2 60000 65536"/>
                <a:gd name="T8" fmla="*/ 1 60000 65536"/>
                <a:gd name="T9" fmla="*/ 225892 w 451785"/>
                <a:gd name="T10" fmla="*/ 0 h 603688"/>
                <a:gd name="T11" fmla="*/ 451785 w 451785"/>
                <a:gd name="T12" fmla="*/ 301844 h 603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785" h="603688" stroke="0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  <a:lnTo>
                    <a:pt x="225893" y="301844"/>
                  </a:lnTo>
                  <a:close/>
                </a:path>
                <a:path w="451785" h="603688" fill="none">
                  <a:moveTo>
                    <a:pt x="225892" y="0"/>
                  </a:moveTo>
                  <a:lnTo>
                    <a:pt x="225891" y="0"/>
                  </a:lnTo>
                  <a:cubicBezTo>
                    <a:pt x="350649" y="0"/>
                    <a:pt x="451785" y="135140"/>
                    <a:pt x="451785" y="3018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 sz="1700"/>
            </a:p>
          </p:txBody>
        </p:sp>
      </p:grpSp>
      <p:sp>
        <p:nvSpPr>
          <p:cNvPr id="37" name="Rectangle 36"/>
          <p:cNvSpPr>
            <a:spLocks/>
          </p:cNvSpPr>
          <p:nvPr/>
        </p:nvSpPr>
        <p:spPr>
          <a:xfrm>
            <a:off x="6171363" y="3561233"/>
            <a:ext cx="1828800" cy="731520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04766" y="3599629"/>
            <a:ext cx="1968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Packet Data </a:t>
            </a:r>
            <a:br>
              <a:rPr lang="en-US" dirty="0" smtClean="0">
                <a:cs typeface="Lucida Sans"/>
              </a:rPr>
            </a:br>
            <a:r>
              <a:rPr lang="en-US" dirty="0" smtClean="0">
                <a:cs typeface="Lucida Sans"/>
              </a:rPr>
              <a:t>Network Gateway</a:t>
            </a:r>
            <a:endParaRPr lang="en-US" dirty="0">
              <a:cs typeface="Lucida Sans"/>
            </a:endParaRP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3692985" y="3075204"/>
            <a:ext cx="1828800" cy="7137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38448" y="3232240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86184" y="4418050"/>
            <a:ext cx="865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Lucida Sans"/>
              </a:rPr>
              <a:t>Internet</a:t>
            </a:r>
            <a:endParaRPr lang="en-US" sz="1600" dirty="0"/>
          </a:p>
        </p:txBody>
      </p:sp>
      <p:cxnSp>
        <p:nvCxnSpPr>
          <p:cNvPr id="42" name="Straight Connector 41"/>
          <p:cNvCxnSpPr>
            <a:stCxn id="37" idx="3"/>
          </p:cNvCxnSpPr>
          <p:nvPr/>
        </p:nvCxnSpPr>
        <p:spPr>
          <a:xfrm>
            <a:off x="8000163" y="3926993"/>
            <a:ext cx="686637" cy="10095"/>
          </a:xfrm>
          <a:prstGeom prst="line">
            <a:avLst/>
          </a:prstGeom>
          <a:ln w="15875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>
            <a:spLocks noChangeAspect="1"/>
          </p:cNvSpPr>
          <p:nvPr/>
        </p:nvSpPr>
        <p:spPr>
          <a:xfrm>
            <a:off x="3700348" y="4410568"/>
            <a:ext cx="1828800" cy="713715"/>
          </a:xfrm>
          <a:prstGeom prst="rect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47264" y="4554901"/>
            <a:ext cx="175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cs typeface="Lucida Sans"/>
              </a:rPr>
              <a:t>Serving Gateway</a:t>
            </a:r>
            <a:endParaRPr lang="en-US" dirty="0">
              <a:cs typeface="Lucida Sans"/>
            </a:endParaRPr>
          </a:p>
        </p:txBody>
      </p:sp>
      <p:cxnSp>
        <p:nvCxnSpPr>
          <p:cNvPr id="45" name="Elbow Connector 44"/>
          <p:cNvCxnSpPr>
            <a:stCxn id="39" idx="3"/>
          </p:cNvCxnSpPr>
          <p:nvPr/>
        </p:nvCxnSpPr>
        <p:spPr>
          <a:xfrm>
            <a:off x="5521785" y="3432062"/>
            <a:ext cx="649579" cy="434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3"/>
          </p:cNvCxnSpPr>
          <p:nvPr/>
        </p:nvCxnSpPr>
        <p:spPr>
          <a:xfrm flipV="1">
            <a:off x="5529148" y="4131248"/>
            <a:ext cx="642212" cy="6361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9" idx="1"/>
          </p:cNvCxnSpPr>
          <p:nvPr/>
        </p:nvCxnSpPr>
        <p:spPr>
          <a:xfrm>
            <a:off x="2785952" y="2730276"/>
            <a:ext cx="907033" cy="7017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2778589" y="4739260"/>
            <a:ext cx="907037" cy="660861"/>
          </a:xfrm>
          <a:prstGeom prst="bentConnector3">
            <a:avLst>
              <a:gd name="adj1" fmla="val 5418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86958" y="1619056"/>
            <a:ext cx="0" cy="482044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97659" y="1660312"/>
            <a:ext cx="1086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Base Station</a:t>
            </a:r>
            <a:endParaRPr lang="en-US" sz="14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440713" y="1939672"/>
            <a:ext cx="0" cy="17373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8152" y="3874918"/>
            <a:ext cx="13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cs typeface="Lucida Sans"/>
              </a:rPr>
              <a:t>User Equipment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158971" y="4410841"/>
            <a:ext cx="0" cy="26573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4</a:t>
            </a:fld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6628" y="5196549"/>
            <a:ext cx="914400" cy="90226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6953" y="2138809"/>
            <a:ext cx="914400" cy="902263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5781246" y="1364025"/>
            <a:ext cx="1686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C0504D"/>
                </a:solidFill>
                <a:cs typeface="Lucida Sans"/>
              </a:rPr>
              <a:t>Capex</a:t>
            </a:r>
            <a:r>
              <a:rPr lang="en-US" sz="2000" b="1" dirty="0" smtClean="0">
                <a:solidFill>
                  <a:srgbClr val="C0504D"/>
                </a:solidFill>
                <a:cs typeface="Lucida Sans"/>
              </a:rPr>
              <a:t> &amp; </a:t>
            </a:r>
            <a:r>
              <a:rPr lang="en-US" sz="2000" b="1" dirty="0" err="1" smtClean="0">
                <a:solidFill>
                  <a:srgbClr val="C0504D"/>
                </a:solidFill>
                <a:cs typeface="Lucida Sans"/>
              </a:rPr>
              <a:t>Opex</a:t>
            </a:r>
            <a:r>
              <a:rPr lang="en-US" sz="2000" b="1" dirty="0" smtClean="0">
                <a:solidFill>
                  <a:srgbClr val="C0504D"/>
                </a:solidFill>
                <a:cs typeface="Lucida Sans"/>
              </a:rPr>
              <a:t> </a:t>
            </a:r>
            <a:endParaRPr lang="en-US" dirty="0">
              <a:solidFill>
                <a:srgbClr val="C0504D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2633953"/>
            <a:ext cx="914400" cy="902263"/>
          </a:xfrm>
          <a:prstGeom prst="rect">
            <a:avLst/>
          </a:prstGeom>
        </p:spPr>
      </p:pic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1799892" y="1364025"/>
            <a:ext cx="5266160" cy="5029200"/>
            <a:chOff x="1993519" y="1827635"/>
            <a:chExt cx="4511682" cy="4308671"/>
          </a:xfrm>
        </p:grpSpPr>
        <p:sp>
          <p:nvSpPr>
            <p:cNvPr id="60" name="Rectangle 59"/>
            <p:cNvSpPr/>
            <p:nvPr/>
          </p:nvSpPr>
          <p:spPr>
            <a:xfrm>
              <a:off x="2413000" y="2343855"/>
              <a:ext cx="4092201" cy="3434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425700" y="2501900"/>
              <a:ext cx="4064000" cy="2235200"/>
            </a:xfrm>
            <a:custGeom>
              <a:avLst/>
              <a:gdLst>
                <a:gd name="connsiteX0" fmla="*/ 0 w 4064000"/>
                <a:gd name="connsiteY0" fmla="*/ 0 h 2235200"/>
                <a:gd name="connsiteX1" fmla="*/ 1117600 w 4064000"/>
                <a:gd name="connsiteY1" fmla="*/ 63500 h 2235200"/>
                <a:gd name="connsiteX2" fmla="*/ 2222500 w 4064000"/>
                <a:gd name="connsiteY2" fmla="*/ 368300 h 2235200"/>
                <a:gd name="connsiteX3" fmla="*/ 3149600 w 4064000"/>
                <a:gd name="connsiteY3" fmla="*/ 914400 h 2235200"/>
                <a:gd name="connsiteX4" fmla="*/ 3759200 w 4064000"/>
                <a:gd name="connsiteY4" fmla="*/ 1600200 h 2235200"/>
                <a:gd name="connsiteX5" fmla="*/ 4064000 w 4064000"/>
                <a:gd name="connsiteY5" fmla="*/ 22352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4000" h="2235200">
                  <a:moveTo>
                    <a:pt x="0" y="0"/>
                  </a:moveTo>
                  <a:cubicBezTo>
                    <a:pt x="373591" y="1058"/>
                    <a:pt x="747183" y="2117"/>
                    <a:pt x="1117600" y="63500"/>
                  </a:cubicBezTo>
                  <a:cubicBezTo>
                    <a:pt x="1488017" y="124883"/>
                    <a:pt x="1883833" y="226483"/>
                    <a:pt x="2222500" y="368300"/>
                  </a:cubicBezTo>
                  <a:cubicBezTo>
                    <a:pt x="2561167" y="510117"/>
                    <a:pt x="2893483" y="709083"/>
                    <a:pt x="3149600" y="914400"/>
                  </a:cubicBezTo>
                  <a:cubicBezTo>
                    <a:pt x="3405717" y="1119717"/>
                    <a:pt x="3606800" y="1380067"/>
                    <a:pt x="3759200" y="1600200"/>
                  </a:cubicBezTo>
                  <a:cubicBezTo>
                    <a:pt x="3911600" y="1820333"/>
                    <a:pt x="4064000" y="2235200"/>
                    <a:pt x="4064000" y="2235200"/>
                  </a:cubicBezTo>
                </a:path>
              </a:pathLst>
            </a:cu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2413000" y="3048000"/>
              <a:ext cx="4037899" cy="1130300"/>
            </a:xfrm>
            <a:custGeom>
              <a:avLst/>
              <a:gdLst>
                <a:gd name="connsiteX0" fmla="*/ 0 w 4037899"/>
                <a:gd name="connsiteY0" fmla="*/ 0 h 1130300"/>
                <a:gd name="connsiteX1" fmla="*/ 1257300 w 4037899"/>
                <a:gd name="connsiteY1" fmla="*/ 25400 h 1130300"/>
                <a:gd name="connsiteX2" fmla="*/ 2425700 w 4037899"/>
                <a:gd name="connsiteY2" fmla="*/ 228600 h 1130300"/>
                <a:gd name="connsiteX3" fmla="*/ 3327400 w 4037899"/>
                <a:gd name="connsiteY3" fmla="*/ 546100 h 1130300"/>
                <a:gd name="connsiteX4" fmla="*/ 3962400 w 4037899"/>
                <a:gd name="connsiteY4" fmla="*/ 1028700 h 1130300"/>
                <a:gd name="connsiteX5" fmla="*/ 4025900 w 4037899"/>
                <a:gd name="connsiteY5" fmla="*/ 113030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7899" h="1130300">
                  <a:moveTo>
                    <a:pt x="0" y="0"/>
                  </a:moveTo>
                  <a:lnTo>
                    <a:pt x="1257300" y="25400"/>
                  </a:lnTo>
                  <a:cubicBezTo>
                    <a:pt x="1661583" y="63500"/>
                    <a:pt x="2080683" y="141817"/>
                    <a:pt x="2425700" y="228600"/>
                  </a:cubicBezTo>
                  <a:cubicBezTo>
                    <a:pt x="2770717" y="315383"/>
                    <a:pt x="3071283" y="412750"/>
                    <a:pt x="3327400" y="546100"/>
                  </a:cubicBezTo>
                  <a:cubicBezTo>
                    <a:pt x="3583517" y="679450"/>
                    <a:pt x="3845983" y="931333"/>
                    <a:pt x="3962400" y="1028700"/>
                  </a:cubicBezTo>
                  <a:cubicBezTo>
                    <a:pt x="4078817" y="1126067"/>
                    <a:pt x="4025900" y="1130300"/>
                    <a:pt x="4025900" y="1130300"/>
                  </a:cubicBezTo>
                </a:path>
              </a:pathLst>
            </a:custGeom>
            <a:ln w="38100" cmpd="sng">
              <a:solidFill>
                <a:srgbClr val="FF0000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93519" y="3608635"/>
              <a:ext cx="461665" cy="5696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$/GB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65600" y="5766974"/>
              <a:ext cx="612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397499" y="1827635"/>
              <a:ext cx="4107702" cy="494002"/>
            </a:xfrm>
            <a:prstGeom prst="rect">
              <a:avLst/>
            </a:prstGeom>
            <a:solidFill>
              <a:srgbClr val="9B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Unit Revenue &amp; Unit Cost Trends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06931" y="2411744"/>
              <a:ext cx="1001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Revenue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09306" y="3010137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Network cost</a:t>
              </a:r>
              <a:endParaRPr lang="en-US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1110855" y="6333537"/>
            <a:ext cx="6930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Lucida Sans"/>
              </a:rPr>
              <a:t>Figure from S. 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cs typeface="Lucida Sans"/>
              </a:rPr>
              <a:t>Elby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Lucida Sans"/>
              </a:rPr>
              <a:t>, “Carrier vision of SDN and future applications to achieve a more agile mobile business,”,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Lucida Sans"/>
              </a:rPr>
              <a:t>Keynote at the SDN &amp; OpenFlow World congress, October 2012.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8644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93"/>
    </mc:Choice>
    <mc:Fallback xmlns="">
      <p:transition xmlns:p14="http://schemas.microsoft.com/office/powerpoint/2010/main" spd="slow" advTm="245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251"/>
            <a:ext cx="8229600" cy="1094187"/>
          </a:xfrm>
        </p:spPr>
        <p:txBody>
          <a:bodyPr>
            <a:noAutofit/>
          </a:bodyPr>
          <a:lstStyle/>
          <a:p>
            <a:r>
              <a:rPr lang="en-US" sz="3600" dirty="0" smtClean="0"/>
              <a:t>Can we make cellular core networks like data center networks?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2876552"/>
            <a:ext cx="2044700" cy="2044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14950" y="3129857"/>
            <a:ext cx="275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Flexible</a:t>
            </a:r>
          </a:p>
          <a:p>
            <a:r>
              <a:rPr lang="en-US" sz="2800" i="1" dirty="0" smtClean="0">
                <a:solidFill>
                  <a:srgbClr val="C0504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Scalable</a:t>
            </a:r>
          </a:p>
          <a:p>
            <a:r>
              <a:rPr lang="en-US" sz="2800" i="1" dirty="0" smtClean="0">
                <a:solidFill>
                  <a:srgbClr val="C0504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Cost-Effective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9691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35"/>
    </mc:Choice>
    <mc:Fallback xmlns="">
      <p:transition xmlns:p14="http://schemas.microsoft.com/office/powerpoint/2010/main" spd="slow" advTm="1373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251"/>
            <a:ext cx="8229600" cy="1094187"/>
          </a:xfrm>
        </p:spPr>
        <p:txBody>
          <a:bodyPr>
            <a:noAutofit/>
          </a:bodyPr>
          <a:lstStyle/>
          <a:p>
            <a:r>
              <a:rPr lang="en-US" sz="3600" dirty="0"/>
              <a:t>Can we make cellular core networks like data center networks?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14950" y="3129857"/>
            <a:ext cx="275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Flexible</a:t>
            </a:r>
          </a:p>
          <a:p>
            <a:r>
              <a:rPr lang="en-US" sz="2800" i="1" dirty="0" smtClean="0">
                <a:solidFill>
                  <a:srgbClr val="C0504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Scalable</a:t>
            </a:r>
          </a:p>
          <a:p>
            <a:r>
              <a:rPr lang="en-US" sz="2800" i="1" dirty="0" smtClean="0">
                <a:solidFill>
                  <a:srgbClr val="C0504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800" i="1" dirty="0">
                <a:sym typeface="Zapf Dingbats"/>
              </a:rPr>
              <a:t> </a:t>
            </a:r>
            <a:r>
              <a:rPr lang="en-US" sz="2800" i="1" dirty="0" smtClean="0"/>
              <a:t>Cost-Effective</a:t>
            </a:r>
            <a:endParaRPr lang="en-US" sz="2800" i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212012"/>
            <a:ext cx="4000500" cy="123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Yes! With </a:t>
            </a:r>
            <a:r>
              <a:rPr lang="en-US" sz="3600" dirty="0" err="1" smtClean="0">
                <a:solidFill>
                  <a:srgbClr val="C0504D"/>
                </a:solidFill>
              </a:rPr>
              <a:t>CellSDN</a:t>
            </a:r>
            <a:r>
              <a:rPr lang="en-US" sz="3600" dirty="0" smtClean="0"/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384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2"/>
    </mc:Choice>
    <mc:Fallback xmlns="">
      <p:transition xmlns:p14="http://schemas.microsoft.com/office/powerpoint/2010/main" spd="slow" advTm="795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504D"/>
                </a:solidFill>
              </a:rPr>
              <a:t>Characteristics</a:t>
            </a:r>
            <a:r>
              <a:rPr lang="en-US" sz="3600" dirty="0" smtClean="0"/>
              <a:t> of </a:t>
            </a:r>
            <a:r>
              <a:rPr lang="en-US" sz="3600" dirty="0"/>
              <a:t>Cellular Core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C0504D"/>
                </a:solidFill>
              </a:rPr>
              <a:t>Fine-grained and </a:t>
            </a:r>
            <a:r>
              <a:rPr lang="en-US" sz="2800" dirty="0" smtClean="0">
                <a:solidFill>
                  <a:srgbClr val="C0504D"/>
                </a:solidFill>
              </a:rPr>
              <a:t>sophisticated policies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C0504D"/>
                </a:solidFill>
              </a:rPr>
              <a:t>“North south” traffic pattern: </a:t>
            </a:r>
            <a:r>
              <a:rPr lang="en-US" sz="2800" dirty="0" smtClean="0"/>
              <a:t>in cellular core networks, most traffic is from/to the Internet</a:t>
            </a:r>
          </a:p>
          <a:p>
            <a:pPr lvl="1"/>
            <a:r>
              <a:rPr lang="en-US" sz="2400" dirty="0" smtClean="0"/>
              <a:t>In data centers, 76% traffic is intra data center traffic.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[Cisco Global Cloud Index]</a:t>
            </a:r>
          </a:p>
          <a:p>
            <a:pPr lvl="1"/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C0504D"/>
                </a:solidFill>
              </a:rPr>
              <a:t>Asymmetric edge: </a:t>
            </a:r>
            <a:r>
              <a:rPr lang="en-US" sz="2800" dirty="0" smtClean="0"/>
              <a:t>low-bandwidth access edge vs. high-bandwidth gateway edge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45" y="2090697"/>
            <a:ext cx="2291655" cy="13749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8100" y="2468890"/>
            <a:ext cx="3043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ith diverse needs!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311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08"/>
    </mc:Choice>
    <mc:Fallback xmlns="">
      <p:transition xmlns:p14="http://schemas.microsoft.com/office/powerpoint/2010/main" spd="slow" advTm="37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384541" y="3385910"/>
            <a:ext cx="4590407" cy="3185842"/>
            <a:chOff x="2384541" y="3385910"/>
            <a:chExt cx="4590407" cy="3185842"/>
          </a:xfrm>
        </p:grpSpPr>
        <p:pic>
          <p:nvPicPr>
            <p:cNvPr id="134" name="Picture 61" descr="Protocol_Translato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463" y="3385910"/>
              <a:ext cx="468312" cy="72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9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541" y="3647394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89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4511" y="4465438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189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104" y="5278350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89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300" y="6360510"/>
              <a:ext cx="550861" cy="21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5648" y="4862237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4772" y="4368737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Connector 23"/>
            <p:cNvCxnSpPr>
              <a:stCxn id="22" idx="3"/>
              <a:endCxn id="20" idx="1"/>
            </p:cNvCxnSpPr>
            <p:nvPr/>
          </p:nvCxnSpPr>
          <p:spPr>
            <a:xfrm>
              <a:off x="2935402" y="3753015"/>
              <a:ext cx="1599370" cy="75939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6" idx="3"/>
              <a:endCxn id="20" idx="1"/>
            </p:cNvCxnSpPr>
            <p:nvPr/>
          </p:nvCxnSpPr>
          <p:spPr>
            <a:xfrm flipV="1">
              <a:off x="3055372" y="4512407"/>
              <a:ext cx="1479400" cy="5865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18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523" y="5190117"/>
              <a:ext cx="749300" cy="28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6" name="Straight Connector 55"/>
            <p:cNvCxnSpPr>
              <a:stCxn id="59" idx="3"/>
              <a:endCxn id="55" idx="1"/>
            </p:cNvCxnSpPr>
            <p:nvPr/>
          </p:nvCxnSpPr>
          <p:spPr>
            <a:xfrm flipV="1">
              <a:off x="3049159" y="5333787"/>
              <a:ext cx="1139364" cy="113234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2" idx="3"/>
              <a:endCxn id="55" idx="1"/>
            </p:cNvCxnSpPr>
            <p:nvPr/>
          </p:nvCxnSpPr>
          <p:spPr>
            <a:xfrm flipV="1">
              <a:off x="2963963" y="5333787"/>
              <a:ext cx="1224560" cy="5018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5" idx="3"/>
              <a:endCxn id="54" idx="1"/>
            </p:cNvCxnSpPr>
            <p:nvPr/>
          </p:nvCxnSpPr>
          <p:spPr>
            <a:xfrm flipV="1">
              <a:off x="4937825" y="5005907"/>
              <a:ext cx="1287825" cy="32788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0" idx="2"/>
              <a:endCxn id="55" idx="0"/>
            </p:cNvCxnSpPr>
            <p:nvPr/>
          </p:nvCxnSpPr>
          <p:spPr>
            <a:xfrm flipH="1">
              <a:off x="4563175" y="4656077"/>
              <a:ext cx="346249" cy="53404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20" idx="3"/>
              <a:endCxn id="54" idx="1"/>
            </p:cNvCxnSpPr>
            <p:nvPr/>
          </p:nvCxnSpPr>
          <p:spPr>
            <a:xfrm>
              <a:off x="5284072" y="4512407"/>
              <a:ext cx="941576" cy="4935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11" descr="IOSfirew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070" y="5736505"/>
              <a:ext cx="635000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6" name="Straight Connector 45"/>
            <p:cNvCxnSpPr>
              <a:stCxn id="44" idx="0"/>
              <a:endCxn id="55" idx="2"/>
            </p:cNvCxnSpPr>
            <p:nvPr/>
          </p:nvCxnSpPr>
          <p:spPr>
            <a:xfrm flipH="1" flipV="1">
              <a:off x="4563175" y="5477457"/>
              <a:ext cx="882397" cy="25904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60" descr="Content_Transformation_Engin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024" y="5975309"/>
              <a:ext cx="787925" cy="4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8" descr="Network_Mgmt_Appliance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779" y="3515284"/>
              <a:ext cx="576064" cy="621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6" name="Straight Connector 95"/>
            <p:cNvCxnSpPr>
              <a:stCxn id="53" idx="0"/>
              <a:endCxn id="55" idx="2"/>
            </p:cNvCxnSpPr>
            <p:nvPr/>
          </p:nvCxnSpPr>
          <p:spPr>
            <a:xfrm flipV="1">
              <a:off x="4388985" y="5477455"/>
              <a:ext cx="174188" cy="49785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61" idx="2"/>
              <a:endCxn id="20" idx="0"/>
            </p:cNvCxnSpPr>
            <p:nvPr/>
          </p:nvCxnSpPr>
          <p:spPr>
            <a:xfrm flipH="1">
              <a:off x="4909426" y="4136685"/>
              <a:ext cx="377389" cy="23205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20" idx="0"/>
              <a:endCxn id="134" idx="2"/>
            </p:cNvCxnSpPr>
            <p:nvPr/>
          </p:nvCxnSpPr>
          <p:spPr>
            <a:xfrm flipH="1" flipV="1">
              <a:off x="4453621" y="4106636"/>
              <a:ext cx="455803" cy="26210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992C-B9AF-2F49-8B31-EC7F489F3004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90525" y="1181644"/>
            <a:ext cx="2149084" cy="5797304"/>
            <a:chOff x="590525" y="1181644"/>
            <a:chExt cx="2149084" cy="5797304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5780662"/>
                </p:ext>
              </p:extLst>
            </p:nvPr>
          </p:nvGraphicFramePr>
          <p:xfrm>
            <a:off x="2188749" y="3193477"/>
            <a:ext cx="357464" cy="1072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6" name="Visio" r:id="rId10" imgW="624535" imgH="1494739" progId="">
                    <p:embed/>
                  </p:oleObj>
                </mc:Choice>
                <mc:Fallback>
                  <p:oleObj name="Visio" r:id="rId10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749" y="3193477"/>
                          <a:ext cx="357464" cy="107235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38231"/>
                </p:ext>
              </p:extLst>
            </p:nvPr>
          </p:nvGraphicFramePr>
          <p:xfrm>
            <a:off x="2308719" y="4011521"/>
            <a:ext cx="357464" cy="1072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" name="Visio" r:id="rId12" imgW="624535" imgH="1494739" progId="">
                    <p:embed/>
                  </p:oleObj>
                </mc:Choice>
                <mc:Fallback>
                  <p:oleObj name="Visio" r:id="rId12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719" y="4011521"/>
                          <a:ext cx="357464" cy="107235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6153036"/>
                </p:ext>
              </p:extLst>
            </p:nvPr>
          </p:nvGraphicFramePr>
          <p:xfrm>
            <a:off x="2217312" y="4824433"/>
            <a:ext cx="357464" cy="1072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" name="Visio" r:id="rId13" imgW="624535" imgH="1494739" progId="">
                    <p:embed/>
                  </p:oleObj>
                </mc:Choice>
                <mc:Fallback>
                  <p:oleObj name="Visio" r:id="rId13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312" y="4824433"/>
                          <a:ext cx="357464" cy="107235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4492664"/>
                </p:ext>
              </p:extLst>
            </p:nvPr>
          </p:nvGraphicFramePr>
          <p:xfrm>
            <a:off x="2302508" y="5906593"/>
            <a:ext cx="357464" cy="1072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" name="Visio" r:id="rId14" imgW="624535" imgH="1494739" progId="">
                    <p:embed/>
                  </p:oleObj>
                </mc:Choice>
                <mc:Fallback>
                  <p:oleObj name="Visio" r:id="rId14" imgW="624535" imgH="14947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2508" y="5906593"/>
                          <a:ext cx="357464" cy="107235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" name="Group 103"/>
            <p:cNvGrpSpPr/>
            <p:nvPr/>
          </p:nvGrpSpPr>
          <p:grpSpPr>
            <a:xfrm>
              <a:off x="730132" y="2797211"/>
              <a:ext cx="834268" cy="1385047"/>
              <a:chOff x="547949" y="1288623"/>
              <a:chExt cx="834268" cy="1385046"/>
            </a:xfrm>
          </p:grpSpPr>
          <p:pic>
            <p:nvPicPr>
              <p:cNvPr id="105" name="Picture 104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928672" y="1288623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106" name="Picture 105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701899" y="1508367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107" name="Picture 106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547949" y="1744041"/>
                <a:ext cx="453545" cy="929628"/>
              </a:xfrm>
              <a:prstGeom prst="rect">
                <a:avLst/>
              </a:prstGeom>
            </p:spPr>
          </p:pic>
        </p:grpSp>
        <p:grpSp>
          <p:nvGrpSpPr>
            <p:cNvPr id="108" name="Group 107"/>
            <p:cNvGrpSpPr/>
            <p:nvPr/>
          </p:nvGrpSpPr>
          <p:grpSpPr>
            <a:xfrm>
              <a:off x="730132" y="5246559"/>
              <a:ext cx="834268" cy="1385047"/>
              <a:chOff x="547949" y="4190857"/>
              <a:chExt cx="834268" cy="1385046"/>
            </a:xfrm>
          </p:grpSpPr>
          <p:pic>
            <p:nvPicPr>
              <p:cNvPr id="109" name="Picture 108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928672" y="4190857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110" name="Picture 109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701899" y="4410601"/>
                <a:ext cx="453545" cy="929628"/>
              </a:xfrm>
              <a:prstGeom prst="rect">
                <a:avLst/>
              </a:prstGeom>
            </p:spPr>
          </p:pic>
          <p:pic>
            <p:nvPicPr>
              <p:cNvPr id="111" name="Picture 110" descr="hero_front.jpg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6" t="1335" r="9991" b="10662"/>
              <a:stretch/>
            </p:blipFill>
            <p:spPr>
              <a:xfrm>
                <a:off x="547949" y="4646275"/>
                <a:ext cx="453545" cy="929628"/>
              </a:xfrm>
              <a:prstGeom prst="rect">
                <a:avLst/>
              </a:prstGeom>
            </p:spPr>
          </p:pic>
        </p:grpSp>
        <p:grpSp>
          <p:nvGrpSpPr>
            <p:cNvPr id="112" name="Group 111"/>
            <p:cNvGrpSpPr>
              <a:grpSpLocks/>
            </p:cNvGrpSpPr>
            <p:nvPr/>
          </p:nvGrpSpPr>
          <p:grpSpPr bwMode="auto">
            <a:xfrm rot="11523367" flipH="1" flipV="1">
              <a:off x="1650085" y="5714793"/>
              <a:ext cx="399714" cy="448579"/>
              <a:chOff x="5777472" y="4798637"/>
              <a:chExt cx="1366185" cy="1260568"/>
            </a:xfrm>
          </p:grpSpPr>
          <p:sp>
            <p:nvSpPr>
              <p:cNvPr id="113" name="Arc 33"/>
              <p:cNvSpPr>
                <a:spLocks noChangeArrowheads="1"/>
              </p:cNvSpPr>
              <p:nvPr/>
            </p:nvSpPr>
            <p:spPr bwMode="auto">
              <a:xfrm>
                <a:off x="5777472" y="545551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14" name="Arc 34"/>
              <p:cNvSpPr>
                <a:spLocks noChangeArrowheads="1"/>
              </p:cNvSpPr>
              <p:nvPr/>
            </p:nvSpPr>
            <p:spPr bwMode="auto">
              <a:xfrm>
                <a:off x="5929872" y="534603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15" name="Arc 35"/>
              <p:cNvSpPr>
                <a:spLocks noChangeArrowheads="1"/>
              </p:cNvSpPr>
              <p:nvPr/>
            </p:nvSpPr>
            <p:spPr bwMode="auto">
              <a:xfrm>
                <a:off x="6082272" y="523655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16" name="Arc 36"/>
              <p:cNvSpPr>
                <a:spLocks noChangeArrowheads="1"/>
              </p:cNvSpPr>
              <p:nvPr/>
            </p:nvSpPr>
            <p:spPr bwMode="auto">
              <a:xfrm>
                <a:off x="6234672" y="512707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17" name="Arc 37"/>
              <p:cNvSpPr>
                <a:spLocks noChangeArrowheads="1"/>
              </p:cNvSpPr>
              <p:nvPr/>
            </p:nvSpPr>
            <p:spPr bwMode="auto">
              <a:xfrm>
                <a:off x="6387072" y="501759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18" name="Arc 38"/>
              <p:cNvSpPr>
                <a:spLocks noChangeArrowheads="1"/>
              </p:cNvSpPr>
              <p:nvPr/>
            </p:nvSpPr>
            <p:spPr bwMode="auto">
              <a:xfrm>
                <a:off x="6539472" y="490811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0" name="Arc 39"/>
              <p:cNvSpPr>
                <a:spLocks noChangeArrowheads="1"/>
              </p:cNvSpPr>
              <p:nvPr/>
            </p:nvSpPr>
            <p:spPr bwMode="auto">
              <a:xfrm>
                <a:off x="6691872" y="479863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</p:grpSp>
        <p:grpSp>
          <p:nvGrpSpPr>
            <p:cNvPr id="122" name="Group 121"/>
            <p:cNvGrpSpPr>
              <a:grpSpLocks/>
            </p:cNvGrpSpPr>
            <p:nvPr/>
          </p:nvGrpSpPr>
          <p:grpSpPr bwMode="auto">
            <a:xfrm rot="10076633" flipH="1">
              <a:off x="1650085" y="3265445"/>
              <a:ext cx="399714" cy="448579"/>
              <a:chOff x="5777472" y="4798637"/>
              <a:chExt cx="1366185" cy="1260568"/>
            </a:xfrm>
          </p:grpSpPr>
          <p:sp>
            <p:nvSpPr>
              <p:cNvPr id="123" name="Arc 33"/>
              <p:cNvSpPr>
                <a:spLocks noChangeArrowheads="1"/>
              </p:cNvSpPr>
              <p:nvPr/>
            </p:nvSpPr>
            <p:spPr bwMode="auto">
              <a:xfrm>
                <a:off x="5777472" y="545551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4" name="Arc 34"/>
              <p:cNvSpPr>
                <a:spLocks noChangeArrowheads="1"/>
              </p:cNvSpPr>
              <p:nvPr/>
            </p:nvSpPr>
            <p:spPr bwMode="auto">
              <a:xfrm>
                <a:off x="5929872" y="534603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5" name="Arc 35"/>
              <p:cNvSpPr>
                <a:spLocks noChangeArrowheads="1"/>
              </p:cNvSpPr>
              <p:nvPr/>
            </p:nvSpPr>
            <p:spPr bwMode="auto">
              <a:xfrm>
                <a:off x="6082272" y="523655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6" name="Arc 36"/>
              <p:cNvSpPr>
                <a:spLocks noChangeArrowheads="1"/>
              </p:cNvSpPr>
              <p:nvPr/>
            </p:nvSpPr>
            <p:spPr bwMode="auto">
              <a:xfrm>
                <a:off x="6234672" y="512707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7" name="Arc 37"/>
              <p:cNvSpPr>
                <a:spLocks noChangeArrowheads="1"/>
              </p:cNvSpPr>
              <p:nvPr/>
            </p:nvSpPr>
            <p:spPr bwMode="auto">
              <a:xfrm>
                <a:off x="6387072" y="501759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8" name="Arc 38"/>
              <p:cNvSpPr>
                <a:spLocks noChangeArrowheads="1"/>
              </p:cNvSpPr>
              <p:nvPr/>
            </p:nvSpPr>
            <p:spPr bwMode="auto">
              <a:xfrm>
                <a:off x="6539472" y="490811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  <p:sp>
            <p:nvSpPr>
              <p:cNvPr id="129" name="Arc 39"/>
              <p:cNvSpPr>
                <a:spLocks noChangeArrowheads="1"/>
              </p:cNvSpPr>
              <p:nvPr/>
            </p:nvSpPr>
            <p:spPr bwMode="auto">
              <a:xfrm>
                <a:off x="6691872" y="4798637"/>
                <a:ext cx="451785" cy="603688"/>
              </a:xfrm>
              <a:custGeom>
                <a:avLst/>
                <a:gdLst>
                  <a:gd name="T0" fmla="*/ 225892 w 451785"/>
                  <a:gd name="T1" fmla="*/ 0 h 603688"/>
                  <a:gd name="T2" fmla="*/ 225893 w 451785"/>
                  <a:gd name="T3" fmla="*/ 301844 h 603688"/>
                  <a:gd name="T4" fmla="*/ 451785 w 451785"/>
                  <a:gd name="T5" fmla="*/ 301844 h 603688"/>
                  <a:gd name="T6" fmla="*/ 2 60000 65536"/>
                  <a:gd name="T7" fmla="*/ 2 60000 65536"/>
                  <a:gd name="T8" fmla="*/ 1 60000 65536"/>
                  <a:gd name="T9" fmla="*/ 225892 w 451785"/>
                  <a:gd name="T10" fmla="*/ 0 h 603688"/>
                  <a:gd name="T11" fmla="*/ 451785 w 451785"/>
                  <a:gd name="T12" fmla="*/ 301844 h 603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1785" h="603688" stroke="0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  <a:lnTo>
                      <a:pt x="225893" y="301844"/>
                    </a:lnTo>
                    <a:close/>
                  </a:path>
                  <a:path w="451785" h="603688" fill="none">
                    <a:moveTo>
                      <a:pt x="225892" y="0"/>
                    </a:moveTo>
                    <a:lnTo>
                      <a:pt x="225891" y="0"/>
                    </a:lnTo>
                    <a:cubicBezTo>
                      <a:pt x="350649" y="0"/>
                      <a:pt x="451785" y="135140"/>
                      <a:pt x="451785" y="30184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 sz="1700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2739609" y="1181644"/>
              <a:ext cx="0" cy="5316495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0525" y="1473744"/>
              <a:ext cx="19077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>
                  <a:solidFill>
                    <a:schemeClr val="accent1"/>
                  </a:solidFill>
                </a:rPr>
                <a:t>No change</a:t>
              </a:r>
              <a:endParaRPr lang="en-US" sz="2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4958" y="1181644"/>
            <a:ext cx="2271567" cy="5316495"/>
            <a:chOff x="6534958" y="1181644"/>
            <a:chExt cx="2271567" cy="5316495"/>
          </a:xfrm>
        </p:grpSpPr>
        <p:cxnSp>
          <p:nvCxnSpPr>
            <p:cNvPr id="72" name="Straight Connector 71"/>
            <p:cNvCxnSpPr>
              <a:stCxn id="54" idx="3"/>
            </p:cNvCxnSpPr>
            <p:nvPr/>
          </p:nvCxnSpPr>
          <p:spPr>
            <a:xfrm>
              <a:off x="6974952" y="5005907"/>
              <a:ext cx="391557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7468427" y="4849494"/>
              <a:ext cx="1205674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dirty="0" smtClean="0">
                  <a:solidFill>
                    <a:srgbClr val="000000"/>
                  </a:solidFill>
                </a:rPr>
                <a:t>Internet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98750" y="1473744"/>
              <a:ext cx="19077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>
                  <a:solidFill>
                    <a:srgbClr val="4F81BD"/>
                  </a:solidFill>
                </a:rPr>
                <a:t>No change</a:t>
              </a:r>
              <a:endParaRPr lang="en-US" sz="2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6534958" y="1181644"/>
              <a:ext cx="0" cy="5316495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659972" y="2412723"/>
            <a:ext cx="3565676" cy="3947787"/>
            <a:chOff x="2659972" y="2412723"/>
            <a:chExt cx="3565676" cy="3947787"/>
          </a:xfrm>
        </p:grpSpPr>
        <p:sp>
          <p:nvSpPr>
            <p:cNvPr id="77" name="Rectangle 76"/>
            <p:cNvSpPr/>
            <p:nvPr/>
          </p:nvSpPr>
          <p:spPr>
            <a:xfrm>
              <a:off x="3324589" y="2412723"/>
              <a:ext cx="1828800" cy="415498"/>
            </a:xfrm>
            <a:prstGeom prst="rect">
              <a:avLst/>
            </a:prstGeom>
            <a:ln w="28575" cmpd="sng"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800" dirty="0" smtClean="0">
                  <a:solidFill>
                    <a:schemeClr val="accent2"/>
                  </a:solidFill>
                </a:rPr>
                <a:t>Controller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119" name="Straight Connector 118"/>
            <p:cNvCxnSpPr>
              <a:stCxn id="20" idx="0"/>
              <a:endCxn id="77" idx="2"/>
            </p:cNvCxnSpPr>
            <p:nvPr/>
          </p:nvCxnSpPr>
          <p:spPr>
            <a:xfrm flipH="1" flipV="1">
              <a:off x="4238989" y="2828221"/>
              <a:ext cx="670433" cy="1540516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4" idx="1"/>
              <a:endCxn id="77" idx="2"/>
            </p:cNvCxnSpPr>
            <p:nvPr/>
          </p:nvCxnSpPr>
          <p:spPr>
            <a:xfrm flipH="1" flipV="1">
              <a:off x="4238989" y="2828221"/>
              <a:ext cx="1986659" cy="2177686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2" idx="0"/>
              <a:endCxn id="77" idx="2"/>
            </p:cNvCxnSpPr>
            <p:nvPr/>
          </p:nvCxnSpPr>
          <p:spPr>
            <a:xfrm flipV="1">
              <a:off x="2659972" y="2828221"/>
              <a:ext cx="1579017" cy="819173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6" idx="0"/>
              <a:endCxn id="77" idx="2"/>
            </p:cNvCxnSpPr>
            <p:nvPr/>
          </p:nvCxnSpPr>
          <p:spPr>
            <a:xfrm flipV="1">
              <a:off x="2779942" y="2828221"/>
              <a:ext cx="1459047" cy="1637217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42" idx="0"/>
              <a:endCxn id="77" idx="2"/>
            </p:cNvCxnSpPr>
            <p:nvPr/>
          </p:nvCxnSpPr>
          <p:spPr>
            <a:xfrm flipV="1">
              <a:off x="2688535" y="2828221"/>
              <a:ext cx="1550454" cy="2450129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9" idx="0"/>
              <a:endCxn id="77" idx="2"/>
            </p:cNvCxnSpPr>
            <p:nvPr/>
          </p:nvCxnSpPr>
          <p:spPr>
            <a:xfrm flipV="1">
              <a:off x="2773731" y="2828221"/>
              <a:ext cx="1465258" cy="3532289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55" idx="0"/>
              <a:endCxn id="77" idx="2"/>
            </p:cNvCxnSpPr>
            <p:nvPr/>
          </p:nvCxnSpPr>
          <p:spPr>
            <a:xfrm flipH="1" flipV="1">
              <a:off x="4238989" y="2828221"/>
              <a:ext cx="324184" cy="2361896"/>
            </a:xfrm>
            <a:prstGeom prst="line">
              <a:avLst/>
            </a:prstGeom>
            <a:ln>
              <a:solidFill>
                <a:srgbClr val="C0504D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2979821" y="1295942"/>
            <a:ext cx="32458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4F81BD"/>
                </a:solidFill>
              </a:rPr>
              <a:t>Commodity hardware</a:t>
            </a:r>
          </a:p>
        </p:txBody>
      </p: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n-lt"/>
              </a:rPr>
              <a:t>CellSDN</a:t>
            </a:r>
            <a:r>
              <a:rPr lang="en-US" sz="3600" dirty="0" smtClean="0">
                <a:latin typeface="+mn-lt"/>
              </a:rPr>
              <a:t> Overview</a:t>
            </a:r>
            <a:endParaRPr lang="en-US" sz="36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87994" y="1626302"/>
            <a:ext cx="30201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2"/>
                </a:solidFill>
              </a:rPr>
              <a:t>+ </a:t>
            </a:r>
            <a:r>
              <a:rPr lang="en-US" sz="2600" b="1" dirty="0" err="1" smtClean="0">
                <a:solidFill>
                  <a:schemeClr val="accent2"/>
                </a:solidFill>
              </a:rPr>
              <a:t>CellSDN</a:t>
            </a:r>
            <a:r>
              <a:rPr lang="en-US" sz="2600" b="1" dirty="0" smtClean="0">
                <a:solidFill>
                  <a:schemeClr val="accent2"/>
                </a:solidFill>
              </a:rPr>
              <a:t> software</a:t>
            </a:r>
            <a:endParaRPr lang="en-US" sz="2600" b="1" dirty="0">
              <a:solidFill>
                <a:schemeClr val="accent2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061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88"/>
    </mc:Choice>
    <mc:Fallback xmlns="">
      <p:transition xmlns:p14="http://schemas.microsoft.com/office/powerpoint/2010/main" spd="slow" advTm="277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5.6|8.8|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6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8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3.4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1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6|1.6|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.2|10.9|1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3.9|9.9|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4179</TotalTime>
  <Words>911</Words>
  <Application>Microsoft Macintosh PowerPoint</Application>
  <PresentationFormat>On-screen Show (4:3)</PresentationFormat>
  <Paragraphs>254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Lucida Sans</vt:lpstr>
      <vt:lpstr>Wingdings</vt:lpstr>
      <vt:lpstr>Zapf Dingbats</vt:lpstr>
      <vt:lpstr>Office Theme</vt:lpstr>
      <vt:lpstr>Visio</vt:lpstr>
      <vt:lpstr>PowerPoint Presentation</vt:lpstr>
      <vt:lpstr>Cellular Core Network Architecture</vt:lpstr>
      <vt:lpstr>Cellular core networks are not flexible</vt:lpstr>
      <vt:lpstr>Cellular core networks are not scalable</vt:lpstr>
      <vt:lpstr>Cellular core networks are not cost-effective</vt:lpstr>
      <vt:lpstr>Can we make cellular core networks like data center networks?</vt:lpstr>
      <vt:lpstr>Can we make cellular core networks like data center networks?</vt:lpstr>
      <vt:lpstr>Characteristics of Cellular Core Networks</vt:lpstr>
      <vt:lpstr>CellSDN Overview</vt:lpstr>
      <vt:lpstr>video traffic to gold plan customer to go through a firewall then a video transcoder</vt:lpstr>
      <vt:lpstr>video traffic to gold plan customer to go through a firewall than a video transcoder</vt:lpstr>
      <vt:lpstr>application type + subscriber attributes  an ordered list of middleboxes</vt:lpstr>
      <vt:lpstr>application type + subscriber attributes  an ordered list of middleboxes</vt:lpstr>
      <vt:lpstr>Challenge: Scalability</vt:lpstr>
      <vt:lpstr>“North south” Traffic Pattern</vt:lpstr>
      <vt:lpstr>Asymmetric Edge: Packet Classification</vt:lpstr>
      <vt:lpstr>Challenge: Scalability</vt:lpstr>
      <vt:lpstr>Multi-Dimensional Aggregation</vt:lpstr>
      <vt:lpstr>Policy Consistency Under UE Mobility</vt:lpstr>
      <vt:lpstr>Control Plane Load</vt:lpstr>
      <vt:lpstr>Hierarchical Controller</vt:lpstr>
      <vt:lpstr>Implementation &amp; Evaluation</vt:lpstr>
      <vt:lpstr>Conclusion</vt:lpstr>
      <vt:lpstr>Thanks!</vt:lpstr>
    </vt:vector>
  </TitlesOfParts>
  <Company>Princeton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SoftCell: Taking Control of Cellular Core networks</dc:title>
  <dc:creator>Xin Jin</dc:creator>
  <cp:lastModifiedBy>Microsoft Office User</cp:lastModifiedBy>
  <cp:revision>475</cp:revision>
  <cp:lastPrinted>2013-04-11T16:30:05Z</cp:lastPrinted>
  <dcterms:created xsi:type="dcterms:W3CDTF">2013-03-27T18:30:57Z</dcterms:created>
  <dcterms:modified xsi:type="dcterms:W3CDTF">2015-11-26T17:54:54Z</dcterms:modified>
</cp:coreProperties>
</file>