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charts/chart2.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30"/>
  </p:notesMasterIdLst>
  <p:sldIdLst>
    <p:sldId id="256" r:id="rId2"/>
    <p:sldId id="312" r:id="rId3"/>
    <p:sldId id="313" r:id="rId4"/>
    <p:sldId id="366" r:id="rId5"/>
    <p:sldId id="382" r:id="rId6"/>
    <p:sldId id="369" r:id="rId7"/>
    <p:sldId id="370" r:id="rId8"/>
    <p:sldId id="381" r:id="rId9"/>
    <p:sldId id="371" r:id="rId10"/>
    <p:sldId id="327" r:id="rId11"/>
    <p:sldId id="372" r:id="rId12"/>
    <p:sldId id="373" r:id="rId13"/>
    <p:sldId id="375" r:id="rId14"/>
    <p:sldId id="334" r:id="rId15"/>
    <p:sldId id="376" r:id="rId16"/>
    <p:sldId id="377" r:id="rId17"/>
    <p:sldId id="384" r:id="rId18"/>
    <p:sldId id="378" r:id="rId19"/>
    <p:sldId id="337" r:id="rId20"/>
    <p:sldId id="338" r:id="rId21"/>
    <p:sldId id="348" r:id="rId22"/>
    <p:sldId id="368" r:id="rId23"/>
    <p:sldId id="367" r:id="rId24"/>
    <p:sldId id="379" r:id="rId25"/>
    <p:sldId id="383" r:id="rId26"/>
    <p:sldId id="380" r:id="rId27"/>
    <p:sldId id="319" r:id="rId28"/>
    <p:sldId id="320"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ialin Li" initials="JL"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8707" autoAdjust="0"/>
  </p:normalViewPr>
  <p:slideViewPr>
    <p:cSldViewPr snapToGrid="0">
      <p:cViewPr varScale="1">
        <p:scale>
          <a:sx n="79" d="100"/>
          <a:sy n="79" d="100"/>
        </p:scale>
        <p:origin x="220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25053"/>
          <c:y val="4.6505699999999997E-2"/>
          <c:w val="0.85628199999999999"/>
          <c:h val="0.80825899999999995"/>
        </c:manualLayout>
      </c:layout>
      <c:barChart>
        <c:barDir val="col"/>
        <c:grouping val="clustered"/>
        <c:varyColors val="0"/>
        <c:ser>
          <c:idx val="0"/>
          <c:order val="0"/>
          <c:tx>
            <c:strRef>
              <c:f>Sheet1!$A$2</c:f>
              <c:strCache>
                <c:ptCount val="1"/>
                <c:pt idx="0">
                  <c:v>Consistent Hashing</c:v>
                </c:pt>
              </c:strCache>
            </c:strRef>
          </c:tx>
          <c:spPr>
            <a:solidFill>
              <a:schemeClr val="accent6">
                <a:lumMod val="75000"/>
              </a:schemeClr>
            </a:solidFill>
            <a:ln w="76200" cap="flat">
              <a:noFill/>
              <a:prstDash val="solid"/>
              <a:miter lim="400000"/>
            </a:ln>
            <a:effectLst/>
          </c:spPr>
          <c:invertIfNegative val="0"/>
          <c:cat>
            <c:strRef>
              <c:f>Sheet1!$B$1:$E$1</c:f>
              <c:strCache>
                <c:ptCount val="4"/>
                <c:pt idx="0">
                  <c:v>Uniform</c:v>
                </c:pt>
                <c:pt idx="1">
                  <c:v>Zipf-0.9</c:v>
                </c:pt>
                <c:pt idx="2">
                  <c:v>Zipf-1.0</c:v>
                </c:pt>
                <c:pt idx="3">
                  <c:v>Zipf-1.2</c:v>
                </c:pt>
              </c:strCache>
            </c:strRef>
          </c:cat>
          <c:val>
            <c:numRef>
              <c:f>Sheet1!$B$2:$E$2</c:f>
              <c:numCache>
                <c:formatCode>General</c:formatCode>
                <c:ptCount val="4"/>
                <c:pt idx="0">
                  <c:v>149.5</c:v>
                </c:pt>
                <c:pt idx="1">
                  <c:v>60.9</c:v>
                </c:pt>
                <c:pt idx="2">
                  <c:v>32.799999999999997</c:v>
                </c:pt>
                <c:pt idx="3">
                  <c:v>14.2</c:v>
                </c:pt>
              </c:numCache>
            </c:numRef>
          </c:val>
          <c:extLst>
            <c:ext xmlns:c16="http://schemas.microsoft.com/office/drawing/2014/chart" uri="{C3380CC4-5D6E-409C-BE32-E72D297353CC}">
              <c16:uniqueId val="{00000000-784A-4042-9AB1-8DB061D35A96}"/>
            </c:ext>
          </c:extLst>
        </c:ser>
        <c:ser>
          <c:idx val="1"/>
          <c:order val="1"/>
          <c:tx>
            <c:strRef>
              <c:f>Sheet1!$A$3</c:f>
              <c:strCache>
                <c:ptCount val="1"/>
                <c:pt idx="0">
                  <c:v>NetCache</c:v>
                </c:pt>
              </c:strCache>
            </c:strRef>
          </c:tx>
          <c:spPr>
            <a:solidFill>
              <a:schemeClr val="accent2">
                <a:lumMod val="75000"/>
              </a:schemeClr>
            </a:solidFill>
            <a:ln w="76200" cap="flat">
              <a:noFill/>
              <a:prstDash val="solid"/>
              <a:miter lim="400000"/>
            </a:ln>
            <a:effectLst/>
          </c:spPr>
          <c:invertIfNegative val="0"/>
          <c:cat>
            <c:strRef>
              <c:f>Sheet1!$B$1:$E$1</c:f>
              <c:strCache>
                <c:ptCount val="4"/>
                <c:pt idx="0">
                  <c:v>Uniform</c:v>
                </c:pt>
                <c:pt idx="1">
                  <c:v>Zipf-0.9</c:v>
                </c:pt>
                <c:pt idx="2">
                  <c:v>Zipf-1.0</c:v>
                </c:pt>
                <c:pt idx="3">
                  <c:v>Zipf-1.2</c:v>
                </c:pt>
              </c:strCache>
            </c:strRef>
          </c:cat>
          <c:val>
            <c:numRef>
              <c:f>Sheet1!$B$3:$E$3</c:f>
              <c:numCache>
                <c:formatCode>General</c:formatCode>
                <c:ptCount val="4"/>
                <c:pt idx="0">
                  <c:v>148.9</c:v>
                </c:pt>
                <c:pt idx="1">
                  <c:v>158</c:v>
                </c:pt>
                <c:pt idx="2">
                  <c:v>170.3</c:v>
                </c:pt>
                <c:pt idx="3">
                  <c:v>186.9</c:v>
                </c:pt>
              </c:numCache>
            </c:numRef>
          </c:val>
          <c:extLst>
            <c:ext xmlns:c16="http://schemas.microsoft.com/office/drawing/2014/chart" uri="{C3380CC4-5D6E-409C-BE32-E72D297353CC}">
              <c16:uniqueId val="{00000001-784A-4042-9AB1-8DB061D35A96}"/>
            </c:ext>
          </c:extLst>
        </c:ser>
        <c:ser>
          <c:idx val="2"/>
          <c:order val="2"/>
          <c:tx>
            <c:strRef>
              <c:f>Sheet1!$A$4</c:f>
              <c:strCache>
                <c:ptCount val="1"/>
                <c:pt idx="0">
                  <c:v>Pegasus</c:v>
                </c:pt>
              </c:strCache>
            </c:strRef>
          </c:tx>
          <c:spPr>
            <a:solidFill>
              <a:schemeClr val="accent1">
                <a:lumMod val="75000"/>
              </a:schemeClr>
            </a:solidFill>
            <a:ln>
              <a:noFill/>
            </a:ln>
          </c:spPr>
          <c:invertIfNegative val="0"/>
          <c:cat>
            <c:strRef>
              <c:f>Sheet1!$B$1:$E$1</c:f>
              <c:strCache>
                <c:ptCount val="4"/>
                <c:pt idx="0">
                  <c:v>Uniform</c:v>
                </c:pt>
                <c:pt idx="1">
                  <c:v>Zipf-0.9</c:v>
                </c:pt>
                <c:pt idx="2">
                  <c:v>Zipf-1.0</c:v>
                </c:pt>
                <c:pt idx="3">
                  <c:v>Zipf-1.2</c:v>
                </c:pt>
              </c:strCache>
            </c:strRef>
          </c:cat>
          <c:val>
            <c:numRef>
              <c:f>Sheet1!$B$4:$E$4</c:f>
              <c:numCache>
                <c:formatCode>General</c:formatCode>
                <c:ptCount val="4"/>
                <c:pt idx="0">
                  <c:v>148.80000000000001</c:v>
                </c:pt>
                <c:pt idx="1">
                  <c:v>149.1</c:v>
                </c:pt>
                <c:pt idx="2">
                  <c:v>147.9</c:v>
                </c:pt>
                <c:pt idx="3">
                  <c:v>147.69999999999999</c:v>
                </c:pt>
              </c:numCache>
            </c:numRef>
          </c:val>
          <c:extLst>
            <c:ext xmlns:c16="http://schemas.microsoft.com/office/drawing/2014/chart" uri="{C3380CC4-5D6E-409C-BE32-E72D297353CC}">
              <c16:uniqueId val="{00000000-B02B-49F9-86E6-74279521B1F7}"/>
            </c:ext>
          </c:extLst>
        </c:ser>
        <c:dLbls>
          <c:showLegendKey val="0"/>
          <c:showVal val="0"/>
          <c:showCatName val="0"/>
          <c:showSerName val="0"/>
          <c:showPercent val="0"/>
          <c:showBubbleSize val="0"/>
        </c:dLbls>
        <c:gapWidth val="256"/>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000" b="0" i="0" u="none" strike="noStrike">
                <a:solidFill>
                  <a:srgbClr val="000000"/>
                </a:solidFill>
                <a:latin typeface="Helvetica Light"/>
              </a:defRPr>
            </a:pPr>
            <a:endParaRPr lang="en-US"/>
          </a:p>
        </c:txPr>
        <c:crossAx val="2094734553"/>
        <c:crosses val="autoZero"/>
        <c:auto val="1"/>
        <c:lblAlgn val="ctr"/>
        <c:lblOffset val="100"/>
        <c:noMultiLvlLbl val="1"/>
      </c:catAx>
      <c:valAx>
        <c:axId val="2094734553"/>
        <c:scaling>
          <c:orientation val="minMax"/>
          <c:max val="200"/>
        </c:scaling>
        <c:delete val="0"/>
        <c:axPos val="l"/>
        <c:majorGridlines>
          <c:spPr>
            <a:ln w="12700" cap="flat">
              <a:solidFill>
                <a:srgbClr val="929292"/>
              </a:solidFill>
              <a:custDash>
                <a:ds d="200000" sp="200000"/>
              </a:custDash>
              <a:miter lim="400000"/>
            </a:ln>
          </c:spPr>
        </c:majorGridlines>
        <c:title>
          <c:tx>
            <c:rich>
              <a:bodyPr rot="-5400000"/>
              <a:lstStyle/>
              <a:p>
                <a:pPr>
                  <a:defRPr sz="2000" b="0" i="0" u="none" strike="noStrike">
                    <a:solidFill>
                      <a:srgbClr val="000000"/>
                    </a:solidFill>
                    <a:latin typeface="Helvetica"/>
                  </a:defRPr>
                </a:pPr>
                <a:r>
                  <a:rPr lang="en-US" sz="2000" b="0" i="0" u="none" strike="noStrike" dirty="0">
                    <a:solidFill>
                      <a:srgbClr val="000000"/>
                    </a:solidFill>
                    <a:latin typeface="Helvetica"/>
                  </a:rPr>
                  <a:t>Throughput (Mops/s)</a:t>
                </a:r>
              </a:p>
            </c:rich>
          </c:tx>
          <c:overlay val="1"/>
        </c:title>
        <c:numFmt formatCode="0" sourceLinked="0"/>
        <c:majorTickMark val="none"/>
        <c:minorTickMark val="none"/>
        <c:tickLblPos val="nextTo"/>
        <c:spPr>
          <a:ln w="12700" cap="flat">
            <a:noFill/>
            <a:prstDash val="solid"/>
            <a:miter lim="400000"/>
          </a:ln>
        </c:spPr>
        <c:txPr>
          <a:bodyPr rot="0"/>
          <a:lstStyle/>
          <a:p>
            <a:pPr>
              <a:defRPr sz="2000" b="0" i="0" u="none" strike="noStrike">
                <a:solidFill>
                  <a:srgbClr val="000000"/>
                </a:solidFill>
                <a:latin typeface="Helvetica Light"/>
              </a:defRPr>
            </a:pPr>
            <a:endParaRPr lang="en-US"/>
          </a:p>
        </c:txPr>
        <c:crossAx val="2094734552"/>
        <c:crosses val="autoZero"/>
        <c:crossBetween val="between"/>
        <c:majorUnit val="50"/>
      </c:valAx>
      <c:spPr>
        <a:noFill/>
        <a:ln w="12700" cap="flat">
          <a:noFill/>
          <a:miter lim="400000"/>
        </a:ln>
        <a:effectLst/>
      </c:spPr>
    </c:plotArea>
    <c:legend>
      <c:legendPos val="t"/>
      <c:legendEntry>
        <c:idx val="0"/>
        <c:txPr>
          <a:bodyPr/>
          <a:lstStyle/>
          <a:p>
            <a:pPr>
              <a:defRPr sz="2000"/>
            </a:pPr>
            <a:endParaRPr lang="en-US"/>
          </a:p>
        </c:txPr>
      </c:legendEntry>
      <c:legendEntry>
        <c:idx val="1"/>
        <c:txPr>
          <a:bodyPr/>
          <a:lstStyle/>
          <a:p>
            <a:pPr>
              <a:defRPr sz="2000"/>
            </a:pPr>
            <a:endParaRPr lang="en-US"/>
          </a:p>
        </c:txPr>
      </c:legendEntry>
      <c:legendEntry>
        <c:idx val="2"/>
        <c:txPr>
          <a:bodyPr/>
          <a:lstStyle/>
          <a:p>
            <a:pPr>
              <a:defRPr sz="2000"/>
            </a:pPr>
            <a:endParaRPr lang="en-US"/>
          </a:p>
        </c:txPr>
      </c:legendEntry>
      <c:layout>
        <c:manualLayout>
          <c:xMode val="edge"/>
          <c:yMode val="edge"/>
          <c:x val="0.21462679803800297"/>
          <c:y val="6.006982869647251E-2"/>
          <c:w val="0.56815408575878379"/>
          <c:h val="5.8463033253235146E-2"/>
        </c:manualLayout>
      </c:layout>
      <c:overlay val="0"/>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2280419242253232"/>
          <c:y val="4.6137900000000003E-2"/>
          <c:w val="0.85786146723217471"/>
          <c:h val="0.80967699999999998"/>
        </c:manualLayout>
      </c:layout>
      <c:lineChart>
        <c:grouping val="standard"/>
        <c:varyColors val="0"/>
        <c:ser>
          <c:idx val="0"/>
          <c:order val="0"/>
          <c:tx>
            <c:strRef>
              <c:f>Sheet1!$A$2</c:f>
              <c:strCache>
                <c:ptCount val="1"/>
                <c:pt idx="0">
                  <c:v>Consistent Hashing</c:v>
                </c:pt>
              </c:strCache>
            </c:strRef>
          </c:tx>
          <c:spPr>
            <a:ln w="76200" cap="flat">
              <a:solidFill>
                <a:schemeClr val="accent6"/>
              </a:solidFill>
              <a:prstDash val="solid"/>
              <a:miter lim="400000"/>
            </a:ln>
            <a:effectLst/>
          </c:spPr>
          <c:marker>
            <c:symbol val="circle"/>
            <c:size val="14"/>
            <c:spPr>
              <a:solidFill>
                <a:srgbClr val="FFFFFF"/>
              </a:solidFill>
              <a:ln w="76200" cap="flat">
                <a:solidFill>
                  <a:schemeClr val="accent6"/>
                </a:solidFill>
                <a:prstDash val="solid"/>
                <a:miter lim="400000"/>
              </a:ln>
              <a:effectLst/>
            </c:spPr>
          </c:marker>
          <c:cat>
            <c:strRef>
              <c:f>Sheet1!$B$1:$L$1</c:f>
              <c:strCache>
                <c:ptCount val="11"/>
                <c:pt idx="0">
                  <c:v>0</c:v>
                </c:pt>
                <c:pt idx="1">
                  <c:v>0.1</c:v>
                </c:pt>
                <c:pt idx="2">
                  <c:v>0.2</c:v>
                </c:pt>
                <c:pt idx="3">
                  <c:v>0.3</c:v>
                </c:pt>
                <c:pt idx="4">
                  <c:v>0.4</c:v>
                </c:pt>
                <c:pt idx="5">
                  <c:v>0.5</c:v>
                </c:pt>
                <c:pt idx="6">
                  <c:v>0.6</c:v>
                </c:pt>
                <c:pt idx="7">
                  <c:v>0.7</c:v>
                </c:pt>
                <c:pt idx="8">
                  <c:v>0.8</c:v>
                </c:pt>
                <c:pt idx="9">
                  <c:v>0.9</c:v>
                </c:pt>
                <c:pt idx="10">
                  <c:v>1</c:v>
                </c:pt>
              </c:strCache>
            </c:strRef>
          </c:cat>
          <c:val>
            <c:numRef>
              <c:f>Sheet1!$B$2:$L$2</c:f>
              <c:numCache>
                <c:formatCode>General</c:formatCode>
                <c:ptCount val="11"/>
                <c:pt idx="0">
                  <c:v>14.2</c:v>
                </c:pt>
                <c:pt idx="1">
                  <c:v>10.3</c:v>
                </c:pt>
                <c:pt idx="2">
                  <c:v>9.5</c:v>
                </c:pt>
                <c:pt idx="3">
                  <c:v>8.9</c:v>
                </c:pt>
                <c:pt idx="4">
                  <c:v>8.1</c:v>
                </c:pt>
                <c:pt idx="5">
                  <c:v>7.6</c:v>
                </c:pt>
                <c:pt idx="6">
                  <c:v>7.2</c:v>
                </c:pt>
                <c:pt idx="7">
                  <c:v>6.9</c:v>
                </c:pt>
                <c:pt idx="8">
                  <c:v>6.5</c:v>
                </c:pt>
                <c:pt idx="9">
                  <c:v>6.4</c:v>
                </c:pt>
                <c:pt idx="10">
                  <c:v>6.2</c:v>
                </c:pt>
              </c:numCache>
            </c:numRef>
          </c:val>
          <c:smooth val="0"/>
          <c:extLst>
            <c:ext xmlns:c16="http://schemas.microsoft.com/office/drawing/2014/chart" uri="{C3380CC4-5D6E-409C-BE32-E72D297353CC}">
              <c16:uniqueId val="{00000000-FA65-468F-B30B-A954229D29ED}"/>
            </c:ext>
          </c:extLst>
        </c:ser>
        <c:ser>
          <c:idx val="1"/>
          <c:order val="1"/>
          <c:tx>
            <c:strRef>
              <c:f>Sheet1!$A$3</c:f>
              <c:strCache>
                <c:ptCount val="1"/>
                <c:pt idx="0">
                  <c:v>NetCache</c:v>
                </c:pt>
              </c:strCache>
            </c:strRef>
          </c:tx>
          <c:spPr>
            <a:ln w="76200" cap="flat">
              <a:solidFill>
                <a:schemeClr val="accent2">
                  <a:lumMod val="75000"/>
                </a:schemeClr>
              </a:solidFill>
              <a:prstDash val="solid"/>
              <a:miter lim="400000"/>
            </a:ln>
            <a:effectLst/>
          </c:spPr>
          <c:marker>
            <c:symbol val="circle"/>
            <c:size val="14"/>
            <c:spPr>
              <a:solidFill>
                <a:schemeClr val="bg1"/>
              </a:solidFill>
              <a:ln w="76200" cap="flat">
                <a:solidFill>
                  <a:schemeClr val="accent2">
                    <a:lumMod val="75000"/>
                  </a:schemeClr>
                </a:solidFill>
                <a:prstDash val="solid"/>
                <a:miter lim="400000"/>
              </a:ln>
              <a:effectLst/>
            </c:spPr>
          </c:marker>
          <c:cat>
            <c:strRef>
              <c:f>Sheet1!$B$1:$L$1</c:f>
              <c:strCache>
                <c:ptCount val="11"/>
                <c:pt idx="0">
                  <c:v>0</c:v>
                </c:pt>
                <c:pt idx="1">
                  <c:v>0.1</c:v>
                </c:pt>
                <c:pt idx="2">
                  <c:v>0.2</c:v>
                </c:pt>
                <c:pt idx="3">
                  <c:v>0.3</c:v>
                </c:pt>
                <c:pt idx="4">
                  <c:v>0.4</c:v>
                </c:pt>
                <c:pt idx="5">
                  <c:v>0.5</c:v>
                </c:pt>
                <c:pt idx="6">
                  <c:v>0.6</c:v>
                </c:pt>
                <c:pt idx="7">
                  <c:v>0.7</c:v>
                </c:pt>
                <c:pt idx="8">
                  <c:v>0.8</c:v>
                </c:pt>
                <c:pt idx="9">
                  <c:v>0.9</c:v>
                </c:pt>
                <c:pt idx="10">
                  <c:v>1</c:v>
                </c:pt>
              </c:strCache>
            </c:strRef>
          </c:cat>
          <c:val>
            <c:numRef>
              <c:f>Sheet1!$B$3:$L$3</c:f>
              <c:numCache>
                <c:formatCode>General</c:formatCode>
                <c:ptCount val="11"/>
                <c:pt idx="0">
                  <c:v>186.9</c:v>
                </c:pt>
                <c:pt idx="1">
                  <c:v>31.1</c:v>
                </c:pt>
                <c:pt idx="2">
                  <c:v>20.5</c:v>
                </c:pt>
                <c:pt idx="3">
                  <c:v>16.600000000000001</c:v>
                </c:pt>
                <c:pt idx="4">
                  <c:v>15.5</c:v>
                </c:pt>
                <c:pt idx="5">
                  <c:v>13.3</c:v>
                </c:pt>
                <c:pt idx="6">
                  <c:v>12.2</c:v>
                </c:pt>
                <c:pt idx="7">
                  <c:v>11.2</c:v>
                </c:pt>
                <c:pt idx="8">
                  <c:v>10.199999999999999</c:v>
                </c:pt>
                <c:pt idx="9">
                  <c:v>9.1</c:v>
                </c:pt>
                <c:pt idx="10">
                  <c:v>8.9</c:v>
                </c:pt>
              </c:numCache>
            </c:numRef>
          </c:val>
          <c:smooth val="0"/>
          <c:extLst>
            <c:ext xmlns:c16="http://schemas.microsoft.com/office/drawing/2014/chart" uri="{C3380CC4-5D6E-409C-BE32-E72D297353CC}">
              <c16:uniqueId val="{00000001-FA65-468F-B30B-A954229D29ED}"/>
            </c:ext>
          </c:extLst>
        </c:ser>
        <c:ser>
          <c:idx val="2"/>
          <c:order val="2"/>
          <c:tx>
            <c:strRef>
              <c:f>Sheet1!$A$4</c:f>
              <c:strCache>
                <c:ptCount val="1"/>
                <c:pt idx="0">
                  <c:v>Pegasus</c:v>
                </c:pt>
              </c:strCache>
            </c:strRef>
          </c:tx>
          <c:spPr>
            <a:ln w="76200" cap="flat">
              <a:solidFill>
                <a:schemeClr val="accent5"/>
              </a:solidFill>
              <a:prstDash val="solid"/>
              <a:miter lim="400000"/>
            </a:ln>
            <a:effectLst/>
          </c:spPr>
          <c:marker>
            <c:symbol val="circle"/>
            <c:size val="14"/>
            <c:spPr>
              <a:solidFill>
                <a:srgbClr val="FFFFFF"/>
              </a:solidFill>
              <a:ln w="76200" cap="flat">
                <a:solidFill>
                  <a:schemeClr val="accent5"/>
                </a:solidFill>
                <a:prstDash val="solid"/>
                <a:miter lim="400000"/>
              </a:ln>
              <a:effectLst/>
            </c:spPr>
          </c:marker>
          <c:cat>
            <c:strRef>
              <c:f>Sheet1!$B$1:$L$1</c:f>
              <c:strCache>
                <c:ptCount val="11"/>
                <c:pt idx="0">
                  <c:v>0</c:v>
                </c:pt>
                <c:pt idx="1">
                  <c:v>0.1</c:v>
                </c:pt>
                <c:pt idx="2">
                  <c:v>0.2</c:v>
                </c:pt>
                <c:pt idx="3">
                  <c:v>0.3</c:v>
                </c:pt>
                <c:pt idx="4">
                  <c:v>0.4</c:v>
                </c:pt>
                <c:pt idx="5">
                  <c:v>0.5</c:v>
                </c:pt>
                <c:pt idx="6">
                  <c:v>0.6</c:v>
                </c:pt>
                <c:pt idx="7">
                  <c:v>0.7</c:v>
                </c:pt>
                <c:pt idx="8">
                  <c:v>0.8</c:v>
                </c:pt>
                <c:pt idx="9">
                  <c:v>0.9</c:v>
                </c:pt>
                <c:pt idx="10">
                  <c:v>1</c:v>
                </c:pt>
              </c:strCache>
            </c:strRef>
          </c:cat>
          <c:val>
            <c:numRef>
              <c:f>Sheet1!$B$4:$L$4</c:f>
              <c:numCache>
                <c:formatCode>General</c:formatCode>
                <c:ptCount val="11"/>
                <c:pt idx="0">
                  <c:v>147.69999999999999</c:v>
                </c:pt>
                <c:pt idx="1">
                  <c:v>123.6</c:v>
                </c:pt>
                <c:pt idx="2">
                  <c:v>122.5</c:v>
                </c:pt>
                <c:pt idx="3">
                  <c:v>121.1</c:v>
                </c:pt>
                <c:pt idx="4">
                  <c:v>115.8</c:v>
                </c:pt>
                <c:pt idx="5">
                  <c:v>114.4</c:v>
                </c:pt>
                <c:pt idx="6">
                  <c:v>110</c:v>
                </c:pt>
                <c:pt idx="7">
                  <c:v>110</c:v>
                </c:pt>
                <c:pt idx="8">
                  <c:v>110</c:v>
                </c:pt>
                <c:pt idx="9">
                  <c:v>106.1</c:v>
                </c:pt>
                <c:pt idx="10">
                  <c:v>105.5</c:v>
                </c:pt>
              </c:numCache>
            </c:numRef>
          </c:val>
          <c:smooth val="0"/>
          <c:extLst>
            <c:ext xmlns:c16="http://schemas.microsoft.com/office/drawing/2014/chart" uri="{C3380CC4-5D6E-409C-BE32-E72D297353CC}">
              <c16:uniqueId val="{00000002-FA65-468F-B30B-A954229D29ED}"/>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title>
          <c:tx>
            <c:rich>
              <a:bodyPr rot="0"/>
              <a:lstStyle/>
              <a:p>
                <a:pPr>
                  <a:defRPr sz="2000" b="0" i="0" u="none" strike="noStrike">
                    <a:solidFill>
                      <a:srgbClr val="000000"/>
                    </a:solidFill>
                    <a:latin typeface="Helvetica Light"/>
                  </a:defRPr>
                </a:pPr>
                <a:r>
                  <a:rPr lang="en-US" sz="2000" b="0" i="0" u="none" strike="noStrike">
                    <a:solidFill>
                      <a:srgbClr val="000000"/>
                    </a:solidFill>
                    <a:latin typeface="Helvetica Light"/>
                  </a:rPr>
                  <a:t>Write Ratio</a:t>
                </a:r>
              </a:p>
            </c:rich>
          </c:tx>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sz="2000" b="0" i="0" u="none" strike="noStrike">
                <a:solidFill>
                  <a:srgbClr val="000000"/>
                </a:solidFill>
                <a:latin typeface="Helvetica Light"/>
              </a:defRPr>
            </a:pPr>
            <a:endParaRPr lang="en-US"/>
          </a:p>
        </c:txPr>
        <c:crossAx val="2094734553"/>
        <c:crosses val="autoZero"/>
        <c:auto val="1"/>
        <c:lblAlgn val="ctr"/>
        <c:lblOffset val="100"/>
        <c:noMultiLvlLbl val="1"/>
      </c:catAx>
      <c:valAx>
        <c:axId val="2094734553"/>
        <c:scaling>
          <c:orientation val="minMax"/>
          <c:max val="200"/>
        </c:scaling>
        <c:delete val="0"/>
        <c:axPos val="l"/>
        <c:majorGridlines>
          <c:spPr>
            <a:ln w="12700" cap="flat">
              <a:solidFill>
                <a:srgbClr val="929292"/>
              </a:solidFill>
              <a:custDash>
                <a:ds d="200000" sp="200000"/>
              </a:custDash>
              <a:miter lim="400000"/>
            </a:ln>
          </c:spPr>
        </c:majorGridlines>
        <c:title>
          <c:tx>
            <c:rich>
              <a:bodyPr rot="-5400000"/>
              <a:lstStyle/>
              <a:p>
                <a:pPr>
                  <a:defRPr sz="2000" b="0" i="0" u="none" strike="noStrike">
                    <a:solidFill>
                      <a:srgbClr val="000000"/>
                    </a:solidFill>
                    <a:latin typeface="Helvetica Light"/>
                  </a:defRPr>
                </a:pPr>
                <a:r>
                  <a:rPr lang="en-US" sz="2000" b="0" i="0" u="none" strike="noStrike">
                    <a:solidFill>
                      <a:srgbClr val="000000"/>
                    </a:solidFill>
                    <a:latin typeface="Helvetica Light"/>
                  </a:rPr>
                  <a:t>Throughput (Mops/s)</a:t>
                </a:r>
              </a:p>
            </c:rich>
          </c:tx>
          <c:layout>
            <c:manualLayout>
              <c:xMode val="edge"/>
              <c:yMode val="edge"/>
              <c:x val="1.6926190008982111E-2"/>
              <c:y val="0.28746065484982619"/>
            </c:manualLayout>
          </c:layout>
          <c:overlay val="1"/>
        </c:title>
        <c:numFmt formatCode="General" sourceLinked="0"/>
        <c:majorTickMark val="none"/>
        <c:minorTickMark val="none"/>
        <c:tickLblPos val="nextTo"/>
        <c:spPr>
          <a:ln w="12700" cap="flat">
            <a:noFill/>
            <a:prstDash val="solid"/>
            <a:miter lim="400000"/>
          </a:ln>
        </c:spPr>
        <c:txPr>
          <a:bodyPr rot="0"/>
          <a:lstStyle/>
          <a:p>
            <a:pPr>
              <a:defRPr sz="2000" b="0" i="0" u="none" strike="noStrike">
                <a:solidFill>
                  <a:srgbClr val="000000"/>
                </a:solidFill>
                <a:latin typeface="Helvetica Light"/>
              </a:defRPr>
            </a:pPr>
            <a:endParaRPr lang="en-US"/>
          </a:p>
        </c:txPr>
        <c:crossAx val="2094734552"/>
        <c:crosses val="autoZero"/>
        <c:crossBetween val="midCat"/>
        <c:majorUnit val="20"/>
        <c:minorUnit val="1"/>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aseline="0" dirty="0"/>
              <a:t>In this presentation, I will talk about our work Pegasus, a new approach to load balancing in distributed storage systems using in-network coherence directories</a:t>
            </a:r>
          </a:p>
        </p:txBody>
      </p:sp>
    </p:spTree>
    <p:extLst>
      <p:ext uri="{BB962C8B-B14F-4D97-AF65-F5344CB8AC3E}">
        <p14:creationId xmlns:p14="http://schemas.microsoft.com/office/powerpoint/2010/main" val="3814003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8" name="Shape 1908"/>
          <p:cNvSpPr>
            <a:spLocks noGrp="1" noRot="1" noChangeAspect="1"/>
          </p:cNvSpPr>
          <p:nvPr>
            <p:ph type="sldImg"/>
          </p:nvPr>
        </p:nvSpPr>
        <p:spPr>
          <a:prstGeom prst="rect">
            <a:avLst/>
          </a:prstGeom>
        </p:spPr>
        <p:txBody>
          <a:bodyPr/>
          <a:lstStyle/>
          <a:p>
            <a:endParaRPr/>
          </a:p>
        </p:txBody>
      </p:sp>
      <p:sp>
        <p:nvSpPr>
          <p:cNvPr id="1909" name="Shape 1909"/>
          <p:cNvSpPr>
            <a:spLocks noGrp="1"/>
          </p:cNvSpPr>
          <p:nvPr>
            <p:ph type="body" sz="quarter" idx="1"/>
          </p:nvPr>
        </p:nvSpPr>
        <p:spPr>
          <a:prstGeom prst="rect">
            <a:avLst/>
          </a:prstGeom>
        </p:spPr>
        <p:txBody>
          <a:bodyPr/>
          <a:lstStyle/>
          <a:p>
            <a:r>
              <a:rPr lang="en-US" dirty="0"/>
              <a:t>Our idea of using a coherence directory is inspired by CPU cache coherence protocols. It is a centralized directory that tracks which set of objects are currently replicated, and the location of these objects. The directory processes all storage requests and forwards requests to the right server with spare processing capacity. And the directory ensures strong consistency among all the copies of the replicated objects.</a:t>
            </a:r>
            <a:endParaRPr dirty="0"/>
          </a:p>
        </p:txBody>
      </p:sp>
    </p:spTree>
    <p:extLst>
      <p:ext uri="{BB962C8B-B14F-4D97-AF65-F5344CB8AC3E}">
        <p14:creationId xmlns:p14="http://schemas.microsoft.com/office/powerpoint/2010/main" val="560193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Let me illustrate Pegasus’ coherence directory with an example. Say three objects A, B, and D are currently replicated. We track both the ID and the locations of the objects in the coherence directory. One important benefit of the coherence directory is that it can forward client requests to the right server without needing the clients to know it. When the directory receives a read request, it can pick a server in the object’s replica set with spare processing capacity to forward the request to. Surprisingly, the other powerful</a:t>
            </a:r>
            <a:r>
              <a:rPr lang="en-SG" baseline="0" dirty="0"/>
              <a:t> capability of the coherence directory is that it can rebalance the replica set on every write. When receiving a write request, the coherence directory can select a different set of servers to forward the request to. The key point here is that, to avoid subsequent requests reading the old version, we only need to update the directory with the new replica set, because all requests will go through the directory first. There are, however, two major challenges. First, since the directory needs to process all traffic going to the system, how do we make sure it won’t become the performance bottleneck. Second, how do we design a coherence protocol that guarantees linearizability but without the expensive invalidation overhead in existing solutions</a:t>
            </a:r>
            <a:endParaRPr lang="en-SG" dirty="0"/>
          </a:p>
        </p:txBody>
      </p:sp>
    </p:spTree>
    <p:extLst>
      <p:ext uri="{BB962C8B-B14F-4D97-AF65-F5344CB8AC3E}">
        <p14:creationId xmlns:p14="http://schemas.microsoft.com/office/powerpoint/2010/main" val="1152513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To address the first challenge, we observe that in a rack-scale system, all requests and replies need to traverse the top-of-rack switch. So the </a:t>
            </a:r>
            <a:r>
              <a:rPr lang="en-SG" dirty="0" err="1"/>
              <a:t>ToR</a:t>
            </a:r>
            <a:r>
              <a:rPr lang="en-SG" dirty="0"/>
              <a:t> switch essentially serves as a central point of the system, making it the ideal place to implement the coherence directory. Moreover, switches are designed to process packets at line-rate, so they won’t become the throughput bottleneck of the rack. Also, since requests and replies need to traverse the </a:t>
            </a:r>
            <a:r>
              <a:rPr lang="en-SG" dirty="0" err="1"/>
              <a:t>ToR</a:t>
            </a:r>
            <a:r>
              <a:rPr lang="en-SG" dirty="0"/>
              <a:t> anyway, putting a directory there adds zero latency overhead.</a:t>
            </a:r>
          </a:p>
        </p:txBody>
      </p:sp>
    </p:spTree>
    <p:extLst>
      <p:ext uri="{BB962C8B-B14F-4D97-AF65-F5344CB8AC3E}">
        <p14:creationId xmlns:p14="http://schemas.microsoft.com/office/powerpoint/2010/main" val="1018795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For the second challenge, note that since the switch processes all the requests, to guarantee strong consistency, we only need to have the switch tracks which servers have the latest copy of an object, and forwards requests accordingly. And that can be done by updating the coherence directory when the switch receives replies from the servers. But how to deal with asynchrony in the network such as message drop, delay, and reordering? In Pegasus, we handle that with a lightweight version-based protocol</a:t>
            </a:r>
          </a:p>
        </p:txBody>
      </p:sp>
    </p:spTree>
    <p:extLst>
      <p:ext uri="{BB962C8B-B14F-4D97-AF65-F5344CB8AC3E}">
        <p14:creationId xmlns:p14="http://schemas.microsoft.com/office/powerpoint/2010/main" val="1209770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More concretely, we augment the coherence directory with 2 set of version numbers: a single next version number, and one completed version for each replicated object. When a write request reaches the switch, the directory writes the next version number into the packet header, and increments the number on the switch. Then the switch selects servers with spare capacity to forward the requests to, in this case S0 and S2. After the servers process the writes, they attach the same version number into their reply messages. When the reply message reaches the switch, the switch compares the version number in the packet with the completed version number in the directory. In this case the number is bigger, so the switch updates the number in the directory, and resets the replica to contain only S0. Now when the second reply reaches the switch, the two numbers are equal, so the switch simply adds S2 to the replica set. Now, when a subsequent read request arrives at the switch, the switch looks up the replica set in the directory, and can forward the read to either S0 or S2, both of which have the latest copy of the object. Our version-based coherence protocol has the following nice properties: it guarantees linearizability, all requests are completed in 1 round trip time, the protocol is non-blocking, and importantly it does not generate extra invalidation traffic.</a:t>
            </a:r>
          </a:p>
        </p:txBody>
      </p:sp>
    </p:spTree>
    <p:extLst>
      <p:ext uri="{BB962C8B-B14F-4D97-AF65-F5344CB8AC3E}">
        <p14:creationId xmlns:p14="http://schemas.microsoft.com/office/powerpoint/2010/main" val="2598392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There are some other protocol details, including how to add and remove replicated objects, how to avoid duplicate requests, and how does the switch select servers for request forwarding. You can refer to our paper for more details. One point we want to emphasize is that selective replication in a Pegasus rack is for load balancing, not for fault tolerance. To tolerate server and rack failures, we use a multi-rack deployment, and run chain replication across racks.</a:t>
            </a:r>
          </a:p>
        </p:txBody>
      </p:sp>
    </p:spTree>
    <p:extLst>
      <p:ext uri="{BB962C8B-B14F-4D97-AF65-F5344CB8AC3E}">
        <p14:creationId xmlns:p14="http://schemas.microsoft.com/office/powerpoint/2010/main" val="4289088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So far, I have talked about the high level design of the Pegasus coherence directory. We have implemented such a directory on a real Barefoot Tofino programmable switch using a pipelined approach. The first stage is a lookup table that checks if the key in the request or reply is for a replicated object. The second stage stores the directory version numbers and compares them with version numbers in the packet headers. The third stage maintains and updates the current replica set for each replicated objects. Once the switch picks the appropriate storage server for a request, the next stage rewrites the packet destination address accordingly. Lastly, we use a stage to track certain statistics such as object access rate for the controller to update the directory.</a:t>
            </a:r>
          </a:p>
        </p:txBody>
      </p:sp>
    </p:spTree>
    <p:extLst>
      <p:ext uri="{BB962C8B-B14F-4D97-AF65-F5344CB8AC3E}">
        <p14:creationId xmlns:p14="http://schemas.microsoft.com/office/powerpoint/2010/main" val="1393528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key benefit of the Pegasus design is that it enables very resource efficient switch implementation. First, the switch only stores small metadata. Secondly, it only needs to maintain states for the small number of replicated popular objects. In fact, the system only needs to replicated the most popular </a:t>
            </a:r>
            <a:r>
              <a:rPr lang="en-US" dirty="0" err="1"/>
              <a:t>nlogn</a:t>
            </a:r>
            <a:r>
              <a:rPr lang="en-US" dirty="0"/>
              <a:t> objects to achieve strong load balancing properties, where n is the number of servers, not objects. This result is an extension of a previous work on caching systems. Our switch implementation only consumes less than 3.5% of switch SRAM, making it feasible to coexist with other switch functionalities.</a:t>
            </a:r>
          </a:p>
        </p:txBody>
      </p:sp>
    </p:spTree>
    <p:extLst>
      <p:ext uri="{BB962C8B-B14F-4D97-AF65-F5344CB8AC3E}">
        <p14:creationId xmlns:p14="http://schemas.microsoft.com/office/powerpoint/2010/main" val="3841557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Lastly, let me show you some evaluation of our system. In our experiments, we generate client requests following either a uniform or a Zipfian key distribution, and measure the maximum throughput subject to a 99% latency SLO. We compare Pegasus with two other systems: first, a traditional consistent hashing system with 16 virtual nodes per server. Second, </a:t>
            </a:r>
            <a:r>
              <a:rPr lang="en-SG" dirty="0" err="1"/>
              <a:t>NetCache</a:t>
            </a:r>
            <a:r>
              <a:rPr lang="en-SG" dirty="0"/>
              <a:t>, a recent work that caches application data directly in programmable switches. Note that compare to Pegasus, </a:t>
            </a:r>
            <a:r>
              <a:rPr lang="en-SG" dirty="0" err="1"/>
              <a:t>NetCache</a:t>
            </a:r>
            <a:r>
              <a:rPr lang="en-SG" dirty="0"/>
              <a:t> uses a lot more switch resources, and it has a number of restrictions on the workload such as object sizes.</a:t>
            </a:r>
          </a:p>
        </p:txBody>
      </p:sp>
    </p:spTree>
    <p:extLst>
      <p:ext uri="{BB962C8B-B14F-4D97-AF65-F5344CB8AC3E}">
        <p14:creationId xmlns:p14="http://schemas.microsoft.com/office/powerpoint/2010/main" val="2157334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7" name="Shape 2157"/>
          <p:cNvSpPr>
            <a:spLocks noGrp="1" noRot="1" noChangeAspect="1"/>
          </p:cNvSpPr>
          <p:nvPr>
            <p:ph type="sldImg"/>
          </p:nvPr>
        </p:nvSpPr>
        <p:spPr>
          <a:prstGeom prst="rect">
            <a:avLst/>
          </a:prstGeom>
        </p:spPr>
        <p:txBody>
          <a:bodyPr/>
          <a:lstStyle/>
          <a:p>
            <a:endParaRPr/>
          </a:p>
        </p:txBody>
      </p:sp>
      <p:sp>
        <p:nvSpPr>
          <p:cNvPr id="2158" name="Shape 2158"/>
          <p:cNvSpPr>
            <a:spLocks noGrp="1"/>
          </p:cNvSpPr>
          <p:nvPr>
            <p:ph type="body" sz="quarter" idx="1"/>
          </p:nvPr>
        </p:nvSpPr>
        <p:spPr>
          <a:prstGeom prst="rect">
            <a:avLst/>
          </a:prstGeom>
        </p:spPr>
        <p:txBody>
          <a:bodyPr/>
          <a:lstStyle/>
          <a:p>
            <a:r>
              <a:rPr lang="en-SG" dirty="0"/>
              <a:t>First, we show that Pegasus is effective at load balancing under highly skewed, read-only workloads. Here, we measure the maximum throughput of the three systems with increasing skewness in the workloads. Note that Zipfian 1.2 is a very high skew level, but recent work has shown that such high skew does exist in real deployment. As you can see, throughput of consistent hashing drops significantly when the workload is skewed. Pegasus, on the other hand, is able to maintain its high throughput for all skewness levels. In fact, Pegasus achieves a 10x throughput improvement over consistent hashing when the workload is highly skewed. We can see that </a:t>
            </a:r>
            <a:r>
              <a:rPr lang="en-SG" dirty="0" err="1"/>
              <a:t>NetCache</a:t>
            </a:r>
            <a:r>
              <a:rPr lang="en-SG" dirty="0"/>
              <a:t> also achieves good load balancing. Actually it has a higher throughput when the workload is more skewed, because the cache in the switch provides additional processing capacity. However, here the workloads are read-only. What happens when there are writes in the workload?</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 name="Shape 1583"/>
          <p:cNvSpPr>
            <a:spLocks noGrp="1" noRot="1" noChangeAspect="1"/>
          </p:cNvSpPr>
          <p:nvPr>
            <p:ph type="sldImg"/>
          </p:nvPr>
        </p:nvSpPr>
        <p:spPr>
          <a:prstGeom prst="rect">
            <a:avLst/>
          </a:prstGeom>
        </p:spPr>
        <p:txBody>
          <a:bodyPr/>
          <a:lstStyle/>
          <a:p>
            <a:endParaRPr/>
          </a:p>
        </p:txBody>
      </p:sp>
      <p:sp>
        <p:nvSpPr>
          <p:cNvPr id="1584" name="Shape 1584"/>
          <p:cNvSpPr>
            <a:spLocks noGrp="1"/>
          </p:cNvSpPr>
          <p:nvPr>
            <p:ph type="body" sz="quarter" idx="1"/>
          </p:nvPr>
        </p:nvSpPr>
        <p:spPr>
          <a:prstGeom prst="rect">
            <a:avLst/>
          </a:prstGeom>
        </p:spPr>
        <p:txBody>
          <a:bodyPr/>
          <a:lstStyle/>
          <a:p>
            <a:r>
              <a:rPr lang="en-US" sz="3600" dirty="0"/>
              <a:t>Real-world workloads are often highly skewed. For example, a tweet from a </a:t>
            </a:r>
            <a:r>
              <a:rPr sz="3600" dirty="0"/>
              <a:t>celebrity like Justin Bieber </a:t>
            </a:r>
            <a:r>
              <a:rPr lang="en-US" sz="3600" dirty="0"/>
              <a:t>can </a:t>
            </a:r>
            <a:r>
              <a:rPr sz="3600" dirty="0"/>
              <a:t>attract millions of views, retweets and comments. But if you look at tweets from </a:t>
            </a:r>
            <a:r>
              <a:rPr lang="en-US" sz="3600" dirty="0"/>
              <a:t>other non-popular people, like </a:t>
            </a:r>
            <a:r>
              <a:rPr sz="3600" dirty="0"/>
              <a:t>me, they basically get zero traffic. </a:t>
            </a:r>
            <a:r>
              <a:rPr lang="en-US" sz="3600" dirty="0"/>
              <a:t>In fact the workloads commonly follow a power law, where </a:t>
            </a:r>
            <a:r>
              <a:rPr sz="3600" dirty="0"/>
              <a:t>a small percentage of popular items account</a:t>
            </a:r>
            <a:r>
              <a:rPr lang="en-US" sz="3600" dirty="0"/>
              <a:t>s</a:t>
            </a:r>
            <a:r>
              <a:rPr sz="3600" dirty="0"/>
              <a:t> for the majority of the</a:t>
            </a:r>
            <a:r>
              <a:rPr lang="en-US" sz="3600" dirty="0"/>
              <a:t> </a:t>
            </a:r>
            <a:r>
              <a:rPr sz="3600" dirty="0"/>
              <a:t>traffic</a:t>
            </a:r>
            <a:r>
              <a:rPr lang="en-US" sz="3600" dirty="0"/>
              <a:t> in a system</a:t>
            </a:r>
            <a:r>
              <a:rPr sz="3600" dirty="0"/>
              <a:t>. At the same time, the set of popular objects </a:t>
            </a:r>
            <a:r>
              <a:rPr lang="en-US" sz="3600" dirty="0"/>
              <a:t>are not static – they </a:t>
            </a:r>
            <a:r>
              <a:rPr sz="3600" dirty="0"/>
              <a:t>change </a:t>
            </a:r>
            <a:r>
              <a:rPr lang="en-US" sz="3600" dirty="0"/>
              <a:t>dynamically and rapidly</a:t>
            </a:r>
            <a:r>
              <a:rPr sz="3600" dirty="0"/>
              <a:t> as new trends rise and fall.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3" name="Shape 2173"/>
          <p:cNvSpPr>
            <a:spLocks noGrp="1" noRot="1" noChangeAspect="1"/>
          </p:cNvSpPr>
          <p:nvPr>
            <p:ph type="sldImg"/>
          </p:nvPr>
        </p:nvSpPr>
        <p:spPr>
          <a:prstGeom prst="rect">
            <a:avLst/>
          </a:prstGeom>
        </p:spPr>
        <p:txBody>
          <a:bodyPr/>
          <a:lstStyle/>
          <a:p>
            <a:endParaRPr/>
          </a:p>
        </p:txBody>
      </p:sp>
      <p:sp>
        <p:nvSpPr>
          <p:cNvPr id="2174" name="Shape 2174"/>
          <p:cNvSpPr>
            <a:spLocks noGrp="1"/>
          </p:cNvSpPr>
          <p:nvPr>
            <p:ph type="body" sz="quarter" idx="1"/>
          </p:nvPr>
        </p:nvSpPr>
        <p:spPr>
          <a:prstGeom prst="rect">
            <a:avLst/>
          </a:prstGeom>
        </p:spPr>
        <p:txBody>
          <a:bodyPr/>
          <a:lstStyle/>
          <a:p>
            <a:r>
              <a:rPr lang="en-US" dirty="0"/>
              <a:t>Well, here we use workloads with high skew, and vary the write ratio. 0 here means the workload is read-only, and 1 means it’s write-only. Even though </a:t>
            </a:r>
            <a:r>
              <a:rPr lang="en-US" dirty="0" err="1"/>
              <a:t>NetCache</a:t>
            </a:r>
            <a:r>
              <a:rPr lang="en-US" dirty="0"/>
              <a:t> performs really well when the workload is read-only, as soon as the workload contains a non-trivial amount of writes, its throughput drops by more than 80%. Pegasus on the other hand, is able to maintain its throughput level across all read/write ratios. In fact, Pegasus achieves a more than 11x throughput improvement over </a:t>
            </a:r>
            <a:r>
              <a:rPr lang="en-US" dirty="0" err="1"/>
              <a:t>NetCache</a:t>
            </a:r>
            <a:r>
              <a:rPr lang="en-US" dirty="0"/>
              <a:t> when the workload is write-intensive. In some other evaluations, we have also shown that Pegasus is equally effective at load balancing for various object sizes and for highly dynamic workloads. Please refer to our paper for more details.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9" name="Shape 2299"/>
          <p:cNvSpPr>
            <a:spLocks noGrp="1" noRot="1" noChangeAspect="1"/>
          </p:cNvSpPr>
          <p:nvPr>
            <p:ph type="sldImg"/>
          </p:nvPr>
        </p:nvSpPr>
        <p:spPr>
          <a:prstGeom prst="rect">
            <a:avLst/>
          </a:prstGeom>
        </p:spPr>
        <p:txBody>
          <a:bodyPr/>
          <a:lstStyle/>
          <a:p>
            <a:endParaRPr/>
          </a:p>
        </p:txBody>
      </p:sp>
      <p:sp>
        <p:nvSpPr>
          <p:cNvPr id="2300" name="Shape 2300"/>
          <p:cNvSpPr>
            <a:spLocks noGrp="1"/>
          </p:cNvSpPr>
          <p:nvPr>
            <p:ph type="body" sz="quarter" idx="1"/>
          </p:nvPr>
        </p:nvSpPr>
        <p:spPr>
          <a:prstGeom prst="rect">
            <a:avLst/>
          </a:prstGeom>
        </p:spPr>
        <p:txBody>
          <a:bodyPr/>
          <a:lstStyle/>
          <a:p>
            <a:r>
              <a:rPr lang="en-US" dirty="0"/>
              <a:t>In conclusion, today I talked about our new approach to distributed storage load balancing, by building a coherence directory directly in the top-of-rack switch. The directory tracks the location and forwards requests for the set of popular replicated objects, and simultaneously guarantees strong consistency. The resulting system, Pegasus, achieves a more than 10x throughput improvement compared to existing approaches, and it is equally effective under a wide range of workloads, including different read-write ratios and various object sizes. That’s all for my presentation, thank you and I’m happy to take questions now.</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2345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1549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Let me illustrate Pegasus’ coherence directory with an example. </a:t>
            </a:r>
          </a:p>
          <a:p>
            <a:r>
              <a:rPr lang="en-SG" dirty="0"/>
              <a:t>Can push the reply part to slide 14.</a:t>
            </a:r>
          </a:p>
          <a:p>
            <a:r>
              <a:rPr lang="en-SG" dirty="0"/>
              <a:t>“The other powerful</a:t>
            </a:r>
            <a:r>
              <a:rPr lang="en-SG" baseline="0" dirty="0"/>
              <a:t> thing about CD is for write requests…”</a:t>
            </a:r>
            <a:endParaRPr lang="en-SG" dirty="0"/>
          </a:p>
        </p:txBody>
      </p:sp>
    </p:spTree>
    <p:extLst>
      <p:ext uri="{BB962C8B-B14F-4D97-AF65-F5344CB8AC3E}">
        <p14:creationId xmlns:p14="http://schemas.microsoft.com/office/powerpoint/2010/main" val="536877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2" name="Shape 1772"/>
          <p:cNvSpPr>
            <a:spLocks noGrp="1" noRot="1" noChangeAspect="1"/>
          </p:cNvSpPr>
          <p:nvPr>
            <p:ph type="sldImg"/>
          </p:nvPr>
        </p:nvSpPr>
        <p:spPr>
          <a:prstGeom prst="rect">
            <a:avLst/>
          </a:prstGeom>
        </p:spPr>
        <p:txBody>
          <a:bodyPr/>
          <a:lstStyle/>
          <a:p>
            <a:endParaRPr/>
          </a:p>
        </p:txBody>
      </p:sp>
      <p:sp>
        <p:nvSpPr>
          <p:cNvPr id="1773" name="Shape 1773"/>
          <p:cNvSpPr>
            <a:spLocks noGrp="1"/>
          </p:cNvSpPr>
          <p:nvPr>
            <p:ph type="body" sz="quarter" idx="1"/>
          </p:nvPr>
        </p:nvSpPr>
        <p:spPr>
          <a:prstGeom prst="rect">
            <a:avLst/>
          </a:prstGeom>
        </p:spPr>
        <p:txBody>
          <a:bodyPr/>
          <a:lstStyle/>
          <a:p>
            <a:r>
              <a:t>The surprising result is that we only need to replicate the most popular O(nlogn) objects to achieve strong load balancing property, where n is the number of storage servers. This is a surprisingly low number, especially it only depends on the number of servers, not the number of objects. Our analysis is a generalization of a previous result on caching system.</a:t>
            </a:r>
          </a:p>
        </p:txBody>
      </p:sp>
    </p:spTree>
    <p:extLst>
      <p:ext uri="{BB962C8B-B14F-4D97-AF65-F5344CB8AC3E}">
        <p14:creationId xmlns:p14="http://schemas.microsoft.com/office/powerpoint/2010/main" val="1408739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7" name="Shape 1837"/>
          <p:cNvSpPr>
            <a:spLocks noGrp="1" noRot="1" noChangeAspect="1"/>
          </p:cNvSpPr>
          <p:nvPr>
            <p:ph type="sldImg"/>
          </p:nvPr>
        </p:nvSpPr>
        <p:spPr>
          <a:prstGeom prst="rect">
            <a:avLst/>
          </a:prstGeom>
        </p:spPr>
        <p:txBody>
          <a:bodyPr/>
          <a:lstStyle/>
          <a:p>
            <a:endParaRPr/>
          </a:p>
        </p:txBody>
      </p:sp>
      <p:sp>
        <p:nvSpPr>
          <p:cNvPr id="1838" name="Shape 1838"/>
          <p:cNvSpPr>
            <a:spLocks noGrp="1"/>
          </p:cNvSpPr>
          <p:nvPr>
            <p:ph type="body" sz="quarter" idx="1"/>
          </p:nvPr>
        </p:nvSpPr>
        <p:spPr>
          <a:prstGeom prst="rect">
            <a:avLst/>
          </a:prstGeom>
        </p:spPr>
        <p:txBody>
          <a:bodyPr/>
          <a:lstStyle/>
          <a:p>
            <a:r>
              <a:t>But why is replicating nlogn objects sufficient? First, we assume the total processing capacity of all servers is more than the combined load of all objects. This is a reasonable assumption because it is the minimum capacity provision you need without overloading the entire system. Now if we remove the load from the most popular nlogn objects, based on an adversarial analysis from a prior work, the remaining load across the servers are guaranteed to be balanced and no server will be overloaded. Now, if we replicate these popular objects on all the servers, then any request for these objects can go to any of the servers. Based on our capacity assumption, there is enough spare capacity elsewhere in the system to handle their load. As a result, there exist some way to redistribute their load without overloading any server. Well, one simple forwarding strategy that satisfies this condition is to forward to the least-loaded server for replicated objects. (animation)</a:t>
            </a:r>
          </a:p>
        </p:txBody>
      </p:sp>
    </p:spTree>
    <p:extLst>
      <p:ext uri="{BB962C8B-B14F-4D97-AF65-F5344CB8AC3E}">
        <p14:creationId xmlns:p14="http://schemas.microsoft.com/office/powerpoint/2010/main" val="3405228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 name="Shape 1614"/>
          <p:cNvSpPr>
            <a:spLocks noGrp="1" noRot="1" noChangeAspect="1"/>
          </p:cNvSpPr>
          <p:nvPr>
            <p:ph type="sldImg"/>
          </p:nvPr>
        </p:nvSpPr>
        <p:spPr>
          <a:prstGeom prst="rect">
            <a:avLst/>
          </a:prstGeom>
        </p:spPr>
        <p:txBody>
          <a:bodyPr/>
          <a:lstStyle/>
          <a:p>
            <a:endParaRPr/>
          </a:p>
        </p:txBody>
      </p:sp>
      <p:sp>
        <p:nvSpPr>
          <p:cNvPr id="1615" name="Shape 1615"/>
          <p:cNvSpPr>
            <a:spLocks noGrp="1"/>
          </p:cNvSpPr>
          <p:nvPr>
            <p:ph type="body" sz="quarter" idx="1"/>
          </p:nvPr>
        </p:nvSpPr>
        <p:spPr>
          <a:prstGeom prst="rect">
            <a:avLst/>
          </a:prstGeom>
        </p:spPr>
        <p:txBody>
          <a:bodyPr/>
          <a:lstStyle/>
          <a:p>
            <a:r>
              <a:rPr dirty="0"/>
              <a:t>These skewed </a:t>
            </a:r>
            <a:r>
              <a:rPr lang="en-US" dirty="0"/>
              <a:t>and dynamic </a:t>
            </a:r>
            <a:r>
              <a:rPr dirty="0"/>
              <a:t>workloads </a:t>
            </a:r>
            <a:r>
              <a:rPr lang="en-US" dirty="0"/>
              <a:t>present</a:t>
            </a:r>
            <a:r>
              <a:rPr dirty="0"/>
              <a:t> a </a:t>
            </a:r>
            <a:r>
              <a:rPr lang="en-US" dirty="0"/>
              <a:t>major </a:t>
            </a:r>
            <a:r>
              <a:rPr dirty="0"/>
              <a:t>challenge to distributed storage systems. As objects are partitioned</a:t>
            </a:r>
            <a:r>
              <a:rPr lang="en-US" dirty="0"/>
              <a:t> in a distributed storage system,</a:t>
            </a:r>
            <a:r>
              <a:rPr dirty="0"/>
              <a:t> </a:t>
            </a:r>
            <a:r>
              <a:rPr lang="en-US" dirty="0"/>
              <a:t>t</a:t>
            </a:r>
            <a:r>
              <a:rPr dirty="0"/>
              <a:t>he server that unfortunately stores </a:t>
            </a:r>
            <a:r>
              <a:rPr lang="en-US" dirty="0"/>
              <a:t>some </a:t>
            </a:r>
            <a:r>
              <a:rPr dirty="0"/>
              <a:t>popular </a:t>
            </a:r>
            <a:r>
              <a:rPr lang="en-US" dirty="0"/>
              <a:t>objects</a:t>
            </a:r>
            <a:r>
              <a:rPr dirty="0"/>
              <a:t> will receive </a:t>
            </a:r>
            <a:r>
              <a:rPr lang="en-US" dirty="0"/>
              <a:t>a lot </a:t>
            </a:r>
            <a:r>
              <a:rPr dirty="0"/>
              <a:t>more traffic than the others</a:t>
            </a:r>
            <a:r>
              <a:rPr lang="en-US" dirty="0"/>
              <a:t>. If the object becomes popular enough, it may even overload the entire server.</a:t>
            </a:r>
            <a:r>
              <a:rPr dirty="0"/>
              <a:t> </a:t>
            </a:r>
            <a:r>
              <a:rPr lang="en-US" dirty="0"/>
              <a:t>To avoid servers being overloaded, operators need to significantly over provision the system, wasting resources and incurring higher cost.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Real-world workloads are not only highly skewed, they are also quite diverse. For example, if you look at Twitter’s paper which is also published at this conference, they report that their storage systems are dealing with not just read-heavy workloads, but also read-write mixed and even write-heavy workloads. The variance in object sizes in these systems is also quite big. The implication is that load balancing techniques that target one specific workload, like read-heavy with tiny objects, will not work well in a real deployment.</a:t>
            </a:r>
          </a:p>
        </p:txBody>
      </p:sp>
    </p:spTree>
    <p:extLst>
      <p:ext uri="{BB962C8B-B14F-4D97-AF65-F5344CB8AC3E}">
        <p14:creationId xmlns:p14="http://schemas.microsoft.com/office/powerpoint/2010/main" val="2872759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 existing solutions that deal with these highly skewed workloads? There are two common approaches. The first approach is to cache the most popular objects in a faster caching tier. The caching tier then can absorb traffic going to these popular objects, and as a result, making the load on the backend storage servers more uniform. The second approach is to replicate the most popular objects on multiple servers. Requests to these objects then can be forwarded to any server with a copy, effectively distributing load across the servers</a:t>
            </a:r>
          </a:p>
        </p:txBody>
      </p:sp>
    </p:spTree>
    <p:extLst>
      <p:ext uri="{BB962C8B-B14F-4D97-AF65-F5344CB8AC3E}">
        <p14:creationId xmlns:p14="http://schemas.microsoft.com/office/powerpoint/2010/main" val="2211431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both of these approaches have significant limitations. A caching approach is only effective for read-heavy workloads, because write requests still need to be processed by the backend storage systems, and they would incur extra cache invalidation traffic. Caching is also only effective when the caching tier is magnitude faster than the storage tier. As storage systems themselves are getting faster for example with in-memory storage and new non-volatile memory technologies, an in-memory caching tier is no longer effective for load balancing. Recently, there are proposals to cache data directly in the network switches, but that approach also comes with severe limitations like restrictions on the size of the object. Well, in a selective replication approach, as the workload is dynamic, it is very challenging for the clients to track which set of objects are currently replicated and the locations of the copies. Existing solutions also either do no provide strong consistency for the replicated objects or use very expensive coherence protocol. So, Is there a way to overcome all these limitations?</a:t>
            </a:r>
          </a:p>
        </p:txBody>
      </p:sp>
    </p:spTree>
    <p:extLst>
      <p:ext uri="{BB962C8B-B14F-4D97-AF65-F5344CB8AC3E}">
        <p14:creationId xmlns:p14="http://schemas.microsoft.com/office/powerpoint/2010/main" val="1075875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yes! Now, let me introduce to you our system, Pegasus. Pegasus is a rack-scale storage system, which consists of 32-128 storage servers connected to a single, programmable top-of-rack switch. Pegasus overcomes the limitations of existing solutions, specifically, it provides good load balancing properties for highly skewed and dynamic workloads, it works with fast in-memory storage systems, it is effective for any object sizes, and workloads with different read-write ratios, and lastly, it guarantees linearizability.</a:t>
            </a:r>
          </a:p>
        </p:txBody>
      </p:sp>
    </p:spTree>
    <p:extLst>
      <p:ext uri="{BB962C8B-B14F-4D97-AF65-F5344CB8AC3E}">
        <p14:creationId xmlns:p14="http://schemas.microsoft.com/office/powerpoint/2010/main" val="690807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key observation is that, in a rack scale system, even when some of the servers are overloaded because of skewed workload, there are still spare processing capacity elsewhere in the rack. So if we can replicate popular objects to these servers and steer traffic to the appropriate servers, we can effectively balance load in the rack. But there are two challenges: first, how do we route client requests to the right server? and second, how do we guarantee consistency among the replicated copies of these objects?</a:t>
            </a:r>
          </a:p>
        </p:txBody>
      </p:sp>
    </p:spTree>
    <p:extLst>
      <p:ext uri="{BB962C8B-B14F-4D97-AF65-F5344CB8AC3E}">
        <p14:creationId xmlns:p14="http://schemas.microsoft.com/office/powerpoint/2010/main" val="1664192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Pegasus, we address these challenges by augmenting the selective replication approach (that is, to replicate the most popular objects on multiple servers), with an in-network coherence directory that is implemented directly in the programmable top-of-rack switch</a:t>
            </a:r>
          </a:p>
        </p:txBody>
      </p:sp>
    </p:spTree>
    <p:extLst>
      <p:ext uri="{BB962C8B-B14F-4D97-AF65-F5344CB8AC3E}">
        <p14:creationId xmlns:p14="http://schemas.microsoft.com/office/powerpoint/2010/main" val="198086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6249"/>
            <a:ext cx="9753600" cy="3395698"/>
          </a:xfrm>
        </p:spPr>
        <p:txBody>
          <a:bodyPr anchor="b"/>
          <a:lstStyle>
            <a:lvl1pPr algn="ctr">
              <a:defRPr sz="6400"/>
            </a:lvl1pPr>
          </a:lstStyle>
          <a:p>
            <a:r>
              <a:rPr lang="en-US"/>
              <a:t>Click to edit Master title style</a:t>
            </a:r>
          </a:p>
        </p:txBody>
      </p:sp>
      <p:sp>
        <p:nvSpPr>
          <p:cNvPr id="3" name="Subtitle 2"/>
          <p:cNvSpPr>
            <a:spLocks noGrp="1"/>
          </p:cNvSpPr>
          <p:nvPr>
            <p:ph type="subTitle" idx="1"/>
          </p:nvPr>
        </p:nvSpPr>
        <p:spPr>
          <a:xfrm>
            <a:off x="1625600" y="5122898"/>
            <a:ext cx="9753600" cy="2354862"/>
          </a:xfrm>
        </p:spPr>
        <p:txBody>
          <a:bodyPr/>
          <a:lstStyle>
            <a:lvl1pPr marL="0" indent="0" algn="ctr">
              <a:buNone/>
              <a:defRPr sz="2560"/>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p>
        </p:txBody>
      </p:sp>
      <p:sp>
        <p:nvSpPr>
          <p:cNvPr id="4" name="Date Placeholder 3"/>
          <p:cNvSpPr>
            <a:spLocks noGrp="1"/>
          </p:cNvSpPr>
          <p:nvPr>
            <p:ph type="dt" sz="half" idx="10"/>
          </p:nvPr>
        </p:nvSpPr>
        <p:spPr/>
        <p:txBody>
          <a:bodyPr/>
          <a:lstStyle/>
          <a:p>
            <a:fld id="{2176631B-6B8D-4B4A-902D-4E9E81166154}" type="datetimeFigureOut">
              <a:rPr lang="en-US" smtClean="0"/>
              <a:t>10/29/20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90322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76631B-6B8D-4B4A-902D-4E9E81166154}" type="datetimeFigureOut">
              <a:rPr lang="en-US" smtClean="0"/>
              <a:t>10/29/20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45152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6560" y="519289"/>
            <a:ext cx="2804160" cy="8265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94080" y="519289"/>
            <a:ext cx="8249920" cy="82657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76631B-6B8D-4B4A-902D-4E9E81166154}" type="datetimeFigureOut">
              <a:rPr lang="en-US" smtClean="0"/>
              <a:t>10/29/20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256319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06550" y="635000"/>
            <a:ext cx="9779000" cy="652272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656310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9243287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8539578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76631B-6B8D-4B4A-902D-4E9E81166154}" type="datetimeFigureOut">
              <a:rPr lang="en-US" smtClean="0"/>
              <a:t>10/29/20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44618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307" y="2431628"/>
            <a:ext cx="11216640" cy="4057226"/>
          </a:xfrm>
        </p:spPr>
        <p:txBody>
          <a:bodyPr anchor="b"/>
          <a:lstStyle>
            <a:lvl1pPr>
              <a:defRPr sz="6400"/>
            </a:lvl1pPr>
          </a:lstStyle>
          <a:p>
            <a:r>
              <a:rPr lang="en-US"/>
              <a:t>Click to edit Master title style</a:t>
            </a:r>
          </a:p>
        </p:txBody>
      </p:sp>
      <p:sp>
        <p:nvSpPr>
          <p:cNvPr id="3" name="Text Placeholder 2"/>
          <p:cNvSpPr>
            <a:spLocks noGrp="1"/>
          </p:cNvSpPr>
          <p:nvPr>
            <p:ph type="body" idx="1"/>
          </p:nvPr>
        </p:nvSpPr>
        <p:spPr>
          <a:xfrm>
            <a:off x="887307" y="6527237"/>
            <a:ext cx="11216640" cy="2133599"/>
          </a:xfrm>
        </p:spPr>
        <p:txBody>
          <a:bodyPr/>
          <a:lstStyle>
            <a:lvl1pPr marL="0" indent="0">
              <a:buNone/>
              <a:defRPr sz="2560">
                <a:solidFill>
                  <a:schemeClr val="tx1">
                    <a:tint val="75000"/>
                  </a:schemeClr>
                </a:solidFill>
              </a:defRPr>
            </a:lvl1pPr>
            <a:lvl2pPr marL="487695" indent="0">
              <a:buNone/>
              <a:defRPr sz="2133">
                <a:solidFill>
                  <a:schemeClr val="tx1">
                    <a:tint val="75000"/>
                  </a:schemeClr>
                </a:solidFill>
              </a:defRPr>
            </a:lvl2pPr>
            <a:lvl3pPr marL="975390" indent="0">
              <a:buNone/>
              <a:defRPr sz="1920">
                <a:solidFill>
                  <a:schemeClr val="tx1">
                    <a:tint val="75000"/>
                  </a:schemeClr>
                </a:solidFill>
              </a:defRPr>
            </a:lvl3pPr>
            <a:lvl4pPr marL="1463086" indent="0">
              <a:buNone/>
              <a:defRPr sz="1707">
                <a:solidFill>
                  <a:schemeClr val="tx1">
                    <a:tint val="75000"/>
                  </a:schemeClr>
                </a:solidFill>
              </a:defRPr>
            </a:lvl4pPr>
            <a:lvl5pPr marL="1950781" indent="0">
              <a:buNone/>
              <a:defRPr sz="1707">
                <a:solidFill>
                  <a:schemeClr val="tx1">
                    <a:tint val="75000"/>
                  </a:schemeClr>
                </a:solidFill>
              </a:defRPr>
            </a:lvl5pPr>
            <a:lvl6pPr marL="2438476" indent="0">
              <a:buNone/>
              <a:defRPr sz="1707">
                <a:solidFill>
                  <a:schemeClr val="tx1">
                    <a:tint val="75000"/>
                  </a:schemeClr>
                </a:solidFill>
              </a:defRPr>
            </a:lvl6pPr>
            <a:lvl7pPr marL="2926171" indent="0">
              <a:buNone/>
              <a:defRPr sz="1707">
                <a:solidFill>
                  <a:schemeClr val="tx1">
                    <a:tint val="75000"/>
                  </a:schemeClr>
                </a:solidFill>
              </a:defRPr>
            </a:lvl7pPr>
            <a:lvl8pPr marL="3413867" indent="0">
              <a:buNone/>
              <a:defRPr sz="1707">
                <a:solidFill>
                  <a:schemeClr val="tx1">
                    <a:tint val="75000"/>
                  </a:schemeClr>
                </a:solidFill>
              </a:defRPr>
            </a:lvl8pPr>
            <a:lvl9pPr marL="3901562" indent="0">
              <a:buNone/>
              <a:defRPr sz="170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76631B-6B8D-4B4A-902D-4E9E81166154}" type="datetimeFigureOut">
              <a:rPr lang="en-US" smtClean="0"/>
              <a:t>10/29/20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507050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94080" y="2596444"/>
            <a:ext cx="5527040" cy="61885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83680" y="2596444"/>
            <a:ext cx="5527040" cy="61885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76631B-6B8D-4B4A-902D-4E9E81166154}" type="datetimeFigureOut">
              <a:rPr lang="en-US" smtClean="0"/>
              <a:t>10/29/20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03403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774" y="519290"/>
            <a:ext cx="11216640" cy="1885245"/>
          </a:xfrm>
        </p:spPr>
        <p:txBody>
          <a:bodyPr/>
          <a:lstStyle/>
          <a:p>
            <a:r>
              <a:rPr lang="en-US"/>
              <a:t>Click to edit Master title style</a:t>
            </a:r>
          </a:p>
        </p:txBody>
      </p:sp>
      <p:sp>
        <p:nvSpPr>
          <p:cNvPr id="3" name="Text Placeholder 2"/>
          <p:cNvSpPr>
            <a:spLocks noGrp="1"/>
          </p:cNvSpPr>
          <p:nvPr>
            <p:ph type="body" idx="1"/>
          </p:nvPr>
        </p:nvSpPr>
        <p:spPr>
          <a:xfrm>
            <a:off x="895775" y="2390987"/>
            <a:ext cx="5501639"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Edit Master text styles</a:t>
            </a:r>
          </a:p>
        </p:txBody>
      </p:sp>
      <p:sp>
        <p:nvSpPr>
          <p:cNvPr id="4" name="Content Placeholder 3"/>
          <p:cNvSpPr>
            <a:spLocks noGrp="1"/>
          </p:cNvSpPr>
          <p:nvPr>
            <p:ph sz="half" idx="2"/>
          </p:nvPr>
        </p:nvSpPr>
        <p:spPr>
          <a:xfrm>
            <a:off x="895775" y="3562773"/>
            <a:ext cx="5501639" cy="5240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83680" y="2390987"/>
            <a:ext cx="5528734"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Edit Master text styles</a:t>
            </a:r>
          </a:p>
        </p:txBody>
      </p:sp>
      <p:sp>
        <p:nvSpPr>
          <p:cNvPr id="6" name="Content Placeholder 5"/>
          <p:cNvSpPr>
            <a:spLocks noGrp="1"/>
          </p:cNvSpPr>
          <p:nvPr>
            <p:ph sz="quarter" idx="4"/>
          </p:nvPr>
        </p:nvSpPr>
        <p:spPr>
          <a:xfrm>
            <a:off x="6583680" y="3562773"/>
            <a:ext cx="5528734" cy="5240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76631B-6B8D-4B4A-902D-4E9E81166154}" type="datetimeFigureOut">
              <a:rPr lang="en-US" smtClean="0"/>
              <a:t>10/29/20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916950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76631B-6B8D-4B4A-902D-4E9E81166154}" type="datetimeFigureOut">
              <a:rPr lang="en-US" smtClean="0"/>
              <a:t>10/29/20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96177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6631B-6B8D-4B4A-902D-4E9E81166154}" type="datetimeFigureOut">
              <a:rPr lang="en-US" smtClean="0"/>
              <a:t>10/29/20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999137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Content Placeholder 2"/>
          <p:cNvSpPr>
            <a:spLocks noGrp="1"/>
          </p:cNvSpPr>
          <p:nvPr>
            <p:ph idx="1"/>
          </p:nvPr>
        </p:nvSpPr>
        <p:spPr>
          <a:xfrm>
            <a:off x="5528734" y="1404338"/>
            <a:ext cx="6583680" cy="6931378"/>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2176631B-6B8D-4B4A-902D-4E9E81166154}" type="datetimeFigureOut">
              <a:rPr lang="en-US" smtClean="0"/>
              <a:t>10/29/20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727705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Picture Placeholder 2"/>
          <p:cNvSpPr>
            <a:spLocks noGrp="1"/>
          </p:cNvSpPr>
          <p:nvPr>
            <p:ph type="pic" idx="1"/>
          </p:nvPr>
        </p:nvSpPr>
        <p:spPr>
          <a:xfrm>
            <a:off x="5528734" y="1404338"/>
            <a:ext cx="6583680" cy="6931378"/>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endParaRPr lang="en-US"/>
          </a:p>
        </p:txBody>
      </p:sp>
      <p:sp>
        <p:nvSpPr>
          <p:cNvPr id="4" name="Text Placeholder 3"/>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2176631B-6B8D-4B4A-902D-4E9E81166154}" type="datetimeFigureOut">
              <a:rPr lang="en-US" smtClean="0"/>
              <a:t>10/29/20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78355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4080" y="519290"/>
            <a:ext cx="11216640" cy="18852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94080" y="2596444"/>
            <a:ext cx="11216640" cy="618857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94080" y="9040143"/>
            <a:ext cx="2926080" cy="519289"/>
          </a:xfrm>
          <a:prstGeom prst="rect">
            <a:avLst/>
          </a:prstGeom>
        </p:spPr>
        <p:txBody>
          <a:bodyPr vert="horz" lIns="91440" tIns="45720" rIns="91440" bIns="45720" rtlCol="0" anchor="ctr"/>
          <a:lstStyle>
            <a:lvl1pPr algn="l">
              <a:defRPr sz="1280">
                <a:solidFill>
                  <a:schemeClr val="tx1">
                    <a:tint val="75000"/>
                  </a:schemeClr>
                </a:solidFill>
              </a:defRPr>
            </a:lvl1pPr>
          </a:lstStyle>
          <a:p>
            <a:fld id="{2176631B-6B8D-4B4A-902D-4E9E81166154}" type="datetimeFigureOut">
              <a:rPr lang="en-US" smtClean="0"/>
              <a:t>10/29/20</a:t>
            </a:fld>
            <a:endParaRPr lang="en-US"/>
          </a:p>
        </p:txBody>
      </p:sp>
      <p:sp>
        <p:nvSpPr>
          <p:cNvPr id="5" name="Footer Placeholder 4"/>
          <p:cNvSpPr>
            <a:spLocks noGrp="1"/>
          </p:cNvSpPr>
          <p:nvPr>
            <p:ph type="ftr" sz="quarter" idx="3"/>
          </p:nvPr>
        </p:nvSpPr>
        <p:spPr>
          <a:xfrm>
            <a:off x="4307840" y="9040143"/>
            <a:ext cx="4389120" cy="519289"/>
          </a:xfrm>
          <a:prstGeom prst="rect">
            <a:avLst/>
          </a:prstGeom>
        </p:spPr>
        <p:txBody>
          <a:bodyPr vert="horz" lIns="91440" tIns="45720" rIns="91440" bIns="45720" rtlCol="0" anchor="ctr"/>
          <a:lstStyle>
            <a:lvl1pPr algn="ctr">
              <a:defRPr sz="1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84640" y="9040143"/>
            <a:ext cx="2926080" cy="519289"/>
          </a:xfrm>
          <a:prstGeom prst="rect">
            <a:avLst/>
          </a:prstGeom>
        </p:spPr>
        <p:txBody>
          <a:bodyPr vert="horz" lIns="91440" tIns="45720" rIns="91440" bIns="45720" rtlCol="0" anchor="ctr"/>
          <a:lstStyle>
            <a:lvl1pPr algn="r">
              <a:defRPr sz="1280">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31138634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2.xml"/><Relationship Id="rId7"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2.png"/><Relationship Id="rId7"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28.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0.png"/><Relationship Id="rId3" Type="http://schemas.openxmlformats.org/officeDocument/2006/relationships/image" Target="../media/image1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image" Target="../media/image11.png"/><Relationship Id="rId11" Type="http://schemas.openxmlformats.org/officeDocument/2006/relationships/image" Target="../media/image38.png"/><Relationship Id="rId5" Type="http://schemas.openxmlformats.org/officeDocument/2006/relationships/image" Target="../media/image34.png"/><Relationship Id="rId10" Type="http://schemas.openxmlformats.org/officeDocument/2006/relationships/image" Target="../media/image37.png"/><Relationship Id="rId4" Type="http://schemas.openxmlformats.org/officeDocument/2006/relationships/image" Target="../media/image33.png"/><Relationship Id="rId9"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o-Designing Distributed Systems with Programmable Network Hardware"/>
          <p:cNvSpPr txBox="1">
            <a:spLocks noGrp="1"/>
          </p:cNvSpPr>
          <p:nvPr>
            <p:ph type="ctrTitle"/>
          </p:nvPr>
        </p:nvSpPr>
        <p:spPr>
          <a:xfrm>
            <a:off x="759216" y="1554520"/>
            <a:ext cx="11486368" cy="3395698"/>
          </a:xfrm>
          <a:prstGeom prst="rect">
            <a:avLst/>
          </a:prstGeom>
        </p:spPr>
        <p:txBody>
          <a:bodyPr>
            <a:normAutofit fontScale="90000"/>
          </a:bodyPr>
          <a:lstStyle>
            <a:lvl1pPr defTabSz="467359">
              <a:defRPr sz="6400"/>
            </a:lvl1pPr>
          </a:lstStyle>
          <a:p>
            <a:r>
              <a:rPr lang="en-US" dirty="0"/>
              <a:t>Pegasus: Tolerating Skewed Workloads in Distributed Storage with In-Network Coherence Directories</a:t>
            </a:r>
            <a:endParaRPr dirty="0"/>
          </a:p>
        </p:txBody>
      </p:sp>
      <p:sp>
        <p:nvSpPr>
          <p:cNvPr id="129" name="Jialin Li"/>
          <p:cNvSpPr txBox="1">
            <a:spLocks noGrp="1"/>
          </p:cNvSpPr>
          <p:nvPr>
            <p:ph type="subTitle" idx="1"/>
          </p:nvPr>
        </p:nvSpPr>
        <p:spPr>
          <a:xfrm>
            <a:off x="1270000" y="6389261"/>
            <a:ext cx="10464800" cy="608177"/>
          </a:xfrm>
          <a:prstGeom prst="rect">
            <a:avLst/>
          </a:prstGeom>
        </p:spPr>
        <p:txBody>
          <a:bodyPr>
            <a:normAutofit/>
          </a:bodyPr>
          <a:lstStyle>
            <a:lvl1pPr>
              <a:defRPr sz="4000"/>
            </a:lvl1pPr>
          </a:lstStyle>
          <a:p>
            <a:r>
              <a:rPr sz="3200" b="1" dirty="0"/>
              <a:t>Jialin Li</a:t>
            </a:r>
            <a:r>
              <a:rPr lang="en-US" sz="3200" dirty="0"/>
              <a:t>, Jacob Nelson, Ellis Michael, Xin </a:t>
            </a:r>
            <a:r>
              <a:rPr lang="en-US" sz="3200" dirty="0" err="1"/>
              <a:t>Jin</a:t>
            </a:r>
            <a:r>
              <a:rPr lang="en-US" sz="3200" dirty="0"/>
              <a:t>, Dan R. K. Ports</a:t>
            </a:r>
            <a:endParaRPr sz="3200" dirty="0"/>
          </a:p>
        </p:txBody>
      </p:sp>
      <p:grpSp>
        <p:nvGrpSpPr>
          <p:cNvPr id="5" name="Group">
            <a:extLst>
              <a:ext uri="{FF2B5EF4-FFF2-40B4-BE49-F238E27FC236}">
                <a16:creationId xmlns:a16="http://schemas.microsoft.com/office/drawing/2014/main" id="{2F4FC9F1-7761-435B-A37D-20EA1C0119B7}"/>
              </a:ext>
            </a:extLst>
          </p:cNvPr>
          <p:cNvGrpSpPr/>
          <p:nvPr/>
        </p:nvGrpSpPr>
        <p:grpSpPr>
          <a:xfrm>
            <a:off x="11515136" y="4876800"/>
            <a:ext cx="1235427" cy="1214394"/>
            <a:chOff x="-38099" y="-38099"/>
            <a:chExt cx="1235426" cy="1214393"/>
          </a:xfrm>
        </p:grpSpPr>
        <p:pic>
          <p:nvPicPr>
            <p:cNvPr id="6" name="pegasus.png" descr="pegasus.png">
              <a:extLst>
                <a:ext uri="{FF2B5EF4-FFF2-40B4-BE49-F238E27FC236}">
                  <a16:creationId xmlns:a16="http://schemas.microsoft.com/office/drawing/2014/main" id="{7F3399DF-E641-4FA3-8451-C9CDF4790F72}"/>
                </a:ext>
              </a:extLst>
            </p:cNvPr>
            <p:cNvPicPr>
              <a:picLocks noChangeAspect="1"/>
            </p:cNvPicPr>
            <p:nvPr/>
          </p:nvPicPr>
          <p:blipFill>
            <a:blip r:embed="rId3"/>
            <a:stretch>
              <a:fillRect/>
            </a:stretch>
          </p:blipFill>
          <p:spPr>
            <a:xfrm>
              <a:off x="96703" y="86187"/>
              <a:ext cx="965820" cy="965820"/>
            </a:xfrm>
            <a:prstGeom prst="rect">
              <a:avLst/>
            </a:prstGeom>
            <a:ln w="12700" cap="flat">
              <a:noFill/>
              <a:miter lim="400000"/>
            </a:ln>
            <a:effectLst/>
          </p:spPr>
        </p:pic>
        <p:pic>
          <p:nvPicPr>
            <p:cNvPr id="7" name="Oval" descr="Oval">
              <a:extLst>
                <a:ext uri="{FF2B5EF4-FFF2-40B4-BE49-F238E27FC236}">
                  <a16:creationId xmlns:a16="http://schemas.microsoft.com/office/drawing/2014/main" id="{98AC988F-B778-48C5-8B9F-F852DAAC6554}"/>
                </a:ext>
              </a:extLst>
            </p:cNvPr>
            <p:cNvPicPr>
              <a:picLocks/>
            </p:cNvPicPr>
            <p:nvPr/>
          </p:nvPicPr>
          <p:blipFill>
            <a:blip r:embed="rId4">
              <a:alphaModFix amt="29936"/>
            </a:blip>
            <a:stretch>
              <a:fillRect/>
            </a:stretch>
          </p:blipFill>
          <p:spPr>
            <a:xfrm>
              <a:off x="-38100" y="-38100"/>
              <a:ext cx="1235427" cy="1214394"/>
            </a:xfrm>
            <a:prstGeom prst="rect">
              <a:avLst/>
            </a:prstGeom>
            <a:effectLst/>
          </p:spPr>
        </p:pic>
      </p:grpSp>
      <p:pic>
        <p:nvPicPr>
          <p:cNvPr id="3" name="Picture 2">
            <a:extLst>
              <a:ext uri="{FF2B5EF4-FFF2-40B4-BE49-F238E27FC236}">
                <a16:creationId xmlns:a16="http://schemas.microsoft.com/office/drawing/2014/main" id="{EF2356DC-4E4C-4D32-A45D-8A0A0FF9588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2379" y="7639771"/>
            <a:ext cx="2273813" cy="1118618"/>
          </a:xfrm>
          <a:prstGeom prst="rect">
            <a:avLst/>
          </a:prstGeom>
        </p:spPr>
      </p:pic>
      <p:pic>
        <p:nvPicPr>
          <p:cNvPr id="10" name="Picture 9">
            <a:extLst>
              <a:ext uri="{FF2B5EF4-FFF2-40B4-BE49-F238E27FC236}">
                <a16:creationId xmlns:a16="http://schemas.microsoft.com/office/drawing/2014/main" id="{66A41CA2-F6C1-4D82-8442-230383D7142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1037" y="7306582"/>
            <a:ext cx="2878356" cy="1784995"/>
          </a:xfrm>
          <a:prstGeom prst="rect">
            <a:avLst/>
          </a:prstGeom>
        </p:spPr>
      </p:pic>
      <p:pic>
        <p:nvPicPr>
          <p:cNvPr id="14" name="Picture 13">
            <a:extLst>
              <a:ext uri="{FF2B5EF4-FFF2-40B4-BE49-F238E27FC236}">
                <a16:creationId xmlns:a16="http://schemas.microsoft.com/office/drawing/2014/main" id="{7D63C517-9B50-44C6-8377-CBB57827A9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9393" y="7494020"/>
            <a:ext cx="2703164" cy="1215376"/>
          </a:xfrm>
          <a:prstGeom prst="rect">
            <a:avLst/>
          </a:prstGeom>
        </p:spPr>
      </p:pic>
      <p:pic>
        <p:nvPicPr>
          <p:cNvPr id="18" name="Picture 17">
            <a:extLst>
              <a:ext uri="{FF2B5EF4-FFF2-40B4-BE49-F238E27FC236}">
                <a16:creationId xmlns:a16="http://schemas.microsoft.com/office/drawing/2014/main" id="{85453A72-F2C4-4169-A4FC-F653F3E4D94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26192" y="7083863"/>
            <a:ext cx="3192986" cy="20526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82C81F-C02B-4DC9-88E7-4FA07861DE56}"/>
              </a:ext>
            </a:extLst>
          </p:cNvPr>
          <p:cNvSpPr>
            <a:spLocks noGrp="1"/>
          </p:cNvSpPr>
          <p:nvPr>
            <p:ph type="title"/>
          </p:nvPr>
        </p:nvSpPr>
        <p:spPr/>
        <p:txBody>
          <a:bodyPr/>
          <a:lstStyle/>
          <a:p>
            <a:r>
              <a:rPr lang="en-US" dirty="0">
                <a:cs typeface="Helvetica" panose="020B0604020202020204" pitchFamily="34" charset="0"/>
              </a:rPr>
              <a:t>Coherence directory </a:t>
            </a:r>
            <a:r>
              <a:rPr lang="en-US" dirty="0"/>
              <a:t>for replicated data</a:t>
            </a:r>
          </a:p>
        </p:txBody>
      </p:sp>
      <p:sp>
        <p:nvSpPr>
          <p:cNvPr id="6" name="Text Placeholder 5">
            <a:extLst>
              <a:ext uri="{FF2B5EF4-FFF2-40B4-BE49-F238E27FC236}">
                <a16:creationId xmlns:a16="http://schemas.microsoft.com/office/drawing/2014/main" id="{17A390B4-0E7D-4D18-AC14-1B1E0F76FE96}"/>
              </a:ext>
            </a:extLst>
          </p:cNvPr>
          <p:cNvSpPr>
            <a:spLocks noGrp="1"/>
          </p:cNvSpPr>
          <p:nvPr>
            <p:ph type="body" idx="1"/>
          </p:nvPr>
        </p:nvSpPr>
        <p:spPr/>
        <p:txBody>
          <a:bodyPr/>
          <a:lstStyle/>
          <a:p>
            <a:pPr marL="571500" indent="-571500">
              <a:lnSpc>
                <a:spcPct val="150000"/>
              </a:lnSpc>
            </a:pPr>
            <a:r>
              <a:rPr lang="en-US" sz="3200" dirty="0"/>
              <a:t>Inspired by CPU cache coherence protocols</a:t>
            </a:r>
          </a:p>
          <a:p>
            <a:pPr marL="571500" indent="-571500">
              <a:lnSpc>
                <a:spcPct val="150000"/>
              </a:lnSpc>
            </a:pPr>
            <a:r>
              <a:rPr lang="en-US" sz="3200" dirty="0"/>
              <a:t>Centralized directory that </a:t>
            </a:r>
            <a:r>
              <a:rPr lang="en-US" sz="3200" b="1" dirty="0"/>
              <a:t>tracks:</a:t>
            </a:r>
          </a:p>
          <a:p>
            <a:pPr marL="1059195" lvl="1" indent="-571500">
              <a:lnSpc>
                <a:spcPct val="150000"/>
              </a:lnSpc>
            </a:pPr>
            <a:r>
              <a:rPr lang="en-US" sz="2773" dirty="0"/>
              <a:t>Which objects are replicated</a:t>
            </a:r>
          </a:p>
          <a:p>
            <a:pPr marL="1059195" lvl="1" indent="-571500">
              <a:lnSpc>
                <a:spcPct val="150000"/>
              </a:lnSpc>
            </a:pPr>
            <a:r>
              <a:rPr lang="en-US" sz="2773" dirty="0"/>
              <a:t>Location of replicated objects</a:t>
            </a:r>
          </a:p>
          <a:p>
            <a:pPr marL="571500" indent="-571500">
              <a:lnSpc>
                <a:spcPct val="150000"/>
              </a:lnSpc>
            </a:pPr>
            <a:r>
              <a:rPr lang="en-US" sz="3200" b="1" dirty="0"/>
              <a:t>Forwards </a:t>
            </a:r>
            <a:r>
              <a:rPr lang="en-US" sz="3200" dirty="0"/>
              <a:t>requests to server with spare capacity</a:t>
            </a:r>
          </a:p>
          <a:p>
            <a:pPr marL="571500" indent="-571500">
              <a:lnSpc>
                <a:spcPct val="150000"/>
              </a:lnSpc>
            </a:pPr>
            <a:r>
              <a:rPr lang="en-US" sz="3200" dirty="0"/>
              <a:t>Ensures </a:t>
            </a:r>
            <a:r>
              <a:rPr lang="en-US" sz="3200" b="1" dirty="0"/>
              <a:t>strong consistency</a:t>
            </a:r>
          </a:p>
        </p:txBody>
      </p:sp>
    </p:spTree>
    <p:extLst>
      <p:ext uri="{BB962C8B-B14F-4D97-AF65-F5344CB8AC3E}">
        <p14:creationId xmlns:p14="http://schemas.microsoft.com/office/powerpoint/2010/main" val="99922586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FF05D2CA-A9B6-4E14-BF24-D0F540A8B26B}"/>
              </a:ext>
            </a:extLst>
          </p:cNvPr>
          <p:cNvGrpSpPr/>
          <p:nvPr/>
        </p:nvGrpSpPr>
        <p:grpSpPr>
          <a:xfrm>
            <a:off x="2131086" y="2463725"/>
            <a:ext cx="6936713" cy="2718203"/>
            <a:chOff x="175286" y="2463725"/>
            <a:chExt cx="6936713" cy="2718203"/>
          </a:xfrm>
        </p:grpSpPr>
        <p:sp>
          <p:nvSpPr>
            <p:cNvPr id="6" name="Rectangle">
              <a:extLst>
                <a:ext uri="{FF2B5EF4-FFF2-40B4-BE49-F238E27FC236}">
                  <a16:creationId xmlns:a16="http://schemas.microsoft.com/office/drawing/2014/main" id="{85CDD41E-6FC8-477D-B8E5-F13052726BC9}"/>
                </a:ext>
              </a:extLst>
            </p:cNvPr>
            <p:cNvSpPr/>
            <p:nvPr/>
          </p:nvSpPr>
          <p:spPr>
            <a:xfrm>
              <a:off x="1895476" y="2463725"/>
              <a:ext cx="5216523" cy="2718203"/>
            </a:xfrm>
            <a:prstGeom prst="rect">
              <a:avLst/>
            </a:prstGeom>
            <a:solidFill>
              <a:srgbClr val="DCDEE0"/>
            </a:solidFill>
            <a:ln w="127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dirty="0"/>
            </a:p>
          </p:txBody>
        </p:sp>
        <p:sp>
          <p:nvSpPr>
            <p:cNvPr id="60" name="TextBox 59">
              <a:extLst>
                <a:ext uri="{FF2B5EF4-FFF2-40B4-BE49-F238E27FC236}">
                  <a16:creationId xmlns:a16="http://schemas.microsoft.com/office/drawing/2014/main" id="{4115ECAF-0106-4B8F-A391-43C2E9CC458C}"/>
                </a:ext>
              </a:extLst>
            </p:cNvPr>
            <p:cNvSpPr txBox="1"/>
            <p:nvPr/>
          </p:nvSpPr>
          <p:spPr>
            <a:xfrm>
              <a:off x="175286" y="3289880"/>
              <a:ext cx="1854200" cy="830997"/>
            </a:xfrm>
            <a:prstGeom prst="rect">
              <a:avLst/>
            </a:prstGeom>
            <a:noFill/>
          </p:spPr>
          <p:txBody>
            <a:bodyPr wrap="square" rtlCol="0">
              <a:spAutoFit/>
            </a:bodyPr>
            <a:lstStyle/>
            <a:p>
              <a:r>
                <a:rPr lang="en-US" sz="2400" dirty="0"/>
                <a:t>Coherence Directory</a:t>
              </a:r>
            </a:p>
          </p:txBody>
        </p:sp>
      </p:grpSp>
      <p:sp>
        <p:nvSpPr>
          <p:cNvPr id="2" name="Title 1">
            <a:extLst>
              <a:ext uri="{FF2B5EF4-FFF2-40B4-BE49-F238E27FC236}">
                <a16:creationId xmlns:a16="http://schemas.microsoft.com/office/drawing/2014/main" id="{FBC05446-9E1E-41B0-AD60-8B90A16EBB89}"/>
              </a:ext>
            </a:extLst>
          </p:cNvPr>
          <p:cNvSpPr>
            <a:spLocks noGrp="1"/>
          </p:cNvSpPr>
          <p:nvPr>
            <p:ph type="title"/>
          </p:nvPr>
        </p:nvSpPr>
        <p:spPr/>
        <p:txBody>
          <a:bodyPr/>
          <a:lstStyle/>
          <a:p>
            <a:r>
              <a:rPr lang="en-US" dirty="0"/>
              <a:t>Coherence directory illustrated</a:t>
            </a:r>
          </a:p>
        </p:txBody>
      </p:sp>
      <p:sp>
        <p:nvSpPr>
          <p:cNvPr id="30" name="TextBox 29">
            <a:extLst>
              <a:ext uri="{FF2B5EF4-FFF2-40B4-BE49-F238E27FC236}">
                <a16:creationId xmlns:a16="http://schemas.microsoft.com/office/drawing/2014/main" id="{730237DC-1391-4B23-A125-F1AD0D7CBABA}"/>
              </a:ext>
            </a:extLst>
          </p:cNvPr>
          <p:cNvSpPr txBox="1"/>
          <p:nvPr/>
        </p:nvSpPr>
        <p:spPr>
          <a:xfrm>
            <a:off x="5692164" y="5194283"/>
            <a:ext cx="532518" cy="523220"/>
          </a:xfrm>
          <a:prstGeom prst="rect">
            <a:avLst/>
          </a:prstGeom>
          <a:noFill/>
        </p:spPr>
        <p:txBody>
          <a:bodyPr wrap="square" rtlCol="0">
            <a:spAutoFit/>
          </a:bodyPr>
          <a:lstStyle/>
          <a:p>
            <a:r>
              <a:rPr lang="en-US" sz="2800" dirty="0"/>
              <a:t>S0</a:t>
            </a:r>
          </a:p>
        </p:txBody>
      </p:sp>
      <p:sp>
        <p:nvSpPr>
          <p:cNvPr id="8" name="Obj ID">
            <a:extLst>
              <a:ext uri="{FF2B5EF4-FFF2-40B4-BE49-F238E27FC236}">
                <a16:creationId xmlns:a16="http://schemas.microsoft.com/office/drawing/2014/main" id="{3958B449-2C6E-4244-A7F5-642FAF96F11C}"/>
              </a:ext>
            </a:extLst>
          </p:cNvPr>
          <p:cNvSpPr txBox="1"/>
          <p:nvPr/>
        </p:nvSpPr>
        <p:spPr>
          <a:xfrm>
            <a:off x="4187747" y="2499547"/>
            <a:ext cx="1328262"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chemeClr val="accent1"/>
                </a:solidFill>
                <a:latin typeface="Chalkboard SE Regular"/>
                <a:ea typeface="Chalkboard SE Regular"/>
                <a:cs typeface="Chalkboard SE Regular"/>
                <a:sym typeface="Chalkboard SE Regular"/>
              </a:defRPr>
            </a:lvl1pPr>
          </a:lstStyle>
          <a:p>
            <a:r>
              <a:rPr lang="en-US" sz="2000" dirty="0"/>
              <a:t>Replicated</a:t>
            </a:r>
          </a:p>
          <a:p>
            <a:r>
              <a:rPr sz="2000" dirty="0"/>
              <a:t>Obj ID</a:t>
            </a:r>
          </a:p>
        </p:txBody>
      </p:sp>
      <p:sp>
        <p:nvSpPr>
          <p:cNvPr id="9" name="Replica Set">
            <a:extLst>
              <a:ext uri="{FF2B5EF4-FFF2-40B4-BE49-F238E27FC236}">
                <a16:creationId xmlns:a16="http://schemas.microsoft.com/office/drawing/2014/main" id="{DD72DA8D-01D4-4F1D-BCD4-55A59672DFD6}"/>
              </a:ext>
            </a:extLst>
          </p:cNvPr>
          <p:cNvSpPr txBox="1"/>
          <p:nvPr/>
        </p:nvSpPr>
        <p:spPr>
          <a:xfrm>
            <a:off x="6487487" y="2457991"/>
            <a:ext cx="1225806"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chemeClr val="accent5"/>
                </a:solidFill>
                <a:latin typeface="Chalkboard SE Regular"/>
                <a:ea typeface="Chalkboard SE Regular"/>
                <a:cs typeface="Chalkboard SE Regular"/>
                <a:sym typeface="Chalkboard SE Regular"/>
              </a:defRPr>
            </a:lvl1pPr>
          </a:lstStyle>
          <a:p>
            <a:r>
              <a:rPr sz="2000" dirty="0"/>
              <a:t>Replica Set</a:t>
            </a:r>
          </a:p>
        </p:txBody>
      </p:sp>
      <p:grpSp>
        <p:nvGrpSpPr>
          <p:cNvPr id="10" name="Group">
            <a:extLst>
              <a:ext uri="{FF2B5EF4-FFF2-40B4-BE49-F238E27FC236}">
                <a16:creationId xmlns:a16="http://schemas.microsoft.com/office/drawing/2014/main" id="{0BDC3A06-915C-4EED-9133-C7906AB354D7}"/>
              </a:ext>
            </a:extLst>
          </p:cNvPr>
          <p:cNvGrpSpPr/>
          <p:nvPr/>
        </p:nvGrpSpPr>
        <p:grpSpPr>
          <a:xfrm>
            <a:off x="4650322" y="3243548"/>
            <a:ext cx="259686" cy="1802283"/>
            <a:chOff x="-11564" y="134740"/>
            <a:chExt cx="305806" cy="2506338"/>
          </a:xfrm>
        </p:grpSpPr>
        <p:sp>
          <p:nvSpPr>
            <p:cNvPr id="11" name="A1">
              <a:extLst>
                <a:ext uri="{FF2B5EF4-FFF2-40B4-BE49-F238E27FC236}">
                  <a16:creationId xmlns:a16="http://schemas.microsoft.com/office/drawing/2014/main" id="{1D19A1F2-4960-4CC2-BE27-1C66D58362F9}"/>
                </a:ext>
              </a:extLst>
            </p:cNvPr>
            <p:cNvSpPr txBox="1"/>
            <p:nvPr/>
          </p:nvSpPr>
          <p:spPr>
            <a:xfrm>
              <a:off x="-6845" y="134740"/>
              <a:ext cx="296368" cy="5706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a:latin typeface="Chalkboard SE Regular"/>
                  <a:ea typeface="Chalkboard SE Regular"/>
                  <a:cs typeface="Chalkboard SE Regular"/>
                  <a:sym typeface="Chalkboard SE Regular"/>
                </a:defRPr>
              </a:lvl1pPr>
            </a:lstStyle>
            <a:p>
              <a:r>
                <a:rPr sz="2000" dirty="0"/>
                <a:t>A</a:t>
              </a:r>
            </a:p>
          </p:txBody>
        </p:sp>
        <p:sp>
          <p:nvSpPr>
            <p:cNvPr id="12" name="B4">
              <a:extLst>
                <a:ext uri="{FF2B5EF4-FFF2-40B4-BE49-F238E27FC236}">
                  <a16:creationId xmlns:a16="http://schemas.microsoft.com/office/drawing/2014/main" id="{785FB985-8CB5-4D6F-8EF2-FE686D93589E}"/>
                </a:ext>
              </a:extLst>
            </p:cNvPr>
            <p:cNvSpPr txBox="1"/>
            <p:nvPr/>
          </p:nvSpPr>
          <p:spPr>
            <a:xfrm>
              <a:off x="-1182" y="1102571"/>
              <a:ext cx="285041" cy="5706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a:latin typeface="Chalkboard SE Regular"/>
                  <a:ea typeface="Chalkboard SE Regular"/>
                  <a:cs typeface="Chalkboard SE Regular"/>
                  <a:sym typeface="Chalkboard SE Regular"/>
                </a:defRPr>
              </a:lvl1pPr>
            </a:lstStyle>
            <a:p>
              <a:r>
                <a:rPr sz="2000" dirty="0"/>
                <a:t>B</a:t>
              </a:r>
            </a:p>
          </p:txBody>
        </p:sp>
        <p:sp>
          <p:nvSpPr>
            <p:cNvPr id="13" name="D2">
              <a:extLst>
                <a:ext uri="{FF2B5EF4-FFF2-40B4-BE49-F238E27FC236}">
                  <a16:creationId xmlns:a16="http://schemas.microsoft.com/office/drawing/2014/main" id="{99BEC034-76CD-4B05-9728-62DED49F5108}"/>
                </a:ext>
              </a:extLst>
            </p:cNvPr>
            <p:cNvSpPr txBox="1"/>
            <p:nvPr/>
          </p:nvSpPr>
          <p:spPr>
            <a:xfrm>
              <a:off x="-11564" y="2070400"/>
              <a:ext cx="305806" cy="5706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a:latin typeface="Chalkboard SE Regular"/>
                  <a:ea typeface="Chalkboard SE Regular"/>
                  <a:cs typeface="Chalkboard SE Regular"/>
                  <a:sym typeface="Chalkboard SE Regular"/>
                </a:defRPr>
              </a:lvl1pPr>
            </a:lstStyle>
            <a:p>
              <a:r>
                <a:rPr sz="2000" dirty="0"/>
                <a:t>D</a:t>
              </a:r>
            </a:p>
          </p:txBody>
        </p:sp>
      </p:grpSp>
      <p:sp>
        <p:nvSpPr>
          <p:cNvPr id="15" name="S1">
            <a:extLst>
              <a:ext uri="{FF2B5EF4-FFF2-40B4-BE49-F238E27FC236}">
                <a16:creationId xmlns:a16="http://schemas.microsoft.com/office/drawing/2014/main" id="{0888841C-A488-4C19-B932-705DBD4C31C6}"/>
              </a:ext>
            </a:extLst>
          </p:cNvPr>
          <p:cNvSpPr/>
          <p:nvPr/>
        </p:nvSpPr>
        <p:spPr>
          <a:xfrm>
            <a:off x="6374606" y="3169918"/>
            <a:ext cx="777490" cy="525323"/>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000" dirty="0"/>
              <a:t>S1</a:t>
            </a:r>
          </a:p>
        </p:txBody>
      </p:sp>
      <p:grpSp>
        <p:nvGrpSpPr>
          <p:cNvPr id="22" name="Group 21">
            <a:extLst>
              <a:ext uri="{FF2B5EF4-FFF2-40B4-BE49-F238E27FC236}">
                <a16:creationId xmlns:a16="http://schemas.microsoft.com/office/drawing/2014/main" id="{2EB2CB99-4872-4BC1-A2F9-01008077D10D}"/>
              </a:ext>
            </a:extLst>
          </p:cNvPr>
          <p:cNvGrpSpPr/>
          <p:nvPr/>
        </p:nvGrpSpPr>
        <p:grpSpPr>
          <a:xfrm>
            <a:off x="6374608" y="3865873"/>
            <a:ext cx="2330713" cy="525325"/>
            <a:chOff x="4119817" y="4257261"/>
            <a:chExt cx="2371269" cy="569401"/>
          </a:xfrm>
        </p:grpSpPr>
        <p:sp>
          <p:nvSpPr>
            <p:cNvPr id="16" name="S2">
              <a:extLst>
                <a:ext uri="{FF2B5EF4-FFF2-40B4-BE49-F238E27FC236}">
                  <a16:creationId xmlns:a16="http://schemas.microsoft.com/office/drawing/2014/main" id="{0D86F196-D392-4896-B1D7-56A617454E38}"/>
                </a:ext>
              </a:extLst>
            </p:cNvPr>
            <p:cNvSpPr/>
            <p:nvPr/>
          </p:nvSpPr>
          <p:spPr>
            <a:xfrm>
              <a:off x="4119817" y="4257261"/>
              <a:ext cx="791020" cy="569399"/>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000" dirty="0"/>
                <a:t>S2</a:t>
              </a:r>
            </a:p>
          </p:txBody>
        </p:sp>
        <p:sp>
          <p:nvSpPr>
            <p:cNvPr id="17" name="S1">
              <a:extLst>
                <a:ext uri="{FF2B5EF4-FFF2-40B4-BE49-F238E27FC236}">
                  <a16:creationId xmlns:a16="http://schemas.microsoft.com/office/drawing/2014/main" id="{068E268F-CA50-4B9C-ACD0-74C09A489DA7}"/>
                </a:ext>
              </a:extLst>
            </p:cNvPr>
            <p:cNvSpPr/>
            <p:nvPr/>
          </p:nvSpPr>
          <p:spPr>
            <a:xfrm>
              <a:off x="4910063" y="4257261"/>
              <a:ext cx="791020" cy="569401"/>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000" dirty="0"/>
                <a:t>S1</a:t>
              </a:r>
            </a:p>
          </p:txBody>
        </p:sp>
        <p:sp>
          <p:nvSpPr>
            <p:cNvPr id="18" name="S0">
              <a:extLst>
                <a:ext uri="{FF2B5EF4-FFF2-40B4-BE49-F238E27FC236}">
                  <a16:creationId xmlns:a16="http://schemas.microsoft.com/office/drawing/2014/main" id="{7EAF9EB1-C8EF-4DA1-AFF8-2E3003190CDE}"/>
                </a:ext>
              </a:extLst>
            </p:cNvPr>
            <p:cNvSpPr/>
            <p:nvPr/>
          </p:nvSpPr>
          <p:spPr>
            <a:xfrm>
              <a:off x="5700066" y="4257261"/>
              <a:ext cx="791020" cy="569401"/>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000" dirty="0"/>
                <a:t>S0</a:t>
              </a:r>
            </a:p>
          </p:txBody>
        </p:sp>
      </p:grpSp>
      <p:grpSp>
        <p:nvGrpSpPr>
          <p:cNvPr id="19" name="Group">
            <a:extLst>
              <a:ext uri="{FF2B5EF4-FFF2-40B4-BE49-F238E27FC236}">
                <a16:creationId xmlns:a16="http://schemas.microsoft.com/office/drawing/2014/main" id="{DCBA90EF-31DC-4652-8B3D-AE281F6CA7D9}"/>
              </a:ext>
            </a:extLst>
          </p:cNvPr>
          <p:cNvGrpSpPr/>
          <p:nvPr/>
        </p:nvGrpSpPr>
        <p:grpSpPr>
          <a:xfrm>
            <a:off x="6374606" y="4561829"/>
            <a:ext cx="1553984" cy="525324"/>
            <a:chOff x="-1088426" y="-62310"/>
            <a:chExt cx="1829977" cy="730539"/>
          </a:xfrm>
        </p:grpSpPr>
        <p:sp>
          <p:nvSpPr>
            <p:cNvPr id="20" name="S0">
              <a:extLst>
                <a:ext uri="{FF2B5EF4-FFF2-40B4-BE49-F238E27FC236}">
                  <a16:creationId xmlns:a16="http://schemas.microsoft.com/office/drawing/2014/main" id="{A0A68576-2D6C-48BD-8B07-3E22EC7D5EAF}"/>
                </a:ext>
              </a:extLst>
            </p:cNvPr>
            <p:cNvSpPr/>
            <p:nvPr/>
          </p:nvSpPr>
          <p:spPr>
            <a:xfrm>
              <a:off x="-1088426" y="-62310"/>
              <a:ext cx="915574" cy="730538"/>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000" dirty="0"/>
                <a:t>S0</a:t>
              </a:r>
            </a:p>
          </p:txBody>
        </p:sp>
        <p:sp>
          <p:nvSpPr>
            <p:cNvPr id="21" name="S2">
              <a:extLst>
                <a:ext uri="{FF2B5EF4-FFF2-40B4-BE49-F238E27FC236}">
                  <a16:creationId xmlns:a16="http://schemas.microsoft.com/office/drawing/2014/main" id="{DCFA6DEA-8591-4F1F-8F8D-D9120998E1C3}"/>
                </a:ext>
              </a:extLst>
            </p:cNvPr>
            <p:cNvSpPr/>
            <p:nvPr/>
          </p:nvSpPr>
          <p:spPr>
            <a:xfrm>
              <a:off x="-174024" y="-62309"/>
              <a:ext cx="915575" cy="730538"/>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000" dirty="0"/>
                <a:t>S2</a:t>
              </a:r>
            </a:p>
          </p:txBody>
        </p:sp>
      </p:grpSp>
      <p:pic>
        <p:nvPicPr>
          <p:cNvPr id="27" name="server.png" descr="server.png">
            <a:extLst>
              <a:ext uri="{FF2B5EF4-FFF2-40B4-BE49-F238E27FC236}">
                <a16:creationId xmlns:a16="http://schemas.microsoft.com/office/drawing/2014/main" id="{89FFEEAB-705D-48AE-92FD-649969CBE5E9}"/>
              </a:ext>
            </a:extLst>
          </p:cNvPr>
          <p:cNvPicPr>
            <a:picLocks noChangeAspect="1"/>
          </p:cNvPicPr>
          <p:nvPr/>
        </p:nvPicPr>
        <p:blipFill rotWithShape="1">
          <a:blip r:embed="rId3"/>
          <a:srcRect t="11107" b="32230"/>
          <a:stretch/>
        </p:blipFill>
        <p:spPr>
          <a:xfrm>
            <a:off x="5372588" y="5571596"/>
            <a:ext cx="1171283" cy="663684"/>
          </a:xfrm>
          <a:prstGeom prst="rect">
            <a:avLst/>
          </a:prstGeom>
          <a:ln w="12700">
            <a:miter lim="400000"/>
          </a:ln>
        </p:spPr>
      </p:pic>
      <p:pic>
        <p:nvPicPr>
          <p:cNvPr id="28" name="server.png" descr="server.png">
            <a:extLst>
              <a:ext uri="{FF2B5EF4-FFF2-40B4-BE49-F238E27FC236}">
                <a16:creationId xmlns:a16="http://schemas.microsoft.com/office/drawing/2014/main" id="{69AE0E2D-5175-49BF-9F1B-965F1284451A}"/>
              </a:ext>
            </a:extLst>
          </p:cNvPr>
          <p:cNvPicPr>
            <a:picLocks noChangeAspect="1"/>
          </p:cNvPicPr>
          <p:nvPr/>
        </p:nvPicPr>
        <p:blipFill rotWithShape="1">
          <a:blip r:embed="rId3"/>
          <a:srcRect t="11107" b="32230"/>
          <a:stretch/>
        </p:blipFill>
        <p:spPr>
          <a:xfrm>
            <a:off x="5372586" y="7150761"/>
            <a:ext cx="1171283" cy="663684"/>
          </a:xfrm>
          <a:prstGeom prst="rect">
            <a:avLst/>
          </a:prstGeom>
          <a:ln w="12700">
            <a:miter lim="400000"/>
          </a:ln>
        </p:spPr>
      </p:pic>
      <p:pic>
        <p:nvPicPr>
          <p:cNvPr id="29" name="server.png" descr="server.png">
            <a:extLst>
              <a:ext uri="{FF2B5EF4-FFF2-40B4-BE49-F238E27FC236}">
                <a16:creationId xmlns:a16="http://schemas.microsoft.com/office/drawing/2014/main" id="{1A69A58F-C453-4E8D-93AC-76F7CAE5D728}"/>
              </a:ext>
            </a:extLst>
          </p:cNvPr>
          <p:cNvPicPr>
            <a:picLocks noChangeAspect="1"/>
          </p:cNvPicPr>
          <p:nvPr/>
        </p:nvPicPr>
        <p:blipFill rotWithShape="1">
          <a:blip r:embed="rId3"/>
          <a:srcRect t="11107" b="32230"/>
          <a:stretch/>
        </p:blipFill>
        <p:spPr>
          <a:xfrm>
            <a:off x="5372586" y="8697182"/>
            <a:ext cx="1171283" cy="663684"/>
          </a:xfrm>
          <a:prstGeom prst="rect">
            <a:avLst/>
          </a:prstGeom>
          <a:ln w="12700">
            <a:miter lim="400000"/>
          </a:ln>
        </p:spPr>
      </p:pic>
      <p:sp>
        <p:nvSpPr>
          <p:cNvPr id="31" name="TextBox 30">
            <a:extLst>
              <a:ext uri="{FF2B5EF4-FFF2-40B4-BE49-F238E27FC236}">
                <a16:creationId xmlns:a16="http://schemas.microsoft.com/office/drawing/2014/main" id="{AF8BA618-9FB4-4F79-A19E-447251F5039A}"/>
              </a:ext>
            </a:extLst>
          </p:cNvPr>
          <p:cNvSpPr txBox="1"/>
          <p:nvPr/>
        </p:nvSpPr>
        <p:spPr>
          <a:xfrm>
            <a:off x="5691968" y="6756319"/>
            <a:ext cx="532518" cy="523220"/>
          </a:xfrm>
          <a:prstGeom prst="rect">
            <a:avLst/>
          </a:prstGeom>
          <a:noFill/>
        </p:spPr>
        <p:txBody>
          <a:bodyPr wrap="square" rtlCol="0">
            <a:spAutoFit/>
          </a:bodyPr>
          <a:lstStyle/>
          <a:p>
            <a:r>
              <a:rPr lang="en-US" sz="2800" dirty="0"/>
              <a:t>S1</a:t>
            </a:r>
          </a:p>
        </p:txBody>
      </p:sp>
      <p:sp>
        <p:nvSpPr>
          <p:cNvPr id="32" name="TextBox 31">
            <a:extLst>
              <a:ext uri="{FF2B5EF4-FFF2-40B4-BE49-F238E27FC236}">
                <a16:creationId xmlns:a16="http://schemas.microsoft.com/office/drawing/2014/main" id="{BC0ECB9A-4DE2-4685-A7DB-2FDCC4CE3B7F}"/>
              </a:ext>
            </a:extLst>
          </p:cNvPr>
          <p:cNvSpPr txBox="1"/>
          <p:nvPr/>
        </p:nvSpPr>
        <p:spPr>
          <a:xfrm>
            <a:off x="5691968" y="8312634"/>
            <a:ext cx="532518" cy="523220"/>
          </a:xfrm>
          <a:prstGeom prst="rect">
            <a:avLst/>
          </a:prstGeom>
          <a:noFill/>
        </p:spPr>
        <p:txBody>
          <a:bodyPr wrap="square" rtlCol="0">
            <a:spAutoFit/>
          </a:bodyPr>
          <a:lstStyle/>
          <a:p>
            <a:r>
              <a:rPr lang="en-US" sz="2800" dirty="0"/>
              <a:t>S2</a:t>
            </a:r>
          </a:p>
        </p:txBody>
      </p:sp>
      <p:sp>
        <p:nvSpPr>
          <p:cNvPr id="33" name="Oval 32">
            <a:extLst>
              <a:ext uri="{FF2B5EF4-FFF2-40B4-BE49-F238E27FC236}">
                <a16:creationId xmlns:a16="http://schemas.microsoft.com/office/drawing/2014/main" id="{8F7B92F5-263F-48C3-9017-2BCC9C449119}"/>
              </a:ext>
            </a:extLst>
          </p:cNvPr>
          <p:cNvSpPr/>
          <p:nvPr/>
        </p:nvSpPr>
        <p:spPr>
          <a:xfrm>
            <a:off x="6543868" y="7090742"/>
            <a:ext cx="663542" cy="656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p>
        </p:txBody>
      </p:sp>
      <p:sp>
        <p:nvSpPr>
          <p:cNvPr id="34" name="Oval 33">
            <a:extLst>
              <a:ext uri="{FF2B5EF4-FFF2-40B4-BE49-F238E27FC236}">
                <a16:creationId xmlns:a16="http://schemas.microsoft.com/office/drawing/2014/main" id="{B6830503-C4AE-4E7B-9DDF-8F226E06BAD7}"/>
              </a:ext>
            </a:extLst>
          </p:cNvPr>
          <p:cNvSpPr/>
          <p:nvPr/>
        </p:nvSpPr>
        <p:spPr>
          <a:xfrm>
            <a:off x="6543869" y="5570702"/>
            <a:ext cx="663542" cy="65699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p>
        </p:txBody>
      </p:sp>
      <p:sp>
        <p:nvSpPr>
          <p:cNvPr id="35" name="Oval 34">
            <a:extLst>
              <a:ext uri="{FF2B5EF4-FFF2-40B4-BE49-F238E27FC236}">
                <a16:creationId xmlns:a16="http://schemas.microsoft.com/office/drawing/2014/main" id="{ED48D874-B8C4-48B6-874D-71E37E5FA179}"/>
              </a:ext>
            </a:extLst>
          </p:cNvPr>
          <p:cNvSpPr/>
          <p:nvPr/>
        </p:nvSpPr>
        <p:spPr>
          <a:xfrm>
            <a:off x="7274459" y="7090742"/>
            <a:ext cx="663542" cy="65699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p>
        </p:txBody>
      </p:sp>
      <p:sp>
        <p:nvSpPr>
          <p:cNvPr id="36" name="Oval 35">
            <a:extLst>
              <a:ext uri="{FF2B5EF4-FFF2-40B4-BE49-F238E27FC236}">
                <a16:creationId xmlns:a16="http://schemas.microsoft.com/office/drawing/2014/main" id="{E7C37840-B629-423B-8AB2-62B6711A48F3}"/>
              </a:ext>
            </a:extLst>
          </p:cNvPr>
          <p:cNvSpPr/>
          <p:nvPr/>
        </p:nvSpPr>
        <p:spPr>
          <a:xfrm>
            <a:off x="6543868" y="8607347"/>
            <a:ext cx="663542" cy="65699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p>
        </p:txBody>
      </p:sp>
      <p:sp>
        <p:nvSpPr>
          <p:cNvPr id="37" name="Oval 36">
            <a:extLst>
              <a:ext uri="{FF2B5EF4-FFF2-40B4-BE49-F238E27FC236}">
                <a16:creationId xmlns:a16="http://schemas.microsoft.com/office/drawing/2014/main" id="{C48BCA7D-4EF6-47EE-8741-44E897B9E05B}"/>
              </a:ext>
            </a:extLst>
          </p:cNvPr>
          <p:cNvSpPr/>
          <p:nvPr/>
        </p:nvSpPr>
        <p:spPr>
          <a:xfrm>
            <a:off x="7274460" y="5570702"/>
            <a:ext cx="663542" cy="65699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
            </a:r>
          </a:p>
        </p:txBody>
      </p:sp>
      <p:sp>
        <p:nvSpPr>
          <p:cNvPr id="38" name="Oval 37">
            <a:extLst>
              <a:ext uri="{FF2B5EF4-FFF2-40B4-BE49-F238E27FC236}">
                <a16:creationId xmlns:a16="http://schemas.microsoft.com/office/drawing/2014/main" id="{A8826BCB-341F-4E38-8FC5-4423E6AEA9FA}"/>
              </a:ext>
            </a:extLst>
          </p:cNvPr>
          <p:cNvSpPr/>
          <p:nvPr/>
        </p:nvSpPr>
        <p:spPr>
          <a:xfrm>
            <a:off x="7274459" y="8607347"/>
            <a:ext cx="663542" cy="65699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
            </a:r>
          </a:p>
        </p:txBody>
      </p:sp>
      <p:grpSp>
        <p:nvGrpSpPr>
          <p:cNvPr id="23" name="Group 22">
            <a:extLst>
              <a:ext uri="{FF2B5EF4-FFF2-40B4-BE49-F238E27FC236}">
                <a16:creationId xmlns:a16="http://schemas.microsoft.com/office/drawing/2014/main" id="{29B9E861-2A2F-4507-9681-7FB77BDF89CE}"/>
              </a:ext>
            </a:extLst>
          </p:cNvPr>
          <p:cNvGrpSpPr/>
          <p:nvPr/>
        </p:nvGrpSpPr>
        <p:grpSpPr>
          <a:xfrm>
            <a:off x="4924353" y="6751370"/>
            <a:ext cx="304253" cy="1163504"/>
            <a:chOff x="8268899" y="8105170"/>
            <a:chExt cx="304253" cy="1163504"/>
          </a:xfrm>
        </p:grpSpPr>
        <p:sp>
          <p:nvSpPr>
            <p:cNvPr id="46" name="Rectangle">
              <a:extLst>
                <a:ext uri="{FF2B5EF4-FFF2-40B4-BE49-F238E27FC236}">
                  <a16:creationId xmlns:a16="http://schemas.microsoft.com/office/drawing/2014/main" id="{462F5B0B-B830-4D02-8BC9-197440E02E0E}"/>
                </a:ext>
              </a:extLst>
            </p:cNvPr>
            <p:cNvSpPr/>
            <p:nvPr/>
          </p:nvSpPr>
          <p:spPr>
            <a:xfrm>
              <a:off x="8268899" y="8510629"/>
              <a:ext cx="304252" cy="172496"/>
            </a:xfrm>
            <a:prstGeom prst="rect">
              <a:avLst/>
            </a:prstGeom>
            <a:solidFill>
              <a:srgbClr val="F78F00"/>
            </a:solidFill>
            <a:ln w="12700">
              <a:miter lim="400000"/>
            </a:ln>
          </p:spPr>
          <p:txBody>
            <a:bodyPr lIns="50800" tIns="50800" rIns="50800" bIns="50800" anchor="ctr"/>
            <a:lstStyle/>
            <a:p>
              <a:pPr>
                <a:defRPr sz="2400">
                  <a:solidFill>
                    <a:srgbClr val="FFFFFF"/>
                  </a:solidFill>
                </a:defRPr>
              </a:pPr>
              <a:endParaRPr/>
            </a:p>
          </p:txBody>
        </p:sp>
        <p:sp>
          <p:nvSpPr>
            <p:cNvPr id="47" name="Rectangle">
              <a:extLst>
                <a:ext uri="{FF2B5EF4-FFF2-40B4-BE49-F238E27FC236}">
                  <a16:creationId xmlns:a16="http://schemas.microsoft.com/office/drawing/2014/main" id="{CE078EA7-0814-4B9C-A868-94E9F36ACC9E}"/>
                </a:ext>
              </a:extLst>
            </p:cNvPr>
            <p:cNvSpPr/>
            <p:nvPr/>
          </p:nvSpPr>
          <p:spPr>
            <a:xfrm>
              <a:off x="8268899" y="8320129"/>
              <a:ext cx="304252" cy="172496"/>
            </a:xfrm>
            <a:prstGeom prst="rect">
              <a:avLst/>
            </a:prstGeom>
            <a:solidFill>
              <a:srgbClr val="FB6200"/>
            </a:solidFill>
            <a:ln w="12700">
              <a:miter lim="400000"/>
            </a:ln>
          </p:spPr>
          <p:txBody>
            <a:bodyPr lIns="50800" tIns="50800" rIns="50800" bIns="50800" anchor="ctr"/>
            <a:lstStyle/>
            <a:p>
              <a:pPr>
                <a:defRPr sz="2400">
                  <a:solidFill>
                    <a:srgbClr val="FFFFFF"/>
                  </a:solidFill>
                </a:defRPr>
              </a:pPr>
              <a:endParaRPr/>
            </a:p>
          </p:txBody>
        </p:sp>
        <p:sp>
          <p:nvSpPr>
            <p:cNvPr id="48" name="Rectangle">
              <a:extLst>
                <a:ext uri="{FF2B5EF4-FFF2-40B4-BE49-F238E27FC236}">
                  <a16:creationId xmlns:a16="http://schemas.microsoft.com/office/drawing/2014/main" id="{89ACC583-3FA1-45C6-890B-A84E4DD7E5DF}"/>
                </a:ext>
              </a:extLst>
            </p:cNvPr>
            <p:cNvSpPr/>
            <p:nvPr/>
          </p:nvSpPr>
          <p:spPr>
            <a:xfrm>
              <a:off x="8268899" y="8129629"/>
              <a:ext cx="304252" cy="172496"/>
            </a:xfrm>
            <a:prstGeom prst="rect">
              <a:avLst/>
            </a:prstGeom>
            <a:solidFill>
              <a:srgbClr val="FA2624"/>
            </a:solidFill>
            <a:ln w="12700">
              <a:miter lim="400000"/>
            </a:ln>
          </p:spPr>
          <p:txBody>
            <a:bodyPr lIns="50800" tIns="50800" rIns="50800" bIns="50800" anchor="ctr"/>
            <a:lstStyle/>
            <a:p>
              <a:pPr>
                <a:defRPr sz="2400">
                  <a:solidFill>
                    <a:srgbClr val="FFFFFF"/>
                  </a:solidFill>
                </a:defRPr>
              </a:pPr>
              <a:endParaRPr/>
            </a:p>
          </p:txBody>
        </p:sp>
        <p:sp>
          <p:nvSpPr>
            <p:cNvPr id="50" name="Rectangle">
              <a:extLst>
                <a:ext uri="{FF2B5EF4-FFF2-40B4-BE49-F238E27FC236}">
                  <a16:creationId xmlns:a16="http://schemas.microsoft.com/office/drawing/2014/main" id="{39AD2BEB-640A-4BB7-8627-2AEC89F8ADF9}"/>
                </a:ext>
              </a:extLst>
            </p:cNvPr>
            <p:cNvSpPr/>
            <p:nvPr/>
          </p:nvSpPr>
          <p:spPr>
            <a:xfrm>
              <a:off x="8268899" y="9078304"/>
              <a:ext cx="304253" cy="172496"/>
            </a:xfrm>
            <a:prstGeom prst="rect">
              <a:avLst/>
            </a:prstGeom>
            <a:solidFill>
              <a:srgbClr val="0545F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51" name="Rectangle">
              <a:extLst>
                <a:ext uri="{FF2B5EF4-FFF2-40B4-BE49-F238E27FC236}">
                  <a16:creationId xmlns:a16="http://schemas.microsoft.com/office/drawing/2014/main" id="{012890A0-A645-4B3E-871C-1D87F46561D3}"/>
                </a:ext>
              </a:extLst>
            </p:cNvPr>
            <p:cNvSpPr/>
            <p:nvPr/>
          </p:nvSpPr>
          <p:spPr>
            <a:xfrm>
              <a:off x="8268899" y="8891630"/>
              <a:ext cx="304253" cy="172496"/>
            </a:xfrm>
            <a:prstGeom prst="rect">
              <a:avLst/>
            </a:prstGeom>
            <a:solidFill>
              <a:srgbClr val="6D8DF1"/>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52" name="Rectangle">
              <a:extLst>
                <a:ext uri="{FF2B5EF4-FFF2-40B4-BE49-F238E27FC236}">
                  <a16:creationId xmlns:a16="http://schemas.microsoft.com/office/drawing/2014/main" id="{3917E369-0227-4661-9773-DE127C3CF67C}"/>
                </a:ext>
              </a:extLst>
            </p:cNvPr>
            <p:cNvSpPr/>
            <p:nvPr/>
          </p:nvSpPr>
          <p:spPr>
            <a:xfrm>
              <a:off x="8268899" y="8701130"/>
              <a:ext cx="304253" cy="172496"/>
            </a:xfrm>
            <a:prstGeom prst="rect">
              <a:avLst/>
            </a:prstGeom>
            <a:solidFill>
              <a:srgbClr val="FAD129"/>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9" name="Rectangle">
              <a:extLst>
                <a:ext uri="{FF2B5EF4-FFF2-40B4-BE49-F238E27FC236}">
                  <a16:creationId xmlns:a16="http://schemas.microsoft.com/office/drawing/2014/main" id="{8B83C9B4-CEEF-4DC4-A6C9-00D93D35D09B}"/>
                </a:ext>
              </a:extLst>
            </p:cNvPr>
            <p:cNvSpPr/>
            <p:nvPr/>
          </p:nvSpPr>
          <p:spPr>
            <a:xfrm>
              <a:off x="8268899" y="8105170"/>
              <a:ext cx="304253" cy="1163504"/>
            </a:xfrm>
            <a:prstGeom prst="rect">
              <a:avLst/>
            </a:prstGeom>
            <a:noFill/>
            <a:ln w="25400" cap="flat">
              <a:solidFill>
                <a:srgbClr val="000000"/>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grpSp>
        <p:nvGrpSpPr>
          <p:cNvPr id="24" name="Group 23">
            <a:extLst>
              <a:ext uri="{FF2B5EF4-FFF2-40B4-BE49-F238E27FC236}">
                <a16:creationId xmlns:a16="http://schemas.microsoft.com/office/drawing/2014/main" id="{23619DC9-40FF-4C69-B6AB-4290E6E8752D}"/>
              </a:ext>
            </a:extLst>
          </p:cNvPr>
          <p:cNvGrpSpPr/>
          <p:nvPr/>
        </p:nvGrpSpPr>
        <p:grpSpPr>
          <a:xfrm>
            <a:off x="4924353" y="8349174"/>
            <a:ext cx="304253" cy="1173340"/>
            <a:chOff x="6663337" y="8043531"/>
            <a:chExt cx="304253" cy="1173340"/>
          </a:xfrm>
        </p:grpSpPr>
        <p:sp>
          <p:nvSpPr>
            <p:cNvPr id="54" name="Rectangle">
              <a:extLst>
                <a:ext uri="{FF2B5EF4-FFF2-40B4-BE49-F238E27FC236}">
                  <a16:creationId xmlns:a16="http://schemas.microsoft.com/office/drawing/2014/main" id="{1963C178-904E-4319-AD1E-9B9BA3835552}"/>
                </a:ext>
              </a:extLst>
            </p:cNvPr>
            <p:cNvSpPr/>
            <p:nvPr/>
          </p:nvSpPr>
          <p:spPr>
            <a:xfrm>
              <a:off x="6663337" y="8840188"/>
              <a:ext cx="304253" cy="172496"/>
            </a:xfrm>
            <a:prstGeom prst="rect">
              <a:avLst/>
            </a:prstGeom>
            <a:solidFill>
              <a:srgbClr val="6D8DF1"/>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55" name="Rectangle">
              <a:extLst>
                <a:ext uri="{FF2B5EF4-FFF2-40B4-BE49-F238E27FC236}">
                  <a16:creationId xmlns:a16="http://schemas.microsoft.com/office/drawing/2014/main" id="{AC822DD8-2D9D-4369-85A6-81041090B44D}"/>
                </a:ext>
              </a:extLst>
            </p:cNvPr>
            <p:cNvSpPr/>
            <p:nvPr/>
          </p:nvSpPr>
          <p:spPr>
            <a:xfrm>
              <a:off x="6663338" y="9044375"/>
              <a:ext cx="304252" cy="172496"/>
            </a:xfrm>
            <a:prstGeom prst="rect">
              <a:avLst/>
            </a:prstGeom>
            <a:solidFill>
              <a:srgbClr val="0545F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53" name="Rectangle">
              <a:extLst>
                <a:ext uri="{FF2B5EF4-FFF2-40B4-BE49-F238E27FC236}">
                  <a16:creationId xmlns:a16="http://schemas.microsoft.com/office/drawing/2014/main" id="{473E9ECF-B3ED-46A2-A3A4-38F4574E7C02}"/>
                </a:ext>
              </a:extLst>
            </p:cNvPr>
            <p:cNvSpPr/>
            <p:nvPr/>
          </p:nvSpPr>
          <p:spPr>
            <a:xfrm>
              <a:off x="6663338" y="8043531"/>
              <a:ext cx="304252" cy="1163504"/>
            </a:xfrm>
            <a:prstGeom prst="rect">
              <a:avLst/>
            </a:prstGeom>
            <a:noFill/>
            <a:ln w="25400" cap="flat">
              <a:solidFill>
                <a:srgbClr val="000000"/>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grpSp>
        <p:nvGrpSpPr>
          <p:cNvPr id="56" name="Group 55">
            <a:extLst>
              <a:ext uri="{FF2B5EF4-FFF2-40B4-BE49-F238E27FC236}">
                <a16:creationId xmlns:a16="http://schemas.microsoft.com/office/drawing/2014/main" id="{A9FAB8D9-413A-48B7-8716-FCBABE619BDE}"/>
              </a:ext>
            </a:extLst>
          </p:cNvPr>
          <p:cNvGrpSpPr/>
          <p:nvPr/>
        </p:nvGrpSpPr>
        <p:grpSpPr>
          <a:xfrm>
            <a:off x="4924353" y="5313993"/>
            <a:ext cx="304253" cy="1173340"/>
            <a:chOff x="6663337" y="8043531"/>
            <a:chExt cx="304253" cy="1173340"/>
          </a:xfrm>
        </p:grpSpPr>
        <p:sp>
          <p:nvSpPr>
            <p:cNvPr id="57" name="Rectangle">
              <a:extLst>
                <a:ext uri="{FF2B5EF4-FFF2-40B4-BE49-F238E27FC236}">
                  <a16:creationId xmlns:a16="http://schemas.microsoft.com/office/drawing/2014/main" id="{91B9389E-34F2-4D9B-AE68-220859A5C95E}"/>
                </a:ext>
              </a:extLst>
            </p:cNvPr>
            <p:cNvSpPr/>
            <p:nvPr/>
          </p:nvSpPr>
          <p:spPr>
            <a:xfrm>
              <a:off x="6663337" y="8840188"/>
              <a:ext cx="304253" cy="172496"/>
            </a:xfrm>
            <a:prstGeom prst="rect">
              <a:avLst/>
            </a:prstGeom>
            <a:solidFill>
              <a:srgbClr val="6D8DF1"/>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58" name="Rectangle">
              <a:extLst>
                <a:ext uri="{FF2B5EF4-FFF2-40B4-BE49-F238E27FC236}">
                  <a16:creationId xmlns:a16="http://schemas.microsoft.com/office/drawing/2014/main" id="{9AFFB2E1-E60D-4344-8E8E-A2232403A576}"/>
                </a:ext>
              </a:extLst>
            </p:cNvPr>
            <p:cNvSpPr/>
            <p:nvPr/>
          </p:nvSpPr>
          <p:spPr>
            <a:xfrm>
              <a:off x="6663338" y="9044375"/>
              <a:ext cx="304252" cy="172496"/>
            </a:xfrm>
            <a:prstGeom prst="rect">
              <a:avLst/>
            </a:prstGeom>
            <a:solidFill>
              <a:srgbClr val="0545F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59" name="Rectangle">
              <a:extLst>
                <a:ext uri="{FF2B5EF4-FFF2-40B4-BE49-F238E27FC236}">
                  <a16:creationId xmlns:a16="http://schemas.microsoft.com/office/drawing/2014/main" id="{3E83D2B6-E814-4886-AEA3-88844064F4EE}"/>
                </a:ext>
              </a:extLst>
            </p:cNvPr>
            <p:cNvSpPr/>
            <p:nvPr/>
          </p:nvSpPr>
          <p:spPr>
            <a:xfrm>
              <a:off x="6663338" y="8043531"/>
              <a:ext cx="304252" cy="1163504"/>
            </a:xfrm>
            <a:prstGeom prst="rect">
              <a:avLst/>
            </a:prstGeom>
            <a:noFill/>
            <a:ln w="25400" cap="flat">
              <a:solidFill>
                <a:srgbClr val="000000"/>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sp>
        <p:nvSpPr>
          <p:cNvPr id="65" name="Rectangle: Rounded Corners 64">
            <a:extLst>
              <a:ext uri="{FF2B5EF4-FFF2-40B4-BE49-F238E27FC236}">
                <a16:creationId xmlns:a16="http://schemas.microsoft.com/office/drawing/2014/main" id="{623E011A-C3C0-4F7D-B646-C02020F35B6A}"/>
              </a:ext>
            </a:extLst>
          </p:cNvPr>
          <p:cNvSpPr/>
          <p:nvPr/>
        </p:nvSpPr>
        <p:spPr>
          <a:xfrm>
            <a:off x="2874882" y="1964037"/>
            <a:ext cx="1654253" cy="77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READ B</a:t>
            </a:r>
          </a:p>
        </p:txBody>
      </p:sp>
      <p:sp>
        <p:nvSpPr>
          <p:cNvPr id="66" name="Rectangle: Rounded Corners 65">
            <a:extLst>
              <a:ext uri="{FF2B5EF4-FFF2-40B4-BE49-F238E27FC236}">
                <a16:creationId xmlns:a16="http://schemas.microsoft.com/office/drawing/2014/main" id="{C7481FB2-B27C-4A8E-ACA7-546288F97DE4}"/>
              </a:ext>
            </a:extLst>
          </p:cNvPr>
          <p:cNvSpPr/>
          <p:nvPr/>
        </p:nvSpPr>
        <p:spPr>
          <a:xfrm>
            <a:off x="2847425" y="1964037"/>
            <a:ext cx="1773236" cy="7747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WRITE A</a:t>
            </a:r>
          </a:p>
        </p:txBody>
      </p:sp>
      <p:sp>
        <p:nvSpPr>
          <p:cNvPr id="67" name="Oval 66">
            <a:extLst>
              <a:ext uri="{FF2B5EF4-FFF2-40B4-BE49-F238E27FC236}">
                <a16:creationId xmlns:a16="http://schemas.microsoft.com/office/drawing/2014/main" id="{E0559B89-F994-4E95-B795-1266880B512E}"/>
              </a:ext>
            </a:extLst>
          </p:cNvPr>
          <p:cNvSpPr/>
          <p:nvPr/>
        </p:nvSpPr>
        <p:spPr>
          <a:xfrm>
            <a:off x="8041779" y="8607347"/>
            <a:ext cx="663542" cy="65699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p>
        </p:txBody>
      </p:sp>
      <p:cxnSp>
        <p:nvCxnSpPr>
          <p:cNvPr id="69" name="Straight Connector 68">
            <a:extLst>
              <a:ext uri="{FF2B5EF4-FFF2-40B4-BE49-F238E27FC236}">
                <a16:creationId xmlns:a16="http://schemas.microsoft.com/office/drawing/2014/main" id="{A22CC251-4461-483C-9D46-01D2214926FF}"/>
              </a:ext>
            </a:extLst>
          </p:cNvPr>
          <p:cNvCxnSpPr/>
          <p:nvPr/>
        </p:nvCxnSpPr>
        <p:spPr>
          <a:xfrm>
            <a:off x="6592390" y="7122642"/>
            <a:ext cx="508000" cy="62509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C7EEF37-9E98-4657-A97B-B99C6CDA2455}"/>
              </a:ext>
            </a:extLst>
          </p:cNvPr>
          <p:cNvCxnSpPr/>
          <p:nvPr/>
        </p:nvCxnSpPr>
        <p:spPr>
          <a:xfrm>
            <a:off x="6466047" y="3070146"/>
            <a:ext cx="508000" cy="62509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S1">
            <a:extLst>
              <a:ext uri="{FF2B5EF4-FFF2-40B4-BE49-F238E27FC236}">
                <a16:creationId xmlns:a16="http://schemas.microsoft.com/office/drawing/2014/main" id="{567D9A09-33A3-4C74-9535-DEC89E8FCEA1}"/>
              </a:ext>
            </a:extLst>
          </p:cNvPr>
          <p:cNvSpPr/>
          <p:nvPr/>
        </p:nvSpPr>
        <p:spPr>
          <a:xfrm>
            <a:off x="7150340" y="3166259"/>
            <a:ext cx="777490" cy="525323"/>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000" dirty="0"/>
              <a:t>S</a:t>
            </a:r>
            <a:r>
              <a:rPr lang="en-US" sz="2000" dirty="0"/>
              <a:t>2</a:t>
            </a:r>
            <a:endParaRPr sz="2000" dirty="0"/>
          </a:p>
        </p:txBody>
      </p:sp>
      <p:sp>
        <p:nvSpPr>
          <p:cNvPr id="73" name="Rectangle: Rounded Corners 72">
            <a:extLst>
              <a:ext uri="{FF2B5EF4-FFF2-40B4-BE49-F238E27FC236}">
                <a16:creationId xmlns:a16="http://schemas.microsoft.com/office/drawing/2014/main" id="{FB661DCA-B965-467C-82D3-C7DD0A2152AA}"/>
              </a:ext>
            </a:extLst>
          </p:cNvPr>
          <p:cNvSpPr/>
          <p:nvPr/>
        </p:nvSpPr>
        <p:spPr>
          <a:xfrm>
            <a:off x="1085850" y="3598223"/>
            <a:ext cx="10833100" cy="1833877"/>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solidFill>
                  <a:schemeClr val="tx1"/>
                </a:solidFill>
              </a:rPr>
              <a:t>How to build a directory that can handle </a:t>
            </a:r>
            <a:r>
              <a:rPr lang="en-US" b="1" dirty="0">
                <a:solidFill>
                  <a:schemeClr val="tx1"/>
                </a:solidFill>
              </a:rPr>
              <a:t>all</a:t>
            </a:r>
            <a:r>
              <a:rPr lang="en-US" dirty="0">
                <a:solidFill>
                  <a:schemeClr val="tx1"/>
                </a:solidFill>
              </a:rPr>
              <a:t> the traffic?</a:t>
            </a:r>
          </a:p>
        </p:txBody>
      </p:sp>
      <p:sp>
        <p:nvSpPr>
          <p:cNvPr id="61" name="Rectangle: Rounded Corners 60">
            <a:extLst>
              <a:ext uri="{FF2B5EF4-FFF2-40B4-BE49-F238E27FC236}">
                <a16:creationId xmlns:a16="http://schemas.microsoft.com/office/drawing/2014/main" id="{E7D22317-C0BD-4E24-BD04-6EE73FCDA7DD}"/>
              </a:ext>
            </a:extLst>
          </p:cNvPr>
          <p:cNvSpPr/>
          <p:nvPr/>
        </p:nvSpPr>
        <p:spPr>
          <a:xfrm>
            <a:off x="1085850" y="6073928"/>
            <a:ext cx="11024870" cy="1833877"/>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solidFill>
                  <a:schemeClr val="tx1"/>
                </a:solidFill>
              </a:rPr>
              <a:t>How to ensure consistency with a </a:t>
            </a:r>
            <a:r>
              <a:rPr lang="en-US" b="1" dirty="0">
                <a:solidFill>
                  <a:schemeClr val="tx1"/>
                </a:solidFill>
              </a:rPr>
              <a:t>lightweight</a:t>
            </a:r>
            <a:r>
              <a:rPr lang="en-US" dirty="0">
                <a:solidFill>
                  <a:schemeClr val="tx1"/>
                </a:solidFill>
              </a:rPr>
              <a:t> protocol?</a:t>
            </a:r>
          </a:p>
        </p:txBody>
      </p:sp>
    </p:spTree>
    <p:extLst>
      <p:ext uri="{BB962C8B-B14F-4D97-AF65-F5344CB8AC3E}">
        <p14:creationId xmlns:p14="http://schemas.microsoft.com/office/powerpoint/2010/main" val="6544453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2"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0" nodeType="clickEffect">
                                  <p:stCondLst>
                                    <p:cond delay="0"/>
                                  </p:stCondLst>
                                  <p:childTnLst>
                                    <p:animMotion origin="layout" path="M 2.03125E-6 1.82292E-6 L 0.04089 0.30713 " pathEditMode="relative" rAng="0" ptsTypes="AA">
                                      <p:cBhvr>
                                        <p:cTn id="31" dur="1000" fill="hold"/>
                                        <p:tgtEl>
                                          <p:spTgt spid="65"/>
                                        </p:tgtEl>
                                        <p:attrNameLst>
                                          <p:attrName>ppt_x</p:attrName>
                                          <p:attrName>ppt_y</p:attrName>
                                        </p:attrNameLst>
                                      </p:cBhvr>
                                      <p:rCtr x="2039" y="15348"/>
                                    </p:animMotion>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65"/>
                                        </p:tgtEl>
                                      </p:cBhvr>
                                    </p:animEffect>
                                    <p:set>
                                      <p:cBhvr>
                                        <p:cTn id="36" dur="1" fill="hold">
                                          <p:stCondLst>
                                            <p:cond delay="499"/>
                                          </p:stCondLst>
                                        </p:cTn>
                                        <p:tgtEl>
                                          <p:spTgt spid="6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2" nodeType="click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fade">
                                      <p:cBhvr>
                                        <p:cTn id="41" dur="500"/>
                                        <p:tgtEl>
                                          <p:spTgt spid="66"/>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0" nodeType="clickEffect">
                                  <p:stCondLst>
                                    <p:cond delay="0"/>
                                  </p:stCondLst>
                                  <p:childTnLst>
                                    <p:animMotion origin="layout" path="M 6.25E-7 1.82292E-6 L 0.04333 0.64502 " pathEditMode="relative" rAng="0" ptsTypes="AA">
                                      <p:cBhvr>
                                        <p:cTn id="45" dur="1000" fill="hold"/>
                                        <p:tgtEl>
                                          <p:spTgt spid="66"/>
                                        </p:tgtEl>
                                        <p:attrNameLst>
                                          <p:attrName>ppt_x</p:attrName>
                                          <p:attrName>ppt_y</p:attrName>
                                        </p:attrNameLst>
                                      </p:cBhvr>
                                      <p:rCtr x="2161" y="32243"/>
                                    </p:animMotion>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66"/>
                                        </p:tgtEl>
                                      </p:cBhvr>
                                    </p:animEffect>
                                    <p:set>
                                      <p:cBhvr>
                                        <p:cTn id="50" dur="1" fill="hold">
                                          <p:stCondLst>
                                            <p:cond delay="499"/>
                                          </p:stCondLst>
                                        </p:cTn>
                                        <p:tgtEl>
                                          <p:spTgt spid="66"/>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500"/>
                                        <p:tgtEl>
                                          <p:spTgt spid="6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fade">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73"/>
                                        </p:tgtEl>
                                        <p:attrNameLst>
                                          <p:attrName>style.visibility</p:attrName>
                                        </p:attrNameLst>
                                      </p:cBhvr>
                                      <p:to>
                                        <p:strVal val="visible"/>
                                      </p:to>
                                    </p:set>
                                    <p:animEffect transition="in" filter="fade">
                                      <p:cBhvr>
                                        <p:cTn id="71" dur="500"/>
                                        <p:tgtEl>
                                          <p:spTgt spid="7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fade">
                                      <p:cBhvr>
                                        <p:cTn id="7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animBg="1"/>
      <p:bldP spid="65" grpId="0" animBg="1"/>
      <p:bldP spid="65" grpId="1" animBg="1"/>
      <p:bldP spid="65" grpId="2" animBg="1"/>
      <p:bldP spid="66" grpId="0" animBg="1"/>
      <p:bldP spid="66" grpId="1" animBg="1"/>
      <p:bldP spid="66" grpId="2" animBg="1"/>
      <p:bldP spid="67" grpId="0" animBg="1"/>
      <p:bldP spid="71" grpId="0" animBg="1"/>
      <p:bldP spid="73" grpId="0" animBg="1"/>
      <p:bldP spid="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40E4-AC11-4E3B-A0DC-E58561210607}"/>
              </a:ext>
            </a:extLst>
          </p:cNvPr>
          <p:cNvSpPr>
            <a:spLocks noGrp="1"/>
          </p:cNvSpPr>
          <p:nvPr>
            <p:ph type="title"/>
          </p:nvPr>
        </p:nvSpPr>
        <p:spPr/>
        <p:txBody>
          <a:bodyPr>
            <a:normAutofit/>
          </a:bodyPr>
          <a:lstStyle/>
          <a:p>
            <a:r>
              <a:rPr lang="en-US" sz="6000" dirty="0"/>
              <a:t>Implementing coherence directory</a:t>
            </a:r>
            <a:br>
              <a:rPr lang="en-US" sz="6000" dirty="0"/>
            </a:br>
            <a:r>
              <a:rPr lang="en-US" sz="6000" b="1" dirty="0">
                <a:latin typeface="Helvetica" panose="020B0604020202020204" pitchFamily="34" charset="0"/>
                <a:cs typeface="Helvetica" panose="020B0604020202020204" pitchFamily="34" charset="0"/>
              </a:rPr>
              <a:t>in the network</a:t>
            </a:r>
            <a:endParaRPr lang="en-US" sz="6000" dirty="0">
              <a:cs typeface="Helvetica" panose="020B0604020202020204" pitchFamily="34" charset="0"/>
            </a:endParaRPr>
          </a:p>
        </p:txBody>
      </p:sp>
      <p:grpSp>
        <p:nvGrpSpPr>
          <p:cNvPr id="5" name="Group 4">
            <a:extLst>
              <a:ext uri="{FF2B5EF4-FFF2-40B4-BE49-F238E27FC236}">
                <a16:creationId xmlns:a16="http://schemas.microsoft.com/office/drawing/2014/main" id="{8E4E68DE-7130-401F-9E7F-480C2593F431}"/>
              </a:ext>
            </a:extLst>
          </p:cNvPr>
          <p:cNvGrpSpPr/>
          <p:nvPr/>
        </p:nvGrpSpPr>
        <p:grpSpPr>
          <a:xfrm>
            <a:off x="7431782" y="2662285"/>
            <a:ext cx="4386021" cy="6660925"/>
            <a:chOff x="764282" y="2573385"/>
            <a:chExt cx="4386021" cy="6660925"/>
          </a:xfrm>
        </p:grpSpPr>
        <p:pic>
          <p:nvPicPr>
            <p:cNvPr id="6" name="Picture 5">
              <a:extLst>
                <a:ext uri="{FF2B5EF4-FFF2-40B4-BE49-F238E27FC236}">
                  <a16:creationId xmlns:a16="http://schemas.microsoft.com/office/drawing/2014/main" id="{2E8257C2-3D31-4CB7-8F76-5F80A245E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82" y="3773714"/>
              <a:ext cx="4386021" cy="5460596"/>
            </a:xfrm>
            <a:prstGeom prst="rect">
              <a:avLst/>
            </a:prstGeom>
          </p:spPr>
        </p:pic>
        <p:sp>
          <p:nvSpPr>
            <p:cNvPr id="7" name="TextBox 6">
              <a:extLst>
                <a:ext uri="{FF2B5EF4-FFF2-40B4-BE49-F238E27FC236}">
                  <a16:creationId xmlns:a16="http://schemas.microsoft.com/office/drawing/2014/main" id="{B32DD1BC-E4D7-49BA-8F98-8B86822DEA5F}"/>
                </a:ext>
              </a:extLst>
            </p:cNvPr>
            <p:cNvSpPr txBox="1"/>
            <p:nvPr/>
          </p:nvSpPr>
          <p:spPr>
            <a:xfrm>
              <a:off x="1266377" y="2573385"/>
              <a:ext cx="3381829" cy="1200329"/>
            </a:xfrm>
            <a:prstGeom prst="rect">
              <a:avLst/>
            </a:prstGeom>
            <a:noFill/>
          </p:spPr>
          <p:txBody>
            <a:bodyPr wrap="square" rtlCol="0">
              <a:spAutoFit/>
            </a:bodyPr>
            <a:lstStyle/>
            <a:p>
              <a:r>
                <a:rPr lang="en-US" dirty="0"/>
                <a:t>rack-scale storage system</a:t>
              </a:r>
            </a:p>
          </p:txBody>
        </p:sp>
      </p:grpSp>
      <p:sp>
        <p:nvSpPr>
          <p:cNvPr id="8" name="Speech Bubble: Rectangle 7">
            <a:extLst>
              <a:ext uri="{FF2B5EF4-FFF2-40B4-BE49-F238E27FC236}">
                <a16:creationId xmlns:a16="http://schemas.microsoft.com/office/drawing/2014/main" id="{5B19AD41-E4FA-48B4-B646-24B45950523C}"/>
              </a:ext>
            </a:extLst>
          </p:cNvPr>
          <p:cNvSpPr/>
          <p:nvPr/>
        </p:nvSpPr>
        <p:spPr>
          <a:xfrm>
            <a:off x="1336288" y="3797300"/>
            <a:ext cx="7469271" cy="4123185"/>
          </a:xfrm>
          <a:custGeom>
            <a:avLst/>
            <a:gdLst>
              <a:gd name="connsiteX0" fmla="*/ 0 w 6587677"/>
              <a:gd name="connsiteY0" fmla="*/ 0 h 5219700"/>
              <a:gd name="connsiteX1" fmla="*/ 3842812 w 6587677"/>
              <a:gd name="connsiteY1" fmla="*/ 0 h 5219700"/>
              <a:gd name="connsiteX2" fmla="*/ 3842812 w 6587677"/>
              <a:gd name="connsiteY2" fmla="*/ 0 h 5219700"/>
              <a:gd name="connsiteX3" fmla="*/ 5489731 w 6587677"/>
              <a:gd name="connsiteY3" fmla="*/ 0 h 5219700"/>
              <a:gd name="connsiteX4" fmla="*/ 6587677 w 6587677"/>
              <a:gd name="connsiteY4" fmla="*/ 0 h 5219700"/>
              <a:gd name="connsiteX5" fmla="*/ 6587677 w 6587677"/>
              <a:gd name="connsiteY5" fmla="*/ 3044825 h 5219700"/>
              <a:gd name="connsiteX6" fmla="*/ 7850271 w 6587677"/>
              <a:gd name="connsiteY6" fmla="*/ 2989270 h 5219700"/>
              <a:gd name="connsiteX7" fmla="*/ 6587677 w 6587677"/>
              <a:gd name="connsiteY7" fmla="*/ 4349750 h 5219700"/>
              <a:gd name="connsiteX8" fmla="*/ 6587677 w 6587677"/>
              <a:gd name="connsiteY8" fmla="*/ 5219700 h 5219700"/>
              <a:gd name="connsiteX9" fmla="*/ 5489731 w 6587677"/>
              <a:gd name="connsiteY9" fmla="*/ 5219700 h 5219700"/>
              <a:gd name="connsiteX10" fmla="*/ 3842812 w 6587677"/>
              <a:gd name="connsiteY10" fmla="*/ 5219700 h 5219700"/>
              <a:gd name="connsiteX11" fmla="*/ 3842812 w 6587677"/>
              <a:gd name="connsiteY11" fmla="*/ 5219700 h 5219700"/>
              <a:gd name="connsiteX12" fmla="*/ 0 w 6587677"/>
              <a:gd name="connsiteY12" fmla="*/ 5219700 h 5219700"/>
              <a:gd name="connsiteX13" fmla="*/ 0 w 6587677"/>
              <a:gd name="connsiteY13" fmla="*/ 4349750 h 5219700"/>
              <a:gd name="connsiteX14" fmla="*/ 0 w 6587677"/>
              <a:gd name="connsiteY14" fmla="*/ 3044825 h 5219700"/>
              <a:gd name="connsiteX15" fmla="*/ 0 w 6587677"/>
              <a:gd name="connsiteY15" fmla="*/ 3044825 h 5219700"/>
              <a:gd name="connsiteX16" fmla="*/ 0 w 6587677"/>
              <a:gd name="connsiteY16" fmla="*/ 0 h 5219700"/>
              <a:gd name="connsiteX0" fmla="*/ 0 w 7850271"/>
              <a:gd name="connsiteY0" fmla="*/ 0 h 5219700"/>
              <a:gd name="connsiteX1" fmla="*/ 3842812 w 7850271"/>
              <a:gd name="connsiteY1" fmla="*/ 0 h 5219700"/>
              <a:gd name="connsiteX2" fmla="*/ 3842812 w 7850271"/>
              <a:gd name="connsiteY2" fmla="*/ 0 h 5219700"/>
              <a:gd name="connsiteX3" fmla="*/ 5489731 w 7850271"/>
              <a:gd name="connsiteY3" fmla="*/ 0 h 5219700"/>
              <a:gd name="connsiteX4" fmla="*/ 6587677 w 7850271"/>
              <a:gd name="connsiteY4" fmla="*/ 0 h 5219700"/>
              <a:gd name="connsiteX5" fmla="*/ 6587677 w 7850271"/>
              <a:gd name="connsiteY5" fmla="*/ 3044825 h 5219700"/>
              <a:gd name="connsiteX6" fmla="*/ 7850271 w 7850271"/>
              <a:gd name="connsiteY6" fmla="*/ 2989270 h 5219700"/>
              <a:gd name="connsiteX7" fmla="*/ 6587677 w 7850271"/>
              <a:gd name="connsiteY7" fmla="*/ 3905250 h 5219700"/>
              <a:gd name="connsiteX8" fmla="*/ 6587677 w 7850271"/>
              <a:gd name="connsiteY8" fmla="*/ 5219700 h 5219700"/>
              <a:gd name="connsiteX9" fmla="*/ 5489731 w 7850271"/>
              <a:gd name="connsiteY9" fmla="*/ 5219700 h 5219700"/>
              <a:gd name="connsiteX10" fmla="*/ 3842812 w 7850271"/>
              <a:gd name="connsiteY10" fmla="*/ 5219700 h 5219700"/>
              <a:gd name="connsiteX11" fmla="*/ 3842812 w 7850271"/>
              <a:gd name="connsiteY11" fmla="*/ 5219700 h 5219700"/>
              <a:gd name="connsiteX12" fmla="*/ 0 w 7850271"/>
              <a:gd name="connsiteY12" fmla="*/ 5219700 h 5219700"/>
              <a:gd name="connsiteX13" fmla="*/ 0 w 7850271"/>
              <a:gd name="connsiteY13" fmla="*/ 4349750 h 5219700"/>
              <a:gd name="connsiteX14" fmla="*/ 0 w 7850271"/>
              <a:gd name="connsiteY14" fmla="*/ 3044825 h 5219700"/>
              <a:gd name="connsiteX15" fmla="*/ 0 w 7850271"/>
              <a:gd name="connsiteY15" fmla="*/ 3044825 h 5219700"/>
              <a:gd name="connsiteX16" fmla="*/ 0 w 7850271"/>
              <a:gd name="connsiteY16" fmla="*/ 0 h 5219700"/>
              <a:gd name="connsiteX0" fmla="*/ 0 w 7850271"/>
              <a:gd name="connsiteY0" fmla="*/ 0 h 5219700"/>
              <a:gd name="connsiteX1" fmla="*/ 3842812 w 7850271"/>
              <a:gd name="connsiteY1" fmla="*/ 0 h 5219700"/>
              <a:gd name="connsiteX2" fmla="*/ 3842812 w 7850271"/>
              <a:gd name="connsiteY2" fmla="*/ 0 h 5219700"/>
              <a:gd name="connsiteX3" fmla="*/ 5489731 w 7850271"/>
              <a:gd name="connsiteY3" fmla="*/ 0 h 5219700"/>
              <a:gd name="connsiteX4" fmla="*/ 6587677 w 7850271"/>
              <a:gd name="connsiteY4" fmla="*/ 0 h 5219700"/>
              <a:gd name="connsiteX5" fmla="*/ 6587677 w 7850271"/>
              <a:gd name="connsiteY5" fmla="*/ 3044825 h 5219700"/>
              <a:gd name="connsiteX6" fmla="*/ 7850271 w 7850271"/>
              <a:gd name="connsiteY6" fmla="*/ 2989270 h 5219700"/>
              <a:gd name="connsiteX7" fmla="*/ 6600377 w 7850271"/>
              <a:gd name="connsiteY7" fmla="*/ 3752850 h 5219700"/>
              <a:gd name="connsiteX8" fmla="*/ 6587677 w 7850271"/>
              <a:gd name="connsiteY8" fmla="*/ 5219700 h 5219700"/>
              <a:gd name="connsiteX9" fmla="*/ 5489731 w 7850271"/>
              <a:gd name="connsiteY9" fmla="*/ 5219700 h 5219700"/>
              <a:gd name="connsiteX10" fmla="*/ 3842812 w 7850271"/>
              <a:gd name="connsiteY10" fmla="*/ 5219700 h 5219700"/>
              <a:gd name="connsiteX11" fmla="*/ 3842812 w 7850271"/>
              <a:gd name="connsiteY11" fmla="*/ 5219700 h 5219700"/>
              <a:gd name="connsiteX12" fmla="*/ 0 w 7850271"/>
              <a:gd name="connsiteY12" fmla="*/ 5219700 h 5219700"/>
              <a:gd name="connsiteX13" fmla="*/ 0 w 7850271"/>
              <a:gd name="connsiteY13" fmla="*/ 4349750 h 5219700"/>
              <a:gd name="connsiteX14" fmla="*/ 0 w 7850271"/>
              <a:gd name="connsiteY14" fmla="*/ 3044825 h 5219700"/>
              <a:gd name="connsiteX15" fmla="*/ 0 w 7850271"/>
              <a:gd name="connsiteY15" fmla="*/ 3044825 h 5219700"/>
              <a:gd name="connsiteX16" fmla="*/ 0 w 7850271"/>
              <a:gd name="connsiteY16" fmla="*/ 0 h 5219700"/>
              <a:gd name="connsiteX0" fmla="*/ 0 w 7469271"/>
              <a:gd name="connsiteY0" fmla="*/ 0 h 5219700"/>
              <a:gd name="connsiteX1" fmla="*/ 3842812 w 7469271"/>
              <a:gd name="connsiteY1" fmla="*/ 0 h 5219700"/>
              <a:gd name="connsiteX2" fmla="*/ 3842812 w 7469271"/>
              <a:gd name="connsiteY2" fmla="*/ 0 h 5219700"/>
              <a:gd name="connsiteX3" fmla="*/ 5489731 w 7469271"/>
              <a:gd name="connsiteY3" fmla="*/ 0 h 5219700"/>
              <a:gd name="connsiteX4" fmla="*/ 6587677 w 7469271"/>
              <a:gd name="connsiteY4" fmla="*/ 0 h 5219700"/>
              <a:gd name="connsiteX5" fmla="*/ 6587677 w 7469271"/>
              <a:gd name="connsiteY5" fmla="*/ 3044825 h 5219700"/>
              <a:gd name="connsiteX6" fmla="*/ 7469271 w 7469271"/>
              <a:gd name="connsiteY6" fmla="*/ 3141670 h 5219700"/>
              <a:gd name="connsiteX7" fmla="*/ 6600377 w 7469271"/>
              <a:gd name="connsiteY7" fmla="*/ 3752850 h 5219700"/>
              <a:gd name="connsiteX8" fmla="*/ 6587677 w 7469271"/>
              <a:gd name="connsiteY8" fmla="*/ 5219700 h 5219700"/>
              <a:gd name="connsiteX9" fmla="*/ 5489731 w 7469271"/>
              <a:gd name="connsiteY9" fmla="*/ 5219700 h 5219700"/>
              <a:gd name="connsiteX10" fmla="*/ 3842812 w 7469271"/>
              <a:gd name="connsiteY10" fmla="*/ 5219700 h 5219700"/>
              <a:gd name="connsiteX11" fmla="*/ 3842812 w 7469271"/>
              <a:gd name="connsiteY11" fmla="*/ 5219700 h 5219700"/>
              <a:gd name="connsiteX12" fmla="*/ 0 w 7469271"/>
              <a:gd name="connsiteY12" fmla="*/ 5219700 h 5219700"/>
              <a:gd name="connsiteX13" fmla="*/ 0 w 7469271"/>
              <a:gd name="connsiteY13" fmla="*/ 4349750 h 5219700"/>
              <a:gd name="connsiteX14" fmla="*/ 0 w 7469271"/>
              <a:gd name="connsiteY14" fmla="*/ 3044825 h 5219700"/>
              <a:gd name="connsiteX15" fmla="*/ 0 w 7469271"/>
              <a:gd name="connsiteY15" fmla="*/ 3044825 h 5219700"/>
              <a:gd name="connsiteX16" fmla="*/ 0 w 7469271"/>
              <a:gd name="connsiteY16" fmla="*/ 0 h 521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69271" h="5219700">
                <a:moveTo>
                  <a:pt x="0" y="0"/>
                </a:moveTo>
                <a:lnTo>
                  <a:pt x="3842812" y="0"/>
                </a:lnTo>
                <a:lnTo>
                  <a:pt x="3842812" y="0"/>
                </a:lnTo>
                <a:lnTo>
                  <a:pt x="5489731" y="0"/>
                </a:lnTo>
                <a:lnTo>
                  <a:pt x="6587677" y="0"/>
                </a:lnTo>
                <a:lnTo>
                  <a:pt x="6587677" y="3044825"/>
                </a:lnTo>
                <a:lnTo>
                  <a:pt x="7469271" y="3141670"/>
                </a:lnTo>
                <a:lnTo>
                  <a:pt x="6600377" y="3752850"/>
                </a:lnTo>
                <a:lnTo>
                  <a:pt x="6587677" y="5219700"/>
                </a:lnTo>
                <a:lnTo>
                  <a:pt x="5489731" y="5219700"/>
                </a:lnTo>
                <a:lnTo>
                  <a:pt x="3842812" y="5219700"/>
                </a:lnTo>
                <a:lnTo>
                  <a:pt x="3842812" y="5219700"/>
                </a:lnTo>
                <a:lnTo>
                  <a:pt x="0" y="5219700"/>
                </a:lnTo>
                <a:lnTo>
                  <a:pt x="0" y="4349750"/>
                </a:lnTo>
                <a:lnTo>
                  <a:pt x="0" y="3044825"/>
                </a:lnTo>
                <a:lnTo>
                  <a:pt x="0" y="3044825"/>
                </a:lnTo>
                <a:lnTo>
                  <a:pt x="0" y="0"/>
                </a:lnTo>
                <a:close/>
              </a:path>
            </a:pathLst>
          </a:cu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lvl="2" indent="-571500" algn="l">
              <a:buFont typeface="Arial" panose="020B0604020202020204" pitchFamily="34" charset="0"/>
              <a:buChar char="•"/>
            </a:pPr>
            <a:endParaRPr lang="en-US" dirty="0">
              <a:solidFill>
                <a:schemeClr val="tx1"/>
              </a:solidFill>
            </a:endParaRPr>
          </a:p>
        </p:txBody>
      </p:sp>
      <p:sp>
        <p:nvSpPr>
          <p:cNvPr id="12" name="Text Placeholder 2">
            <a:extLst>
              <a:ext uri="{FF2B5EF4-FFF2-40B4-BE49-F238E27FC236}">
                <a16:creationId xmlns:a16="http://schemas.microsoft.com/office/drawing/2014/main" id="{B9565255-3040-4E39-9FC3-699E1C419B61}"/>
              </a:ext>
            </a:extLst>
          </p:cNvPr>
          <p:cNvSpPr>
            <a:spLocks noGrp="1"/>
          </p:cNvSpPr>
          <p:nvPr>
            <p:ph type="body" idx="1"/>
          </p:nvPr>
        </p:nvSpPr>
        <p:spPr>
          <a:xfrm>
            <a:off x="1526783" y="4345557"/>
            <a:ext cx="6244783" cy="3452243"/>
          </a:xfrm>
        </p:spPr>
        <p:txBody>
          <a:bodyPr/>
          <a:lstStyle/>
          <a:p>
            <a:pPr marL="571500" indent="-571500"/>
            <a:r>
              <a:rPr lang="en-US" sz="3200" dirty="0"/>
              <a:t>All requests and replies traverse the </a:t>
            </a:r>
            <a:r>
              <a:rPr lang="en-US" sz="3200" dirty="0" err="1"/>
              <a:t>ToR</a:t>
            </a:r>
            <a:r>
              <a:rPr lang="en-US" sz="3200" dirty="0"/>
              <a:t> switch</a:t>
            </a:r>
          </a:p>
          <a:p>
            <a:pPr marL="571500" indent="-571500"/>
            <a:r>
              <a:rPr lang="en-US" sz="3200" dirty="0" err="1"/>
              <a:t>ToR</a:t>
            </a:r>
            <a:r>
              <a:rPr lang="en-US" sz="3200" dirty="0"/>
              <a:t> serves as a </a:t>
            </a:r>
            <a:r>
              <a:rPr lang="en-US" sz="3200" b="1" dirty="0"/>
              <a:t>central point</a:t>
            </a:r>
          </a:p>
          <a:p>
            <a:pPr marL="571500" indent="-571500"/>
            <a:r>
              <a:rPr lang="en-US" sz="3200" b="1" dirty="0"/>
              <a:t>Line-rate</a:t>
            </a:r>
            <a:r>
              <a:rPr lang="en-US" sz="3200" dirty="0"/>
              <a:t> packet processing</a:t>
            </a:r>
          </a:p>
          <a:p>
            <a:pPr marL="1059195" lvl="1" indent="-571500"/>
            <a:r>
              <a:rPr lang="en-US" sz="3200" dirty="0"/>
              <a:t>No throughput bottleneck</a:t>
            </a:r>
          </a:p>
          <a:p>
            <a:pPr marL="1059195" lvl="1" indent="-571500"/>
            <a:r>
              <a:rPr lang="en-US" sz="3200" dirty="0"/>
              <a:t>Zero latency overhead</a:t>
            </a:r>
          </a:p>
          <a:p>
            <a:endParaRPr lang="en-US" dirty="0"/>
          </a:p>
        </p:txBody>
      </p:sp>
    </p:spTree>
    <p:extLst>
      <p:ext uri="{BB962C8B-B14F-4D97-AF65-F5344CB8AC3E}">
        <p14:creationId xmlns:p14="http://schemas.microsoft.com/office/powerpoint/2010/main" val="15202920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500"/>
                                        <p:tgtEl>
                                          <p:spTgt spid="12">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fade">
                                      <p:cBhvr>
                                        <p:cTn id="18" dur="500"/>
                                        <p:tgtEl>
                                          <p:spTgt spid="12">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500"/>
                                        <p:tgtEl>
                                          <p:spTgt spid="12">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xEl>
                                              <p:pRg st="3" end="3"/>
                                            </p:txEl>
                                          </p:spTgt>
                                        </p:tgtEl>
                                        <p:attrNameLst>
                                          <p:attrName>style.visibility</p:attrName>
                                        </p:attrNameLst>
                                      </p:cBhvr>
                                      <p:to>
                                        <p:strVal val="visible"/>
                                      </p:to>
                                    </p:set>
                                    <p:animEffect transition="in" filter="fade">
                                      <p:cBhvr>
                                        <p:cTn id="24" dur="500"/>
                                        <p:tgtEl>
                                          <p:spTgt spid="12">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4C7D-42AC-4D76-BC93-C49A14C779FA}"/>
              </a:ext>
            </a:extLst>
          </p:cNvPr>
          <p:cNvSpPr>
            <a:spLocks noGrp="1"/>
          </p:cNvSpPr>
          <p:nvPr>
            <p:ph type="title"/>
          </p:nvPr>
        </p:nvSpPr>
        <p:spPr/>
        <p:txBody>
          <a:bodyPr>
            <a:normAutofit/>
          </a:bodyPr>
          <a:lstStyle/>
          <a:p>
            <a:r>
              <a:rPr lang="en-US" sz="5400" dirty="0">
                <a:cs typeface="Helvetica" panose="020B0604020202020204" pitchFamily="34" charset="0"/>
              </a:rPr>
              <a:t>Pegasus</a:t>
            </a:r>
            <a:r>
              <a:rPr lang="en-US" sz="5400" b="1" dirty="0">
                <a:latin typeface="Helvetica" panose="020B0604020202020204" pitchFamily="34" charset="0"/>
                <a:cs typeface="Helvetica" panose="020B0604020202020204" pitchFamily="34" charset="0"/>
              </a:rPr>
              <a:t> version-based</a:t>
            </a:r>
            <a:br>
              <a:rPr lang="en-US" sz="5400" dirty="0"/>
            </a:br>
            <a:r>
              <a:rPr lang="en-US" sz="5400" dirty="0"/>
              <a:t>coherence protocol</a:t>
            </a:r>
          </a:p>
        </p:txBody>
      </p:sp>
      <p:sp>
        <p:nvSpPr>
          <p:cNvPr id="3" name="Text Placeholder 2">
            <a:extLst>
              <a:ext uri="{FF2B5EF4-FFF2-40B4-BE49-F238E27FC236}">
                <a16:creationId xmlns:a16="http://schemas.microsoft.com/office/drawing/2014/main" id="{8D48E991-C8AC-49B0-97F5-2A67187FD241}"/>
              </a:ext>
            </a:extLst>
          </p:cNvPr>
          <p:cNvSpPr>
            <a:spLocks noGrp="1"/>
          </p:cNvSpPr>
          <p:nvPr>
            <p:ph type="body" idx="1"/>
          </p:nvPr>
        </p:nvSpPr>
        <p:spPr/>
        <p:txBody>
          <a:bodyPr/>
          <a:lstStyle/>
          <a:p>
            <a:pPr>
              <a:lnSpc>
                <a:spcPct val="150000"/>
              </a:lnSpc>
            </a:pPr>
            <a:r>
              <a:rPr lang="en-US" sz="3200" dirty="0"/>
              <a:t>Switch processes </a:t>
            </a:r>
            <a:r>
              <a:rPr lang="en-US" sz="3200" b="1" dirty="0"/>
              <a:t>all</a:t>
            </a:r>
            <a:r>
              <a:rPr lang="en-US" sz="3200" dirty="0"/>
              <a:t> requests</a:t>
            </a:r>
          </a:p>
          <a:p>
            <a:pPr>
              <a:lnSpc>
                <a:spcPct val="150000"/>
              </a:lnSpc>
            </a:pPr>
            <a:r>
              <a:rPr lang="en-US" sz="3200" dirty="0"/>
              <a:t>Switch tracks which servers have the </a:t>
            </a:r>
            <a:r>
              <a:rPr lang="en-US" sz="3200" b="1" dirty="0"/>
              <a:t>latest</a:t>
            </a:r>
            <a:r>
              <a:rPr lang="en-US" sz="3200" dirty="0"/>
              <a:t> copy</a:t>
            </a:r>
          </a:p>
          <a:p>
            <a:pPr>
              <a:lnSpc>
                <a:spcPct val="150000"/>
              </a:lnSpc>
            </a:pPr>
            <a:r>
              <a:rPr lang="en-US" sz="3200" dirty="0"/>
              <a:t>Updates the directory when receiving replies</a:t>
            </a:r>
          </a:p>
          <a:p>
            <a:pPr>
              <a:lnSpc>
                <a:spcPct val="150000"/>
              </a:lnSpc>
            </a:pPr>
            <a:r>
              <a:rPr lang="en-US" sz="3200" dirty="0"/>
              <a:t>How to deal with network asynchrony?</a:t>
            </a:r>
          </a:p>
          <a:p>
            <a:pPr lvl="1">
              <a:lnSpc>
                <a:spcPct val="150000"/>
              </a:lnSpc>
            </a:pPr>
            <a:r>
              <a:rPr lang="en-US" sz="3200" dirty="0"/>
              <a:t>Use </a:t>
            </a:r>
            <a:r>
              <a:rPr lang="en-US" sz="3200" b="1" dirty="0"/>
              <a:t>version numbers</a:t>
            </a:r>
            <a:r>
              <a:rPr lang="en-US" sz="3200" dirty="0"/>
              <a:t>!</a:t>
            </a:r>
          </a:p>
        </p:txBody>
      </p:sp>
    </p:spTree>
    <p:extLst>
      <p:ext uri="{BB962C8B-B14F-4D97-AF65-F5344CB8AC3E}">
        <p14:creationId xmlns:p14="http://schemas.microsoft.com/office/powerpoint/2010/main" val="395470226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3" name="Rectangle"/>
          <p:cNvSpPr/>
          <p:nvPr/>
        </p:nvSpPr>
        <p:spPr>
          <a:xfrm>
            <a:off x="1820376" y="4209466"/>
            <a:ext cx="6514443" cy="3278501"/>
          </a:xfrm>
          <a:prstGeom prst="rect">
            <a:avLst/>
          </a:prstGeom>
          <a:solidFill>
            <a:srgbClr val="DCDEE0"/>
          </a:solidFill>
          <a:ln w="127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2034" name="Coherence Directory"/>
          <p:cNvSpPr txBox="1"/>
          <p:nvPr/>
        </p:nvSpPr>
        <p:spPr>
          <a:xfrm>
            <a:off x="3172861" y="3681446"/>
            <a:ext cx="3810297" cy="5663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000">
                <a:latin typeface="Chalkboard SE Regular"/>
                <a:ea typeface="Chalkboard SE Regular"/>
                <a:cs typeface="Chalkboard SE Regular"/>
                <a:sym typeface="Chalkboard SE Regular"/>
              </a:defRPr>
            </a:lvl1pPr>
          </a:lstStyle>
          <a:p>
            <a:r>
              <a:t>Coherence Directory</a:t>
            </a:r>
          </a:p>
        </p:txBody>
      </p:sp>
      <p:sp>
        <p:nvSpPr>
          <p:cNvPr id="2035" name="Obj ID"/>
          <p:cNvSpPr txBox="1"/>
          <p:nvPr/>
        </p:nvSpPr>
        <p:spPr>
          <a:xfrm>
            <a:off x="2379528" y="5038388"/>
            <a:ext cx="1286571" cy="5663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500">
                <a:solidFill>
                  <a:schemeClr val="accent1"/>
                </a:solidFill>
                <a:latin typeface="Chalkboard SE Regular"/>
                <a:ea typeface="Chalkboard SE Regular"/>
                <a:cs typeface="Chalkboard SE Regular"/>
                <a:sym typeface="Chalkboard SE Regular"/>
              </a:defRPr>
            </a:lvl1pPr>
          </a:lstStyle>
          <a:p>
            <a:r>
              <a:rPr dirty="0"/>
              <a:t>Obj ID</a:t>
            </a:r>
          </a:p>
        </p:txBody>
      </p:sp>
      <p:sp>
        <p:nvSpPr>
          <p:cNvPr id="2036" name="Replicas"/>
          <p:cNvSpPr txBox="1"/>
          <p:nvPr/>
        </p:nvSpPr>
        <p:spPr>
          <a:xfrm>
            <a:off x="5821506" y="5005379"/>
            <a:ext cx="1602293" cy="5663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500">
                <a:solidFill>
                  <a:schemeClr val="accent5"/>
                </a:solidFill>
                <a:latin typeface="Chalkboard SE Regular"/>
                <a:ea typeface="Chalkboard SE Regular"/>
                <a:cs typeface="Chalkboard SE Regular"/>
                <a:sym typeface="Chalkboard SE Regular"/>
              </a:defRPr>
            </a:lvl1pPr>
          </a:lstStyle>
          <a:p>
            <a:r>
              <a:rPr dirty="0"/>
              <a:t>Replicas</a:t>
            </a:r>
          </a:p>
        </p:txBody>
      </p:sp>
      <p:grpSp>
        <p:nvGrpSpPr>
          <p:cNvPr id="2040" name="Group"/>
          <p:cNvGrpSpPr/>
          <p:nvPr/>
        </p:nvGrpSpPr>
        <p:grpSpPr>
          <a:xfrm>
            <a:off x="2726710" y="5540819"/>
            <a:ext cx="604442" cy="1303858"/>
            <a:chOff x="-1" y="-1"/>
            <a:chExt cx="604440" cy="1303857"/>
          </a:xfrm>
        </p:grpSpPr>
        <p:sp>
          <p:nvSpPr>
            <p:cNvPr id="2037" name="A1"/>
            <p:cNvSpPr txBox="1"/>
            <p:nvPr/>
          </p:nvSpPr>
          <p:spPr>
            <a:xfrm>
              <a:off x="-1" y="-1"/>
              <a:ext cx="589317" cy="56635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3000">
                  <a:latin typeface="Chalkboard SE Regular"/>
                  <a:ea typeface="Chalkboard SE Regular"/>
                  <a:cs typeface="Chalkboard SE Regular"/>
                  <a:sym typeface="Chalkboard SE Regular"/>
                </a:defRPr>
              </a:lvl1pPr>
            </a:lstStyle>
            <a:p>
              <a:r>
                <a:rPr dirty="0"/>
                <a:t>A</a:t>
              </a:r>
            </a:p>
          </p:txBody>
        </p:sp>
        <p:sp>
          <p:nvSpPr>
            <p:cNvPr id="2038" name="B4"/>
            <p:cNvSpPr txBox="1"/>
            <p:nvPr/>
          </p:nvSpPr>
          <p:spPr>
            <a:xfrm>
              <a:off x="25" y="737498"/>
              <a:ext cx="604414" cy="56635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3000">
                  <a:latin typeface="Chalkboard SE Regular"/>
                  <a:ea typeface="Chalkboard SE Regular"/>
                  <a:cs typeface="Chalkboard SE Regular"/>
                  <a:sym typeface="Chalkboard SE Regular"/>
                </a:defRPr>
              </a:lvl1pPr>
            </a:lstStyle>
            <a:p>
              <a:r>
                <a:rPr dirty="0"/>
                <a:t>B</a:t>
              </a:r>
            </a:p>
          </p:txBody>
        </p:sp>
      </p:grpSp>
      <p:sp>
        <p:nvSpPr>
          <p:cNvPr id="2041" name="S1"/>
          <p:cNvSpPr/>
          <p:nvPr/>
        </p:nvSpPr>
        <p:spPr>
          <a:xfrm>
            <a:off x="5561256" y="5550541"/>
            <a:ext cx="697682" cy="556680"/>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000">
                <a:latin typeface="Chalkboard SE Regular"/>
                <a:ea typeface="Chalkboard SE Regular"/>
                <a:cs typeface="Chalkboard SE Regular"/>
                <a:sym typeface="Chalkboard SE Regular"/>
              </a:defRPr>
            </a:lvl1pPr>
          </a:lstStyle>
          <a:p>
            <a:r>
              <a:t>S1</a:t>
            </a:r>
          </a:p>
        </p:txBody>
      </p:sp>
      <p:sp>
        <p:nvSpPr>
          <p:cNvPr id="2042" name="S2"/>
          <p:cNvSpPr/>
          <p:nvPr/>
        </p:nvSpPr>
        <p:spPr>
          <a:xfrm>
            <a:off x="5556463" y="6351570"/>
            <a:ext cx="697682" cy="556681"/>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000">
                <a:latin typeface="Chalkboard SE Regular"/>
                <a:ea typeface="Chalkboard SE Regular"/>
                <a:cs typeface="Chalkboard SE Regular"/>
                <a:sym typeface="Chalkboard SE Regular"/>
              </a:defRPr>
            </a:lvl1pPr>
          </a:lstStyle>
          <a:p>
            <a:r>
              <a:rPr dirty="0"/>
              <a:t>S2</a:t>
            </a:r>
          </a:p>
        </p:txBody>
      </p:sp>
      <p:sp>
        <p:nvSpPr>
          <p:cNvPr id="2043" name="S1"/>
          <p:cNvSpPr/>
          <p:nvPr/>
        </p:nvSpPr>
        <p:spPr>
          <a:xfrm>
            <a:off x="6253461" y="6351570"/>
            <a:ext cx="697682" cy="556681"/>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000">
                <a:latin typeface="Chalkboard SE Regular"/>
                <a:ea typeface="Chalkboard SE Regular"/>
                <a:cs typeface="Chalkboard SE Regular"/>
                <a:sym typeface="Chalkboard SE Regular"/>
              </a:defRPr>
            </a:lvl1pPr>
          </a:lstStyle>
          <a:p>
            <a:r>
              <a:t>S1</a:t>
            </a:r>
          </a:p>
        </p:txBody>
      </p:sp>
      <p:sp>
        <p:nvSpPr>
          <p:cNvPr id="2044" name="S0"/>
          <p:cNvSpPr/>
          <p:nvPr/>
        </p:nvSpPr>
        <p:spPr>
          <a:xfrm>
            <a:off x="6950247" y="6351570"/>
            <a:ext cx="697682" cy="556681"/>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000">
                <a:latin typeface="Chalkboard SE Regular"/>
                <a:ea typeface="Chalkboard SE Regular"/>
                <a:cs typeface="Chalkboard SE Regular"/>
                <a:sym typeface="Chalkboard SE Regular"/>
              </a:defRPr>
            </a:lvl1pPr>
          </a:lstStyle>
          <a:p>
            <a:r>
              <a:t>S0</a:t>
            </a:r>
          </a:p>
        </p:txBody>
      </p:sp>
      <p:pic>
        <p:nvPicPr>
          <p:cNvPr id="2048" name="server.png" descr="server.png"/>
          <p:cNvPicPr>
            <a:picLocks noChangeAspect="1"/>
          </p:cNvPicPr>
          <p:nvPr/>
        </p:nvPicPr>
        <p:blipFill>
          <a:blip r:embed="rId3"/>
          <a:stretch>
            <a:fillRect/>
          </a:stretch>
        </p:blipFill>
        <p:spPr>
          <a:xfrm>
            <a:off x="10156376" y="3163533"/>
            <a:ext cx="1602150" cy="1602149"/>
          </a:xfrm>
          <a:prstGeom prst="rect">
            <a:avLst/>
          </a:prstGeom>
          <a:ln w="12700">
            <a:miter lim="400000"/>
          </a:ln>
        </p:spPr>
      </p:pic>
      <p:pic>
        <p:nvPicPr>
          <p:cNvPr id="2049" name="server.png" descr="server.png"/>
          <p:cNvPicPr>
            <a:picLocks noChangeAspect="1"/>
          </p:cNvPicPr>
          <p:nvPr/>
        </p:nvPicPr>
        <p:blipFill>
          <a:blip r:embed="rId3"/>
          <a:stretch>
            <a:fillRect/>
          </a:stretch>
        </p:blipFill>
        <p:spPr>
          <a:xfrm>
            <a:off x="10156376" y="5325750"/>
            <a:ext cx="1602150" cy="1602149"/>
          </a:xfrm>
          <a:prstGeom prst="rect">
            <a:avLst/>
          </a:prstGeom>
          <a:ln w="12700">
            <a:miter lim="400000"/>
          </a:ln>
        </p:spPr>
      </p:pic>
      <p:pic>
        <p:nvPicPr>
          <p:cNvPr id="2050" name="server.png" descr="server.png"/>
          <p:cNvPicPr>
            <a:picLocks noChangeAspect="1"/>
          </p:cNvPicPr>
          <p:nvPr/>
        </p:nvPicPr>
        <p:blipFill>
          <a:blip r:embed="rId3"/>
          <a:stretch>
            <a:fillRect/>
          </a:stretch>
        </p:blipFill>
        <p:spPr>
          <a:xfrm>
            <a:off x="10156376" y="7487967"/>
            <a:ext cx="1602150" cy="1602150"/>
          </a:xfrm>
          <a:prstGeom prst="rect">
            <a:avLst/>
          </a:prstGeom>
          <a:ln w="12700">
            <a:miter lim="400000"/>
          </a:ln>
        </p:spPr>
      </p:pic>
      <p:sp>
        <p:nvSpPr>
          <p:cNvPr id="2051" name="S0"/>
          <p:cNvSpPr txBox="1"/>
          <p:nvPr/>
        </p:nvSpPr>
        <p:spPr>
          <a:xfrm>
            <a:off x="10635850" y="2796584"/>
            <a:ext cx="643238" cy="743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latin typeface="Chalkboard SE Regular"/>
                <a:ea typeface="Chalkboard SE Regular"/>
                <a:cs typeface="Chalkboard SE Regular"/>
                <a:sym typeface="Chalkboard SE Regular"/>
              </a:defRPr>
            </a:lvl1pPr>
          </a:lstStyle>
          <a:p>
            <a:r>
              <a:t>S0</a:t>
            </a:r>
          </a:p>
        </p:txBody>
      </p:sp>
      <p:sp>
        <p:nvSpPr>
          <p:cNvPr id="2052" name="S1"/>
          <p:cNvSpPr txBox="1"/>
          <p:nvPr/>
        </p:nvSpPr>
        <p:spPr>
          <a:xfrm>
            <a:off x="10635850" y="4972146"/>
            <a:ext cx="643238" cy="743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latin typeface="Chalkboard SE Regular"/>
                <a:ea typeface="Chalkboard SE Regular"/>
                <a:cs typeface="Chalkboard SE Regular"/>
                <a:sym typeface="Chalkboard SE Regular"/>
              </a:defRPr>
            </a:lvl1pPr>
          </a:lstStyle>
          <a:p>
            <a:r>
              <a:t>S1</a:t>
            </a:r>
          </a:p>
        </p:txBody>
      </p:sp>
      <p:sp>
        <p:nvSpPr>
          <p:cNvPr id="2053" name="S2"/>
          <p:cNvSpPr txBox="1"/>
          <p:nvPr/>
        </p:nvSpPr>
        <p:spPr>
          <a:xfrm>
            <a:off x="10635850" y="7135008"/>
            <a:ext cx="643238" cy="7432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latin typeface="Chalkboard SE Regular"/>
                <a:ea typeface="Chalkboard SE Regular"/>
                <a:cs typeface="Chalkboard SE Regular"/>
                <a:sym typeface="Chalkboard SE Regular"/>
              </a:defRPr>
            </a:lvl1pPr>
          </a:lstStyle>
          <a:p>
            <a:r>
              <a:t>S2</a:t>
            </a:r>
          </a:p>
        </p:txBody>
      </p:sp>
      <p:grpSp>
        <p:nvGrpSpPr>
          <p:cNvPr id="2058" name="Group"/>
          <p:cNvGrpSpPr/>
          <p:nvPr/>
        </p:nvGrpSpPr>
        <p:grpSpPr>
          <a:xfrm>
            <a:off x="70482" y="2313629"/>
            <a:ext cx="2615581" cy="1603618"/>
            <a:chOff x="0" y="0"/>
            <a:chExt cx="2615581" cy="1603616"/>
          </a:xfrm>
        </p:grpSpPr>
        <p:grpSp>
          <p:nvGrpSpPr>
            <p:cNvPr id="2056" name="WRITE A1←b…"/>
            <p:cNvGrpSpPr/>
            <p:nvPr/>
          </p:nvGrpSpPr>
          <p:grpSpPr>
            <a:xfrm>
              <a:off x="312822" y="388294"/>
              <a:ext cx="2302759" cy="1215322"/>
              <a:chOff x="-68117" y="-13661"/>
              <a:chExt cx="2302756" cy="1215320"/>
            </a:xfrm>
          </p:grpSpPr>
          <p:sp>
            <p:nvSpPr>
              <p:cNvPr id="2055" name="WRITE A1←b…"/>
              <p:cNvSpPr/>
              <p:nvPr/>
            </p:nvSpPr>
            <p:spPr>
              <a:xfrm>
                <a:off x="38100" y="38100"/>
                <a:ext cx="2196539" cy="1139120"/>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l">
                  <a:defRPr sz="2400">
                    <a:solidFill>
                      <a:schemeClr val="accent1"/>
                    </a:solidFill>
                    <a:latin typeface="Chalkboard SE Bold"/>
                    <a:ea typeface="Chalkboard SE Bold"/>
                    <a:cs typeface="Chalkboard SE Bold"/>
                    <a:sym typeface="Chalkboard SE Bold"/>
                  </a:defRPr>
                </a:pPr>
                <a:r>
                  <a:rPr dirty="0"/>
                  <a:t>WRITE </a:t>
                </a:r>
                <a:r>
                  <a:rPr dirty="0" err="1">
                    <a:solidFill>
                      <a:srgbClr val="000000"/>
                    </a:solidFill>
                  </a:rPr>
                  <a:t>A←b</a:t>
                </a:r>
                <a:endParaRPr dirty="0">
                  <a:solidFill>
                    <a:srgbClr val="000000"/>
                  </a:solidFill>
                </a:endParaRPr>
              </a:p>
              <a:p>
                <a:pPr algn="l">
                  <a:defRPr sz="2400">
                    <a:solidFill>
                      <a:schemeClr val="accent1"/>
                    </a:solidFill>
                    <a:latin typeface="Chalkboard SE Bold"/>
                    <a:ea typeface="Chalkboard SE Bold"/>
                    <a:cs typeface="Chalkboard SE Bold"/>
                    <a:sym typeface="Chalkboard SE Bold"/>
                  </a:defRPr>
                </a:pPr>
                <a:r>
                  <a:rPr dirty="0"/>
                  <a:t>Ver</a:t>
                </a:r>
              </a:p>
            </p:txBody>
          </p:sp>
          <p:pic>
            <p:nvPicPr>
              <p:cNvPr id="2054" name="WRITE A1←b… WRITE A1←b&#10;Ver" descr="WRITE A1←b… WRITE A1←bVer"/>
              <p:cNvPicPr>
                <a:picLocks/>
              </p:cNvPicPr>
              <p:nvPr/>
            </p:nvPicPr>
            <p:blipFill>
              <a:blip r:embed="rId4"/>
              <a:stretch>
                <a:fillRect/>
              </a:stretch>
            </p:blipFill>
            <p:spPr>
              <a:xfrm>
                <a:off x="-68117" y="-13661"/>
                <a:ext cx="2272739" cy="1215320"/>
              </a:xfrm>
              <a:prstGeom prst="rect">
                <a:avLst/>
              </a:prstGeom>
              <a:effectLst/>
            </p:spPr>
          </p:pic>
        </p:grpSp>
        <p:pic>
          <p:nvPicPr>
            <p:cNvPr id="2057" name="usericon.png" descr="usericon.png"/>
            <p:cNvPicPr>
              <a:picLocks noChangeAspect="1"/>
            </p:cNvPicPr>
            <p:nvPr/>
          </p:nvPicPr>
          <p:blipFill>
            <a:blip r:embed="rId5"/>
            <a:stretch>
              <a:fillRect/>
            </a:stretch>
          </p:blipFill>
          <p:spPr>
            <a:xfrm>
              <a:off x="0" y="0"/>
              <a:ext cx="657589" cy="657589"/>
            </a:xfrm>
            <a:prstGeom prst="rect">
              <a:avLst/>
            </a:prstGeom>
            <a:ln w="12700" cap="flat">
              <a:noFill/>
              <a:miter lim="400000"/>
            </a:ln>
            <a:effectLst/>
          </p:spPr>
        </p:pic>
      </p:grpSp>
      <p:grpSp>
        <p:nvGrpSpPr>
          <p:cNvPr id="2082" name="Group"/>
          <p:cNvGrpSpPr/>
          <p:nvPr/>
        </p:nvGrpSpPr>
        <p:grpSpPr>
          <a:xfrm>
            <a:off x="8181546" y="2313629"/>
            <a:ext cx="2240798" cy="1920575"/>
            <a:chOff x="0" y="0"/>
            <a:chExt cx="2240796" cy="1920574"/>
          </a:xfrm>
        </p:grpSpPr>
        <p:grpSp>
          <p:nvGrpSpPr>
            <p:cNvPr id="2080" name="REPLY A1…"/>
            <p:cNvGrpSpPr/>
            <p:nvPr/>
          </p:nvGrpSpPr>
          <p:grpSpPr>
            <a:xfrm>
              <a:off x="366778" y="426694"/>
              <a:ext cx="1874018" cy="1493880"/>
              <a:chOff x="-14161" y="24738"/>
              <a:chExt cx="1874017" cy="1493878"/>
            </a:xfrm>
          </p:grpSpPr>
          <p:sp>
            <p:nvSpPr>
              <p:cNvPr id="2079" name="REPLY A1…"/>
              <p:cNvSpPr/>
              <p:nvPr/>
            </p:nvSpPr>
            <p:spPr>
              <a:xfrm>
                <a:off x="38100" y="38100"/>
                <a:ext cx="1797816" cy="1417678"/>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l">
                  <a:defRPr sz="2400">
                    <a:solidFill>
                      <a:schemeClr val="accent1"/>
                    </a:solidFill>
                    <a:latin typeface="Chalkboard SE Bold"/>
                    <a:ea typeface="Chalkboard SE Bold"/>
                    <a:cs typeface="Chalkboard SE Bold"/>
                    <a:sym typeface="Chalkboard SE Bold"/>
                  </a:defRPr>
                </a:pPr>
                <a:r>
                  <a:rPr dirty="0"/>
                  <a:t>REPLY </a:t>
                </a:r>
                <a:r>
                  <a:rPr dirty="0">
                    <a:solidFill>
                      <a:srgbClr val="000000"/>
                    </a:solidFill>
                  </a:rPr>
                  <a:t>A</a:t>
                </a:r>
              </a:p>
              <a:p>
                <a:pPr algn="l">
                  <a:defRPr sz="2400">
                    <a:solidFill>
                      <a:schemeClr val="accent1"/>
                    </a:solidFill>
                    <a:latin typeface="Chalkboard SE Bold"/>
                    <a:ea typeface="Chalkboard SE Bold"/>
                    <a:cs typeface="Chalkboard SE Bold"/>
                    <a:sym typeface="Chalkboard SE Bold"/>
                  </a:defRPr>
                </a:pPr>
                <a:r>
                  <a:rPr dirty="0">
                    <a:solidFill>
                      <a:srgbClr val="000000"/>
                    </a:solidFill>
                  </a:rPr>
                  <a:t>Ver 4</a:t>
                </a:r>
                <a:endParaRPr dirty="0">
                  <a:solidFill>
                    <a:schemeClr val="accent5"/>
                  </a:solidFill>
                </a:endParaRPr>
              </a:p>
              <a:p>
                <a:pPr algn="l">
                  <a:defRPr sz="2400">
                    <a:solidFill>
                      <a:schemeClr val="accent1"/>
                    </a:solidFill>
                    <a:latin typeface="Chalkboard SE Bold"/>
                    <a:ea typeface="Chalkboard SE Bold"/>
                    <a:cs typeface="Chalkboard SE Bold"/>
                    <a:sym typeface="Chalkboard SE Bold"/>
                  </a:defRPr>
                </a:pPr>
                <a:r>
                  <a:rPr dirty="0"/>
                  <a:t>from</a:t>
                </a:r>
                <a:r>
                  <a:rPr dirty="0">
                    <a:solidFill>
                      <a:schemeClr val="accent5"/>
                    </a:solidFill>
                  </a:rPr>
                  <a:t> </a:t>
                </a:r>
                <a:r>
                  <a:rPr dirty="0">
                    <a:solidFill>
                      <a:srgbClr val="000000"/>
                    </a:solidFill>
                  </a:rPr>
                  <a:t>S0</a:t>
                </a:r>
              </a:p>
            </p:txBody>
          </p:sp>
          <p:pic>
            <p:nvPicPr>
              <p:cNvPr id="2078" name="REPLY A1… REPLY A1&#10;Ver 4&#10;from S0" descr="REPLY A1… REPLY A1Ver 4from S0"/>
              <p:cNvPicPr>
                <a:picLocks/>
              </p:cNvPicPr>
              <p:nvPr/>
            </p:nvPicPr>
            <p:blipFill>
              <a:blip r:embed="rId6"/>
              <a:stretch>
                <a:fillRect/>
              </a:stretch>
            </p:blipFill>
            <p:spPr>
              <a:xfrm>
                <a:off x="-14161" y="24738"/>
                <a:ext cx="1874017" cy="1493878"/>
              </a:xfrm>
              <a:prstGeom prst="rect">
                <a:avLst/>
              </a:prstGeom>
              <a:effectLst/>
            </p:spPr>
          </p:pic>
        </p:grpSp>
        <p:pic>
          <p:nvPicPr>
            <p:cNvPr id="2081" name="usericon.png" descr="usericon.png"/>
            <p:cNvPicPr>
              <a:picLocks noChangeAspect="1"/>
            </p:cNvPicPr>
            <p:nvPr/>
          </p:nvPicPr>
          <p:blipFill>
            <a:blip r:embed="rId5"/>
            <a:stretch>
              <a:fillRect/>
            </a:stretch>
          </p:blipFill>
          <p:spPr>
            <a:xfrm>
              <a:off x="0" y="0"/>
              <a:ext cx="657589" cy="657589"/>
            </a:xfrm>
            <a:prstGeom prst="rect">
              <a:avLst/>
            </a:prstGeom>
            <a:ln w="12700" cap="flat">
              <a:noFill/>
              <a:miter lim="400000"/>
            </a:ln>
            <a:effectLst/>
          </p:spPr>
        </p:pic>
      </p:grpSp>
      <p:sp>
        <p:nvSpPr>
          <p:cNvPr id="2083" name="S0"/>
          <p:cNvSpPr/>
          <p:nvPr/>
        </p:nvSpPr>
        <p:spPr>
          <a:xfrm>
            <a:off x="6258042" y="5550716"/>
            <a:ext cx="697682" cy="556681"/>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000">
                <a:latin typeface="Chalkboard SE Regular"/>
                <a:ea typeface="Chalkboard SE Regular"/>
                <a:cs typeface="Chalkboard SE Regular"/>
                <a:sym typeface="Chalkboard SE Regular"/>
              </a:defRPr>
            </a:lvl1pPr>
          </a:lstStyle>
          <a:p>
            <a:r>
              <a:t>S0</a:t>
            </a:r>
          </a:p>
        </p:txBody>
      </p:sp>
      <p:sp>
        <p:nvSpPr>
          <p:cNvPr id="2084" name="A1=a"/>
          <p:cNvSpPr txBox="1"/>
          <p:nvPr/>
        </p:nvSpPr>
        <p:spPr>
          <a:xfrm>
            <a:off x="10666524" y="5596346"/>
            <a:ext cx="581890"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400">
                <a:solidFill>
                  <a:schemeClr val="accent5"/>
                </a:solidFill>
                <a:latin typeface="Chalkboard SE Regular"/>
                <a:ea typeface="Chalkboard SE Regular"/>
                <a:cs typeface="Chalkboard SE Regular"/>
                <a:sym typeface="Chalkboard SE Regular"/>
              </a:defRPr>
            </a:lvl1pPr>
          </a:lstStyle>
          <a:p>
            <a:pPr>
              <a:defRPr>
                <a:solidFill>
                  <a:srgbClr val="000000"/>
                </a:solidFill>
              </a:defRPr>
            </a:pPr>
            <a:r>
              <a:rPr dirty="0">
                <a:solidFill>
                  <a:schemeClr val="accent5"/>
                </a:solidFill>
              </a:rPr>
              <a:t>A=a</a:t>
            </a:r>
          </a:p>
        </p:txBody>
      </p:sp>
      <p:grpSp>
        <p:nvGrpSpPr>
          <p:cNvPr id="7" name="Group 6">
            <a:extLst>
              <a:ext uri="{FF2B5EF4-FFF2-40B4-BE49-F238E27FC236}">
                <a16:creationId xmlns:a16="http://schemas.microsoft.com/office/drawing/2014/main" id="{E7E40A32-382F-4D69-B8E3-C1F3B7E8C7AD}"/>
              </a:ext>
            </a:extLst>
          </p:cNvPr>
          <p:cNvGrpSpPr/>
          <p:nvPr/>
        </p:nvGrpSpPr>
        <p:grpSpPr>
          <a:xfrm>
            <a:off x="3805861" y="4357801"/>
            <a:ext cx="1777983" cy="566358"/>
            <a:chOff x="3805861" y="4357801"/>
            <a:chExt cx="1777983" cy="566358"/>
          </a:xfrm>
        </p:grpSpPr>
        <p:sp>
          <p:nvSpPr>
            <p:cNvPr id="2087" name="4"/>
            <p:cNvSpPr txBox="1"/>
            <p:nvPr/>
          </p:nvSpPr>
          <p:spPr>
            <a:xfrm>
              <a:off x="4994528" y="4357801"/>
              <a:ext cx="589316" cy="5663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000">
                  <a:latin typeface="Chalkboard SE Regular"/>
                  <a:ea typeface="Chalkboard SE Regular"/>
                  <a:cs typeface="Chalkboard SE Regular"/>
                  <a:sym typeface="Chalkboard SE Regular"/>
                </a:defRPr>
              </a:lvl1pPr>
            </a:lstStyle>
            <a:p>
              <a:r>
                <a:rPr dirty="0"/>
                <a:t>4</a:t>
              </a:r>
            </a:p>
          </p:txBody>
        </p:sp>
        <p:sp>
          <p:nvSpPr>
            <p:cNvPr id="2089" name="Next…"/>
            <p:cNvSpPr txBox="1"/>
            <p:nvPr/>
          </p:nvSpPr>
          <p:spPr>
            <a:xfrm>
              <a:off x="3805861" y="4412144"/>
              <a:ext cx="1242328" cy="48731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sz="2500">
                  <a:solidFill>
                    <a:schemeClr val="accent1">
                      <a:hueOff val="47394"/>
                      <a:satOff val="-25753"/>
                      <a:lumOff val="-7544"/>
                    </a:schemeClr>
                  </a:solidFill>
                  <a:latin typeface="Chalkboard SE Regular"/>
                  <a:ea typeface="Chalkboard SE Regular"/>
                  <a:cs typeface="Chalkboard SE Regular"/>
                  <a:sym typeface="Chalkboard SE Regular"/>
                </a:defRPr>
              </a:pPr>
              <a:r>
                <a:rPr dirty="0"/>
                <a:t>Next Ver</a:t>
              </a:r>
            </a:p>
          </p:txBody>
        </p:sp>
      </p:grpSp>
      <p:grpSp>
        <p:nvGrpSpPr>
          <p:cNvPr id="8" name="Group 7">
            <a:extLst>
              <a:ext uri="{FF2B5EF4-FFF2-40B4-BE49-F238E27FC236}">
                <a16:creationId xmlns:a16="http://schemas.microsoft.com/office/drawing/2014/main" id="{DCE4B9D9-1DBF-472E-A264-89888FA6379A}"/>
              </a:ext>
            </a:extLst>
          </p:cNvPr>
          <p:cNvGrpSpPr/>
          <p:nvPr/>
        </p:nvGrpSpPr>
        <p:grpSpPr>
          <a:xfrm>
            <a:off x="3488395" y="5067561"/>
            <a:ext cx="2077876" cy="1819631"/>
            <a:chOff x="3488395" y="5067561"/>
            <a:chExt cx="2077876" cy="1819631"/>
          </a:xfrm>
        </p:grpSpPr>
        <p:sp>
          <p:nvSpPr>
            <p:cNvPr id="2086" name="3"/>
            <p:cNvSpPr txBox="1"/>
            <p:nvPr/>
          </p:nvSpPr>
          <p:spPr>
            <a:xfrm>
              <a:off x="3946573" y="5509304"/>
              <a:ext cx="589316" cy="5663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000">
                  <a:latin typeface="Chalkboard SE Regular"/>
                  <a:ea typeface="Chalkboard SE Regular"/>
                  <a:cs typeface="Chalkboard SE Regular"/>
                  <a:sym typeface="Chalkboard SE Regular"/>
                </a:defRPr>
              </a:lvl1pPr>
            </a:lstStyle>
            <a:p>
              <a:r>
                <a:rPr dirty="0"/>
                <a:t>3</a:t>
              </a:r>
            </a:p>
          </p:txBody>
        </p:sp>
        <p:sp>
          <p:nvSpPr>
            <p:cNvPr id="2088" name="Curr…"/>
            <p:cNvSpPr txBox="1"/>
            <p:nvPr/>
          </p:nvSpPr>
          <p:spPr>
            <a:xfrm>
              <a:off x="3488395" y="5067561"/>
              <a:ext cx="2077876" cy="48731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p>
              <a:pPr>
                <a:defRPr sz="2500">
                  <a:solidFill>
                    <a:schemeClr val="accent1">
                      <a:hueOff val="47394"/>
                      <a:satOff val="-25753"/>
                      <a:lumOff val="-7544"/>
                    </a:schemeClr>
                  </a:solidFill>
                  <a:latin typeface="Chalkboard SE Regular"/>
                  <a:ea typeface="Chalkboard SE Regular"/>
                  <a:cs typeface="Chalkboard SE Regular"/>
                  <a:sym typeface="Chalkboard SE Regular"/>
                </a:defRPr>
              </a:pPr>
              <a:r>
                <a:rPr lang="en-US" dirty="0" err="1"/>
                <a:t>Compl</a:t>
              </a:r>
              <a:r>
                <a:rPr dirty="0"/>
                <a:t> Ver</a:t>
              </a:r>
            </a:p>
          </p:txBody>
        </p:sp>
        <p:sp>
          <p:nvSpPr>
            <p:cNvPr id="2090" name="5"/>
            <p:cNvSpPr txBox="1"/>
            <p:nvPr/>
          </p:nvSpPr>
          <p:spPr>
            <a:xfrm>
              <a:off x="3946573" y="6320833"/>
              <a:ext cx="589317" cy="56635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3000">
                  <a:latin typeface="Chalkboard SE Regular"/>
                  <a:ea typeface="Chalkboard SE Regular"/>
                  <a:cs typeface="Chalkboard SE Regular"/>
                  <a:sym typeface="Chalkboard SE Regular"/>
                </a:defRPr>
              </a:lvl1pPr>
            </a:lstStyle>
            <a:p>
              <a:r>
                <a:rPr lang="en-US" dirty="0"/>
                <a:t>1</a:t>
              </a:r>
              <a:endParaRPr dirty="0"/>
            </a:p>
          </p:txBody>
        </p:sp>
      </p:grpSp>
      <p:grpSp>
        <p:nvGrpSpPr>
          <p:cNvPr id="2099" name="Group"/>
          <p:cNvGrpSpPr/>
          <p:nvPr/>
        </p:nvGrpSpPr>
        <p:grpSpPr>
          <a:xfrm>
            <a:off x="70482" y="7029134"/>
            <a:ext cx="2615581" cy="1607746"/>
            <a:chOff x="0" y="0"/>
            <a:chExt cx="2615580" cy="1607745"/>
          </a:xfrm>
        </p:grpSpPr>
        <p:grpSp>
          <p:nvGrpSpPr>
            <p:cNvPr id="2097" name="WRITE A1←b…"/>
            <p:cNvGrpSpPr/>
            <p:nvPr/>
          </p:nvGrpSpPr>
          <p:grpSpPr>
            <a:xfrm>
              <a:off x="326290" y="392423"/>
              <a:ext cx="2289290" cy="1215322"/>
              <a:chOff x="-54649" y="-9533"/>
              <a:chExt cx="2289288" cy="1215320"/>
            </a:xfrm>
          </p:grpSpPr>
          <p:sp>
            <p:nvSpPr>
              <p:cNvPr id="2096" name="WRITE A1←b…"/>
              <p:cNvSpPr/>
              <p:nvPr/>
            </p:nvSpPr>
            <p:spPr>
              <a:xfrm>
                <a:off x="38100" y="38100"/>
                <a:ext cx="2196539" cy="1139120"/>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l">
                  <a:defRPr sz="2400">
                    <a:solidFill>
                      <a:schemeClr val="accent1"/>
                    </a:solidFill>
                    <a:latin typeface="Chalkboard SE Bold"/>
                    <a:ea typeface="Chalkboard SE Bold"/>
                    <a:cs typeface="Chalkboard SE Bold"/>
                    <a:sym typeface="Chalkboard SE Bold"/>
                  </a:defRPr>
                </a:pPr>
                <a:r>
                  <a:rPr dirty="0"/>
                  <a:t>WRITE </a:t>
                </a:r>
                <a:r>
                  <a:rPr dirty="0" err="1">
                    <a:solidFill>
                      <a:srgbClr val="000000"/>
                    </a:solidFill>
                  </a:rPr>
                  <a:t>A←b</a:t>
                </a:r>
                <a:endParaRPr dirty="0">
                  <a:solidFill>
                    <a:srgbClr val="000000"/>
                  </a:solidFill>
                </a:endParaRPr>
              </a:p>
              <a:p>
                <a:pPr algn="l">
                  <a:defRPr sz="2400">
                    <a:solidFill>
                      <a:schemeClr val="accent1"/>
                    </a:solidFill>
                    <a:latin typeface="Chalkboard SE Bold"/>
                    <a:ea typeface="Chalkboard SE Bold"/>
                    <a:cs typeface="Chalkboard SE Bold"/>
                    <a:sym typeface="Chalkboard SE Bold"/>
                  </a:defRPr>
                </a:pPr>
                <a:r>
                  <a:rPr dirty="0"/>
                  <a:t>Ver</a:t>
                </a:r>
                <a:r>
                  <a:rPr dirty="0">
                    <a:solidFill>
                      <a:srgbClr val="000000"/>
                    </a:solidFill>
                  </a:rPr>
                  <a:t> 4</a:t>
                </a:r>
              </a:p>
            </p:txBody>
          </p:sp>
          <p:pic>
            <p:nvPicPr>
              <p:cNvPr id="2095" name="WRITE A1←b… WRITE A1←b&#10;Ver 4" descr="WRITE A1←b… WRITE A1←bVer 4"/>
              <p:cNvPicPr>
                <a:picLocks/>
              </p:cNvPicPr>
              <p:nvPr/>
            </p:nvPicPr>
            <p:blipFill>
              <a:blip r:embed="rId4"/>
              <a:stretch>
                <a:fillRect/>
              </a:stretch>
            </p:blipFill>
            <p:spPr>
              <a:xfrm>
                <a:off x="-54649" y="-9533"/>
                <a:ext cx="2272739" cy="1215320"/>
              </a:xfrm>
              <a:prstGeom prst="rect">
                <a:avLst/>
              </a:prstGeom>
              <a:effectLst/>
            </p:spPr>
          </p:pic>
        </p:grpSp>
        <p:pic>
          <p:nvPicPr>
            <p:cNvPr id="2098" name="usericon.png" descr="usericon.png"/>
            <p:cNvPicPr>
              <a:picLocks noChangeAspect="1"/>
            </p:cNvPicPr>
            <p:nvPr/>
          </p:nvPicPr>
          <p:blipFill>
            <a:blip r:embed="rId5"/>
            <a:stretch>
              <a:fillRect/>
            </a:stretch>
          </p:blipFill>
          <p:spPr>
            <a:xfrm>
              <a:off x="0" y="0"/>
              <a:ext cx="657589" cy="657589"/>
            </a:xfrm>
            <a:prstGeom prst="rect">
              <a:avLst/>
            </a:prstGeom>
            <a:ln w="12700" cap="flat">
              <a:noFill/>
              <a:miter lim="400000"/>
            </a:ln>
            <a:effectLst/>
          </p:spPr>
        </p:pic>
      </p:grpSp>
      <p:sp>
        <p:nvSpPr>
          <p:cNvPr id="2101" name="5"/>
          <p:cNvSpPr txBox="1"/>
          <p:nvPr/>
        </p:nvSpPr>
        <p:spPr>
          <a:xfrm>
            <a:off x="5451889" y="4353546"/>
            <a:ext cx="589316" cy="5663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000">
                <a:latin typeface="Chalkboard SE Regular"/>
                <a:ea typeface="Chalkboard SE Regular"/>
                <a:cs typeface="Chalkboard SE Regular"/>
                <a:sym typeface="Chalkboard SE Regular"/>
              </a:defRPr>
            </a:lvl1pPr>
          </a:lstStyle>
          <a:p>
            <a:r>
              <a:rPr dirty="0"/>
              <a:t>5</a:t>
            </a:r>
          </a:p>
        </p:txBody>
      </p:sp>
      <p:grpSp>
        <p:nvGrpSpPr>
          <p:cNvPr id="2106" name="Group"/>
          <p:cNvGrpSpPr/>
          <p:nvPr/>
        </p:nvGrpSpPr>
        <p:grpSpPr>
          <a:xfrm>
            <a:off x="66299" y="7041013"/>
            <a:ext cx="2615581" cy="1595867"/>
            <a:chOff x="0" y="0"/>
            <a:chExt cx="2615580" cy="1595866"/>
          </a:xfrm>
        </p:grpSpPr>
        <p:grpSp>
          <p:nvGrpSpPr>
            <p:cNvPr id="2104" name="WRITE A1←b…"/>
            <p:cNvGrpSpPr/>
            <p:nvPr/>
          </p:nvGrpSpPr>
          <p:grpSpPr>
            <a:xfrm>
              <a:off x="318156" y="380544"/>
              <a:ext cx="2297424" cy="1215322"/>
              <a:chOff x="-62783" y="-21412"/>
              <a:chExt cx="2297422" cy="1215320"/>
            </a:xfrm>
          </p:grpSpPr>
          <p:sp>
            <p:nvSpPr>
              <p:cNvPr id="2103" name="WRITE A1←b…"/>
              <p:cNvSpPr/>
              <p:nvPr/>
            </p:nvSpPr>
            <p:spPr>
              <a:xfrm>
                <a:off x="38100" y="38100"/>
                <a:ext cx="2196539" cy="1139120"/>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l">
                  <a:defRPr sz="2400">
                    <a:solidFill>
                      <a:schemeClr val="accent1"/>
                    </a:solidFill>
                    <a:latin typeface="Chalkboard SE Bold"/>
                    <a:ea typeface="Chalkboard SE Bold"/>
                    <a:cs typeface="Chalkboard SE Bold"/>
                    <a:sym typeface="Chalkboard SE Bold"/>
                  </a:defRPr>
                </a:pPr>
                <a:r>
                  <a:rPr dirty="0"/>
                  <a:t>WRITE </a:t>
                </a:r>
                <a:r>
                  <a:rPr dirty="0" err="1">
                    <a:solidFill>
                      <a:srgbClr val="000000"/>
                    </a:solidFill>
                  </a:rPr>
                  <a:t>A←b</a:t>
                </a:r>
                <a:endParaRPr dirty="0">
                  <a:solidFill>
                    <a:srgbClr val="000000"/>
                  </a:solidFill>
                </a:endParaRPr>
              </a:p>
              <a:p>
                <a:pPr algn="l">
                  <a:defRPr sz="2400">
                    <a:solidFill>
                      <a:schemeClr val="accent1"/>
                    </a:solidFill>
                    <a:latin typeface="Chalkboard SE Bold"/>
                    <a:ea typeface="Chalkboard SE Bold"/>
                    <a:cs typeface="Chalkboard SE Bold"/>
                    <a:sym typeface="Chalkboard SE Bold"/>
                  </a:defRPr>
                </a:pPr>
                <a:r>
                  <a:rPr dirty="0"/>
                  <a:t>Ver</a:t>
                </a:r>
                <a:r>
                  <a:rPr dirty="0">
                    <a:solidFill>
                      <a:srgbClr val="000000"/>
                    </a:solidFill>
                  </a:rPr>
                  <a:t> 4</a:t>
                </a:r>
              </a:p>
            </p:txBody>
          </p:sp>
          <p:pic>
            <p:nvPicPr>
              <p:cNvPr id="2102" name="WRITE A1←b… WRITE A1←b&#10;Ver 4" descr="WRITE A1←b… WRITE A1←bVer 4"/>
              <p:cNvPicPr>
                <a:picLocks/>
              </p:cNvPicPr>
              <p:nvPr/>
            </p:nvPicPr>
            <p:blipFill>
              <a:blip r:embed="rId4"/>
              <a:stretch>
                <a:fillRect/>
              </a:stretch>
            </p:blipFill>
            <p:spPr>
              <a:xfrm>
                <a:off x="-62783" y="-21412"/>
                <a:ext cx="2272739" cy="1215320"/>
              </a:xfrm>
              <a:prstGeom prst="rect">
                <a:avLst/>
              </a:prstGeom>
              <a:effectLst/>
            </p:spPr>
          </p:pic>
        </p:grpSp>
        <p:pic>
          <p:nvPicPr>
            <p:cNvPr id="2105" name="usericon.png" descr="usericon.png"/>
            <p:cNvPicPr>
              <a:picLocks noChangeAspect="1"/>
            </p:cNvPicPr>
            <p:nvPr/>
          </p:nvPicPr>
          <p:blipFill>
            <a:blip r:embed="rId5"/>
            <a:stretch>
              <a:fillRect/>
            </a:stretch>
          </p:blipFill>
          <p:spPr>
            <a:xfrm>
              <a:off x="0" y="0"/>
              <a:ext cx="657589" cy="657589"/>
            </a:xfrm>
            <a:prstGeom prst="rect">
              <a:avLst/>
            </a:prstGeom>
            <a:ln w="12700" cap="flat">
              <a:noFill/>
              <a:miter lim="400000"/>
            </a:ln>
            <a:effectLst/>
          </p:spPr>
        </p:pic>
      </p:grpSp>
      <p:sp>
        <p:nvSpPr>
          <p:cNvPr id="2107" name="A1=b"/>
          <p:cNvSpPr txBox="1"/>
          <p:nvPr/>
        </p:nvSpPr>
        <p:spPr>
          <a:xfrm>
            <a:off x="10659311" y="3406213"/>
            <a:ext cx="5963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400">
                <a:solidFill>
                  <a:schemeClr val="accent2"/>
                </a:solidFill>
                <a:latin typeface="Chalkboard SE Regular"/>
                <a:ea typeface="Chalkboard SE Regular"/>
                <a:cs typeface="Chalkboard SE Regular"/>
                <a:sym typeface="Chalkboard SE Regular"/>
              </a:defRPr>
            </a:lvl1pPr>
          </a:lstStyle>
          <a:p>
            <a:r>
              <a:rPr dirty="0"/>
              <a:t>A=b</a:t>
            </a:r>
          </a:p>
        </p:txBody>
      </p:sp>
      <p:sp>
        <p:nvSpPr>
          <p:cNvPr id="2108" name="A1=b"/>
          <p:cNvSpPr txBox="1"/>
          <p:nvPr/>
        </p:nvSpPr>
        <p:spPr>
          <a:xfrm>
            <a:off x="10659311" y="7760353"/>
            <a:ext cx="5963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400">
                <a:solidFill>
                  <a:schemeClr val="accent2"/>
                </a:solidFill>
                <a:latin typeface="Chalkboard SE Regular"/>
                <a:ea typeface="Chalkboard SE Regular"/>
                <a:cs typeface="Chalkboard SE Regular"/>
                <a:sym typeface="Chalkboard SE Regular"/>
              </a:defRPr>
            </a:lvl1pPr>
          </a:lstStyle>
          <a:p>
            <a:r>
              <a:rPr dirty="0"/>
              <a:t>A=b</a:t>
            </a:r>
          </a:p>
        </p:txBody>
      </p:sp>
      <p:grpSp>
        <p:nvGrpSpPr>
          <p:cNvPr id="2113" name="Group"/>
          <p:cNvGrpSpPr/>
          <p:nvPr/>
        </p:nvGrpSpPr>
        <p:grpSpPr>
          <a:xfrm>
            <a:off x="8104109" y="7659686"/>
            <a:ext cx="2233863" cy="1910765"/>
            <a:chOff x="0" y="0"/>
            <a:chExt cx="2233861" cy="1910764"/>
          </a:xfrm>
        </p:grpSpPr>
        <p:grpSp>
          <p:nvGrpSpPr>
            <p:cNvPr id="2111" name="REPLY A1…"/>
            <p:cNvGrpSpPr/>
            <p:nvPr/>
          </p:nvGrpSpPr>
          <p:grpSpPr>
            <a:xfrm>
              <a:off x="359843" y="416884"/>
              <a:ext cx="1874018" cy="1493880"/>
              <a:chOff x="-21096" y="14928"/>
              <a:chExt cx="1874017" cy="1493878"/>
            </a:xfrm>
          </p:grpSpPr>
          <p:sp>
            <p:nvSpPr>
              <p:cNvPr id="2110" name="REPLY A1…"/>
              <p:cNvSpPr/>
              <p:nvPr/>
            </p:nvSpPr>
            <p:spPr>
              <a:xfrm>
                <a:off x="38100" y="38100"/>
                <a:ext cx="1797816" cy="1417678"/>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l">
                  <a:defRPr sz="2400">
                    <a:solidFill>
                      <a:schemeClr val="accent1"/>
                    </a:solidFill>
                    <a:latin typeface="Chalkboard SE Bold"/>
                    <a:ea typeface="Chalkboard SE Bold"/>
                    <a:cs typeface="Chalkboard SE Bold"/>
                    <a:sym typeface="Chalkboard SE Bold"/>
                  </a:defRPr>
                </a:pPr>
                <a:r>
                  <a:rPr dirty="0"/>
                  <a:t>REPLY </a:t>
                </a:r>
                <a:r>
                  <a:rPr dirty="0">
                    <a:solidFill>
                      <a:srgbClr val="000000"/>
                    </a:solidFill>
                  </a:rPr>
                  <a:t>A</a:t>
                </a:r>
              </a:p>
              <a:p>
                <a:pPr algn="l">
                  <a:defRPr sz="2400">
                    <a:solidFill>
                      <a:schemeClr val="accent1"/>
                    </a:solidFill>
                    <a:latin typeface="Chalkboard SE Bold"/>
                    <a:ea typeface="Chalkboard SE Bold"/>
                    <a:cs typeface="Chalkboard SE Bold"/>
                    <a:sym typeface="Chalkboard SE Bold"/>
                  </a:defRPr>
                </a:pPr>
                <a:r>
                  <a:rPr dirty="0">
                    <a:solidFill>
                      <a:srgbClr val="000000"/>
                    </a:solidFill>
                  </a:rPr>
                  <a:t>Ver 4</a:t>
                </a:r>
                <a:endParaRPr dirty="0">
                  <a:solidFill>
                    <a:schemeClr val="accent5"/>
                  </a:solidFill>
                </a:endParaRPr>
              </a:p>
              <a:p>
                <a:pPr algn="l">
                  <a:defRPr sz="2400">
                    <a:solidFill>
                      <a:schemeClr val="accent1"/>
                    </a:solidFill>
                    <a:latin typeface="Chalkboard SE Bold"/>
                    <a:ea typeface="Chalkboard SE Bold"/>
                    <a:cs typeface="Chalkboard SE Bold"/>
                    <a:sym typeface="Chalkboard SE Bold"/>
                  </a:defRPr>
                </a:pPr>
                <a:r>
                  <a:rPr dirty="0"/>
                  <a:t>from</a:t>
                </a:r>
                <a:r>
                  <a:rPr dirty="0">
                    <a:solidFill>
                      <a:schemeClr val="accent5"/>
                    </a:solidFill>
                  </a:rPr>
                  <a:t> </a:t>
                </a:r>
                <a:r>
                  <a:rPr dirty="0">
                    <a:solidFill>
                      <a:srgbClr val="000000"/>
                    </a:solidFill>
                  </a:rPr>
                  <a:t>S2</a:t>
                </a:r>
              </a:p>
            </p:txBody>
          </p:sp>
          <p:pic>
            <p:nvPicPr>
              <p:cNvPr id="2109" name="REPLY A1… REPLY A1&#10;Ver 4&#10;from S2" descr="REPLY A1… REPLY A1Ver 4from S2"/>
              <p:cNvPicPr>
                <a:picLocks/>
              </p:cNvPicPr>
              <p:nvPr/>
            </p:nvPicPr>
            <p:blipFill>
              <a:blip r:embed="rId6"/>
              <a:stretch>
                <a:fillRect/>
              </a:stretch>
            </p:blipFill>
            <p:spPr>
              <a:xfrm>
                <a:off x="-21096" y="14928"/>
                <a:ext cx="1874017" cy="1493878"/>
              </a:xfrm>
              <a:prstGeom prst="rect">
                <a:avLst/>
              </a:prstGeom>
              <a:effectLst/>
            </p:spPr>
          </p:pic>
        </p:grpSp>
        <p:pic>
          <p:nvPicPr>
            <p:cNvPr id="2112" name="usericon.png" descr="usericon.png"/>
            <p:cNvPicPr>
              <a:picLocks noChangeAspect="1"/>
            </p:cNvPicPr>
            <p:nvPr/>
          </p:nvPicPr>
          <p:blipFill>
            <a:blip r:embed="rId5"/>
            <a:stretch>
              <a:fillRect/>
            </a:stretch>
          </p:blipFill>
          <p:spPr>
            <a:xfrm>
              <a:off x="0" y="0"/>
              <a:ext cx="657589" cy="657589"/>
            </a:xfrm>
            <a:prstGeom prst="rect">
              <a:avLst/>
            </a:prstGeom>
            <a:ln w="12700" cap="flat">
              <a:noFill/>
              <a:miter lim="400000"/>
            </a:ln>
            <a:effectLst/>
          </p:spPr>
        </p:pic>
      </p:grpSp>
      <p:sp>
        <p:nvSpPr>
          <p:cNvPr id="2114" name="4"/>
          <p:cNvSpPr txBox="1"/>
          <p:nvPr/>
        </p:nvSpPr>
        <p:spPr>
          <a:xfrm>
            <a:off x="4361355" y="5516536"/>
            <a:ext cx="589316" cy="5663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000">
                <a:latin typeface="Chalkboard SE Regular"/>
                <a:ea typeface="Chalkboard SE Regular"/>
                <a:cs typeface="Chalkboard SE Regular"/>
                <a:sym typeface="Chalkboard SE Regular"/>
              </a:defRPr>
            </a:lvl1pPr>
          </a:lstStyle>
          <a:p>
            <a:r>
              <a:rPr dirty="0"/>
              <a:t>4</a:t>
            </a:r>
          </a:p>
        </p:txBody>
      </p:sp>
      <p:sp>
        <p:nvSpPr>
          <p:cNvPr id="2" name="Title 1">
            <a:extLst>
              <a:ext uri="{FF2B5EF4-FFF2-40B4-BE49-F238E27FC236}">
                <a16:creationId xmlns:a16="http://schemas.microsoft.com/office/drawing/2014/main" id="{23F188E2-B094-47DE-902C-B288F6FDD299}"/>
              </a:ext>
            </a:extLst>
          </p:cNvPr>
          <p:cNvSpPr>
            <a:spLocks noGrp="1"/>
          </p:cNvSpPr>
          <p:nvPr>
            <p:ph type="title"/>
          </p:nvPr>
        </p:nvSpPr>
        <p:spPr/>
        <p:txBody>
          <a:bodyPr>
            <a:normAutofit/>
          </a:bodyPr>
          <a:lstStyle/>
          <a:p>
            <a:r>
              <a:rPr lang="en-US" sz="5400" dirty="0"/>
              <a:t>Pegasus’ coherence protocol in action</a:t>
            </a:r>
          </a:p>
        </p:txBody>
      </p:sp>
      <p:cxnSp>
        <p:nvCxnSpPr>
          <p:cNvPr id="83" name="Straight Connector 82">
            <a:extLst>
              <a:ext uri="{FF2B5EF4-FFF2-40B4-BE49-F238E27FC236}">
                <a16:creationId xmlns:a16="http://schemas.microsoft.com/office/drawing/2014/main" id="{E6E36B7F-CC18-46D2-9907-35225A7B8ACE}"/>
              </a:ext>
            </a:extLst>
          </p:cNvPr>
          <p:cNvCxnSpPr>
            <a:cxnSpLocks/>
          </p:cNvCxnSpPr>
          <p:nvPr/>
        </p:nvCxnSpPr>
        <p:spPr>
          <a:xfrm>
            <a:off x="5145692" y="4420151"/>
            <a:ext cx="317837" cy="45664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3DD6FB9-12DB-44B5-8FCC-A8077179759E}"/>
              </a:ext>
            </a:extLst>
          </p:cNvPr>
          <p:cNvCxnSpPr>
            <a:cxnSpLocks/>
          </p:cNvCxnSpPr>
          <p:nvPr/>
        </p:nvCxnSpPr>
        <p:spPr>
          <a:xfrm>
            <a:off x="4084737" y="5616259"/>
            <a:ext cx="317837" cy="45664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76F0F8-6380-4B6C-9BE0-B839F054CFB1}"/>
              </a:ext>
            </a:extLst>
          </p:cNvPr>
          <p:cNvCxnSpPr>
            <a:cxnSpLocks/>
          </p:cNvCxnSpPr>
          <p:nvPr/>
        </p:nvCxnSpPr>
        <p:spPr>
          <a:xfrm>
            <a:off x="5554401" y="5384895"/>
            <a:ext cx="652435" cy="85156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S0">
            <a:extLst>
              <a:ext uri="{FF2B5EF4-FFF2-40B4-BE49-F238E27FC236}">
                <a16:creationId xmlns:a16="http://schemas.microsoft.com/office/drawing/2014/main" id="{D0E3F621-7D5F-478E-9714-344B7368561D}"/>
              </a:ext>
            </a:extLst>
          </p:cNvPr>
          <p:cNvSpPr/>
          <p:nvPr/>
        </p:nvSpPr>
        <p:spPr>
          <a:xfrm>
            <a:off x="6935901" y="5550541"/>
            <a:ext cx="697682" cy="556681"/>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000">
                <a:latin typeface="Chalkboard SE Regular"/>
                <a:ea typeface="Chalkboard SE Regular"/>
                <a:cs typeface="Chalkboard SE Regular"/>
                <a:sym typeface="Chalkboard SE Regular"/>
              </a:defRPr>
            </a:lvl1pPr>
          </a:lstStyle>
          <a:p>
            <a:r>
              <a:rPr dirty="0"/>
              <a:t>S</a:t>
            </a:r>
            <a:r>
              <a:rPr lang="en-US" dirty="0"/>
              <a:t>2</a:t>
            </a:r>
            <a:endParaRPr dirty="0"/>
          </a:p>
        </p:txBody>
      </p:sp>
      <p:grpSp>
        <p:nvGrpSpPr>
          <p:cNvPr id="90" name="Group">
            <a:extLst>
              <a:ext uri="{FF2B5EF4-FFF2-40B4-BE49-F238E27FC236}">
                <a16:creationId xmlns:a16="http://schemas.microsoft.com/office/drawing/2014/main" id="{4407158E-C080-425E-925B-980741EDF8A3}"/>
              </a:ext>
            </a:extLst>
          </p:cNvPr>
          <p:cNvGrpSpPr/>
          <p:nvPr/>
        </p:nvGrpSpPr>
        <p:grpSpPr>
          <a:xfrm>
            <a:off x="70482" y="2290518"/>
            <a:ext cx="2726722" cy="1616851"/>
            <a:chOff x="0" y="0"/>
            <a:chExt cx="2726721" cy="1616850"/>
          </a:xfrm>
        </p:grpSpPr>
        <p:grpSp>
          <p:nvGrpSpPr>
            <p:cNvPr id="91" name="WRITE A1←b…">
              <a:extLst>
                <a:ext uri="{FF2B5EF4-FFF2-40B4-BE49-F238E27FC236}">
                  <a16:creationId xmlns:a16="http://schemas.microsoft.com/office/drawing/2014/main" id="{A9D3CCE5-C859-4A07-9C80-56547C083EC8}"/>
                </a:ext>
              </a:extLst>
            </p:cNvPr>
            <p:cNvGrpSpPr/>
            <p:nvPr/>
          </p:nvGrpSpPr>
          <p:grpSpPr>
            <a:xfrm>
              <a:off x="283576" y="401528"/>
              <a:ext cx="2443145" cy="1215322"/>
              <a:chOff x="-97363" y="-428"/>
              <a:chExt cx="2443143" cy="1215320"/>
            </a:xfrm>
          </p:grpSpPr>
          <p:sp>
            <p:nvSpPr>
              <p:cNvPr id="93" name="WRITE A1←b…">
                <a:extLst>
                  <a:ext uri="{FF2B5EF4-FFF2-40B4-BE49-F238E27FC236}">
                    <a16:creationId xmlns:a16="http://schemas.microsoft.com/office/drawing/2014/main" id="{3EEC1CF8-C19C-4047-A38A-F6CF490F8E45}"/>
                  </a:ext>
                </a:extLst>
              </p:cNvPr>
              <p:cNvSpPr/>
              <p:nvPr/>
            </p:nvSpPr>
            <p:spPr>
              <a:xfrm>
                <a:off x="149241" y="40051"/>
                <a:ext cx="2196539" cy="1139120"/>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algn="l">
                  <a:defRPr sz="2400">
                    <a:solidFill>
                      <a:schemeClr val="accent1"/>
                    </a:solidFill>
                    <a:latin typeface="Chalkboard SE Bold"/>
                    <a:ea typeface="Chalkboard SE Bold"/>
                    <a:cs typeface="Chalkboard SE Bold"/>
                    <a:sym typeface="Chalkboard SE Bold"/>
                  </a:defRPr>
                </a:pPr>
                <a:r>
                  <a:rPr lang="en-US" dirty="0">
                    <a:solidFill>
                      <a:schemeClr val="accent2">
                        <a:lumMod val="75000"/>
                      </a:schemeClr>
                    </a:solidFill>
                  </a:rPr>
                  <a:t>READ</a:t>
                </a:r>
                <a:r>
                  <a:rPr dirty="0"/>
                  <a:t> </a:t>
                </a:r>
                <a:r>
                  <a:rPr dirty="0">
                    <a:solidFill>
                      <a:srgbClr val="000000"/>
                    </a:solidFill>
                  </a:rPr>
                  <a:t>A</a:t>
                </a:r>
              </a:p>
            </p:txBody>
          </p:sp>
          <p:pic>
            <p:nvPicPr>
              <p:cNvPr id="94" name="WRITE A1←b… WRITE A1←b&#10;Ver 4" descr="WRITE A1←b… WRITE A1←bVer 4">
                <a:extLst>
                  <a:ext uri="{FF2B5EF4-FFF2-40B4-BE49-F238E27FC236}">
                    <a16:creationId xmlns:a16="http://schemas.microsoft.com/office/drawing/2014/main" id="{E3E7D3B2-B999-4235-990B-EBB2AA79E6CE}"/>
                  </a:ext>
                </a:extLst>
              </p:cNvPr>
              <p:cNvPicPr>
                <a:picLocks/>
              </p:cNvPicPr>
              <p:nvPr/>
            </p:nvPicPr>
            <p:blipFill>
              <a:blip r:embed="rId4"/>
              <a:stretch>
                <a:fillRect/>
              </a:stretch>
            </p:blipFill>
            <p:spPr>
              <a:xfrm>
                <a:off x="-97363" y="-428"/>
                <a:ext cx="2272739" cy="1215320"/>
              </a:xfrm>
              <a:prstGeom prst="rect">
                <a:avLst/>
              </a:prstGeom>
              <a:effectLst/>
            </p:spPr>
          </p:pic>
        </p:grpSp>
        <p:pic>
          <p:nvPicPr>
            <p:cNvPr id="92" name="usericon.png" descr="usericon.png">
              <a:extLst>
                <a:ext uri="{FF2B5EF4-FFF2-40B4-BE49-F238E27FC236}">
                  <a16:creationId xmlns:a16="http://schemas.microsoft.com/office/drawing/2014/main" id="{1B002E28-16B7-486D-B0B5-9FED49D41A8E}"/>
                </a:ext>
              </a:extLst>
            </p:cNvPr>
            <p:cNvPicPr>
              <a:picLocks noChangeAspect="1"/>
            </p:cNvPicPr>
            <p:nvPr/>
          </p:nvPicPr>
          <p:blipFill>
            <a:blip r:embed="rId5"/>
            <a:stretch>
              <a:fillRect/>
            </a:stretch>
          </p:blipFill>
          <p:spPr>
            <a:xfrm>
              <a:off x="0" y="0"/>
              <a:ext cx="657589" cy="657589"/>
            </a:xfrm>
            <a:prstGeom prst="rect">
              <a:avLst/>
            </a:prstGeom>
            <a:ln w="12700" cap="flat">
              <a:noFill/>
              <a:miter lim="400000"/>
            </a:ln>
            <a:effectLst/>
          </p:spPr>
        </p:pic>
      </p:grpSp>
      <p:sp>
        <p:nvSpPr>
          <p:cNvPr id="71" name="Rectangle: Rounded Corners 72">
            <a:extLst>
              <a:ext uri="{FF2B5EF4-FFF2-40B4-BE49-F238E27FC236}">
                <a16:creationId xmlns:a16="http://schemas.microsoft.com/office/drawing/2014/main" id="{FB661DCA-B965-467C-82D3-C7DD0A2152AA}"/>
              </a:ext>
            </a:extLst>
          </p:cNvPr>
          <p:cNvSpPr/>
          <p:nvPr/>
        </p:nvSpPr>
        <p:spPr>
          <a:xfrm>
            <a:off x="1432067" y="3652658"/>
            <a:ext cx="9642788" cy="3887375"/>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lnSpc>
                <a:spcPct val="150000"/>
              </a:lnSpc>
              <a:buFont typeface="Arial" panose="020B0604020202020204" pitchFamily="34" charset="0"/>
              <a:buChar char="•"/>
            </a:pPr>
            <a:r>
              <a:rPr lang="en-US" dirty="0">
                <a:solidFill>
                  <a:schemeClr val="tx1"/>
                </a:solidFill>
              </a:rPr>
              <a:t>Guarantees </a:t>
            </a:r>
            <a:r>
              <a:rPr lang="en-US" dirty="0" err="1">
                <a:solidFill>
                  <a:schemeClr val="tx1"/>
                </a:solidFill>
              </a:rPr>
              <a:t>linearizability</a:t>
            </a:r>
            <a:endParaRPr lang="en-US" dirty="0">
              <a:solidFill>
                <a:schemeClr val="tx1"/>
              </a:solidFill>
            </a:endParaRPr>
          </a:p>
          <a:p>
            <a:pPr marL="571500" indent="-571500">
              <a:lnSpc>
                <a:spcPct val="150000"/>
              </a:lnSpc>
              <a:buFont typeface="Arial" panose="020B0604020202020204" pitchFamily="34" charset="0"/>
              <a:buChar char="•"/>
            </a:pPr>
            <a:r>
              <a:rPr lang="en-US" dirty="0">
                <a:solidFill>
                  <a:schemeClr val="tx1"/>
                </a:solidFill>
              </a:rPr>
              <a:t>1 RTT</a:t>
            </a:r>
          </a:p>
          <a:p>
            <a:pPr marL="571500" indent="-571500">
              <a:lnSpc>
                <a:spcPct val="150000"/>
              </a:lnSpc>
              <a:buFont typeface="Arial" panose="020B0604020202020204" pitchFamily="34" charset="0"/>
              <a:buChar char="•"/>
            </a:pPr>
            <a:r>
              <a:rPr lang="en-US" dirty="0">
                <a:solidFill>
                  <a:schemeClr val="tx1"/>
                </a:solidFill>
              </a:rPr>
              <a:t>Non-blocking</a:t>
            </a:r>
          </a:p>
          <a:p>
            <a:pPr marL="571500" indent="-571500">
              <a:lnSpc>
                <a:spcPct val="150000"/>
              </a:lnSpc>
              <a:buFont typeface="Arial" panose="020B0604020202020204" pitchFamily="34" charset="0"/>
              <a:buChar char="•"/>
            </a:pPr>
            <a:r>
              <a:rPr lang="en-US" dirty="0">
                <a:solidFill>
                  <a:schemeClr val="tx1"/>
                </a:solidFill>
              </a:rPr>
              <a:t>No extra invalidation traffic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4" nodeType="clickEffect">
                                  <p:stCondLst>
                                    <p:cond delay="0"/>
                                  </p:stCondLst>
                                  <p:childTnLst>
                                    <p:set>
                                      <p:cBhvr>
                                        <p:cTn id="16" dur="1" fill="hold">
                                          <p:stCondLst>
                                            <p:cond delay="0"/>
                                          </p:stCondLst>
                                        </p:cTn>
                                        <p:tgtEl>
                                          <p:spTgt spid="2058"/>
                                        </p:tgtEl>
                                        <p:attrNameLst>
                                          <p:attrName>style.visibility</p:attrName>
                                        </p:attrNameLst>
                                      </p:cBhvr>
                                      <p:to>
                                        <p:strVal val="visible"/>
                                      </p:to>
                                    </p:set>
                                    <p:animEffect transition="in" filter="fade">
                                      <p:cBhvr>
                                        <p:cTn id="17" dur="500"/>
                                        <p:tgtEl>
                                          <p:spTgt spid="205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path" presetSubtype="0" accel="50000" decel="50000" fill="hold" nodeType="clickEffect">
                                  <p:stCondLst>
                                    <p:cond delay="0"/>
                                  </p:stCondLst>
                                  <p:childTnLst>
                                    <p:animMotion origin="layout" path="M 2.96875E-6 4.0625E-6 L -0.00037 0.48291 " pathEditMode="relative" rAng="0" ptsTypes="AA">
                                      <p:cBhvr>
                                        <p:cTn id="21" dur="1000" fill="hold"/>
                                        <p:tgtEl>
                                          <p:spTgt spid="2058"/>
                                        </p:tgtEl>
                                        <p:attrNameLst>
                                          <p:attrName>ppt_x</p:attrName>
                                          <p:attrName>ppt_y</p:attrName>
                                        </p:attrNameLst>
                                      </p:cBhvr>
                                      <p:rCtr x="-24" y="24137"/>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6" nodeType="clickEffect">
                                  <p:stCondLst>
                                    <p:cond delay="0"/>
                                  </p:stCondLst>
                                  <p:iterate>
                                    <p:tmAbs val="0"/>
                                  </p:iterate>
                                  <p:childTnLst>
                                    <p:set>
                                      <p:cBhvr>
                                        <p:cTn id="25" fill="hold"/>
                                        <p:tgtEl>
                                          <p:spTgt spid="209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7" nodeType="afterEffect">
                                  <p:stCondLst>
                                    <p:cond delay="0"/>
                                  </p:stCondLst>
                                  <p:iterate>
                                    <p:tmAbs val="0"/>
                                  </p:iterate>
                                  <p:childTnLst>
                                    <p:set>
                                      <p:cBhvr>
                                        <p:cTn id="28" fill="hold"/>
                                        <p:tgtEl>
                                          <p:spTgt spid="2106"/>
                                        </p:tgtEl>
                                        <p:attrNameLst>
                                          <p:attrName>style.visibility</p:attrName>
                                        </p:attrNameLst>
                                      </p:cBhvr>
                                      <p:to>
                                        <p:strVal val="visible"/>
                                      </p:to>
                                    </p:set>
                                  </p:childTnLst>
                                </p:cTn>
                              </p:par>
                            </p:childTnLst>
                          </p:cTn>
                        </p:par>
                        <p:par>
                          <p:cTn id="29" fill="hold">
                            <p:stCondLst>
                              <p:cond delay="0"/>
                            </p:stCondLst>
                            <p:childTnLst>
                              <p:par>
                                <p:cTn id="30" presetID="1" presetClass="exit" presetSubtype="0" fill="hold" grpId="8" nodeType="afterEffect">
                                  <p:stCondLst>
                                    <p:cond delay="0"/>
                                  </p:stCondLst>
                                  <p:iterate>
                                    <p:tmAbs val="0"/>
                                  </p:iterate>
                                  <p:childTnLst>
                                    <p:set>
                                      <p:cBhvr>
                                        <p:cTn id="31" fill="hold">
                                          <p:stCondLst>
                                            <p:cond delay="0"/>
                                          </p:stCondLst>
                                        </p:cTn>
                                        <p:tgtEl>
                                          <p:spTgt spid="205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3"/>
                                        </p:tgtEl>
                                        <p:attrNameLst>
                                          <p:attrName>style.visibility</p:attrName>
                                        </p:attrNameLst>
                                      </p:cBhvr>
                                      <p:to>
                                        <p:strVal val="visible"/>
                                      </p:to>
                                    </p:set>
                                    <p:animEffect transition="in" filter="fade">
                                      <p:cBhvr>
                                        <p:cTn id="36" dur="500"/>
                                        <p:tgtEl>
                                          <p:spTgt spid="83"/>
                                        </p:tgtEl>
                                      </p:cBhvr>
                                    </p:animEffect>
                                  </p:childTnLst>
                                </p:cTn>
                              </p:par>
                            </p:childTnLst>
                          </p:cTn>
                        </p:par>
                        <p:par>
                          <p:cTn id="37" fill="hold">
                            <p:stCondLst>
                              <p:cond delay="500"/>
                            </p:stCondLst>
                            <p:childTnLst>
                              <p:par>
                                <p:cTn id="38" presetID="10" presetClass="entr" presetSubtype="0" fill="hold" grpId="12" nodeType="afterEffect">
                                  <p:stCondLst>
                                    <p:cond delay="0"/>
                                  </p:stCondLst>
                                  <p:childTnLst>
                                    <p:set>
                                      <p:cBhvr>
                                        <p:cTn id="39" dur="1" fill="hold">
                                          <p:stCondLst>
                                            <p:cond delay="0"/>
                                          </p:stCondLst>
                                        </p:cTn>
                                        <p:tgtEl>
                                          <p:spTgt spid="2101"/>
                                        </p:tgtEl>
                                        <p:attrNameLst>
                                          <p:attrName>style.visibility</p:attrName>
                                        </p:attrNameLst>
                                      </p:cBhvr>
                                      <p:to>
                                        <p:strVal val="visible"/>
                                      </p:to>
                                    </p:set>
                                    <p:animEffect transition="in" filter="fade">
                                      <p:cBhvr>
                                        <p:cTn id="40" dur="500"/>
                                        <p:tgtEl>
                                          <p:spTgt spid="210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path" presetSubtype="0" accel="50000" decel="50000" fill="hold" nodeType="clickEffect">
                                  <p:stCondLst>
                                    <p:cond delay="0"/>
                                  </p:stCondLst>
                                  <p:childTnLst>
                                    <p:animMotion origin="layout" path="M 4.33594E-6 1.04167E-7 L 0.59118 0.08057 " pathEditMode="relative" rAng="0" ptsTypes="AA">
                                      <p:cBhvr>
                                        <p:cTn id="44" dur="1000" fill="hold"/>
                                        <p:tgtEl>
                                          <p:spTgt spid="2099"/>
                                        </p:tgtEl>
                                        <p:attrNameLst>
                                          <p:attrName>ppt_x</p:attrName>
                                          <p:attrName>ppt_y</p:attrName>
                                        </p:attrNameLst>
                                      </p:cBhvr>
                                      <p:rCtr x="29553" y="4020"/>
                                    </p:animMotion>
                                  </p:childTnLst>
                                </p:cTn>
                              </p:par>
                            </p:childTnLst>
                          </p:cTn>
                        </p:par>
                        <p:par>
                          <p:cTn id="45" fill="hold">
                            <p:stCondLst>
                              <p:cond delay="0"/>
                            </p:stCondLst>
                            <p:childTnLst>
                              <p:par>
                                <p:cTn id="46" presetID="-1" presetClass="path" presetSubtype="0" accel="50000" decel="50000" fill="hold" nodeType="withEffect">
                                  <p:stCondLst>
                                    <p:cond delay="0"/>
                                  </p:stCondLst>
                                  <p:childTnLst>
                                    <p:animMotion origin="layout" path="M -1.875E-6 1.14583E-6 L 0.59656 -0.45915 " pathEditMode="relative" rAng="0" ptsTypes="AA">
                                      <p:cBhvr>
                                        <p:cTn id="47" dur="1000" fill="hold"/>
                                        <p:tgtEl>
                                          <p:spTgt spid="2106"/>
                                        </p:tgtEl>
                                        <p:attrNameLst>
                                          <p:attrName>ppt_x</p:attrName>
                                          <p:attrName>ppt_y</p:attrName>
                                        </p:attrNameLst>
                                      </p:cBhvr>
                                      <p:rCtr x="29822" y="-22965"/>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15" nodeType="clickEffect">
                                  <p:stCondLst>
                                    <p:cond delay="0"/>
                                  </p:stCondLst>
                                  <p:childTnLst>
                                    <p:set>
                                      <p:cBhvr>
                                        <p:cTn id="51" dur="1" fill="hold">
                                          <p:stCondLst>
                                            <p:cond delay="0"/>
                                          </p:stCondLst>
                                        </p:cTn>
                                        <p:tgtEl>
                                          <p:spTgt spid="2107"/>
                                        </p:tgtEl>
                                        <p:attrNameLst>
                                          <p:attrName>style.visibility</p:attrName>
                                        </p:attrNameLst>
                                      </p:cBhvr>
                                      <p:to>
                                        <p:strVal val="visible"/>
                                      </p:to>
                                    </p:set>
                                    <p:animEffect transition="in" filter="fade">
                                      <p:cBhvr>
                                        <p:cTn id="52" dur="500"/>
                                        <p:tgtEl>
                                          <p:spTgt spid="2107"/>
                                        </p:tgtEl>
                                      </p:cBhvr>
                                    </p:animEffect>
                                  </p:childTnLst>
                                </p:cTn>
                              </p:par>
                            </p:childTnLst>
                          </p:cTn>
                        </p:par>
                        <p:par>
                          <p:cTn id="53" fill="hold">
                            <p:stCondLst>
                              <p:cond delay="500"/>
                            </p:stCondLst>
                            <p:childTnLst>
                              <p:par>
                                <p:cTn id="54" presetID="10" presetClass="entr" presetSubtype="0" fill="hold" grpId="16" nodeType="afterEffect">
                                  <p:stCondLst>
                                    <p:cond delay="0"/>
                                  </p:stCondLst>
                                  <p:childTnLst>
                                    <p:set>
                                      <p:cBhvr>
                                        <p:cTn id="55" dur="1" fill="hold">
                                          <p:stCondLst>
                                            <p:cond delay="0"/>
                                          </p:stCondLst>
                                        </p:cTn>
                                        <p:tgtEl>
                                          <p:spTgt spid="2108"/>
                                        </p:tgtEl>
                                        <p:attrNameLst>
                                          <p:attrName>style.visibility</p:attrName>
                                        </p:attrNameLst>
                                      </p:cBhvr>
                                      <p:to>
                                        <p:strVal val="visible"/>
                                      </p:to>
                                    </p:set>
                                    <p:animEffect transition="in" filter="fade">
                                      <p:cBhvr>
                                        <p:cTn id="56" dur="500"/>
                                        <p:tgtEl>
                                          <p:spTgt spid="210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7" nodeType="clickEffect">
                                  <p:stCondLst>
                                    <p:cond delay="0"/>
                                  </p:stCondLst>
                                  <p:childTnLst>
                                    <p:animEffect transition="out" filter="fade">
                                      <p:cBhvr>
                                        <p:cTn id="60" dur="500"/>
                                        <p:tgtEl>
                                          <p:spTgt spid="2099"/>
                                        </p:tgtEl>
                                      </p:cBhvr>
                                    </p:animEffect>
                                    <p:set>
                                      <p:cBhvr>
                                        <p:cTn id="61" dur="1" fill="hold">
                                          <p:stCondLst>
                                            <p:cond delay="499"/>
                                          </p:stCondLst>
                                        </p:cTn>
                                        <p:tgtEl>
                                          <p:spTgt spid="2099"/>
                                        </p:tgtEl>
                                        <p:attrNameLst>
                                          <p:attrName>style.visibility</p:attrName>
                                        </p:attrNameLst>
                                      </p:cBhvr>
                                      <p:to>
                                        <p:strVal val="hidden"/>
                                      </p:to>
                                    </p:set>
                                  </p:childTnLst>
                                </p:cTn>
                              </p:par>
                            </p:childTnLst>
                          </p:cTn>
                        </p:par>
                        <p:par>
                          <p:cTn id="62" fill="hold">
                            <p:stCondLst>
                              <p:cond delay="500"/>
                            </p:stCondLst>
                            <p:childTnLst>
                              <p:par>
                                <p:cTn id="63" presetID="10" presetClass="exit" presetSubtype="0" fill="hold" grpId="18" nodeType="afterEffect">
                                  <p:stCondLst>
                                    <p:cond delay="0"/>
                                  </p:stCondLst>
                                  <p:childTnLst>
                                    <p:animEffect transition="out" filter="fade">
                                      <p:cBhvr>
                                        <p:cTn id="64" dur="500"/>
                                        <p:tgtEl>
                                          <p:spTgt spid="2106"/>
                                        </p:tgtEl>
                                      </p:cBhvr>
                                    </p:animEffect>
                                    <p:set>
                                      <p:cBhvr>
                                        <p:cTn id="65" dur="1" fill="hold">
                                          <p:stCondLst>
                                            <p:cond delay="499"/>
                                          </p:stCondLst>
                                        </p:cTn>
                                        <p:tgtEl>
                                          <p:spTgt spid="2106"/>
                                        </p:tgtEl>
                                        <p:attrNameLst>
                                          <p:attrName>style.visibility</p:attrName>
                                        </p:attrNameLst>
                                      </p:cBhvr>
                                      <p:to>
                                        <p:strVal val="hidden"/>
                                      </p:to>
                                    </p:set>
                                  </p:childTnLst>
                                </p:cTn>
                              </p:par>
                            </p:childTnLst>
                          </p:cTn>
                        </p:par>
                        <p:par>
                          <p:cTn id="66" fill="hold">
                            <p:stCondLst>
                              <p:cond delay="1000"/>
                            </p:stCondLst>
                            <p:childTnLst>
                              <p:par>
                                <p:cTn id="67" presetID="10" presetClass="entr" presetSubtype="0" fill="hold" grpId="19" nodeType="afterEffect">
                                  <p:stCondLst>
                                    <p:cond delay="0"/>
                                  </p:stCondLst>
                                  <p:childTnLst>
                                    <p:set>
                                      <p:cBhvr>
                                        <p:cTn id="68" dur="1" fill="hold">
                                          <p:stCondLst>
                                            <p:cond delay="0"/>
                                          </p:stCondLst>
                                        </p:cTn>
                                        <p:tgtEl>
                                          <p:spTgt spid="2082"/>
                                        </p:tgtEl>
                                        <p:attrNameLst>
                                          <p:attrName>style.visibility</p:attrName>
                                        </p:attrNameLst>
                                      </p:cBhvr>
                                      <p:to>
                                        <p:strVal val="visible"/>
                                      </p:to>
                                    </p:set>
                                    <p:animEffect transition="in" filter="fade">
                                      <p:cBhvr>
                                        <p:cTn id="69" dur="500"/>
                                        <p:tgtEl>
                                          <p:spTgt spid="2082"/>
                                        </p:tgtEl>
                                      </p:cBhvr>
                                    </p:animEffect>
                                  </p:childTnLst>
                                </p:cTn>
                              </p:par>
                            </p:childTnLst>
                          </p:cTn>
                        </p:par>
                        <p:par>
                          <p:cTn id="70" fill="hold">
                            <p:stCondLst>
                              <p:cond delay="1500"/>
                            </p:stCondLst>
                            <p:childTnLst>
                              <p:par>
                                <p:cTn id="71" presetID="10" presetClass="entr" presetSubtype="0" fill="hold" grpId="20" nodeType="afterEffect">
                                  <p:stCondLst>
                                    <p:cond delay="0"/>
                                  </p:stCondLst>
                                  <p:childTnLst>
                                    <p:set>
                                      <p:cBhvr>
                                        <p:cTn id="72" dur="1" fill="hold">
                                          <p:stCondLst>
                                            <p:cond delay="0"/>
                                          </p:stCondLst>
                                        </p:cTn>
                                        <p:tgtEl>
                                          <p:spTgt spid="2113"/>
                                        </p:tgtEl>
                                        <p:attrNameLst>
                                          <p:attrName>style.visibility</p:attrName>
                                        </p:attrNameLst>
                                      </p:cBhvr>
                                      <p:to>
                                        <p:strVal val="visible"/>
                                      </p:to>
                                    </p:set>
                                    <p:animEffect transition="in" filter="fade">
                                      <p:cBhvr>
                                        <p:cTn id="73" dur="500"/>
                                        <p:tgtEl>
                                          <p:spTgt spid="2113"/>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path" presetSubtype="0" accel="50000" decel="50000" fill="hold" nodeType="clickEffect">
                                  <p:stCondLst>
                                    <p:cond delay="0"/>
                                  </p:stCondLst>
                                  <p:childTnLst>
                                    <p:animMotion origin="layout" path="M 3.90625E-8 -1.97917E-6 L -0.57605 0.48015 " pathEditMode="relative" rAng="0" ptsTypes="AA">
                                      <p:cBhvr>
                                        <p:cTn id="77" dur="1000" fill="hold"/>
                                        <p:tgtEl>
                                          <p:spTgt spid="2082"/>
                                        </p:tgtEl>
                                        <p:attrNameLst>
                                          <p:attrName>ppt_x</p:attrName>
                                          <p:attrName>ppt_y</p:attrName>
                                        </p:attrNameLst>
                                      </p:cBhvr>
                                      <p:rCtr x="-28809" y="24007"/>
                                    </p:animMotion>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85"/>
                                        </p:tgtEl>
                                        <p:attrNameLst>
                                          <p:attrName>style.visibility</p:attrName>
                                        </p:attrNameLst>
                                      </p:cBhvr>
                                      <p:to>
                                        <p:strVal val="visible"/>
                                      </p:to>
                                    </p:set>
                                    <p:animEffect transition="in" filter="fade">
                                      <p:cBhvr>
                                        <p:cTn id="82" dur="500"/>
                                        <p:tgtEl>
                                          <p:spTgt spid="85"/>
                                        </p:tgtEl>
                                      </p:cBhvr>
                                    </p:animEffect>
                                  </p:childTnLst>
                                </p:cTn>
                              </p:par>
                            </p:childTnLst>
                          </p:cTn>
                        </p:par>
                        <p:par>
                          <p:cTn id="83" fill="hold">
                            <p:stCondLst>
                              <p:cond delay="500"/>
                            </p:stCondLst>
                            <p:childTnLst>
                              <p:par>
                                <p:cTn id="84" presetID="10" presetClass="entr" presetSubtype="0" fill="hold" grpId="23" nodeType="afterEffect">
                                  <p:stCondLst>
                                    <p:cond delay="0"/>
                                  </p:stCondLst>
                                  <p:childTnLst>
                                    <p:set>
                                      <p:cBhvr>
                                        <p:cTn id="85" dur="1" fill="hold">
                                          <p:stCondLst>
                                            <p:cond delay="0"/>
                                          </p:stCondLst>
                                        </p:cTn>
                                        <p:tgtEl>
                                          <p:spTgt spid="2114"/>
                                        </p:tgtEl>
                                        <p:attrNameLst>
                                          <p:attrName>style.visibility</p:attrName>
                                        </p:attrNameLst>
                                      </p:cBhvr>
                                      <p:to>
                                        <p:strVal val="visible"/>
                                      </p:to>
                                    </p:set>
                                    <p:animEffect transition="in" filter="fade">
                                      <p:cBhvr>
                                        <p:cTn id="86" dur="500"/>
                                        <p:tgtEl>
                                          <p:spTgt spid="211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86"/>
                                        </p:tgtEl>
                                        <p:attrNameLst>
                                          <p:attrName>style.visibility</p:attrName>
                                        </p:attrNameLst>
                                      </p:cBhvr>
                                      <p:to>
                                        <p:strVal val="visible"/>
                                      </p:to>
                                    </p:set>
                                    <p:animEffect transition="in" filter="fade">
                                      <p:cBhvr>
                                        <p:cTn id="91" dur="500"/>
                                        <p:tgtEl>
                                          <p:spTgt spid="86"/>
                                        </p:tgtEl>
                                      </p:cBhvr>
                                    </p:animEffect>
                                  </p:childTnLst>
                                </p:cTn>
                              </p:par>
                            </p:childTnLst>
                          </p:cTn>
                        </p:par>
                        <p:par>
                          <p:cTn id="92" fill="hold">
                            <p:stCondLst>
                              <p:cond delay="500"/>
                            </p:stCondLst>
                            <p:childTnLst>
                              <p:par>
                                <p:cTn id="93" presetID="10" presetClass="entr" presetSubtype="0" fill="hold" grpId="25" nodeType="afterEffect">
                                  <p:stCondLst>
                                    <p:cond delay="0"/>
                                  </p:stCondLst>
                                  <p:childTnLst>
                                    <p:set>
                                      <p:cBhvr>
                                        <p:cTn id="94" dur="1" fill="hold">
                                          <p:stCondLst>
                                            <p:cond delay="0"/>
                                          </p:stCondLst>
                                        </p:cTn>
                                        <p:tgtEl>
                                          <p:spTgt spid="2083"/>
                                        </p:tgtEl>
                                        <p:attrNameLst>
                                          <p:attrName>style.visibility</p:attrName>
                                        </p:attrNameLst>
                                      </p:cBhvr>
                                      <p:to>
                                        <p:strVal val="visible"/>
                                      </p:to>
                                    </p:set>
                                    <p:animEffect transition="in" filter="fade">
                                      <p:cBhvr>
                                        <p:cTn id="95" dur="500"/>
                                        <p:tgtEl>
                                          <p:spTgt spid="2083"/>
                                        </p:tgtEl>
                                      </p:cBhvr>
                                    </p:animEffect>
                                  </p:childTnLst>
                                </p:cTn>
                              </p:par>
                            </p:childTnLst>
                          </p:cTn>
                        </p:par>
                        <p:par>
                          <p:cTn id="96" fill="hold">
                            <p:stCondLst>
                              <p:cond delay="1000"/>
                            </p:stCondLst>
                            <p:childTnLst>
                              <p:par>
                                <p:cTn id="97" presetID="10" presetClass="exit" presetSubtype="0" fill="hold" grpId="27" nodeType="afterEffect">
                                  <p:stCondLst>
                                    <p:cond delay="0"/>
                                  </p:stCondLst>
                                  <p:childTnLst>
                                    <p:animEffect transition="out" filter="fade">
                                      <p:cBhvr>
                                        <p:cTn id="98" dur="500"/>
                                        <p:tgtEl>
                                          <p:spTgt spid="2082"/>
                                        </p:tgtEl>
                                      </p:cBhvr>
                                    </p:animEffect>
                                    <p:set>
                                      <p:cBhvr>
                                        <p:cTn id="99" dur="1" fill="hold">
                                          <p:stCondLst>
                                            <p:cond delay="499"/>
                                          </p:stCondLst>
                                        </p:cTn>
                                        <p:tgtEl>
                                          <p:spTgt spid="2082"/>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path" presetSubtype="0" accel="50000" decel="50000" fill="hold" nodeType="clickEffect">
                                  <p:stCondLst>
                                    <p:cond delay="0"/>
                                  </p:stCondLst>
                                  <p:childTnLst>
                                    <p:animMotion origin="layout" path="M -4.375E-6 -7.8125E-7 L -0.61669 -0.06234 " pathEditMode="relative" rAng="0" ptsTypes="AA">
                                      <p:cBhvr>
                                        <p:cTn id="103" dur="1000" fill="hold"/>
                                        <p:tgtEl>
                                          <p:spTgt spid="2113"/>
                                        </p:tgtEl>
                                        <p:attrNameLst>
                                          <p:attrName>ppt_x</p:attrName>
                                          <p:attrName>ppt_y</p:attrName>
                                        </p:attrNameLst>
                                      </p:cBhvr>
                                      <p:rCtr x="-30835" y="-3125"/>
                                    </p:animMotion>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89"/>
                                        </p:tgtEl>
                                        <p:attrNameLst>
                                          <p:attrName>style.visibility</p:attrName>
                                        </p:attrNameLst>
                                      </p:cBhvr>
                                      <p:to>
                                        <p:strVal val="visible"/>
                                      </p:to>
                                    </p:set>
                                    <p:animEffect transition="in" filter="fade">
                                      <p:cBhvr>
                                        <p:cTn id="108" dur="500"/>
                                        <p:tgtEl>
                                          <p:spTgt spid="8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50" nodeType="clickEffect">
                                  <p:stCondLst>
                                    <p:cond delay="0"/>
                                  </p:stCondLst>
                                  <p:childTnLst>
                                    <p:animEffect transition="out" filter="fade">
                                      <p:cBhvr>
                                        <p:cTn id="112" dur="500"/>
                                        <p:tgtEl>
                                          <p:spTgt spid="2113"/>
                                        </p:tgtEl>
                                      </p:cBhvr>
                                    </p:animEffect>
                                    <p:set>
                                      <p:cBhvr>
                                        <p:cTn id="113" dur="1" fill="hold">
                                          <p:stCondLst>
                                            <p:cond delay="499"/>
                                          </p:stCondLst>
                                        </p:cTn>
                                        <p:tgtEl>
                                          <p:spTgt spid="2113"/>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90"/>
                                        </p:tgtEl>
                                        <p:attrNameLst>
                                          <p:attrName>style.visibility</p:attrName>
                                        </p:attrNameLst>
                                      </p:cBhvr>
                                      <p:to>
                                        <p:strVal val="visible"/>
                                      </p:to>
                                    </p:set>
                                    <p:animEffect transition="in" filter="fade">
                                      <p:cBhvr>
                                        <p:cTn id="118" dur="500"/>
                                        <p:tgtEl>
                                          <p:spTgt spid="90"/>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nodeType="clickEffect">
                                  <p:stCondLst>
                                    <p:cond delay="0"/>
                                  </p:stCondLst>
                                  <p:childTnLst>
                                    <p:animMotion origin="layout" path="M 5.07813E-7 1.66667E-6 L -0.00256 0.48258 " pathEditMode="relative" rAng="0" ptsTypes="AA">
                                      <p:cBhvr>
                                        <p:cTn id="122" dur="1000" fill="hold"/>
                                        <p:tgtEl>
                                          <p:spTgt spid="90"/>
                                        </p:tgtEl>
                                        <p:attrNameLst>
                                          <p:attrName>ppt_x</p:attrName>
                                          <p:attrName>ppt_y</p:attrName>
                                        </p:attrNameLst>
                                      </p:cBhvr>
                                      <p:rCtr x="-134" y="24121"/>
                                    </p:animMotion>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fade">
                                      <p:cBhvr>
                                        <p:cTn id="12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 grpId="4" animBg="1" advAuto="0"/>
      <p:bldP spid="2058" grpId="8" animBg="1" advAuto="0"/>
      <p:bldP spid="2082" grpId="19" animBg="1" advAuto="0"/>
      <p:bldP spid="2082" grpId="27" animBg="1" advAuto="0"/>
      <p:bldP spid="2083" grpId="25" animBg="1" advAuto="0"/>
      <p:bldP spid="2099" grpId="6" animBg="1" advAuto="0"/>
      <p:bldP spid="2099" grpId="17" animBg="1" advAuto="0"/>
      <p:bldP spid="2101" grpId="12" animBg="1" advAuto="0"/>
      <p:bldP spid="2106" grpId="7" animBg="1" advAuto="0"/>
      <p:bldP spid="2106" grpId="18" animBg="1" advAuto="0"/>
      <p:bldP spid="2107" grpId="15" animBg="1" advAuto="0"/>
      <p:bldP spid="2108" grpId="16" animBg="1" advAuto="0"/>
      <p:bldP spid="2113" grpId="20" animBg="1" advAuto="0"/>
      <p:bldP spid="2113" grpId="50" animBg="1" advAuto="0"/>
      <p:bldP spid="2114" grpId="23" animBg="1" advAuto="0"/>
      <p:bldP spid="89" grpId="0" animBg="1" advAuto="0"/>
      <p:bldP spid="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A955-1AF2-415C-8E66-C5C00CC37E5F}"/>
              </a:ext>
            </a:extLst>
          </p:cNvPr>
          <p:cNvSpPr>
            <a:spLocks noGrp="1"/>
          </p:cNvSpPr>
          <p:nvPr>
            <p:ph type="title"/>
          </p:nvPr>
        </p:nvSpPr>
        <p:spPr/>
        <p:txBody>
          <a:bodyPr>
            <a:normAutofit/>
          </a:bodyPr>
          <a:lstStyle/>
          <a:p>
            <a:r>
              <a:rPr lang="en-US" sz="6000" dirty="0"/>
              <a:t>Other protocol details</a:t>
            </a:r>
          </a:p>
        </p:txBody>
      </p:sp>
      <p:sp>
        <p:nvSpPr>
          <p:cNvPr id="3" name="Text Placeholder 2">
            <a:extLst>
              <a:ext uri="{FF2B5EF4-FFF2-40B4-BE49-F238E27FC236}">
                <a16:creationId xmlns:a16="http://schemas.microsoft.com/office/drawing/2014/main" id="{7E08126E-8EB2-4A78-87DB-C19FD6D4AFA0}"/>
              </a:ext>
            </a:extLst>
          </p:cNvPr>
          <p:cNvSpPr>
            <a:spLocks noGrp="1"/>
          </p:cNvSpPr>
          <p:nvPr>
            <p:ph type="body" idx="1"/>
          </p:nvPr>
        </p:nvSpPr>
        <p:spPr/>
        <p:txBody>
          <a:bodyPr/>
          <a:lstStyle/>
          <a:p>
            <a:r>
              <a:rPr lang="en-US" dirty="0"/>
              <a:t>Adding and removing replicated objects</a:t>
            </a:r>
          </a:p>
          <a:p>
            <a:pPr lvl="1"/>
            <a:r>
              <a:rPr lang="en-US" dirty="0"/>
              <a:t>Pegasus controller monitors object access frequencies</a:t>
            </a:r>
          </a:p>
          <a:p>
            <a:pPr lvl="1"/>
            <a:r>
              <a:rPr lang="en-US" dirty="0"/>
              <a:t>Updates coherence directory with most popular objects</a:t>
            </a:r>
          </a:p>
          <a:p>
            <a:r>
              <a:rPr lang="en-US" dirty="0"/>
              <a:t>Avoiding duplicate requests</a:t>
            </a:r>
          </a:p>
          <a:p>
            <a:pPr lvl="1"/>
            <a:r>
              <a:rPr lang="en-US" dirty="0"/>
              <a:t>Server maintains a client table</a:t>
            </a:r>
          </a:p>
          <a:p>
            <a:pPr lvl="1"/>
            <a:r>
              <a:rPr lang="en-US" dirty="0"/>
              <a:t>Retried write requests forward to the same server</a:t>
            </a:r>
          </a:p>
          <a:p>
            <a:r>
              <a:rPr lang="en-US" dirty="0"/>
              <a:t>Server selection policy</a:t>
            </a:r>
          </a:p>
          <a:p>
            <a:pPr lvl="1"/>
            <a:r>
              <a:rPr lang="en-US" dirty="0"/>
              <a:t>Random</a:t>
            </a:r>
          </a:p>
          <a:p>
            <a:pPr lvl="1"/>
            <a:r>
              <a:rPr lang="en-US" dirty="0"/>
              <a:t>Weighted round-robin</a:t>
            </a:r>
          </a:p>
          <a:p>
            <a:r>
              <a:rPr lang="en-US" dirty="0"/>
              <a:t>Handling server and rack failure</a:t>
            </a:r>
          </a:p>
          <a:p>
            <a:pPr lvl="1"/>
            <a:r>
              <a:rPr lang="en-US" dirty="0"/>
              <a:t>Multi-rack deployment</a:t>
            </a:r>
          </a:p>
          <a:p>
            <a:pPr lvl="1"/>
            <a:r>
              <a:rPr lang="en-US" dirty="0"/>
              <a:t>Each rack runs a Pegasus instance</a:t>
            </a:r>
          </a:p>
          <a:p>
            <a:pPr lvl="1"/>
            <a:r>
              <a:rPr lang="en-US" dirty="0"/>
              <a:t>Chain replication across racks</a:t>
            </a:r>
          </a:p>
          <a:p>
            <a:endParaRPr lang="en-US" dirty="0"/>
          </a:p>
        </p:txBody>
      </p:sp>
    </p:spTree>
    <p:extLst>
      <p:ext uri="{BB962C8B-B14F-4D97-AF65-F5344CB8AC3E}">
        <p14:creationId xmlns:p14="http://schemas.microsoft.com/office/powerpoint/2010/main" val="251240479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62AC-C5DE-4A50-8388-D07127B30DF8}"/>
              </a:ext>
            </a:extLst>
          </p:cNvPr>
          <p:cNvSpPr>
            <a:spLocks noGrp="1"/>
          </p:cNvSpPr>
          <p:nvPr>
            <p:ph type="title"/>
          </p:nvPr>
        </p:nvSpPr>
        <p:spPr/>
        <p:txBody>
          <a:bodyPr>
            <a:normAutofit/>
          </a:bodyPr>
          <a:lstStyle/>
          <a:p>
            <a:r>
              <a:rPr lang="en-US" sz="6000" dirty="0"/>
              <a:t>Coherence directory </a:t>
            </a:r>
            <a:br>
              <a:rPr lang="en-US" sz="6000" dirty="0"/>
            </a:br>
            <a:r>
              <a:rPr lang="en-US" sz="6000" b="1" dirty="0">
                <a:latin typeface="Helvetica" panose="020B0604020202020204" pitchFamily="34" charset="0"/>
                <a:cs typeface="Helvetica" panose="020B0604020202020204" pitchFamily="34" charset="0"/>
              </a:rPr>
              <a:t>switch implementation</a:t>
            </a:r>
          </a:p>
        </p:txBody>
      </p:sp>
      <p:grpSp>
        <p:nvGrpSpPr>
          <p:cNvPr id="39" name="Group 38">
            <a:extLst>
              <a:ext uri="{FF2B5EF4-FFF2-40B4-BE49-F238E27FC236}">
                <a16:creationId xmlns:a16="http://schemas.microsoft.com/office/drawing/2014/main" id="{2D80E0C0-8CCF-42D8-98E2-305C2B9E9FC5}"/>
              </a:ext>
            </a:extLst>
          </p:cNvPr>
          <p:cNvGrpSpPr/>
          <p:nvPr/>
        </p:nvGrpSpPr>
        <p:grpSpPr>
          <a:xfrm>
            <a:off x="2381250" y="4027599"/>
            <a:ext cx="2584450" cy="2857500"/>
            <a:chOff x="2381250" y="3448049"/>
            <a:chExt cx="2584450" cy="2857500"/>
          </a:xfrm>
        </p:grpSpPr>
        <p:sp>
          <p:nvSpPr>
            <p:cNvPr id="7" name="Rectangle 6">
              <a:extLst>
                <a:ext uri="{FF2B5EF4-FFF2-40B4-BE49-F238E27FC236}">
                  <a16:creationId xmlns:a16="http://schemas.microsoft.com/office/drawing/2014/main" id="{1B5C1768-CCE2-4F7E-ACBE-35A09BA6BF2F}"/>
                </a:ext>
              </a:extLst>
            </p:cNvPr>
            <p:cNvSpPr/>
            <p:nvPr/>
          </p:nvSpPr>
          <p:spPr>
            <a:xfrm>
              <a:off x="3187700" y="3448049"/>
              <a:ext cx="1778000" cy="2857500"/>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Version Number Engine</a:t>
              </a:r>
            </a:p>
          </p:txBody>
        </p:sp>
        <p:cxnSp>
          <p:nvCxnSpPr>
            <p:cNvPr id="15" name="Straight Arrow Connector 14">
              <a:extLst>
                <a:ext uri="{FF2B5EF4-FFF2-40B4-BE49-F238E27FC236}">
                  <a16:creationId xmlns:a16="http://schemas.microsoft.com/office/drawing/2014/main" id="{874735C9-5F5C-4734-89DD-DB2380935CD5}"/>
                </a:ext>
              </a:extLst>
            </p:cNvPr>
            <p:cNvCxnSpPr>
              <a:cxnSpLocks/>
            </p:cNvCxnSpPr>
            <p:nvPr/>
          </p:nvCxnSpPr>
          <p:spPr>
            <a:xfrm>
              <a:off x="2476500" y="4495798"/>
              <a:ext cx="711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F047A2A-4F3B-4816-9D5C-4963A52C60CB}"/>
                </a:ext>
              </a:extLst>
            </p:cNvPr>
            <p:cNvCxnSpPr>
              <a:cxnSpLocks/>
            </p:cNvCxnSpPr>
            <p:nvPr/>
          </p:nvCxnSpPr>
          <p:spPr>
            <a:xfrm>
              <a:off x="2476500" y="5866694"/>
              <a:ext cx="711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8C71DAF-BBE2-416E-AA4A-279351E10077}"/>
                </a:ext>
              </a:extLst>
            </p:cNvPr>
            <p:cNvSpPr txBox="1"/>
            <p:nvPr/>
          </p:nvSpPr>
          <p:spPr>
            <a:xfrm>
              <a:off x="2406650" y="3986009"/>
              <a:ext cx="812800" cy="400094"/>
            </a:xfrm>
            <a:prstGeom prst="rect">
              <a:avLst/>
            </a:prstGeom>
            <a:noFill/>
          </p:spPr>
          <p:txBody>
            <a:bodyPr wrap="square" rtlCol="0">
              <a:spAutoFit/>
            </a:bodyPr>
            <a:lstStyle/>
            <a:p>
              <a:r>
                <a:rPr lang="en-US" sz="2000" b="1" dirty="0" err="1"/>
                <a:t>RKey</a:t>
              </a:r>
              <a:endParaRPr lang="en-US" sz="2000" b="1" dirty="0"/>
            </a:p>
          </p:txBody>
        </p:sp>
        <p:sp>
          <p:nvSpPr>
            <p:cNvPr id="30" name="TextBox 29">
              <a:extLst>
                <a:ext uri="{FF2B5EF4-FFF2-40B4-BE49-F238E27FC236}">
                  <a16:creationId xmlns:a16="http://schemas.microsoft.com/office/drawing/2014/main" id="{9F2EA77C-DA06-4A25-A173-5E403914314D}"/>
                </a:ext>
              </a:extLst>
            </p:cNvPr>
            <p:cNvSpPr txBox="1"/>
            <p:nvPr/>
          </p:nvSpPr>
          <p:spPr>
            <a:xfrm>
              <a:off x="2381250" y="5392236"/>
              <a:ext cx="812800" cy="400094"/>
            </a:xfrm>
            <a:prstGeom prst="rect">
              <a:avLst/>
            </a:prstGeom>
            <a:noFill/>
          </p:spPr>
          <p:txBody>
            <a:bodyPr wrap="square" rtlCol="0">
              <a:spAutoFit/>
            </a:bodyPr>
            <a:lstStyle/>
            <a:p>
              <a:r>
                <a:rPr lang="en-US" sz="2000" b="1" dirty="0"/>
                <a:t>!</a:t>
              </a:r>
              <a:r>
                <a:rPr lang="en-US" sz="2000" b="1" dirty="0" err="1"/>
                <a:t>RKey</a:t>
              </a:r>
              <a:endParaRPr lang="en-US" sz="2000" b="1" dirty="0"/>
            </a:p>
          </p:txBody>
        </p:sp>
      </p:grpSp>
      <p:grpSp>
        <p:nvGrpSpPr>
          <p:cNvPr id="40" name="Group 39">
            <a:extLst>
              <a:ext uri="{FF2B5EF4-FFF2-40B4-BE49-F238E27FC236}">
                <a16:creationId xmlns:a16="http://schemas.microsoft.com/office/drawing/2014/main" id="{37C32EAA-B8B0-47ED-8694-9D075CF8EAC2}"/>
              </a:ext>
            </a:extLst>
          </p:cNvPr>
          <p:cNvGrpSpPr/>
          <p:nvPr/>
        </p:nvGrpSpPr>
        <p:grpSpPr>
          <a:xfrm>
            <a:off x="4908550" y="4027599"/>
            <a:ext cx="5734050" cy="2418645"/>
            <a:chOff x="4908550" y="3448049"/>
            <a:chExt cx="5734050" cy="2418645"/>
          </a:xfrm>
        </p:grpSpPr>
        <p:sp>
          <p:nvSpPr>
            <p:cNvPr id="8" name="Rectangle 7">
              <a:extLst>
                <a:ext uri="{FF2B5EF4-FFF2-40B4-BE49-F238E27FC236}">
                  <a16:creationId xmlns:a16="http://schemas.microsoft.com/office/drawing/2014/main" id="{2E7866F3-3633-4231-9DDB-7F367C7CAEB7}"/>
                </a:ext>
              </a:extLst>
            </p:cNvPr>
            <p:cNvSpPr/>
            <p:nvPr/>
          </p:nvSpPr>
          <p:spPr>
            <a:xfrm>
              <a:off x="5689600" y="3448049"/>
              <a:ext cx="1778000" cy="1885245"/>
            </a:xfrm>
            <a:prstGeom prst="rect">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Replica</a:t>
              </a:r>
            </a:p>
            <a:p>
              <a:pPr algn="ctr"/>
              <a:r>
                <a:rPr lang="en-US" sz="2800" dirty="0"/>
                <a:t>Set Directory</a:t>
              </a:r>
            </a:p>
          </p:txBody>
        </p:sp>
        <p:cxnSp>
          <p:nvCxnSpPr>
            <p:cNvPr id="17" name="Straight Arrow Connector 16">
              <a:extLst>
                <a:ext uri="{FF2B5EF4-FFF2-40B4-BE49-F238E27FC236}">
                  <a16:creationId xmlns:a16="http://schemas.microsoft.com/office/drawing/2014/main" id="{5FF4C19F-E068-411F-9CA3-8CFD783AE2F9}"/>
                </a:ext>
              </a:extLst>
            </p:cNvPr>
            <p:cNvCxnSpPr>
              <a:cxnSpLocks/>
            </p:cNvCxnSpPr>
            <p:nvPr/>
          </p:nvCxnSpPr>
          <p:spPr>
            <a:xfrm>
              <a:off x="4965700" y="4457698"/>
              <a:ext cx="711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EB0B1BD-57FE-471C-97F2-1C5B7B9087E6}"/>
                </a:ext>
              </a:extLst>
            </p:cNvPr>
            <p:cNvCxnSpPr>
              <a:cxnSpLocks/>
            </p:cNvCxnSpPr>
            <p:nvPr/>
          </p:nvCxnSpPr>
          <p:spPr>
            <a:xfrm>
              <a:off x="4978400" y="5866694"/>
              <a:ext cx="566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66B146D-A7BA-4E6E-87B6-4646E3E08A0C}"/>
                </a:ext>
              </a:extLst>
            </p:cNvPr>
            <p:cNvSpPr txBox="1"/>
            <p:nvPr/>
          </p:nvSpPr>
          <p:spPr>
            <a:xfrm>
              <a:off x="4908550" y="3973307"/>
              <a:ext cx="812800" cy="400094"/>
            </a:xfrm>
            <a:prstGeom prst="rect">
              <a:avLst/>
            </a:prstGeom>
            <a:noFill/>
          </p:spPr>
          <p:txBody>
            <a:bodyPr wrap="square" rtlCol="0">
              <a:spAutoFit/>
            </a:bodyPr>
            <a:lstStyle/>
            <a:p>
              <a:r>
                <a:rPr lang="en-US" sz="2000" b="1" dirty="0" err="1"/>
                <a:t>RKey</a:t>
              </a:r>
              <a:endParaRPr lang="en-US" sz="2000" b="1" dirty="0"/>
            </a:p>
          </p:txBody>
        </p:sp>
        <p:sp>
          <p:nvSpPr>
            <p:cNvPr id="32" name="TextBox 31">
              <a:extLst>
                <a:ext uri="{FF2B5EF4-FFF2-40B4-BE49-F238E27FC236}">
                  <a16:creationId xmlns:a16="http://schemas.microsoft.com/office/drawing/2014/main" id="{753A5766-3F6C-47BE-B339-8885B8090CA7}"/>
                </a:ext>
              </a:extLst>
            </p:cNvPr>
            <p:cNvSpPr txBox="1"/>
            <p:nvPr/>
          </p:nvSpPr>
          <p:spPr>
            <a:xfrm>
              <a:off x="4908550" y="5392236"/>
              <a:ext cx="812800" cy="400094"/>
            </a:xfrm>
            <a:prstGeom prst="rect">
              <a:avLst/>
            </a:prstGeom>
            <a:noFill/>
          </p:spPr>
          <p:txBody>
            <a:bodyPr wrap="square" rtlCol="0">
              <a:spAutoFit/>
            </a:bodyPr>
            <a:lstStyle/>
            <a:p>
              <a:r>
                <a:rPr lang="en-US" sz="2000" b="1" dirty="0"/>
                <a:t>!</a:t>
              </a:r>
              <a:r>
                <a:rPr lang="en-US" sz="2000" b="1" dirty="0" err="1"/>
                <a:t>RKey</a:t>
              </a:r>
              <a:endParaRPr lang="en-US" sz="2000" b="1" dirty="0"/>
            </a:p>
          </p:txBody>
        </p:sp>
      </p:grpSp>
      <p:grpSp>
        <p:nvGrpSpPr>
          <p:cNvPr id="41" name="Group 40">
            <a:extLst>
              <a:ext uri="{FF2B5EF4-FFF2-40B4-BE49-F238E27FC236}">
                <a16:creationId xmlns:a16="http://schemas.microsoft.com/office/drawing/2014/main" id="{FAFD8B2A-9CEA-4D40-973C-D3537079ECD4}"/>
              </a:ext>
            </a:extLst>
          </p:cNvPr>
          <p:cNvGrpSpPr/>
          <p:nvPr/>
        </p:nvGrpSpPr>
        <p:grpSpPr>
          <a:xfrm>
            <a:off x="7385050" y="4027598"/>
            <a:ext cx="3257550" cy="1631950"/>
            <a:chOff x="7385050" y="3448048"/>
            <a:chExt cx="3257550" cy="1631950"/>
          </a:xfrm>
        </p:grpSpPr>
        <p:sp>
          <p:nvSpPr>
            <p:cNvPr id="9" name="Rectangle 8">
              <a:extLst>
                <a:ext uri="{FF2B5EF4-FFF2-40B4-BE49-F238E27FC236}">
                  <a16:creationId xmlns:a16="http://schemas.microsoft.com/office/drawing/2014/main" id="{BDD1BB9A-7F77-4AD1-AB7A-9A542F911D2F}"/>
                </a:ext>
              </a:extLst>
            </p:cNvPr>
            <p:cNvSpPr/>
            <p:nvPr/>
          </p:nvSpPr>
          <p:spPr>
            <a:xfrm>
              <a:off x="8166100" y="3448048"/>
              <a:ext cx="1778000" cy="1428751"/>
            </a:xfrm>
            <a:prstGeom prst="rect">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Address Rewrite Table</a:t>
              </a:r>
            </a:p>
          </p:txBody>
        </p:sp>
        <p:cxnSp>
          <p:nvCxnSpPr>
            <p:cNvPr id="18" name="Straight Arrow Connector 17">
              <a:extLst>
                <a:ext uri="{FF2B5EF4-FFF2-40B4-BE49-F238E27FC236}">
                  <a16:creationId xmlns:a16="http://schemas.microsoft.com/office/drawing/2014/main" id="{3A85E6D1-05FB-4A70-939D-F25F88447F67}"/>
                </a:ext>
              </a:extLst>
            </p:cNvPr>
            <p:cNvCxnSpPr>
              <a:cxnSpLocks/>
            </p:cNvCxnSpPr>
            <p:nvPr/>
          </p:nvCxnSpPr>
          <p:spPr>
            <a:xfrm>
              <a:off x="7467600" y="3949698"/>
              <a:ext cx="711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6CE8E66-28D0-4E49-989C-2F599E0643CD}"/>
                </a:ext>
              </a:extLst>
            </p:cNvPr>
            <p:cNvCxnSpPr>
              <a:cxnSpLocks/>
            </p:cNvCxnSpPr>
            <p:nvPr/>
          </p:nvCxnSpPr>
          <p:spPr>
            <a:xfrm>
              <a:off x="7467600" y="5079998"/>
              <a:ext cx="3175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080E635-F052-42F8-A68E-6D0E7EEB528A}"/>
                </a:ext>
              </a:extLst>
            </p:cNvPr>
            <p:cNvSpPr txBox="1"/>
            <p:nvPr/>
          </p:nvSpPr>
          <p:spPr>
            <a:xfrm>
              <a:off x="7385050" y="3452607"/>
              <a:ext cx="812800" cy="400094"/>
            </a:xfrm>
            <a:prstGeom prst="rect">
              <a:avLst/>
            </a:prstGeom>
            <a:noFill/>
          </p:spPr>
          <p:txBody>
            <a:bodyPr wrap="square" rtlCol="0">
              <a:spAutoFit/>
            </a:bodyPr>
            <a:lstStyle/>
            <a:p>
              <a:r>
                <a:rPr lang="en-US" sz="2000" b="1" dirty="0"/>
                <a:t>Req</a:t>
              </a:r>
            </a:p>
          </p:txBody>
        </p:sp>
        <p:sp>
          <p:nvSpPr>
            <p:cNvPr id="34" name="TextBox 33">
              <a:extLst>
                <a:ext uri="{FF2B5EF4-FFF2-40B4-BE49-F238E27FC236}">
                  <a16:creationId xmlns:a16="http://schemas.microsoft.com/office/drawing/2014/main" id="{C2631CF6-AAF5-4FE1-8917-73D7EF9743A6}"/>
                </a:ext>
              </a:extLst>
            </p:cNvPr>
            <p:cNvSpPr txBox="1"/>
            <p:nvPr/>
          </p:nvSpPr>
          <p:spPr>
            <a:xfrm>
              <a:off x="7397750" y="4633707"/>
              <a:ext cx="812800" cy="400094"/>
            </a:xfrm>
            <a:prstGeom prst="rect">
              <a:avLst/>
            </a:prstGeom>
            <a:noFill/>
          </p:spPr>
          <p:txBody>
            <a:bodyPr wrap="square" rtlCol="0">
              <a:spAutoFit/>
            </a:bodyPr>
            <a:lstStyle/>
            <a:p>
              <a:r>
                <a:rPr lang="en-US" sz="2000" b="1" dirty="0"/>
                <a:t>Reply</a:t>
              </a:r>
            </a:p>
          </p:txBody>
        </p:sp>
      </p:grpSp>
      <p:grpSp>
        <p:nvGrpSpPr>
          <p:cNvPr id="38" name="Group 37">
            <a:extLst>
              <a:ext uri="{FF2B5EF4-FFF2-40B4-BE49-F238E27FC236}">
                <a16:creationId xmlns:a16="http://schemas.microsoft.com/office/drawing/2014/main" id="{1869AF08-CE61-4E83-AA14-7E4D6C1345EC}"/>
              </a:ext>
            </a:extLst>
          </p:cNvPr>
          <p:cNvGrpSpPr/>
          <p:nvPr/>
        </p:nvGrpSpPr>
        <p:grpSpPr>
          <a:xfrm>
            <a:off x="-82550" y="4027600"/>
            <a:ext cx="2546350" cy="2857500"/>
            <a:chOff x="-82550" y="3448050"/>
            <a:chExt cx="2546350" cy="2857500"/>
          </a:xfrm>
        </p:grpSpPr>
        <p:grpSp>
          <p:nvGrpSpPr>
            <p:cNvPr id="27" name="Group 26">
              <a:extLst>
                <a:ext uri="{FF2B5EF4-FFF2-40B4-BE49-F238E27FC236}">
                  <a16:creationId xmlns:a16="http://schemas.microsoft.com/office/drawing/2014/main" id="{F7C78E34-1189-40D5-8AFE-4652F2310C59}"/>
                </a:ext>
              </a:extLst>
            </p:cNvPr>
            <p:cNvGrpSpPr/>
            <p:nvPr/>
          </p:nvGrpSpPr>
          <p:grpSpPr>
            <a:xfrm>
              <a:off x="-25400" y="3448050"/>
              <a:ext cx="2489200" cy="2857500"/>
              <a:chOff x="-25400" y="3448050"/>
              <a:chExt cx="2489200" cy="2857500"/>
            </a:xfrm>
          </p:grpSpPr>
          <p:sp>
            <p:nvSpPr>
              <p:cNvPr id="6" name="Rectangle 5">
                <a:extLst>
                  <a:ext uri="{FF2B5EF4-FFF2-40B4-BE49-F238E27FC236}">
                    <a16:creationId xmlns:a16="http://schemas.microsoft.com/office/drawing/2014/main" id="{91DC78A4-09BD-4A49-B812-D0C7E216EF2F}"/>
                  </a:ext>
                </a:extLst>
              </p:cNvPr>
              <p:cNvSpPr/>
              <p:nvPr/>
            </p:nvSpPr>
            <p:spPr>
              <a:xfrm>
                <a:off x="685800" y="3448050"/>
                <a:ext cx="1778000" cy="285750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Replicated Keys Lookup</a:t>
                </a:r>
              </a:p>
            </p:txBody>
          </p:sp>
          <p:cxnSp>
            <p:nvCxnSpPr>
              <p:cNvPr id="12" name="Straight Arrow Connector 11">
                <a:extLst>
                  <a:ext uri="{FF2B5EF4-FFF2-40B4-BE49-F238E27FC236}">
                    <a16:creationId xmlns:a16="http://schemas.microsoft.com/office/drawing/2014/main" id="{A43A2860-BF73-4590-80CA-D0BCBCE49B69}"/>
                  </a:ext>
                </a:extLst>
              </p:cNvPr>
              <p:cNvCxnSpPr>
                <a:cxnSpLocks/>
              </p:cNvCxnSpPr>
              <p:nvPr/>
            </p:nvCxnSpPr>
            <p:spPr>
              <a:xfrm>
                <a:off x="-25400" y="4902198"/>
                <a:ext cx="711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0487D70A-5A7E-4AA5-9DEB-B06951206C76}"/>
                </a:ext>
              </a:extLst>
            </p:cNvPr>
            <p:cNvSpPr txBox="1"/>
            <p:nvPr/>
          </p:nvSpPr>
          <p:spPr>
            <a:xfrm>
              <a:off x="-82550" y="4413206"/>
              <a:ext cx="812800" cy="400094"/>
            </a:xfrm>
            <a:prstGeom prst="rect">
              <a:avLst/>
            </a:prstGeom>
            <a:noFill/>
          </p:spPr>
          <p:txBody>
            <a:bodyPr wrap="square" rtlCol="0">
              <a:spAutoFit/>
            </a:bodyPr>
            <a:lstStyle/>
            <a:p>
              <a:r>
                <a:rPr lang="en-US" sz="2000" b="1" dirty="0"/>
                <a:t>Pkt</a:t>
              </a:r>
            </a:p>
          </p:txBody>
        </p:sp>
      </p:grpSp>
      <p:grpSp>
        <p:nvGrpSpPr>
          <p:cNvPr id="43" name="Group 42">
            <a:extLst>
              <a:ext uri="{FF2B5EF4-FFF2-40B4-BE49-F238E27FC236}">
                <a16:creationId xmlns:a16="http://schemas.microsoft.com/office/drawing/2014/main" id="{A98819CF-A76E-4D48-8D54-7DC7B80900EF}"/>
              </a:ext>
            </a:extLst>
          </p:cNvPr>
          <p:cNvGrpSpPr/>
          <p:nvPr/>
        </p:nvGrpSpPr>
        <p:grpSpPr>
          <a:xfrm>
            <a:off x="12245975" y="4992756"/>
            <a:ext cx="812800" cy="488992"/>
            <a:chOff x="12245975" y="4413206"/>
            <a:chExt cx="812800" cy="488992"/>
          </a:xfrm>
        </p:grpSpPr>
        <p:cxnSp>
          <p:nvCxnSpPr>
            <p:cNvPr id="25" name="Straight Arrow Connector 24">
              <a:extLst>
                <a:ext uri="{FF2B5EF4-FFF2-40B4-BE49-F238E27FC236}">
                  <a16:creationId xmlns:a16="http://schemas.microsoft.com/office/drawing/2014/main" id="{5FBE5E31-3B77-40E2-B05E-6CBD9672C51B}"/>
                </a:ext>
              </a:extLst>
            </p:cNvPr>
            <p:cNvCxnSpPr>
              <a:cxnSpLocks/>
            </p:cNvCxnSpPr>
            <p:nvPr/>
          </p:nvCxnSpPr>
          <p:spPr>
            <a:xfrm>
              <a:off x="12420600" y="4902198"/>
              <a:ext cx="584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E9EF9E0-10A9-4F46-8ECC-DE7F71AC84D3}"/>
                </a:ext>
              </a:extLst>
            </p:cNvPr>
            <p:cNvSpPr txBox="1"/>
            <p:nvPr/>
          </p:nvSpPr>
          <p:spPr>
            <a:xfrm>
              <a:off x="12245975" y="4413206"/>
              <a:ext cx="812800" cy="400094"/>
            </a:xfrm>
            <a:prstGeom prst="rect">
              <a:avLst/>
            </a:prstGeom>
            <a:noFill/>
          </p:spPr>
          <p:txBody>
            <a:bodyPr wrap="square" rtlCol="0">
              <a:spAutoFit/>
            </a:bodyPr>
            <a:lstStyle/>
            <a:p>
              <a:r>
                <a:rPr lang="en-US" sz="2000" b="1" dirty="0" err="1"/>
                <a:t>Egr</a:t>
              </a:r>
              <a:endParaRPr lang="en-US" sz="2000" b="1" dirty="0"/>
            </a:p>
          </p:txBody>
        </p:sp>
      </p:grpSp>
      <p:grpSp>
        <p:nvGrpSpPr>
          <p:cNvPr id="42" name="Group 41">
            <a:extLst>
              <a:ext uri="{FF2B5EF4-FFF2-40B4-BE49-F238E27FC236}">
                <a16:creationId xmlns:a16="http://schemas.microsoft.com/office/drawing/2014/main" id="{231EEC35-C51E-452C-8CF4-D7D2E199A003}"/>
              </a:ext>
            </a:extLst>
          </p:cNvPr>
          <p:cNvGrpSpPr/>
          <p:nvPr/>
        </p:nvGrpSpPr>
        <p:grpSpPr>
          <a:xfrm>
            <a:off x="9886950" y="4027598"/>
            <a:ext cx="2533650" cy="2857500"/>
            <a:chOff x="9886950" y="3448048"/>
            <a:chExt cx="2533650" cy="2857500"/>
          </a:xfrm>
        </p:grpSpPr>
        <p:sp>
          <p:nvSpPr>
            <p:cNvPr id="10" name="Rectangle 9">
              <a:extLst>
                <a:ext uri="{FF2B5EF4-FFF2-40B4-BE49-F238E27FC236}">
                  <a16:creationId xmlns:a16="http://schemas.microsoft.com/office/drawing/2014/main" id="{89038186-0687-45E3-A8A3-105F55992482}"/>
                </a:ext>
              </a:extLst>
            </p:cNvPr>
            <p:cNvSpPr/>
            <p:nvPr/>
          </p:nvSpPr>
          <p:spPr>
            <a:xfrm>
              <a:off x="10642600" y="3448048"/>
              <a:ext cx="1778000" cy="2857500"/>
            </a:xfrm>
            <a:prstGeom prst="rect">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Statistics</a:t>
              </a:r>
            </a:p>
            <a:p>
              <a:pPr algn="ctr"/>
              <a:r>
                <a:rPr lang="en-US" sz="2800" dirty="0"/>
                <a:t>Engine</a:t>
              </a:r>
            </a:p>
          </p:txBody>
        </p:sp>
        <p:cxnSp>
          <p:nvCxnSpPr>
            <p:cNvPr id="21" name="Straight Arrow Connector 20">
              <a:extLst>
                <a:ext uri="{FF2B5EF4-FFF2-40B4-BE49-F238E27FC236}">
                  <a16:creationId xmlns:a16="http://schemas.microsoft.com/office/drawing/2014/main" id="{F984E7F6-5F8B-4FCD-80BC-255F117C8E08}"/>
                </a:ext>
              </a:extLst>
            </p:cNvPr>
            <p:cNvCxnSpPr>
              <a:cxnSpLocks/>
            </p:cNvCxnSpPr>
            <p:nvPr/>
          </p:nvCxnSpPr>
          <p:spPr>
            <a:xfrm>
              <a:off x="9944100" y="3936996"/>
              <a:ext cx="711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75F6A26-43BC-4B05-A848-15086C600F25}"/>
                </a:ext>
              </a:extLst>
            </p:cNvPr>
            <p:cNvSpPr txBox="1"/>
            <p:nvPr/>
          </p:nvSpPr>
          <p:spPr>
            <a:xfrm>
              <a:off x="9886950" y="3465307"/>
              <a:ext cx="812800" cy="400094"/>
            </a:xfrm>
            <a:prstGeom prst="rect">
              <a:avLst/>
            </a:prstGeom>
            <a:noFill/>
          </p:spPr>
          <p:txBody>
            <a:bodyPr wrap="square" rtlCol="0">
              <a:spAutoFit/>
            </a:bodyPr>
            <a:lstStyle/>
            <a:p>
              <a:r>
                <a:rPr lang="en-US" sz="2000" b="1" dirty="0"/>
                <a:t>Req</a:t>
              </a:r>
            </a:p>
          </p:txBody>
        </p:sp>
      </p:grpSp>
    </p:spTree>
    <p:extLst>
      <p:ext uri="{BB962C8B-B14F-4D97-AF65-F5344CB8AC3E}">
        <p14:creationId xmlns:p14="http://schemas.microsoft.com/office/powerpoint/2010/main" val="24846772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30D8-B558-45F9-97E3-1A1BD5719E51}"/>
              </a:ext>
            </a:extLst>
          </p:cNvPr>
          <p:cNvSpPr>
            <a:spLocks noGrp="1"/>
          </p:cNvSpPr>
          <p:nvPr>
            <p:ph type="title"/>
          </p:nvPr>
        </p:nvSpPr>
        <p:spPr/>
        <p:txBody>
          <a:bodyPr>
            <a:normAutofit/>
          </a:bodyPr>
          <a:lstStyle/>
          <a:p>
            <a:r>
              <a:rPr lang="en-US" sz="6000" b="1" dirty="0">
                <a:latin typeface="Helvetica" panose="020B0604020202020204" pitchFamily="34" charset="0"/>
                <a:cs typeface="Helvetica" panose="020B0604020202020204" pitchFamily="34" charset="0"/>
              </a:rPr>
              <a:t>Efficient</a:t>
            </a:r>
            <a:r>
              <a:rPr lang="en-US" sz="6000" dirty="0"/>
              <a:t> switch implementation</a:t>
            </a:r>
          </a:p>
        </p:txBody>
      </p:sp>
      <p:sp>
        <p:nvSpPr>
          <p:cNvPr id="3" name="Text Placeholder 2">
            <a:extLst>
              <a:ext uri="{FF2B5EF4-FFF2-40B4-BE49-F238E27FC236}">
                <a16:creationId xmlns:a16="http://schemas.microsoft.com/office/drawing/2014/main" id="{F93CE7E3-E662-4C5F-B0E6-8B6D968CD81F}"/>
              </a:ext>
            </a:extLst>
          </p:cNvPr>
          <p:cNvSpPr>
            <a:spLocks noGrp="1"/>
          </p:cNvSpPr>
          <p:nvPr>
            <p:ph type="body" idx="1"/>
          </p:nvPr>
        </p:nvSpPr>
        <p:spPr>
          <a:xfrm>
            <a:off x="894079" y="2596444"/>
            <a:ext cx="11216640" cy="6188570"/>
          </a:xfrm>
        </p:spPr>
        <p:txBody>
          <a:bodyPr>
            <a:normAutofit/>
          </a:bodyPr>
          <a:lstStyle/>
          <a:p>
            <a:pPr>
              <a:lnSpc>
                <a:spcPct val="150000"/>
              </a:lnSpc>
            </a:pPr>
            <a:r>
              <a:rPr lang="en-US" sz="3200" dirty="0"/>
              <a:t>Switch only stores small </a:t>
            </a:r>
            <a:r>
              <a:rPr lang="en-US" sz="3200" b="1" dirty="0"/>
              <a:t>metadata</a:t>
            </a:r>
          </a:p>
          <a:p>
            <a:pPr>
              <a:lnSpc>
                <a:spcPct val="150000"/>
              </a:lnSpc>
            </a:pPr>
            <a:r>
              <a:rPr lang="en-US" sz="3200" dirty="0"/>
              <a:t>Only needs to replicate the most popular </a:t>
            </a:r>
            <a:r>
              <a:rPr lang="en-US" sz="3200" b="1" dirty="0"/>
              <a:t>O(</a:t>
            </a:r>
            <a:r>
              <a:rPr lang="en-US" sz="3200" b="1" dirty="0" err="1"/>
              <a:t>nlogn</a:t>
            </a:r>
            <a:r>
              <a:rPr lang="en-US" sz="3200" b="1" dirty="0"/>
              <a:t>) </a:t>
            </a:r>
            <a:r>
              <a:rPr lang="en-US" sz="3200" dirty="0"/>
              <a:t>objects, where n is the </a:t>
            </a:r>
            <a:r>
              <a:rPr lang="en-US" sz="3200" b="1" dirty="0"/>
              <a:t>number of servers </a:t>
            </a:r>
            <a:r>
              <a:rPr lang="en-US" sz="3200" dirty="0"/>
              <a:t>(extension of [1])</a:t>
            </a:r>
          </a:p>
          <a:p>
            <a:pPr>
              <a:lnSpc>
                <a:spcPct val="150000"/>
              </a:lnSpc>
            </a:pPr>
            <a:r>
              <a:rPr lang="en-US" sz="3200" dirty="0"/>
              <a:t>Consumes less than </a:t>
            </a:r>
            <a:r>
              <a:rPr lang="en-US" sz="3200" b="1" dirty="0"/>
              <a:t>3.5%</a:t>
            </a:r>
            <a:r>
              <a:rPr lang="en-US" sz="3200" dirty="0"/>
              <a:t> of switch SRAM </a:t>
            </a:r>
          </a:p>
        </p:txBody>
      </p:sp>
      <p:sp>
        <p:nvSpPr>
          <p:cNvPr id="4" name="TextBox 3">
            <a:extLst>
              <a:ext uri="{FF2B5EF4-FFF2-40B4-BE49-F238E27FC236}">
                <a16:creationId xmlns:a16="http://schemas.microsoft.com/office/drawing/2014/main" id="{CF983EEC-6B4C-402D-B8F2-14BF457EAAE7}"/>
              </a:ext>
            </a:extLst>
          </p:cNvPr>
          <p:cNvSpPr txBox="1"/>
          <p:nvPr/>
        </p:nvSpPr>
        <p:spPr>
          <a:xfrm>
            <a:off x="2950122" y="8880367"/>
            <a:ext cx="9864357" cy="707886"/>
          </a:xfrm>
          <a:prstGeom prst="rect">
            <a:avLst/>
          </a:prstGeom>
          <a:noFill/>
        </p:spPr>
        <p:txBody>
          <a:bodyPr wrap="square" rtlCol="0">
            <a:spAutoFit/>
          </a:bodyPr>
          <a:lstStyle/>
          <a:p>
            <a:pPr algn="l"/>
            <a:r>
              <a:rPr lang="en-US" sz="2000" dirty="0"/>
              <a:t>[1] Small Cache Big Effect: Provable Load Balancing for Randomly Partitioned Cluster Services.</a:t>
            </a:r>
          </a:p>
          <a:p>
            <a:pPr algn="l"/>
            <a:r>
              <a:rPr lang="en-US" sz="2000" dirty="0"/>
              <a:t>      Bin Fan et al., 2011</a:t>
            </a:r>
          </a:p>
        </p:txBody>
      </p:sp>
    </p:spTree>
    <p:extLst>
      <p:ext uri="{BB962C8B-B14F-4D97-AF65-F5344CB8AC3E}">
        <p14:creationId xmlns:p14="http://schemas.microsoft.com/office/powerpoint/2010/main" val="139594905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A9A6-EC43-4B6B-A7A2-430032A31006}"/>
              </a:ext>
            </a:extLst>
          </p:cNvPr>
          <p:cNvSpPr>
            <a:spLocks noGrp="1"/>
          </p:cNvSpPr>
          <p:nvPr>
            <p:ph type="title"/>
          </p:nvPr>
        </p:nvSpPr>
        <p:spPr/>
        <p:txBody>
          <a:bodyPr/>
          <a:lstStyle/>
          <a:p>
            <a:r>
              <a:rPr lang="en-US" sz="6000" dirty="0"/>
              <a:t>Evaluation</a:t>
            </a:r>
          </a:p>
        </p:txBody>
      </p:sp>
      <p:sp>
        <p:nvSpPr>
          <p:cNvPr id="3" name="Text Placeholder 2">
            <a:extLst>
              <a:ext uri="{FF2B5EF4-FFF2-40B4-BE49-F238E27FC236}">
                <a16:creationId xmlns:a16="http://schemas.microsoft.com/office/drawing/2014/main" id="{6974ABA0-1BC2-49B4-85EB-6327EF2A8B91}"/>
              </a:ext>
            </a:extLst>
          </p:cNvPr>
          <p:cNvSpPr>
            <a:spLocks noGrp="1"/>
          </p:cNvSpPr>
          <p:nvPr>
            <p:ph type="body" idx="1"/>
          </p:nvPr>
        </p:nvSpPr>
        <p:spPr/>
        <p:txBody>
          <a:bodyPr/>
          <a:lstStyle/>
          <a:p>
            <a:r>
              <a:rPr lang="en-US" dirty="0"/>
              <a:t>28 nodes with dual socket Xeon Silver 4114, 48 GB RAM per socket</a:t>
            </a:r>
          </a:p>
          <a:p>
            <a:r>
              <a:rPr lang="en-US" dirty="0"/>
              <a:t>Mellanox ConnectX-4 25Gb NICs</a:t>
            </a:r>
          </a:p>
          <a:p>
            <a:r>
              <a:rPr lang="en-US" dirty="0"/>
              <a:t>Connected to an Arista 7170-64S (Barefoot Tofino-based) switch</a:t>
            </a:r>
          </a:p>
          <a:p>
            <a:r>
              <a:rPr lang="en-US" dirty="0"/>
              <a:t>Open-loop clients, Poisson inter-arrival distribution</a:t>
            </a:r>
          </a:p>
          <a:p>
            <a:r>
              <a:rPr lang="en-US" dirty="0"/>
              <a:t>Client requests choose keys following:</a:t>
            </a:r>
          </a:p>
          <a:p>
            <a:pPr lvl="1"/>
            <a:r>
              <a:rPr lang="en-US" sz="2800" dirty="0"/>
              <a:t>Uniform distribution</a:t>
            </a:r>
          </a:p>
          <a:p>
            <a:pPr lvl="1"/>
            <a:r>
              <a:rPr lang="en-US" sz="2800" dirty="0" err="1"/>
              <a:t>Zipf</a:t>
            </a:r>
            <a:r>
              <a:rPr lang="en-US" sz="2800" dirty="0"/>
              <a:t> distribution (skewed workload)</a:t>
            </a:r>
          </a:p>
          <a:p>
            <a:r>
              <a:rPr lang="en-US" sz="2827" dirty="0"/>
              <a:t>Measured max throughput subject to a 99%-latency SLO</a:t>
            </a:r>
          </a:p>
          <a:p>
            <a:r>
              <a:rPr lang="en-US" sz="2827" dirty="0"/>
              <a:t>Comparison systems:</a:t>
            </a:r>
          </a:p>
          <a:p>
            <a:pPr lvl="1"/>
            <a:r>
              <a:rPr lang="en-US" sz="2800" dirty="0"/>
              <a:t>Consistent hashing with 16 virtual nodes</a:t>
            </a:r>
          </a:p>
          <a:p>
            <a:pPr lvl="1"/>
            <a:r>
              <a:rPr lang="en-US" sz="2800" dirty="0" err="1"/>
              <a:t>NetCache</a:t>
            </a:r>
            <a:endParaRPr lang="en-US" sz="2800" dirty="0"/>
          </a:p>
          <a:p>
            <a:endParaRPr lang="en-US" dirty="0"/>
          </a:p>
        </p:txBody>
      </p:sp>
    </p:spTree>
    <p:extLst>
      <p:ext uri="{BB962C8B-B14F-4D97-AF65-F5344CB8AC3E}">
        <p14:creationId xmlns:p14="http://schemas.microsoft.com/office/powerpoint/2010/main" val="3440585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4" name="2D Line Chart"/>
          <p:cNvGraphicFramePr/>
          <p:nvPr>
            <p:extLst>
              <p:ext uri="{D42A27DB-BD31-4B8C-83A1-F6EECF244321}">
                <p14:modId xmlns:p14="http://schemas.microsoft.com/office/powerpoint/2010/main" val="2959175434"/>
              </p:ext>
            </p:extLst>
          </p:nvPr>
        </p:nvGraphicFramePr>
        <p:xfrm>
          <a:off x="1177425" y="2680271"/>
          <a:ext cx="9798180" cy="6554039"/>
        </p:xfrm>
        <a:graphic>
          <a:graphicData uri="http://schemas.openxmlformats.org/drawingml/2006/chart">
            <c:chart xmlns:c="http://schemas.openxmlformats.org/drawingml/2006/chart" xmlns:r="http://schemas.openxmlformats.org/officeDocument/2006/relationships" r:id="rId3"/>
          </a:graphicData>
        </a:graphic>
      </p:graphicFrame>
      <p:sp>
        <p:nvSpPr>
          <p:cNvPr id="2145" name="Load balancing under highly skewed workloads"/>
          <p:cNvSpPr txBox="1">
            <a:spLocks noGrp="1"/>
          </p:cNvSpPr>
          <p:nvPr>
            <p:ph type="title"/>
          </p:nvPr>
        </p:nvSpPr>
        <p:spPr>
          <a:prstGeom prst="rect">
            <a:avLst/>
          </a:prstGeom>
          <a:solidFill>
            <a:srgbClr val="FFFFFF"/>
          </a:solidFill>
        </p:spPr>
        <p:txBody>
          <a:bodyPr>
            <a:normAutofit fontScale="90000"/>
          </a:bodyPr>
          <a:lstStyle>
            <a:lvl1pPr defTabSz="490727">
              <a:defRPr sz="6719"/>
            </a:lvl1pPr>
          </a:lstStyle>
          <a:p>
            <a:r>
              <a:rPr lang="en-US" dirty="0"/>
              <a:t>Pegasus is effective</a:t>
            </a:r>
            <a:r>
              <a:rPr dirty="0"/>
              <a:t> under </a:t>
            </a:r>
            <a:br>
              <a:rPr lang="en-US" dirty="0"/>
            </a:br>
            <a:r>
              <a:rPr b="1" dirty="0">
                <a:latin typeface="Helvetica" panose="020B0604020202020204" pitchFamily="34" charset="0"/>
                <a:cs typeface="Helvetica" panose="020B0604020202020204" pitchFamily="34" charset="0"/>
              </a:rPr>
              <a:t>highly skewed</a:t>
            </a:r>
            <a:r>
              <a:rPr dirty="0"/>
              <a:t> workloads</a:t>
            </a:r>
          </a:p>
        </p:txBody>
      </p:sp>
      <p:sp>
        <p:nvSpPr>
          <p:cNvPr id="13" name="more than 8x improvement">
            <a:extLst>
              <a:ext uri="{FF2B5EF4-FFF2-40B4-BE49-F238E27FC236}">
                <a16:creationId xmlns:a16="http://schemas.microsoft.com/office/drawing/2014/main" id="{A2F42601-D229-4102-AF23-B2B4FDBA5541}"/>
              </a:ext>
            </a:extLst>
          </p:cNvPr>
          <p:cNvSpPr/>
          <p:nvPr/>
        </p:nvSpPr>
        <p:spPr>
          <a:xfrm>
            <a:off x="10400418" y="5796151"/>
            <a:ext cx="2491647" cy="1328550"/>
          </a:xfrm>
          <a:custGeom>
            <a:avLst/>
            <a:gdLst/>
            <a:ahLst/>
            <a:cxnLst>
              <a:cxn ang="0">
                <a:pos x="wd2" y="hd2"/>
              </a:cxn>
              <a:cxn ang="5400000">
                <a:pos x="wd2" y="hd2"/>
              </a:cxn>
              <a:cxn ang="10800000">
                <a:pos x="wd2" y="hd2"/>
              </a:cxn>
              <a:cxn ang="16200000">
                <a:pos x="wd2" y="hd2"/>
              </a:cxn>
            </a:cxnLst>
            <a:rect l="0" t="0" r="r" b="b"/>
            <a:pathLst>
              <a:path w="21600" h="21600" extrusionOk="0">
                <a:moveTo>
                  <a:pt x="2628" y="0"/>
                </a:moveTo>
                <a:cubicBezTo>
                  <a:pt x="2337" y="0"/>
                  <a:pt x="2102" y="646"/>
                  <a:pt x="2102" y="1442"/>
                </a:cubicBezTo>
                <a:lnTo>
                  <a:pt x="2102" y="7867"/>
                </a:lnTo>
                <a:lnTo>
                  <a:pt x="0" y="10498"/>
                </a:lnTo>
                <a:lnTo>
                  <a:pt x="2102" y="13120"/>
                </a:lnTo>
                <a:lnTo>
                  <a:pt x="2102" y="20158"/>
                </a:lnTo>
                <a:cubicBezTo>
                  <a:pt x="2102" y="20954"/>
                  <a:pt x="2337" y="21600"/>
                  <a:pt x="2628" y="21600"/>
                </a:cubicBezTo>
                <a:lnTo>
                  <a:pt x="21074" y="21600"/>
                </a:lnTo>
                <a:cubicBezTo>
                  <a:pt x="21365" y="21600"/>
                  <a:pt x="21600" y="20954"/>
                  <a:pt x="21600" y="20158"/>
                </a:cubicBezTo>
                <a:lnTo>
                  <a:pt x="21600" y="1442"/>
                </a:lnTo>
                <a:cubicBezTo>
                  <a:pt x="21600" y="646"/>
                  <a:pt x="21365" y="0"/>
                  <a:pt x="21074" y="0"/>
                </a:cubicBezTo>
                <a:lnTo>
                  <a:pt x="2628" y="0"/>
                </a:lnTo>
                <a:close/>
              </a:path>
            </a:pathLst>
          </a:custGeom>
          <a:blipFill>
            <a:blip r:embed="rId4"/>
          </a:blipFill>
          <a:ln w="12700">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400" b="1">
                <a:solidFill>
                  <a:srgbClr val="FFFFFF"/>
                </a:solidFill>
                <a:latin typeface="Helvetica"/>
                <a:ea typeface="Helvetica"/>
                <a:cs typeface="Helvetica"/>
                <a:sym typeface="Helvetica"/>
              </a:defRPr>
            </a:lvl1pPr>
          </a:lstStyle>
          <a:p>
            <a:r>
              <a:rPr lang="en-US" dirty="0"/>
              <a:t>10x </a:t>
            </a:r>
          </a:p>
          <a:p>
            <a:r>
              <a:rPr lang="en-US" dirty="0"/>
              <a:t>throughput </a:t>
            </a:r>
            <a:r>
              <a:rPr dirty="0"/>
              <a:t>improvement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144">
                                            <p:graphicEl>
                                              <a:chart seriesIdx="-3" categoryIdx="-3" bldStep="gridLegend"/>
                                            </p:graphicEl>
                                          </p:spTgt>
                                        </p:tgtEl>
                                        <p:attrNameLst>
                                          <p:attrName>style.visibility</p:attrName>
                                        </p:attrNameLst>
                                      </p:cBhvr>
                                      <p:to>
                                        <p:strVal val="visible"/>
                                      </p:to>
                                    </p:set>
                                    <p:animEffect transition="in" filter="fade">
                                      <p:cBhvr>
                                        <p:cTn id="7" dur="500"/>
                                        <p:tgtEl>
                                          <p:spTgt spid="2144">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2144">
                                            <p:graphicEl>
                                              <a:chart seriesIdx="0" categoryIdx="-4" bldStep="series"/>
                                            </p:graphicEl>
                                          </p:spTgt>
                                        </p:tgtEl>
                                        <p:attrNameLst>
                                          <p:attrName>style.visibility</p:attrName>
                                        </p:attrNameLst>
                                      </p:cBhvr>
                                      <p:to>
                                        <p:strVal val="visible"/>
                                      </p:to>
                                    </p:set>
                                    <p:animEffect transition="in" filter="fade">
                                      <p:cBhvr>
                                        <p:cTn id="12" dur="500"/>
                                        <p:tgtEl>
                                          <p:spTgt spid="2144">
                                            <p:graphicEl>
                                              <a:chart seriesIdx="0" categoryIdx="-4" bldStep="series"/>
                                            </p:graphic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2144">
                                            <p:graphicEl>
                                              <a:chart seriesIdx="1" categoryIdx="-4" bldStep="series"/>
                                            </p:graphicEl>
                                          </p:spTgt>
                                        </p:tgtEl>
                                        <p:attrNameLst>
                                          <p:attrName>style.visibility</p:attrName>
                                        </p:attrNameLst>
                                      </p:cBhvr>
                                      <p:to>
                                        <p:strVal val="visible"/>
                                      </p:to>
                                    </p:set>
                                    <p:animEffect transition="in" filter="fade">
                                      <p:cBhvr>
                                        <p:cTn id="15" dur="500"/>
                                        <p:tgtEl>
                                          <p:spTgt spid="2144">
                                            <p:graphicEl>
                                              <a:chart seriesIdx="1" categoryIdx="-4" bldStep="series"/>
                                            </p:graphic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144">
                                            <p:graphicEl>
                                              <a:chart seriesIdx="2" categoryIdx="-4" bldStep="series"/>
                                            </p:graphicEl>
                                          </p:spTgt>
                                        </p:tgtEl>
                                        <p:attrNameLst>
                                          <p:attrName>style.visibility</p:attrName>
                                        </p:attrNameLst>
                                      </p:cBhvr>
                                      <p:to>
                                        <p:strVal val="visible"/>
                                      </p:to>
                                    </p:set>
                                    <p:animEffect transition="in" filter="fade">
                                      <p:cBhvr>
                                        <p:cTn id="18" dur="500"/>
                                        <p:tgtEl>
                                          <p:spTgt spid="2144">
                                            <p:graphicEl>
                                              <a:chart seriesIdx="2" categoryIdx="-4" bldStep="series"/>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44" grpId="1" uiExpand="1">
        <p:bldSub>
          <a:bldChart bld="series"/>
        </p:bldSub>
      </p:bldGraphic>
      <p:bldP spid="13"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 name="Many workloads are…"/>
          <p:cNvSpPr txBox="1">
            <a:spLocks noGrp="1"/>
          </p:cNvSpPr>
          <p:nvPr>
            <p:ph type="title"/>
          </p:nvPr>
        </p:nvSpPr>
        <p:spPr>
          <a:prstGeom prst="rect">
            <a:avLst/>
          </a:prstGeom>
        </p:spPr>
        <p:txBody>
          <a:bodyPr>
            <a:normAutofit fontScale="90000"/>
          </a:bodyPr>
          <a:lstStyle/>
          <a:p>
            <a:pPr defTabSz="490727">
              <a:defRPr sz="6719"/>
            </a:pPr>
            <a:r>
              <a:rPr dirty="0"/>
              <a:t>Many </a:t>
            </a:r>
            <a:r>
              <a:rPr lang="en-US" dirty="0"/>
              <a:t>real-</a:t>
            </a:r>
            <a:r>
              <a:rPr dirty="0"/>
              <a:t>workloads are</a:t>
            </a:r>
          </a:p>
          <a:p>
            <a:pPr defTabSz="490727">
              <a:defRPr sz="6719"/>
            </a:pPr>
            <a:r>
              <a:rPr b="1" dirty="0">
                <a:latin typeface="Helvetica"/>
                <a:ea typeface="Helvetica"/>
                <a:cs typeface="Helvetica"/>
                <a:sym typeface="Helvetica"/>
              </a:rPr>
              <a:t>skewed</a:t>
            </a:r>
            <a:r>
              <a:rPr dirty="0"/>
              <a:t> and </a:t>
            </a:r>
            <a:r>
              <a:rPr b="1" dirty="0">
                <a:latin typeface="Helvetica"/>
                <a:ea typeface="Helvetica"/>
                <a:cs typeface="Helvetica"/>
                <a:sym typeface="Helvetica"/>
              </a:rPr>
              <a:t>dynamic</a:t>
            </a:r>
          </a:p>
        </p:txBody>
      </p:sp>
      <p:grpSp>
        <p:nvGrpSpPr>
          <p:cNvPr id="1573" name="Group"/>
          <p:cNvGrpSpPr/>
          <p:nvPr/>
        </p:nvGrpSpPr>
        <p:grpSpPr>
          <a:xfrm>
            <a:off x="272281" y="3767402"/>
            <a:ext cx="6477561" cy="2777596"/>
            <a:chOff x="0" y="0"/>
            <a:chExt cx="6477560" cy="2777594"/>
          </a:xfrm>
        </p:grpSpPr>
        <p:sp>
          <p:nvSpPr>
            <p:cNvPr id="1571" name="Rectangle"/>
            <p:cNvSpPr/>
            <p:nvPr/>
          </p:nvSpPr>
          <p:spPr>
            <a:xfrm>
              <a:off x="0" y="0"/>
              <a:ext cx="6477561" cy="2777595"/>
            </a:xfrm>
            <a:prstGeom prst="rect">
              <a:avLst/>
            </a:prstGeom>
            <a:solidFill>
              <a:srgbClr val="A6AAA9">
                <a:alpha val="56471"/>
              </a:srgbClr>
            </a:solidFill>
            <a:ln w="12700" cap="flat">
              <a:noFill/>
              <a:miter lim="400000"/>
            </a:ln>
            <a:effectLst>
              <a:outerShdw blurRad="38100" dist="25400" dir="5400000" rotWithShape="0">
                <a:srgbClr val="000000">
                  <a:alpha val="34604"/>
                </a:srgbClr>
              </a:outerShdw>
            </a:effectLst>
          </p:spPr>
          <p:txBody>
            <a:bodyPr wrap="square" lIns="50800" tIns="50800" rIns="50800" bIns="50800" numCol="1" anchor="ctr">
              <a:noAutofit/>
            </a:bodyPr>
            <a:lstStyle/>
            <a:p>
              <a:pPr>
                <a:defRPr sz="2400">
                  <a:solidFill>
                    <a:srgbClr val="FFFFFF"/>
                  </a:solidFill>
                </a:defRPr>
              </a:pPr>
              <a:endParaRPr/>
            </a:p>
          </p:txBody>
        </p:sp>
        <p:pic>
          <p:nvPicPr>
            <p:cNvPr id="1572" name="JustinBieberTweet.png" descr="JustinBieberTweet.png"/>
            <p:cNvPicPr>
              <a:picLocks noChangeAspect="1"/>
            </p:cNvPicPr>
            <p:nvPr/>
          </p:nvPicPr>
          <p:blipFill>
            <a:blip r:embed="rId4"/>
            <a:stretch>
              <a:fillRect/>
            </a:stretch>
          </p:blipFill>
          <p:spPr>
            <a:xfrm>
              <a:off x="151686" y="117640"/>
              <a:ext cx="6174188" cy="2542314"/>
            </a:xfrm>
            <a:prstGeom prst="rect">
              <a:avLst/>
            </a:prstGeom>
            <a:ln w="12700" cap="flat">
              <a:noFill/>
              <a:miter lim="400000"/>
            </a:ln>
            <a:effectLst/>
          </p:spPr>
        </p:pic>
      </p:grpSp>
      <p:grpSp>
        <p:nvGrpSpPr>
          <p:cNvPr id="1576" name="Group"/>
          <p:cNvGrpSpPr/>
          <p:nvPr/>
        </p:nvGrpSpPr>
        <p:grpSpPr>
          <a:xfrm>
            <a:off x="6097684" y="7172536"/>
            <a:ext cx="6768898" cy="2323597"/>
            <a:chOff x="0" y="0"/>
            <a:chExt cx="6768896" cy="2323596"/>
          </a:xfrm>
        </p:grpSpPr>
        <p:sp>
          <p:nvSpPr>
            <p:cNvPr id="1574" name="Rectangle"/>
            <p:cNvSpPr/>
            <p:nvPr/>
          </p:nvSpPr>
          <p:spPr>
            <a:xfrm>
              <a:off x="0" y="0"/>
              <a:ext cx="6768897" cy="2323597"/>
            </a:xfrm>
            <a:prstGeom prst="rect">
              <a:avLst/>
            </a:prstGeom>
            <a:solidFill>
              <a:srgbClr val="A6AAA9">
                <a:alpha val="56471"/>
              </a:srgbClr>
            </a:solidFill>
            <a:ln w="12700" cap="flat">
              <a:noFill/>
              <a:miter lim="400000"/>
            </a:ln>
            <a:effectLst>
              <a:outerShdw blurRad="38100" dist="25400" dir="5400000" rotWithShape="0">
                <a:srgbClr val="000000">
                  <a:alpha val="34604"/>
                </a:srgbClr>
              </a:outerShdw>
            </a:effectLst>
          </p:spPr>
          <p:txBody>
            <a:bodyPr wrap="square" lIns="50800" tIns="50800" rIns="50800" bIns="50800" numCol="1" anchor="ctr">
              <a:noAutofit/>
            </a:bodyPr>
            <a:lstStyle/>
            <a:p>
              <a:pPr>
                <a:defRPr sz="2400">
                  <a:solidFill>
                    <a:srgbClr val="FFFFFF"/>
                  </a:solidFill>
                </a:defRPr>
              </a:pPr>
              <a:endParaRPr/>
            </a:p>
          </p:txBody>
        </p:sp>
        <p:pic>
          <p:nvPicPr>
            <p:cNvPr id="1575" name="JialinTweet.png" descr="JialinTweet.png"/>
            <p:cNvPicPr>
              <a:picLocks noChangeAspect="1"/>
            </p:cNvPicPr>
            <p:nvPr/>
          </p:nvPicPr>
          <p:blipFill>
            <a:blip r:embed="rId5"/>
            <a:stretch>
              <a:fillRect/>
            </a:stretch>
          </p:blipFill>
          <p:spPr>
            <a:xfrm>
              <a:off x="176996" y="141477"/>
              <a:ext cx="6414905" cy="2043966"/>
            </a:xfrm>
            <a:prstGeom prst="rect">
              <a:avLst/>
            </a:prstGeom>
            <a:ln w="12700" cap="flat">
              <a:noFill/>
              <a:miter lim="400000"/>
            </a:ln>
            <a:effectLst/>
          </p:spPr>
        </p:pic>
      </p:grpSp>
      <p:pic>
        <p:nvPicPr>
          <p:cNvPr id="1577" name="JialinTwitter.png" descr="JialinTwitter.png"/>
          <p:cNvPicPr>
            <a:picLocks noChangeAspect="1"/>
          </p:cNvPicPr>
          <p:nvPr/>
        </p:nvPicPr>
        <p:blipFill>
          <a:blip r:embed="rId6"/>
          <a:stretch>
            <a:fillRect/>
          </a:stretch>
        </p:blipFill>
        <p:spPr>
          <a:xfrm>
            <a:off x="10266375" y="6150498"/>
            <a:ext cx="2416880" cy="856204"/>
          </a:xfrm>
          <a:prstGeom prst="rect">
            <a:avLst/>
          </a:prstGeom>
          <a:ln w="12700">
            <a:miter lim="400000"/>
          </a:ln>
        </p:spPr>
      </p:pic>
      <p:pic>
        <p:nvPicPr>
          <p:cNvPr id="1578" name="JustinBieberTwitter.png" descr="JustinBieberTwitter.png"/>
          <p:cNvPicPr>
            <a:picLocks noChangeAspect="1"/>
          </p:cNvPicPr>
          <p:nvPr/>
        </p:nvPicPr>
        <p:blipFill>
          <a:blip r:embed="rId7"/>
          <a:stretch>
            <a:fillRect/>
          </a:stretch>
        </p:blipFill>
        <p:spPr>
          <a:xfrm>
            <a:off x="166720" y="2739033"/>
            <a:ext cx="3451160" cy="892837"/>
          </a:xfrm>
          <a:prstGeom prst="rect">
            <a:avLst/>
          </a:prstGeom>
          <a:ln w="12700">
            <a:miter lim="400000"/>
          </a:ln>
        </p:spPr>
      </p:pic>
      <p:grpSp>
        <p:nvGrpSpPr>
          <p:cNvPr id="3" name="Group 2">
            <a:extLst>
              <a:ext uri="{FF2B5EF4-FFF2-40B4-BE49-F238E27FC236}">
                <a16:creationId xmlns:a16="http://schemas.microsoft.com/office/drawing/2014/main" id="{D0DEE3B7-A73B-4118-ACB9-DBAE7CE6A55C}"/>
              </a:ext>
            </a:extLst>
          </p:cNvPr>
          <p:cNvGrpSpPr/>
          <p:nvPr/>
        </p:nvGrpSpPr>
        <p:grpSpPr>
          <a:xfrm>
            <a:off x="2705758" y="3032072"/>
            <a:ext cx="7784795" cy="5357255"/>
            <a:chOff x="2049780" y="2570369"/>
            <a:chExt cx="6687619" cy="4371451"/>
          </a:xfrm>
        </p:grpSpPr>
        <p:sp>
          <p:nvSpPr>
            <p:cNvPr id="1580" name="Rectangle"/>
            <p:cNvSpPr/>
            <p:nvPr/>
          </p:nvSpPr>
          <p:spPr>
            <a:xfrm>
              <a:off x="2049780" y="2570369"/>
              <a:ext cx="6687619" cy="4371451"/>
            </a:xfrm>
            <a:prstGeom prst="rect">
              <a:avLst/>
            </a:prstGeom>
            <a:solidFill>
              <a:srgbClr val="A6AAA9">
                <a:alpha val="56471"/>
              </a:srgbClr>
            </a:solidFill>
            <a:ln w="12700" cap="flat">
              <a:noFill/>
              <a:miter lim="400000"/>
            </a:ln>
            <a:effectLst>
              <a:outerShdw blurRad="38100" dist="25400" dir="5400000" rotWithShape="0">
                <a:srgbClr val="000000">
                  <a:alpha val="34604"/>
                </a:srgbClr>
              </a:outerShdw>
            </a:effectLst>
          </p:spPr>
          <p:txBody>
            <a:bodyPr wrap="square" lIns="50800" tIns="50800" rIns="50800" bIns="50800" numCol="1" anchor="ctr">
              <a:noAutofit/>
            </a:bodyPr>
            <a:lstStyle/>
            <a:p>
              <a:pPr>
                <a:defRPr sz="2400">
                  <a:solidFill>
                    <a:srgbClr val="FFFFFF"/>
                  </a:solidFill>
                </a:defRPr>
              </a:pPr>
              <a:endParaRPr/>
            </a:p>
          </p:txBody>
        </p:sp>
        <p:pic>
          <p:nvPicPr>
            <p:cNvPr id="2" name="Picture 1">
              <a:extLst>
                <a:ext uri="{FF2B5EF4-FFF2-40B4-BE49-F238E27FC236}">
                  <a16:creationId xmlns:a16="http://schemas.microsoft.com/office/drawing/2014/main" id="{26C881C7-D274-40C3-94D8-FE82CE929054}"/>
                </a:ext>
              </a:extLst>
            </p:cNvPr>
            <p:cNvPicPr>
              <a:picLocks noChangeAspect="1"/>
            </p:cNvPicPr>
            <p:nvPr/>
          </p:nvPicPr>
          <p:blipFill>
            <a:blip r:embed="rId8"/>
            <a:stretch>
              <a:fillRect/>
            </a:stretch>
          </p:blipFill>
          <p:spPr>
            <a:xfrm>
              <a:off x="2115698" y="2665297"/>
              <a:ext cx="6532849" cy="4218103"/>
            </a:xfrm>
            <a:prstGeom prst="rect">
              <a:avLst/>
            </a:prstGeom>
          </p:spPr>
        </p:pic>
      </p:grpSp>
    </p:spTree>
    <p:custDataLst>
      <p:tags r:id="rId1"/>
    </p:custData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578"/>
                                        </p:tgtEl>
                                        <p:attrNameLst>
                                          <p:attrName>style.visibility</p:attrName>
                                        </p:attrNameLst>
                                      </p:cBhvr>
                                      <p:to>
                                        <p:strVal val="visible"/>
                                      </p:to>
                                    </p:set>
                                    <p:animEffect transition="in" filter="fade">
                                      <p:cBhvr>
                                        <p:cTn id="7" dur="500"/>
                                        <p:tgtEl>
                                          <p:spTgt spid="1578"/>
                                        </p:tgtEl>
                                      </p:cBhvr>
                                    </p:animEffect>
                                  </p:childTnLst>
                                </p:cTn>
                              </p:par>
                            </p:childTnLst>
                          </p:cTn>
                        </p:par>
                        <p:par>
                          <p:cTn id="8" fill="hold">
                            <p:stCondLst>
                              <p:cond delay="500"/>
                            </p:stCondLst>
                            <p:childTnLst>
                              <p:par>
                                <p:cTn id="9" presetID="10" presetClass="entr" presetSubtype="0" fill="hold" grpId="2" nodeType="afterEffect">
                                  <p:stCondLst>
                                    <p:cond delay="0"/>
                                  </p:stCondLst>
                                  <p:childTnLst>
                                    <p:set>
                                      <p:cBhvr>
                                        <p:cTn id="10" dur="1" fill="hold">
                                          <p:stCondLst>
                                            <p:cond delay="0"/>
                                          </p:stCondLst>
                                        </p:cTn>
                                        <p:tgtEl>
                                          <p:spTgt spid="1573"/>
                                        </p:tgtEl>
                                        <p:attrNameLst>
                                          <p:attrName>style.visibility</p:attrName>
                                        </p:attrNameLst>
                                      </p:cBhvr>
                                      <p:to>
                                        <p:strVal val="visible"/>
                                      </p:to>
                                    </p:set>
                                    <p:animEffect transition="in" filter="fade">
                                      <p:cBhvr>
                                        <p:cTn id="11" dur="500"/>
                                        <p:tgtEl>
                                          <p:spTgt spid="157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3" nodeType="clickEffect">
                                  <p:stCondLst>
                                    <p:cond delay="0"/>
                                  </p:stCondLst>
                                  <p:childTnLst>
                                    <p:set>
                                      <p:cBhvr>
                                        <p:cTn id="15" dur="1" fill="hold">
                                          <p:stCondLst>
                                            <p:cond delay="0"/>
                                          </p:stCondLst>
                                        </p:cTn>
                                        <p:tgtEl>
                                          <p:spTgt spid="1577"/>
                                        </p:tgtEl>
                                        <p:attrNameLst>
                                          <p:attrName>style.visibility</p:attrName>
                                        </p:attrNameLst>
                                      </p:cBhvr>
                                      <p:to>
                                        <p:strVal val="visible"/>
                                      </p:to>
                                    </p:set>
                                    <p:animEffect transition="in" filter="fade">
                                      <p:cBhvr>
                                        <p:cTn id="16" dur="500"/>
                                        <p:tgtEl>
                                          <p:spTgt spid="1577"/>
                                        </p:tgtEl>
                                      </p:cBhvr>
                                    </p:animEffect>
                                  </p:childTnLst>
                                </p:cTn>
                              </p:par>
                            </p:childTnLst>
                          </p:cTn>
                        </p:par>
                        <p:par>
                          <p:cTn id="17" fill="hold">
                            <p:stCondLst>
                              <p:cond delay="500"/>
                            </p:stCondLst>
                            <p:childTnLst>
                              <p:par>
                                <p:cTn id="18" presetID="10" presetClass="entr" presetSubtype="0" fill="hold" grpId="4" nodeType="afterEffect">
                                  <p:stCondLst>
                                    <p:cond delay="0"/>
                                  </p:stCondLst>
                                  <p:childTnLst>
                                    <p:set>
                                      <p:cBhvr>
                                        <p:cTn id="19" dur="1" fill="hold">
                                          <p:stCondLst>
                                            <p:cond delay="0"/>
                                          </p:stCondLst>
                                        </p:cTn>
                                        <p:tgtEl>
                                          <p:spTgt spid="1576"/>
                                        </p:tgtEl>
                                        <p:attrNameLst>
                                          <p:attrName>style.visibility</p:attrName>
                                        </p:attrNameLst>
                                      </p:cBhvr>
                                      <p:to>
                                        <p:strVal val="visible"/>
                                      </p:to>
                                    </p:set>
                                    <p:animEffect transition="in" filter="fade">
                                      <p:cBhvr>
                                        <p:cTn id="20" dur="500"/>
                                        <p:tgtEl>
                                          <p:spTgt spid="157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3" grpId="2" animBg="1" advAuto="0"/>
      <p:bldP spid="1576" grpId="4" animBg="1" advAuto="0"/>
      <p:bldP spid="1577" grpId="3" animBg="1" advAuto="0"/>
      <p:bldP spid="1578" grpId="1"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 name="Load balancing under different read/write ratios"/>
          <p:cNvSpPr txBox="1">
            <a:spLocks noGrp="1"/>
          </p:cNvSpPr>
          <p:nvPr>
            <p:ph type="title"/>
          </p:nvPr>
        </p:nvSpPr>
        <p:spPr>
          <a:prstGeom prst="rect">
            <a:avLst/>
          </a:prstGeom>
        </p:spPr>
        <p:txBody>
          <a:bodyPr>
            <a:normAutofit fontScale="90000"/>
          </a:bodyPr>
          <a:lstStyle>
            <a:lvl1pPr defTabSz="490727">
              <a:defRPr sz="6719"/>
            </a:lvl1pPr>
          </a:lstStyle>
          <a:p>
            <a:r>
              <a:rPr lang="en-US" dirty="0"/>
              <a:t>Pegasus equally effective under </a:t>
            </a:r>
            <a:r>
              <a:rPr b="1" dirty="0">
                <a:latin typeface="Helvetica" panose="020B0604020202020204" pitchFamily="34" charset="0"/>
                <a:cs typeface="Helvetica" panose="020B0604020202020204" pitchFamily="34" charset="0"/>
              </a:rPr>
              <a:t>different</a:t>
            </a:r>
            <a:r>
              <a:rPr dirty="0"/>
              <a:t> read/write ratios</a:t>
            </a:r>
          </a:p>
        </p:txBody>
      </p:sp>
      <p:graphicFrame>
        <p:nvGraphicFramePr>
          <p:cNvPr id="2161" name="2D Line Chart"/>
          <p:cNvGraphicFramePr/>
          <p:nvPr>
            <p:extLst>
              <p:ext uri="{D42A27DB-BD31-4B8C-83A1-F6EECF244321}">
                <p14:modId xmlns:p14="http://schemas.microsoft.com/office/powerpoint/2010/main" val="573062823"/>
              </p:ext>
            </p:extLst>
          </p:nvPr>
        </p:nvGraphicFramePr>
        <p:xfrm>
          <a:off x="749300" y="2678561"/>
          <a:ext cx="10370615" cy="6606278"/>
        </p:xfrm>
        <a:graphic>
          <a:graphicData uri="http://schemas.openxmlformats.org/drawingml/2006/chart">
            <c:chart xmlns:c="http://schemas.openxmlformats.org/drawingml/2006/chart" xmlns:r="http://schemas.openxmlformats.org/officeDocument/2006/relationships" r:id="rId3"/>
          </a:graphicData>
        </a:graphic>
      </p:graphicFrame>
      <p:sp>
        <p:nvSpPr>
          <p:cNvPr id="2162" name="Consistent Hashing"/>
          <p:cNvSpPr txBox="1"/>
          <p:nvPr/>
        </p:nvSpPr>
        <p:spPr>
          <a:xfrm>
            <a:off x="9585596" y="8112801"/>
            <a:ext cx="3308807" cy="6299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latin typeface="Chalkboard SE Regular"/>
                <a:ea typeface="Chalkboard SE Regular"/>
                <a:cs typeface="Chalkboard SE Regular"/>
                <a:sym typeface="Chalkboard SE Regular"/>
              </a:defRPr>
            </a:lvl1pPr>
          </a:lstStyle>
          <a:p>
            <a:r>
              <a:rPr dirty="0"/>
              <a:t>Consistent Hashing</a:t>
            </a:r>
          </a:p>
        </p:txBody>
      </p:sp>
      <p:sp>
        <p:nvSpPr>
          <p:cNvPr id="2163" name="NetCache"/>
          <p:cNvSpPr txBox="1"/>
          <p:nvPr/>
        </p:nvSpPr>
        <p:spPr>
          <a:xfrm>
            <a:off x="6043335" y="7236848"/>
            <a:ext cx="1727131" cy="6299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latin typeface="Chalkboard SE Regular"/>
                <a:ea typeface="Chalkboard SE Regular"/>
                <a:cs typeface="Chalkboard SE Regular"/>
                <a:sym typeface="Chalkboard SE Regular"/>
              </a:defRPr>
            </a:lvl1pPr>
          </a:lstStyle>
          <a:p>
            <a:r>
              <a:rPr dirty="0" err="1"/>
              <a:t>NetCache</a:t>
            </a:r>
            <a:endParaRPr dirty="0"/>
          </a:p>
        </p:txBody>
      </p:sp>
      <p:sp>
        <p:nvSpPr>
          <p:cNvPr id="2164" name="Pegasus"/>
          <p:cNvSpPr txBox="1"/>
          <p:nvPr/>
        </p:nvSpPr>
        <p:spPr>
          <a:xfrm>
            <a:off x="11001448" y="4899764"/>
            <a:ext cx="1476218" cy="6299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latin typeface="Chalkboard SE Regular"/>
                <a:ea typeface="Chalkboard SE Regular"/>
                <a:cs typeface="Chalkboard SE Regular"/>
                <a:sym typeface="Chalkboard SE Regular"/>
              </a:defRPr>
            </a:lvl1pPr>
          </a:lstStyle>
          <a:p>
            <a:r>
              <a:t>Pegasus</a:t>
            </a:r>
          </a:p>
        </p:txBody>
      </p:sp>
      <p:sp>
        <p:nvSpPr>
          <p:cNvPr id="2165" name="throughput drop by &gt; 90%"/>
          <p:cNvSpPr/>
          <p:nvPr/>
        </p:nvSpPr>
        <p:spPr>
          <a:xfrm>
            <a:off x="3154469" y="5818806"/>
            <a:ext cx="2544032" cy="1573214"/>
          </a:xfrm>
          <a:custGeom>
            <a:avLst/>
            <a:gdLst>
              <a:gd name="connsiteX0" fmla="*/ 554 w 21600"/>
              <a:gd name="connsiteY0" fmla="*/ 0 h 21600"/>
              <a:gd name="connsiteX1" fmla="*/ 0 w 21600"/>
              <a:gd name="connsiteY1" fmla="*/ 957 h 21600"/>
              <a:gd name="connsiteX2" fmla="*/ 0 w 21600"/>
              <a:gd name="connsiteY2" fmla="*/ 17880 h 21600"/>
              <a:gd name="connsiteX3" fmla="*/ 554 w 21600"/>
              <a:gd name="connsiteY3" fmla="*/ 18837 h 21600"/>
              <a:gd name="connsiteX4" fmla="*/ 2167 w 21600"/>
              <a:gd name="connsiteY4" fmla="*/ 19220 h 21600"/>
              <a:gd name="connsiteX5" fmla="*/ 5393 w 21600"/>
              <a:gd name="connsiteY5" fmla="*/ 21600 h 21600"/>
              <a:gd name="connsiteX6" fmla="*/ 6404 w 21600"/>
              <a:gd name="connsiteY6" fmla="*/ 18837 h 21600"/>
              <a:gd name="connsiteX7" fmla="*/ 21046 w 21600"/>
              <a:gd name="connsiteY7" fmla="*/ 18837 h 21600"/>
              <a:gd name="connsiteX8" fmla="*/ 21600 w 21600"/>
              <a:gd name="connsiteY8" fmla="*/ 17880 h 21600"/>
              <a:gd name="connsiteX9" fmla="*/ 21600 w 21600"/>
              <a:gd name="connsiteY9" fmla="*/ 957 h 21600"/>
              <a:gd name="connsiteX10" fmla="*/ 21046 w 21600"/>
              <a:gd name="connsiteY10" fmla="*/ 0 h 21600"/>
              <a:gd name="connsiteX11" fmla="*/ 554 w 21600"/>
              <a:gd name="connsiteY11" fmla="*/ 0 h 21600"/>
              <a:gd name="connsiteX0" fmla="*/ 554 w 21600"/>
              <a:gd name="connsiteY0" fmla="*/ 0 h 21983"/>
              <a:gd name="connsiteX1" fmla="*/ 0 w 21600"/>
              <a:gd name="connsiteY1" fmla="*/ 957 h 21983"/>
              <a:gd name="connsiteX2" fmla="*/ 0 w 21600"/>
              <a:gd name="connsiteY2" fmla="*/ 17880 h 21983"/>
              <a:gd name="connsiteX3" fmla="*/ 554 w 21600"/>
              <a:gd name="connsiteY3" fmla="*/ 18837 h 21983"/>
              <a:gd name="connsiteX4" fmla="*/ 2167 w 21600"/>
              <a:gd name="connsiteY4" fmla="*/ 19220 h 21983"/>
              <a:gd name="connsiteX5" fmla="*/ 1516 w 21600"/>
              <a:gd name="connsiteY5" fmla="*/ 21983 h 21983"/>
              <a:gd name="connsiteX6" fmla="*/ 6404 w 21600"/>
              <a:gd name="connsiteY6" fmla="*/ 18837 h 21983"/>
              <a:gd name="connsiteX7" fmla="*/ 21046 w 21600"/>
              <a:gd name="connsiteY7" fmla="*/ 18837 h 21983"/>
              <a:gd name="connsiteX8" fmla="*/ 21600 w 21600"/>
              <a:gd name="connsiteY8" fmla="*/ 17880 h 21983"/>
              <a:gd name="connsiteX9" fmla="*/ 21600 w 21600"/>
              <a:gd name="connsiteY9" fmla="*/ 957 h 21983"/>
              <a:gd name="connsiteX10" fmla="*/ 21046 w 21600"/>
              <a:gd name="connsiteY10" fmla="*/ 0 h 21983"/>
              <a:gd name="connsiteX11" fmla="*/ 554 w 21600"/>
              <a:gd name="connsiteY11" fmla="*/ 0 h 21983"/>
              <a:gd name="connsiteX0" fmla="*/ 1143 w 22189"/>
              <a:gd name="connsiteY0" fmla="*/ 0 h 23705"/>
              <a:gd name="connsiteX1" fmla="*/ 589 w 22189"/>
              <a:gd name="connsiteY1" fmla="*/ 957 h 23705"/>
              <a:gd name="connsiteX2" fmla="*/ 589 w 22189"/>
              <a:gd name="connsiteY2" fmla="*/ 17880 h 23705"/>
              <a:gd name="connsiteX3" fmla="*/ 1143 w 22189"/>
              <a:gd name="connsiteY3" fmla="*/ 18837 h 23705"/>
              <a:gd name="connsiteX4" fmla="*/ 2756 w 22189"/>
              <a:gd name="connsiteY4" fmla="*/ 19220 h 23705"/>
              <a:gd name="connsiteX5" fmla="*/ 0 w 22189"/>
              <a:gd name="connsiteY5" fmla="*/ 23705 h 23705"/>
              <a:gd name="connsiteX6" fmla="*/ 6993 w 22189"/>
              <a:gd name="connsiteY6" fmla="*/ 18837 h 23705"/>
              <a:gd name="connsiteX7" fmla="*/ 21635 w 22189"/>
              <a:gd name="connsiteY7" fmla="*/ 18837 h 23705"/>
              <a:gd name="connsiteX8" fmla="*/ 22189 w 22189"/>
              <a:gd name="connsiteY8" fmla="*/ 17880 h 23705"/>
              <a:gd name="connsiteX9" fmla="*/ 22189 w 22189"/>
              <a:gd name="connsiteY9" fmla="*/ 957 h 23705"/>
              <a:gd name="connsiteX10" fmla="*/ 21635 w 22189"/>
              <a:gd name="connsiteY10" fmla="*/ 0 h 23705"/>
              <a:gd name="connsiteX11" fmla="*/ 1143 w 22189"/>
              <a:gd name="connsiteY11" fmla="*/ 0 h 2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89" h="23705" extrusionOk="0">
                <a:moveTo>
                  <a:pt x="1143" y="0"/>
                </a:moveTo>
                <a:cubicBezTo>
                  <a:pt x="837" y="0"/>
                  <a:pt x="589" y="428"/>
                  <a:pt x="589" y="957"/>
                </a:cubicBezTo>
                <a:lnTo>
                  <a:pt x="589" y="17880"/>
                </a:lnTo>
                <a:cubicBezTo>
                  <a:pt x="589" y="18409"/>
                  <a:pt x="837" y="18837"/>
                  <a:pt x="1143" y="18837"/>
                </a:cubicBezTo>
                <a:lnTo>
                  <a:pt x="2756" y="19220"/>
                </a:lnTo>
                <a:lnTo>
                  <a:pt x="0" y="23705"/>
                </a:lnTo>
                <a:lnTo>
                  <a:pt x="6993" y="18837"/>
                </a:lnTo>
                <a:lnTo>
                  <a:pt x="21635" y="18837"/>
                </a:lnTo>
                <a:cubicBezTo>
                  <a:pt x="21941" y="18837"/>
                  <a:pt x="22189" y="18409"/>
                  <a:pt x="22189" y="17880"/>
                </a:cubicBezTo>
                <a:lnTo>
                  <a:pt x="22189" y="957"/>
                </a:lnTo>
                <a:cubicBezTo>
                  <a:pt x="22189" y="428"/>
                  <a:pt x="21941" y="0"/>
                  <a:pt x="21635" y="0"/>
                </a:cubicBezTo>
                <a:lnTo>
                  <a:pt x="1143" y="0"/>
                </a:lnTo>
                <a:close/>
              </a:path>
            </a:pathLst>
          </a:custGeom>
          <a:blipFill>
            <a:blip r:embed="rId4"/>
          </a:blipFill>
          <a:ln w="12700">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400" b="1">
                <a:solidFill>
                  <a:srgbClr val="FFFFFF"/>
                </a:solidFill>
                <a:latin typeface="Helvetica"/>
                <a:ea typeface="Helvetica"/>
                <a:cs typeface="Helvetica"/>
                <a:sym typeface="Helvetica"/>
              </a:defRPr>
            </a:lvl1pPr>
          </a:lstStyle>
          <a:p>
            <a:r>
              <a:rPr dirty="0"/>
              <a:t>throughput drop by &gt; </a:t>
            </a:r>
            <a:r>
              <a:rPr lang="en-US" dirty="0"/>
              <a:t>80</a:t>
            </a:r>
            <a:r>
              <a:rPr dirty="0"/>
              <a:t>%</a:t>
            </a:r>
          </a:p>
        </p:txBody>
      </p:sp>
      <p:pic>
        <p:nvPicPr>
          <p:cNvPr id="2166" name="Line" descr="Line"/>
          <p:cNvPicPr>
            <a:picLocks/>
          </p:cNvPicPr>
          <p:nvPr/>
        </p:nvPicPr>
        <p:blipFill>
          <a:blip r:embed="rId5"/>
          <a:stretch>
            <a:fillRect/>
          </a:stretch>
        </p:blipFill>
        <p:spPr>
          <a:xfrm rot="16200000">
            <a:off x="9024946" y="6658901"/>
            <a:ext cx="2291497" cy="342276"/>
          </a:xfrm>
          <a:prstGeom prst="rect">
            <a:avLst/>
          </a:prstGeom>
          <a:solidFill>
            <a:schemeClr val="bg1"/>
          </a:solidFill>
        </p:spPr>
      </p:pic>
      <p:sp>
        <p:nvSpPr>
          <p:cNvPr id="2168" name="more than 8x improvement"/>
          <p:cNvSpPr/>
          <p:nvPr/>
        </p:nvSpPr>
        <p:spPr>
          <a:xfrm>
            <a:off x="10341832" y="5981699"/>
            <a:ext cx="2596143" cy="1410321"/>
          </a:xfrm>
          <a:custGeom>
            <a:avLst/>
            <a:gdLst/>
            <a:ahLst/>
            <a:cxnLst>
              <a:cxn ang="0">
                <a:pos x="wd2" y="hd2"/>
              </a:cxn>
              <a:cxn ang="5400000">
                <a:pos x="wd2" y="hd2"/>
              </a:cxn>
              <a:cxn ang="10800000">
                <a:pos x="wd2" y="hd2"/>
              </a:cxn>
              <a:cxn ang="16200000">
                <a:pos x="wd2" y="hd2"/>
              </a:cxn>
            </a:cxnLst>
            <a:rect l="0" t="0" r="r" b="b"/>
            <a:pathLst>
              <a:path w="21600" h="21600" extrusionOk="0">
                <a:moveTo>
                  <a:pt x="2628" y="0"/>
                </a:moveTo>
                <a:cubicBezTo>
                  <a:pt x="2337" y="0"/>
                  <a:pt x="2102" y="646"/>
                  <a:pt x="2102" y="1442"/>
                </a:cubicBezTo>
                <a:lnTo>
                  <a:pt x="2102" y="7867"/>
                </a:lnTo>
                <a:lnTo>
                  <a:pt x="0" y="10498"/>
                </a:lnTo>
                <a:lnTo>
                  <a:pt x="2102" y="13120"/>
                </a:lnTo>
                <a:lnTo>
                  <a:pt x="2102" y="20158"/>
                </a:lnTo>
                <a:cubicBezTo>
                  <a:pt x="2102" y="20954"/>
                  <a:pt x="2337" y="21600"/>
                  <a:pt x="2628" y="21600"/>
                </a:cubicBezTo>
                <a:lnTo>
                  <a:pt x="21074" y="21600"/>
                </a:lnTo>
                <a:cubicBezTo>
                  <a:pt x="21365" y="21600"/>
                  <a:pt x="21600" y="20954"/>
                  <a:pt x="21600" y="20158"/>
                </a:cubicBezTo>
                <a:lnTo>
                  <a:pt x="21600" y="1442"/>
                </a:lnTo>
                <a:cubicBezTo>
                  <a:pt x="21600" y="646"/>
                  <a:pt x="21365" y="0"/>
                  <a:pt x="21074" y="0"/>
                </a:cubicBezTo>
                <a:lnTo>
                  <a:pt x="2628" y="0"/>
                </a:lnTo>
                <a:close/>
              </a:path>
            </a:pathLst>
          </a:custGeom>
          <a:blipFill>
            <a:blip r:embed="rId4"/>
          </a:blipFill>
          <a:ln w="12700">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400" b="1">
                <a:solidFill>
                  <a:srgbClr val="FFFFFF"/>
                </a:solidFill>
                <a:latin typeface="Helvetica"/>
                <a:ea typeface="Helvetica"/>
                <a:cs typeface="Helvetica"/>
                <a:sym typeface="Helvetica"/>
              </a:defRPr>
            </a:lvl1pPr>
          </a:lstStyle>
          <a:p>
            <a:r>
              <a:rPr dirty="0"/>
              <a:t>more than </a:t>
            </a:r>
            <a:endParaRPr lang="en-US" dirty="0"/>
          </a:p>
          <a:p>
            <a:r>
              <a:rPr lang="en-US" dirty="0"/>
              <a:t>11x</a:t>
            </a:r>
            <a:r>
              <a:rPr dirty="0"/>
              <a:t> improvement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161">
                                            <p:graphicEl>
                                              <a:chart seriesIdx="-3" categoryIdx="-3" bldStep="gridLegend"/>
                                            </p:graphicEl>
                                          </p:spTgt>
                                        </p:tgtEl>
                                        <p:attrNameLst>
                                          <p:attrName>style.visibility</p:attrName>
                                        </p:attrNameLst>
                                      </p:cBhvr>
                                      <p:to>
                                        <p:strVal val="visible"/>
                                      </p:to>
                                    </p:set>
                                    <p:animEffect transition="in" filter="fade">
                                      <p:cBhvr>
                                        <p:cTn id="7" dur="500"/>
                                        <p:tgtEl>
                                          <p:spTgt spid="2161">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2161">
                                            <p:graphicEl>
                                              <a:chart seriesIdx="0" categoryIdx="-4" bldStep="series"/>
                                            </p:graphicEl>
                                          </p:spTgt>
                                        </p:tgtEl>
                                        <p:attrNameLst>
                                          <p:attrName>style.visibility</p:attrName>
                                        </p:attrNameLst>
                                      </p:cBhvr>
                                      <p:to>
                                        <p:strVal val="visible"/>
                                      </p:to>
                                    </p:set>
                                    <p:animEffect transition="in" filter="fade">
                                      <p:cBhvr>
                                        <p:cTn id="12" dur="500"/>
                                        <p:tgtEl>
                                          <p:spTgt spid="2161">
                                            <p:graphicEl>
                                              <a:chart seriesIdx="0" categoryIdx="-4" bldStep="series"/>
                                            </p:graphicEl>
                                          </p:spTgt>
                                        </p:tgtEl>
                                      </p:cBhvr>
                                    </p:animEffect>
                                  </p:childTnLst>
                                </p:cTn>
                              </p:par>
                              <p:par>
                                <p:cTn id="13" presetID="10" presetClass="entr" presetSubtype="0" fill="hold" grpId="2" nodeType="withEffect">
                                  <p:stCondLst>
                                    <p:cond delay="0"/>
                                  </p:stCondLst>
                                  <p:childTnLst>
                                    <p:set>
                                      <p:cBhvr>
                                        <p:cTn id="14" dur="1" fill="hold">
                                          <p:stCondLst>
                                            <p:cond delay="0"/>
                                          </p:stCondLst>
                                        </p:cTn>
                                        <p:tgtEl>
                                          <p:spTgt spid="2162"/>
                                        </p:tgtEl>
                                        <p:attrNameLst>
                                          <p:attrName>style.visibility</p:attrName>
                                        </p:attrNameLst>
                                      </p:cBhvr>
                                      <p:to>
                                        <p:strVal val="visible"/>
                                      </p:to>
                                    </p:set>
                                    <p:animEffect transition="in" filter="fade">
                                      <p:cBhvr>
                                        <p:cTn id="15" dur="500"/>
                                        <p:tgtEl>
                                          <p:spTgt spid="2162"/>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161">
                                            <p:graphicEl>
                                              <a:chart seriesIdx="1" categoryIdx="-4" bldStep="series"/>
                                            </p:graphicEl>
                                          </p:spTgt>
                                        </p:tgtEl>
                                        <p:attrNameLst>
                                          <p:attrName>style.visibility</p:attrName>
                                        </p:attrNameLst>
                                      </p:cBhvr>
                                      <p:to>
                                        <p:strVal val="visible"/>
                                      </p:to>
                                    </p:set>
                                    <p:animEffect transition="in" filter="fade">
                                      <p:cBhvr>
                                        <p:cTn id="18" dur="500"/>
                                        <p:tgtEl>
                                          <p:spTgt spid="2161">
                                            <p:graphicEl>
                                              <a:chart seriesIdx="1" categoryIdx="-4" bldStep="series"/>
                                            </p:graphicEl>
                                          </p:spTgt>
                                        </p:tgtEl>
                                      </p:cBhvr>
                                    </p:animEffect>
                                  </p:childTnLst>
                                </p:cTn>
                              </p:par>
                              <p:par>
                                <p:cTn id="19" presetID="10" presetClass="entr" presetSubtype="0" fill="hold" grpId="3" nodeType="withEffect">
                                  <p:stCondLst>
                                    <p:cond delay="0"/>
                                  </p:stCondLst>
                                  <p:childTnLst>
                                    <p:set>
                                      <p:cBhvr>
                                        <p:cTn id="20" dur="1" fill="hold">
                                          <p:stCondLst>
                                            <p:cond delay="0"/>
                                          </p:stCondLst>
                                        </p:cTn>
                                        <p:tgtEl>
                                          <p:spTgt spid="2163"/>
                                        </p:tgtEl>
                                        <p:attrNameLst>
                                          <p:attrName>style.visibility</p:attrName>
                                        </p:attrNameLst>
                                      </p:cBhvr>
                                      <p:to>
                                        <p:strVal val="visible"/>
                                      </p:to>
                                    </p:set>
                                    <p:animEffect transition="in" filter="fade">
                                      <p:cBhvr>
                                        <p:cTn id="21" dur="500"/>
                                        <p:tgtEl>
                                          <p:spTgt spid="216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4" nodeType="clickEffect">
                                  <p:stCondLst>
                                    <p:cond delay="0"/>
                                  </p:stCondLst>
                                  <p:childTnLst>
                                    <p:set>
                                      <p:cBhvr>
                                        <p:cTn id="25" dur="1" fill="hold">
                                          <p:stCondLst>
                                            <p:cond delay="0"/>
                                          </p:stCondLst>
                                        </p:cTn>
                                        <p:tgtEl>
                                          <p:spTgt spid="2165"/>
                                        </p:tgtEl>
                                        <p:attrNameLst>
                                          <p:attrName>style.visibility</p:attrName>
                                        </p:attrNameLst>
                                      </p:cBhvr>
                                      <p:to>
                                        <p:strVal val="visible"/>
                                      </p:to>
                                    </p:set>
                                    <p:animEffect transition="in" filter="fade">
                                      <p:cBhvr>
                                        <p:cTn id="26" dur="500"/>
                                        <p:tgtEl>
                                          <p:spTgt spid="216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2161">
                                            <p:graphicEl>
                                              <a:chart seriesIdx="2" categoryIdx="-4" bldStep="series"/>
                                            </p:graphicEl>
                                          </p:spTgt>
                                        </p:tgtEl>
                                        <p:attrNameLst>
                                          <p:attrName>style.visibility</p:attrName>
                                        </p:attrNameLst>
                                      </p:cBhvr>
                                      <p:to>
                                        <p:strVal val="visible"/>
                                      </p:to>
                                    </p:set>
                                    <p:animEffect transition="in" filter="fade">
                                      <p:cBhvr>
                                        <p:cTn id="31" dur="500"/>
                                        <p:tgtEl>
                                          <p:spTgt spid="2161">
                                            <p:graphicEl>
                                              <a:chart seriesIdx="2" categoryIdx="-4" bldStep="series"/>
                                            </p:graphicEl>
                                          </p:spTgt>
                                        </p:tgtEl>
                                      </p:cBhvr>
                                    </p:animEffect>
                                  </p:childTnLst>
                                </p:cTn>
                              </p:par>
                            </p:childTnLst>
                          </p:cTn>
                        </p:par>
                        <p:par>
                          <p:cTn id="32" fill="hold">
                            <p:stCondLst>
                              <p:cond delay="500"/>
                            </p:stCondLst>
                            <p:childTnLst>
                              <p:par>
                                <p:cTn id="33" presetID="10" presetClass="entr" presetSubtype="0" fill="hold" grpId="5" nodeType="afterEffect">
                                  <p:stCondLst>
                                    <p:cond delay="0"/>
                                  </p:stCondLst>
                                  <p:childTnLst>
                                    <p:set>
                                      <p:cBhvr>
                                        <p:cTn id="34" dur="1" fill="hold">
                                          <p:stCondLst>
                                            <p:cond delay="0"/>
                                          </p:stCondLst>
                                        </p:cTn>
                                        <p:tgtEl>
                                          <p:spTgt spid="2164"/>
                                        </p:tgtEl>
                                        <p:attrNameLst>
                                          <p:attrName>style.visibility</p:attrName>
                                        </p:attrNameLst>
                                      </p:cBhvr>
                                      <p:to>
                                        <p:strVal val="visible"/>
                                      </p:to>
                                    </p:set>
                                    <p:animEffect transition="in" filter="fade">
                                      <p:cBhvr>
                                        <p:cTn id="35" dur="500"/>
                                        <p:tgtEl>
                                          <p:spTgt spid="216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6" nodeType="clickEffect">
                                  <p:stCondLst>
                                    <p:cond delay="0"/>
                                  </p:stCondLst>
                                  <p:childTnLst>
                                    <p:set>
                                      <p:cBhvr>
                                        <p:cTn id="39" dur="1" fill="hold">
                                          <p:stCondLst>
                                            <p:cond delay="0"/>
                                          </p:stCondLst>
                                        </p:cTn>
                                        <p:tgtEl>
                                          <p:spTgt spid="2166"/>
                                        </p:tgtEl>
                                        <p:attrNameLst>
                                          <p:attrName>style.visibility</p:attrName>
                                        </p:attrNameLst>
                                      </p:cBhvr>
                                      <p:to>
                                        <p:strVal val="visible"/>
                                      </p:to>
                                    </p:set>
                                    <p:animEffect transition="in" filter="fade">
                                      <p:cBhvr>
                                        <p:cTn id="40" dur="500"/>
                                        <p:tgtEl>
                                          <p:spTgt spid="2166"/>
                                        </p:tgtEl>
                                      </p:cBhvr>
                                    </p:animEffect>
                                  </p:childTnLst>
                                </p:cTn>
                              </p:par>
                            </p:childTnLst>
                          </p:cTn>
                        </p:par>
                        <p:par>
                          <p:cTn id="41" fill="hold">
                            <p:stCondLst>
                              <p:cond delay="500"/>
                            </p:stCondLst>
                            <p:childTnLst>
                              <p:par>
                                <p:cTn id="42" presetID="10" presetClass="entr" presetSubtype="0" fill="hold" grpId="7" nodeType="afterEffect">
                                  <p:stCondLst>
                                    <p:cond delay="0"/>
                                  </p:stCondLst>
                                  <p:childTnLst>
                                    <p:set>
                                      <p:cBhvr>
                                        <p:cTn id="43" dur="1" fill="hold">
                                          <p:stCondLst>
                                            <p:cond delay="0"/>
                                          </p:stCondLst>
                                        </p:cTn>
                                        <p:tgtEl>
                                          <p:spTgt spid="2168"/>
                                        </p:tgtEl>
                                        <p:attrNameLst>
                                          <p:attrName>style.visibility</p:attrName>
                                        </p:attrNameLst>
                                      </p:cBhvr>
                                      <p:to>
                                        <p:strVal val="visible"/>
                                      </p:to>
                                    </p:set>
                                    <p:animEffect transition="in" filter="fade">
                                      <p:cBhvr>
                                        <p:cTn id="44" dur="500"/>
                                        <p:tgtEl>
                                          <p:spTgt spid="2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61" grpId="1" uiExpand="1">
        <p:bldSub>
          <a:bldChart bld="series"/>
        </p:bldSub>
      </p:bldGraphic>
      <p:bldP spid="2162" grpId="2" uiExpand="1" animBg="1" advAuto="0"/>
      <p:bldP spid="2163" grpId="3" uiExpand="1" animBg="1" advAuto="0"/>
      <p:bldP spid="2164" grpId="5" animBg="1" advAuto="0"/>
      <p:bldP spid="2165" grpId="4" uiExpand="1" animBg="1" advAuto="0"/>
      <p:bldP spid="2166" grpId="6" animBg="1" advAuto="0"/>
      <p:bldP spid="2168" grpId="7"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7" name="Conclusion"/>
          <p:cNvSpPr txBox="1">
            <a:spLocks noGrp="1"/>
          </p:cNvSpPr>
          <p:nvPr>
            <p:ph type="title"/>
          </p:nvPr>
        </p:nvSpPr>
        <p:spPr>
          <a:prstGeom prst="rect">
            <a:avLst/>
          </a:prstGeom>
        </p:spPr>
        <p:txBody>
          <a:bodyPr>
            <a:normAutofit/>
          </a:bodyPr>
          <a:lstStyle/>
          <a:p>
            <a:r>
              <a:rPr sz="6000" dirty="0"/>
              <a:t>Conclusion</a:t>
            </a:r>
          </a:p>
        </p:txBody>
      </p:sp>
      <p:sp>
        <p:nvSpPr>
          <p:cNvPr id="2298" name="The Co-Design Approach…"/>
          <p:cNvSpPr txBox="1">
            <a:spLocks noGrp="1"/>
          </p:cNvSpPr>
          <p:nvPr>
            <p:ph type="body" idx="1"/>
          </p:nvPr>
        </p:nvSpPr>
        <p:spPr>
          <a:prstGeom prst="rect">
            <a:avLst/>
          </a:prstGeom>
        </p:spPr>
        <p:txBody>
          <a:bodyPr>
            <a:normAutofit/>
          </a:bodyPr>
          <a:lstStyle/>
          <a:p>
            <a:pPr marL="413384" indent="-413384" defTabSz="543305">
              <a:spcBef>
                <a:spcPts val="3900"/>
              </a:spcBef>
              <a:defRPr sz="3348"/>
            </a:pPr>
            <a:r>
              <a:rPr lang="en-US" dirty="0"/>
              <a:t>New approach to distributed storage load balancing</a:t>
            </a:r>
          </a:p>
          <a:p>
            <a:pPr marL="826769" lvl="1" indent="-413384" defTabSz="543305">
              <a:spcBef>
                <a:spcPts val="1800"/>
              </a:spcBef>
              <a:defRPr sz="2790"/>
            </a:pPr>
            <a:r>
              <a:rPr lang="en-US" dirty="0">
                <a:latin typeface="Helvetica"/>
                <a:ea typeface="Helvetica"/>
                <a:cs typeface="Helvetica"/>
                <a:sym typeface="Helvetica"/>
              </a:rPr>
              <a:t>Build a coherence directory directly in </a:t>
            </a:r>
            <a:r>
              <a:rPr lang="en-US" dirty="0" err="1">
                <a:latin typeface="Helvetica"/>
                <a:ea typeface="Helvetica"/>
                <a:cs typeface="Helvetica"/>
                <a:sym typeface="Helvetica"/>
              </a:rPr>
              <a:t>ToR</a:t>
            </a:r>
            <a:r>
              <a:rPr lang="en-US" dirty="0">
                <a:latin typeface="Helvetica"/>
                <a:ea typeface="Helvetica"/>
                <a:cs typeface="Helvetica"/>
                <a:sym typeface="Helvetica"/>
              </a:rPr>
              <a:t> switch</a:t>
            </a:r>
          </a:p>
          <a:p>
            <a:pPr marL="826769" lvl="1" indent="-413384" defTabSz="543305">
              <a:spcBef>
                <a:spcPts val="1800"/>
              </a:spcBef>
              <a:defRPr sz="2790"/>
            </a:pPr>
            <a:r>
              <a:rPr lang="en-US" dirty="0">
                <a:latin typeface="Helvetica"/>
                <a:ea typeface="Helvetica"/>
                <a:cs typeface="Helvetica"/>
                <a:sym typeface="Helvetica"/>
              </a:rPr>
              <a:t>Tracks location and forwards requests for popular objects</a:t>
            </a:r>
          </a:p>
          <a:p>
            <a:pPr marL="826769" lvl="1" indent="-413384" defTabSz="543305">
              <a:spcBef>
                <a:spcPts val="1800"/>
              </a:spcBef>
              <a:defRPr sz="2790"/>
            </a:pPr>
            <a:r>
              <a:rPr lang="en-US" dirty="0">
                <a:latin typeface="Helvetica"/>
                <a:ea typeface="Helvetica"/>
                <a:cs typeface="Helvetica"/>
                <a:sym typeface="Helvetica"/>
              </a:rPr>
              <a:t>Guarantees strong consistency</a:t>
            </a:r>
            <a:endParaRPr dirty="0">
              <a:latin typeface="Helvetica"/>
              <a:ea typeface="Helvetica"/>
              <a:cs typeface="Helvetica"/>
              <a:sym typeface="Helvetica"/>
            </a:endParaRPr>
          </a:p>
          <a:p>
            <a:pPr marL="413384" indent="-413384" defTabSz="543305">
              <a:spcBef>
                <a:spcPts val="3900"/>
              </a:spcBef>
              <a:defRPr sz="3348"/>
            </a:pPr>
            <a:r>
              <a:rPr lang="en-US" dirty="0"/>
              <a:t>Resulting system: Pegasus</a:t>
            </a:r>
            <a:endParaRPr b="1" dirty="0">
              <a:latin typeface="Helvetica"/>
              <a:ea typeface="Helvetica"/>
              <a:cs typeface="Helvetica"/>
              <a:sym typeface="Helvetica"/>
            </a:endParaRPr>
          </a:p>
          <a:p>
            <a:pPr marL="826769" lvl="1" indent="-413384" defTabSz="543305">
              <a:spcBef>
                <a:spcPts val="1800"/>
              </a:spcBef>
              <a:defRPr sz="2790"/>
            </a:pPr>
            <a:r>
              <a:rPr lang="en-US" dirty="0"/>
              <a:t>&gt; 10x throughput improvement compared to existing approaches</a:t>
            </a:r>
            <a:endParaRPr dirty="0"/>
          </a:p>
          <a:p>
            <a:pPr marL="826769" lvl="1" indent="-413384" defTabSz="543305">
              <a:spcBef>
                <a:spcPts val="1800"/>
              </a:spcBef>
              <a:defRPr sz="2790"/>
            </a:pPr>
            <a:r>
              <a:rPr lang="en-US" dirty="0"/>
              <a:t>Equally effective under a variety of workloads</a:t>
            </a:r>
          </a:p>
          <a:p>
            <a:pPr marL="1314464" lvl="2" indent="-413384" defTabSz="543305">
              <a:spcBef>
                <a:spcPts val="1800"/>
              </a:spcBef>
              <a:defRPr sz="2790"/>
            </a:pPr>
            <a:r>
              <a:rPr lang="en-US" dirty="0"/>
              <a:t>Read-heavy, write-heavy, read-write mixed</a:t>
            </a:r>
          </a:p>
          <a:p>
            <a:pPr marL="1314464" lvl="2" indent="-413384" defTabSz="543305">
              <a:spcBef>
                <a:spcPts val="1800"/>
              </a:spcBef>
              <a:defRPr sz="2790"/>
            </a:pPr>
            <a:r>
              <a:rPr lang="en-US" dirty="0"/>
              <a:t>Small and large objects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1ED26C-5C6C-4D0F-A88B-253E79A25F51}"/>
              </a:ext>
            </a:extLst>
          </p:cNvPr>
          <p:cNvSpPr txBox="1"/>
          <p:nvPr/>
        </p:nvSpPr>
        <p:spPr>
          <a:xfrm>
            <a:off x="3155950" y="4368968"/>
            <a:ext cx="6692900" cy="1015663"/>
          </a:xfrm>
          <a:prstGeom prst="rect">
            <a:avLst/>
          </a:prstGeom>
          <a:noFill/>
        </p:spPr>
        <p:txBody>
          <a:bodyPr wrap="square" rtlCol="0">
            <a:spAutoFit/>
          </a:bodyPr>
          <a:lstStyle/>
          <a:p>
            <a:r>
              <a:rPr lang="en-US" sz="6000" dirty="0"/>
              <a:t>Backup Slides</a:t>
            </a:r>
          </a:p>
        </p:txBody>
      </p:sp>
    </p:spTree>
    <p:extLst>
      <p:ext uri="{BB962C8B-B14F-4D97-AF65-F5344CB8AC3E}">
        <p14:creationId xmlns:p14="http://schemas.microsoft.com/office/powerpoint/2010/main" val="2862825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8EC9-92D7-401F-A940-D70FF73B06BC}"/>
              </a:ext>
            </a:extLst>
          </p:cNvPr>
          <p:cNvSpPr>
            <a:spLocks noGrp="1"/>
          </p:cNvSpPr>
          <p:nvPr>
            <p:ph type="title"/>
          </p:nvPr>
        </p:nvSpPr>
        <p:spPr/>
        <p:txBody>
          <a:bodyPr>
            <a:normAutofit/>
          </a:bodyPr>
          <a:lstStyle/>
          <a:p>
            <a:r>
              <a:rPr lang="en-US" sz="6000" dirty="0"/>
              <a:t>Two approaches to deal with </a:t>
            </a:r>
            <a:br>
              <a:rPr lang="en-US" sz="6000" dirty="0"/>
            </a:br>
            <a:r>
              <a:rPr lang="en-US" sz="6000" b="1" dirty="0">
                <a:latin typeface="Helvetica" panose="020B0604020202020204" pitchFamily="34" charset="0"/>
                <a:cs typeface="Helvetica" panose="020B0604020202020204" pitchFamily="34" charset="0"/>
              </a:rPr>
              <a:t>highly skewed workloads</a:t>
            </a:r>
          </a:p>
        </p:txBody>
      </p:sp>
      <p:grpSp>
        <p:nvGrpSpPr>
          <p:cNvPr id="12" name="Group 11">
            <a:extLst>
              <a:ext uri="{FF2B5EF4-FFF2-40B4-BE49-F238E27FC236}">
                <a16:creationId xmlns:a16="http://schemas.microsoft.com/office/drawing/2014/main" id="{1F6A1DDF-5B20-4D03-94E9-0CDE8E393142}"/>
              </a:ext>
            </a:extLst>
          </p:cNvPr>
          <p:cNvGrpSpPr/>
          <p:nvPr/>
        </p:nvGrpSpPr>
        <p:grpSpPr>
          <a:xfrm>
            <a:off x="271779" y="3097431"/>
            <a:ext cx="5862318" cy="4926600"/>
            <a:chOff x="271779" y="3097431"/>
            <a:chExt cx="5862318" cy="4926600"/>
          </a:xfrm>
        </p:grpSpPr>
        <p:sp>
          <p:nvSpPr>
            <p:cNvPr id="8" name="TextBox 7">
              <a:extLst>
                <a:ext uri="{FF2B5EF4-FFF2-40B4-BE49-F238E27FC236}">
                  <a16:creationId xmlns:a16="http://schemas.microsoft.com/office/drawing/2014/main" id="{ADEA1EC1-4C38-46CE-9D76-D7848BC6D643}"/>
                </a:ext>
              </a:extLst>
            </p:cNvPr>
            <p:cNvSpPr txBox="1"/>
            <p:nvPr/>
          </p:nvSpPr>
          <p:spPr>
            <a:xfrm>
              <a:off x="1955800" y="3097431"/>
              <a:ext cx="3149595" cy="707886"/>
            </a:xfrm>
            <a:prstGeom prst="rect">
              <a:avLst/>
            </a:prstGeom>
            <a:noFill/>
          </p:spPr>
          <p:txBody>
            <a:bodyPr wrap="square" rtlCol="0">
              <a:spAutoFit/>
            </a:bodyPr>
            <a:lstStyle/>
            <a:p>
              <a:r>
                <a:rPr lang="en-US" sz="4000" b="1" dirty="0"/>
                <a:t>Caching</a:t>
              </a:r>
            </a:p>
          </p:txBody>
        </p:sp>
        <p:sp>
          <p:nvSpPr>
            <p:cNvPr id="9" name="TextBox 8">
              <a:extLst>
                <a:ext uri="{FF2B5EF4-FFF2-40B4-BE49-F238E27FC236}">
                  <a16:creationId xmlns:a16="http://schemas.microsoft.com/office/drawing/2014/main" id="{332B574A-975B-4403-93B3-83EDAC6DFB78}"/>
                </a:ext>
              </a:extLst>
            </p:cNvPr>
            <p:cNvSpPr txBox="1"/>
            <p:nvPr/>
          </p:nvSpPr>
          <p:spPr>
            <a:xfrm>
              <a:off x="271779" y="4053713"/>
              <a:ext cx="5862318" cy="3970318"/>
            </a:xfrm>
            <a:prstGeom prst="rect">
              <a:avLst/>
            </a:prstGeom>
            <a:noFill/>
          </p:spPr>
          <p:txBody>
            <a:bodyPr wrap="square" rtlCol="0">
              <a:spAutoFit/>
            </a:bodyPr>
            <a:lstStyle/>
            <a:p>
              <a:pPr marL="571500" indent="-571500" algn="l">
                <a:buClr>
                  <a:schemeClr val="tx1"/>
                </a:buClr>
                <a:buFont typeface="Arial" panose="020B0604020202020204" pitchFamily="34" charset="0"/>
                <a:buChar char="•"/>
              </a:pPr>
              <a:r>
                <a:rPr lang="en-US" dirty="0">
                  <a:solidFill>
                    <a:schemeClr val="accent5"/>
                  </a:solidFill>
                </a:rPr>
                <a:t>Cache</a:t>
              </a:r>
              <a:r>
                <a:rPr lang="en-US" dirty="0"/>
                <a:t> popular objects in a faster tier</a:t>
              </a:r>
            </a:p>
            <a:p>
              <a:pPr marL="571500" indent="-571500" algn="l">
                <a:buFont typeface="Arial" panose="020B0604020202020204" pitchFamily="34" charset="0"/>
                <a:buChar char="•"/>
              </a:pPr>
              <a:r>
                <a:rPr lang="en-US" dirty="0"/>
                <a:t>Caching tier </a:t>
              </a:r>
              <a:r>
                <a:rPr lang="en-US" i="1" dirty="0"/>
                <a:t>absorbs</a:t>
              </a:r>
              <a:r>
                <a:rPr lang="en-US" dirty="0"/>
                <a:t> traffic to popular objects</a:t>
              </a:r>
            </a:p>
            <a:p>
              <a:pPr marL="571500" indent="-571500" algn="l">
                <a:buFont typeface="Arial" panose="020B0604020202020204" pitchFamily="34" charset="0"/>
                <a:buChar char="•"/>
              </a:pPr>
              <a:r>
                <a:rPr lang="en-US" dirty="0"/>
                <a:t>More </a:t>
              </a:r>
              <a:r>
                <a:rPr lang="en-US" b="1" dirty="0"/>
                <a:t>uniform</a:t>
              </a:r>
              <a:r>
                <a:rPr lang="en-US" dirty="0"/>
                <a:t> load on backend storage servers</a:t>
              </a:r>
            </a:p>
            <a:p>
              <a:pPr marL="571500" indent="-571500" algn="l">
                <a:buFont typeface="Arial" panose="020B0604020202020204" pitchFamily="34" charset="0"/>
                <a:buChar char="•"/>
              </a:pPr>
              <a:endParaRPr lang="en-US" dirty="0"/>
            </a:p>
          </p:txBody>
        </p:sp>
      </p:grpSp>
      <p:sp>
        <p:nvSpPr>
          <p:cNvPr id="14" name="Rectangle">
            <a:extLst>
              <a:ext uri="{FF2B5EF4-FFF2-40B4-BE49-F238E27FC236}">
                <a16:creationId xmlns:a16="http://schemas.microsoft.com/office/drawing/2014/main" id="{A3300AF0-7D46-4068-9840-12C7D7E207D5}"/>
              </a:ext>
            </a:extLst>
          </p:cNvPr>
          <p:cNvSpPr/>
          <p:nvPr/>
        </p:nvSpPr>
        <p:spPr>
          <a:xfrm>
            <a:off x="8268899" y="8510629"/>
            <a:ext cx="304252" cy="172496"/>
          </a:xfrm>
          <a:prstGeom prst="rect">
            <a:avLst/>
          </a:prstGeom>
          <a:solidFill>
            <a:srgbClr val="F78F00"/>
          </a:solidFill>
          <a:ln w="12700">
            <a:miter lim="400000"/>
          </a:ln>
        </p:spPr>
        <p:txBody>
          <a:bodyPr lIns="50800" tIns="50800" rIns="50800" bIns="50800" anchor="ctr"/>
          <a:lstStyle/>
          <a:p>
            <a:pPr>
              <a:defRPr sz="2400">
                <a:solidFill>
                  <a:srgbClr val="FFFFFF"/>
                </a:solidFill>
              </a:defRPr>
            </a:pPr>
            <a:endParaRPr/>
          </a:p>
        </p:txBody>
      </p:sp>
      <p:sp>
        <p:nvSpPr>
          <p:cNvPr id="15" name="Rectangle">
            <a:extLst>
              <a:ext uri="{FF2B5EF4-FFF2-40B4-BE49-F238E27FC236}">
                <a16:creationId xmlns:a16="http://schemas.microsoft.com/office/drawing/2014/main" id="{0BB3AF84-91DA-4DF0-93C2-C82DEBC69957}"/>
              </a:ext>
            </a:extLst>
          </p:cNvPr>
          <p:cNvSpPr/>
          <p:nvPr/>
        </p:nvSpPr>
        <p:spPr>
          <a:xfrm>
            <a:off x="8268899" y="8320129"/>
            <a:ext cx="304252" cy="172496"/>
          </a:xfrm>
          <a:prstGeom prst="rect">
            <a:avLst/>
          </a:prstGeom>
          <a:solidFill>
            <a:srgbClr val="FB6200"/>
          </a:solidFill>
          <a:ln w="12700">
            <a:miter lim="400000"/>
          </a:ln>
        </p:spPr>
        <p:txBody>
          <a:bodyPr lIns="50800" tIns="50800" rIns="50800" bIns="50800" anchor="ctr"/>
          <a:lstStyle/>
          <a:p>
            <a:pPr>
              <a:defRPr sz="2400">
                <a:solidFill>
                  <a:srgbClr val="FFFFFF"/>
                </a:solidFill>
              </a:defRPr>
            </a:pPr>
            <a:endParaRPr/>
          </a:p>
        </p:txBody>
      </p:sp>
      <p:sp>
        <p:nvSpPr>
          <p:cNvPr id="16" name="Rectangle">
            <a:extLst>
              <a:ext uri="{FF2B5EF4-FFF2-40B4-BE49-F238E27FC236}">
                <a16:creationId xmlns:a16="http://schemas.microsoft.com/office/drawing/2014/main" id="{E6CAE0FA-2CEF-40CB-A38E-792F9D1E3ED7}"/>
              </a:ext>
            </a:extLst>
          </p:cNvPr>
          <p:cNvSpPr/>
          <p:nvPr/>
        </p:nvSpPr>
        <p:spPr>
          <a:xfrm>
            <a:off x="8268899" y="8129629"/>
            <a:ext cx="304252" cy="172496"/>
          </a:xfrm>
          <a:prstGeom prst="rect">
            <a:avLst/>
          </a:prstGeom>
          <a:solidFill>
            <a:srgbClr val="FA2624"/>
          </a:solidFill>
          <a:ln w="12700">
            <a:miter lim="400000"/>
          </a:ln>
        </p:spPr>
        <p:txBody>
          <a:bodyPr lIns="50800" tIns="50800" rIns="50800" bIns="50800" anchor="ctr"/>
          <a:lstStyle/>
          <a:p>
            <a:pPr>
              <a:defRPr sz="2400">
                <a:solidFill>
                  <a:srgbClr val="FFFFFF"/>
                </a:solidFill>
              </a:defRPr>
            </a:pPr>
            <a:endParaRPr/>
          </a:p>
        </p:txBody>
      </p:sp>
      <p:grpSp>
        <p:nvGrpSpPr>
          <p:cNvPr id="7" name="Group 6">
            <a:extLst>
              <a:ext uri="{FF2B5EF4-FFF2-40B4-BE49-F238E27FC236}">
                <a16:creationId xmlns:a16="http://schemas.microsoft.com/office/drawing/2014/main" id="{1E9C762B-8CC5-48DC-A4DC-DAEDDB205ECA}"/>
              </a:ext>
            </a:extLst>
          </p:cNvPr>
          <p:cNvGrpSpPr/>
          <p:nvPr/>
        </p:nvGrpSpPr>
        <p:grpSpPr>
          <a:xfrm>
            <a:off x="5791917" y="6663435"/>
            <a:ext cx="7147890" cy="3435684"/>
            <a:chOff x="5791917" y="6663435"/>
            <a:chExt cx="7147890" cy="3435684"/>
          </a:xfrm>
        </p:grpSpPr>
        <p:sp>
          <p:nvSpPr>
            <p:cNvPr id="23" name="Rectangle">
              <a:extLst>
                <a:ext uri="{FF2B5EF4-FFF2-40B4-BE49-F238E27FC236}">
                  <a16:creationId xmlns:a16="http://schemas.microsoft.com/office/drawing/2014/main" id="{6C3C719F-C784-4A74-9EE6-C94671B65F15}"/>
                </a:ext>
              </a:extLst>
            </p:cNvPr>
            <p:cNvSpPr/>
            <p:nvPr/>
          </p:nvSpPr>
          <p:spPr>
            <a:xfrm>
              <a:off x="8268899" y="9078304"/>
              <a:ext cx="304253" cy="172496"/>
            </a:xfrm>
            <a:prstGeom prst="rect">
              <a:avLst/>
            </a:prstGeom>
            <a:solidFill>
              <a:srgbClr val="0545F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24" name="Rectangle">
              <a:extLst>
                <a:ext uri="{FF2B5EF4-FFF2-40B4-BE49-F238E27FC236}">
                  <a16:creationId xmlns:a16="http://schemas.microsoft.com/office/drawing/2014/main" id="{51886262-0281-4982-8D16-377A667ED4B4}"/>
                </a:ext>
              </a:extLst>
            </p:cNvPr>
            <p:cNvSpPr/>
            <p:nvPr/>
          </p:nvSpPr>
          <p:spPr>
            <a:xfrm>
              <a:off x="8268899" y="8891630"/>
              <a:ext cx="304253" cy="172496"/>
            </a:xfrm>
            <a:prstGeom prst="rect">
              <a:avLst/>
            </a:prstGeom>
            <a:solidFill>
              <a:srgbClr val="6D8DF1"/>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25" name="Rectangle">
              <a:extLst>
                <a:ext uri="{FF2B5EF4-FFF2-40B4-BE49-F238E27FC236}">
                  <a16:creationId xmlns:a16="http://schemas.microsoft.com/office/drawing/2014/main" id="{70D59038-5C9A-4FF9-91F6-3D99ED913B75}"/>
                </a:ext>
              </a:extLst>
            </p:cNvPr>
            <p:cNvSpPr/>
            <p:nvPr/>
          </p:nvSpPr>
          <p:spPr>
            <a:xfrm>
              <a:off x="8268899" y="8701130"/>
              <a:ext cx="304253" cy="172496"/>
            </a:xfrm>
            <a:prstGeom prst="rect">
              <a:avLst/>
            </a:prstGeom>
            <a:solidFill>
              <a:srgbClr val="FAD129"/>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grpSp>
          <p:nvGrpSpPr>
            <p:cNvPr id="3" name="Group 2">
              <a:extLst>
                <a:ext uri="{FF2B5EF4-FFF2-40B4-BE49-F238E27FC236}">
                  <a16:creationId xmlns:a16="http://schemas.microsoft.com/office/drawing/2014/main" id="{E2B4F327-BA5F-4020-B70F-F21E6D970D77}"/>
                </a:ext>
              </a:extLst>
            </p:cNvPr>
            <p:cNvGrpSpPr/>
            <p:nvPr/>
          </p:nvGrpSpPr>
          <p:grpSpPr>
            <a:xfrm>
              <a:off x="5791917" y="6663435"/>
              <a:ext cx="7147890" cy="3435684"/>
              <a:chOff x="5791917" y="6663435"/>
              <a:chExt cx="7147890" cy="3435684"/>
            </a:xfrm>
          </p:grpSpPr>
          <p:grpSp>
            <p:nvGrpSpPr>
              <p:cNvPr id="18" name="Group">
                <a:extLst>
                  <a:ext uri="{FF2B5EF4-FFF2-40B4-BE49-F238E27FC236}">
                    <a16:creationId xmlns:a16="http://schemas.microsoft.com/office/drawing/2014/main" id="{9F827A34-BA74-4743-9947-05922B1E4B54}"/>
                  </a:ext>
                </a:extLst>
              </p:cNvPr>
              <p:cNvGrpSpPr/>
              <p:nvPr/>
            </p:nvGrpSpPr>
            <p:grpSpPr>
              <a:xfrm>
                <a:off x="5791917" y="6663435"/>
                <a:ext cx="3157717" cy="1404644"/>
                <a:chOff x="0" y="0"/>
                <a:chExt cx="5378722" cy="2306410"/>
              </a:xfrm>
            </p:grpSpPr>
            <p:sp>
              <p:nvSpPr>
                <p:cNvPr id="33" name="Rectangle">
                  <a:extLst>
                    <a:ext uri="{FF2B5EF4-FFF2-40B4-BE49-F238E27FC236}">
                      <a16:creationId xmlns:a16="http://schemas.microsoft.com/office/drawing/2014/main" id="{5662B4A6-42B1-4A02-AA6F-8AEEBCDED4FA}"/>
                    </a:ext>
                  </a:extLst>
                </p:cNvPr>
                <p:cNvSpPr/>
                <p:nvPr/>
              </p:nvSpPr>
              <p:spPr>
                <a:xfrm>
                  <a:off x="0" y="0"/>
                  <a:ext cx="5378722" cy="2306410"/>
                </a:xfrm>
                <a:prstGeom prst="rect">
                  <a:avLst/>
                </a:prstGeom>
                <a:solidFill>
                  <a:srgbClr val="A6AAA9">
                    <a:alpha val="56471"/>
                  </a:srgbClr>
                </a:solidFill>
                <a:ln w="12700" cap="flat">
                  <a:noFill/>
                  <a:miter lim="400000"/>
                </a:ln>
                <a:effectLst>
                  <a:outerShdw blurRad="38100" dist="25400" dir="5400000" rotWithShape="0">
                    <a:srgbClr val="000000">
                      <a:alpha val="34604"/>
                    </a:srgbClr>
                  </a:outerShdw>
                </a:effectLst>
              </p:spPr>
              <p:txBody>
                <a:bodyPr wrap="square" lIns="50800" tIns="50800" rIns="50800" bIns="50800" numCol="1" anchor="ctr">
                  <a:noAutofit/>
                </a:bodyPr>
                <a:lstStyle/>
                <a:p>
                  <a:pPr>
                    <a:defRPr sz="2400">
                      <a:solidFill>
                        <a:srgbClr val="FFFFFF"/>
                      </a:solidFill>
                    </a:defRPr>
                  </a:pPr>
                  <a:endParaRPr/>
                </a:p>
              </p:txBody>
            </p:sp>
            <p:pic>
              <p:nvPicPr>
                <p:cNvPr id="34" name="JustinBieberTweet.png" descr="JustinBieberTweet.png">
                  <a:extLst>
                    <a:ext uri="{FF2B5EF4-FFF2-40B4-BE49-F238E27FC236}">
                      <a16:creationId xmlns:a16="http://schemas.microsoft.com/office/drawing/2014/main" id="{CB1B95A6-BB95-4FCE-AAF4-F9BDEF4B4756}"/>
                    </a:ext>
                  </a:extLst>
                </p:cNvPr>
                <p:cNvPicPr>
                  <a:picLocks noChangeAspect="1"/>
                </p:cNvPicPr>
                <p:nvPr/>
              </p:nvPicPr>
              <p:blipFill>
                <a:blip r:embed="rId3"/>
                <a:stretch>
                  <a:fillRect/>
                </a:stretch>
              </p:blipFill>
              <p:spPr>
                <a:xfrm>
                  <a:off x="125954" y="97684"/>
                  <a:ext cx="5126813" cy="2111041"/>
                </a:xfrm>
                <a:prstGeom prst="rect">
                  <a:avLst/>
                </a:prstGeom>
                <a:ln w="12700" cap="flat">
                  <a:noFill/>
                  <a:miter lim="400000"/>
                </a:ln>
                <a:effectLst/>
              </p:spPr>
            </p:pic>
          </p:grpSp>
          <p:pic>
            <p:nvPicPr>
              <p:cNvPr id="19" name="server.png" descr="server.png">
                <a:extLst>
                  <a:ext uri="{FF2B5EF4-FFF2-40B4-BE49-F238E27FC236}">
                    <a16:creationId xmlns:a16="http://schemas.microsoft.com/office/drawing/2014/main" id="{AF91F1B0-37C2-47A1-A685-5679EDB1F275}"/>
                  </a:ext>
                </a:extLst>
              </p:cNvPr>
              <p:cNvPicPr>
                <a:picLocks noChangeAspect="1"/>
              </p:cNvPicPr>
              <p:nvPr/>
            </p:nvPicPr>
            <p:blipFill>
              <a:blip r:embed="rId4"/>
              <a:srcRect/>
              <a:stretch>
                <a:fillRect/>
              </a:stretch>
            </p:blipFill>
            <p:spPr>
              <a:xfrm>
                <a:off x="6039265" y="7940118"/>
                <a:ext cx="2159001" cy="2159001"/>
              </a:xfrm>
              <a:prstGeom prst="rect">
                <a:avLst/>
              </a:prstGeom>
              <a:ln w="12700" cap="flat">
                <a:noFill/>
                <a:miter lim="400000"/>
              </a:ln>
              <a:effectLst/>
            </p:spPr>
          </p:pic>
          <p:pic>
            <p:nvPicPr>
              <p:cNvPr id="21" name="server.png" descr="server.png">
                <a:extLst>
                  <a:ext uri="{FF2B5EF4-FFF2-40B4-BE49-F238E27FC236}">
                    <a16:creationId xmlns:a16="http://schemas.microsoft.com/office/drawing/2014/main" id="{C0726293-C55E-467F-B6B2-0869AC19A5FB}"/>
                  </a:ext>
                </a:extLst>
              </p:cNvPr>
              <p:cNvPicPr>
                <a:picLocks noChangeAspect="1"/>
              </p:cNvPicPr>
              <p:nvPr/>
            </p:nvPicPr>
            <p:blipFill>
              <a:blip r:embed="rId4"/>
              <a:srcRect/>
              <a:stretch>
                <a:fillRect/>
              </a:stretch>
            </p:blipFill>
            <p:spPr>
              <a:xfrm>
                <a:off x="10352888" y="7868913"/>
                <a:ext cx="2159001" cy="2159001"/>
              </a:xfrm>
              <a:prstGeom prst="rect">
                <a:avLst/>
              </a:prstGeom>
              <a:ln w="12700" cap="flat">
                <a:noFill/>
                <a:miter lim="400000"/>
              </a:ln>
              <a:effectLst/>
            </p:spPr>
          </p:pic>
          <p:grpSp>
            <p:nvGrpSpPr>
              <p:cNvPr id="22" name="Group">
                <a:extLst>
                  <a:ext uri="{FF2B5EF4-FFF2-40B4-BE49-F238E27FC236}">
                    <a16:creationId xmlns:a16="http://schemas.microsoft.com/office/drawing/2014/main" id="{79E08309-6331-4C0E-A8D3-B1566CBF6AE7}"/>
                  </a:ext>
                </a:extLst>
              </p:cNvPr>
              <p:cNvGrpSpPr/>
              <p:nvPr/>
            </p:nvGrpSpPr>
            <p:grpSpPr>
              <a:xfrm>
                <a:off x="9434944" y="6845792"/>
                <a:ext cx="3504863" cy="1163504"/>
                <a:chOff x="0" y="0"/>
                <a:chExt cx="5472458" cy="1878560"/>
              </a:xfrm>
            </p:grpSpPr>
            <p:sp>
              <p:nvSpPr>
                <p:cNvPr id="31" name="Rectangle">
                  <a:extLst>
                    <a:ext uri="{FF2B5EF4-FFF2-40B4-BE49-F238E27FC236}">
                      <a16:creationId xmlns:a16="http://schemas.microsoft.com/office/drawing/2014/main" id="{AF50A8A6-3608-44F2-92E5-80C13ABFC419}"/>
                    </a:ext>
                  </a:extLst>
                </p:cNvPr>
                <p:cNvSpPr/>
                <p:nvPr/>
              </p:nvSpPr>
              <p:spPr>
                <a:xfrm>
                  <a:off x="0" y="0"/>
                  <a:ext cx="5472459" cy="1878561"/>
                </a:xfrm>
                <a:prstGeom prst="rect">
                  <a:avLst/>
                </a:prstGeom>
                <a:solidFill>
                  <a:srgbClr val="A6AAA9">
                    <a:alpha val="56471"/>
                  </a:srgbClr>
                </a:solidFill>
                <a:ln w="12700" cap="flat">
                  <a:noFill/>
                  <a:miter lim="400000"/>
                </a:ln>
                <a:effectLst>
                  <a:outerShdw blurRad="38100" dist="25400" dir="5400000" rotWithShape="0">
                    <a:srgbClr val="000000">
                      <a:alpha val="34604"/>
                    </a:srgbClr>
                  </a:outerShdw>
                </a:effectLst>
              </p:spPr>
              <p:txBody>
                <a:bodyPr wrap="square" lIns="50800" tIns="50800" rIns="50800" bIns="50800" numCol="1" anchor="ctr">
                  <a:noAutofit/>
                </a:bodyPr>
                <a:lstStyle/>
                <a:p>
                  <a:pPr>
                    <a:defRPr sz="2400">
                      <a:solidFill>
                        <a:srgbClr val="FFFFFF"/>
                      </a:solidFill>
                    </a:defRPr>
                  </a:pPr>
                  <a:endParaRPr/>
                </a:p>
              </p:txBody>
            </p:sp>
            <p:pic>
              <p:nvPicPr>
                <p:cNvPr id="32" name="JialinTweet.png" descr="JialinTweet.png">
                  <a:extLst>
                    <a:ext uri="{FF2B5EF4-FFF2-40B4-BE49-F238E27FC236}">
                      <a16:creationId xmlns:a16="http://schemas.microsoft.com/office/drawing/2014/main" id="{4774EBDC-2357-4D48-9B99-9FFC0D3477B6}"/>
                    </a:ext>
                  </a:extLst>
                </p:cNvPr>
                <p:cNvPicPr>
                  <a:picLocks noChangeAspect="1"/>
                </p:cNvPicPr>
                <p:nvPr/>
              </p:nvPicPr>
              <p:blipFill>
                <a:blip r:embed="rId5"/>
                <a:stretch>
                  <a:fillRect/>
                </a:stretch>
              </p:blipFill>
              <p:spPr>
                <a:xfrm>
                  <a:off x="143096" y="114380"/>
                  <a:ext cx="5186266" cy="1652487"/>
                </a:xfrm>
                <a:prstGeom prst="rect">
                  <a:avLst/>
                </a:prstGeom>
                <a:ln w="12700" cap="flat">
                  <a:noFill/>
                  <a:miter lim="400000"/>
                </a:ln>
                <a:effectLst/>
              </p:spPr>
            </p:pic>
          </p:grpSp>
          <p:sp>
            <p:nvSpPr>
              <p:cNvPr id="27" name="Rectangle">
                <a:extLst>
                  <a:ext uri="{FF2B5EF4-FFF2-40B4-BE49-F238E27FC236}">
                    <a16:creationId xmlns:a16="http://schemas.microsoft.com/office/drawing/2014/main" id="{7095DFAE-03EA-46AA-82FE-43CE46DF3D71}"/>
                  </a:ext>
                </a:extLst>
              </p:cNvPr>
              <p:cNvSpPr/>
              <p:nvPr/>
            </p:nvSpPr>
            <p:spPr>
              <a:xfrm>
                <a:off x="12634653" y="9095817"/>
                <a:ext cx="304252" cy="172496"/>
              </a:xfrm>
              <a:prstGeom prst="rect">
                <a:avLst/>
              </a:prstGeom>
              <a:solidFill>
                <a:srgbClr val="0545F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29" name="Rectangle">
                <a:extLst>
                  <a:ext uri="{FF2B5EF4-FFF2-40B4-BE49-F238E27FC236}">
                    <a16:creationId xmlns:a16="http://schemas.microsoft.com/office/drawing/2014/main" id="{F0246D18-C550-45F9-93DA-5F4D9149A8F4}"/>
                  </a:ext>
                </a:extLst>
              </p:cNvPr>
              <p:cNvSpPr/>
              <p:nvPr/>
            </p:nvSpPr>
            <p:spPr>
              <a:xfrm>
                <a:off x="12634653" y="8122683"/>
                <a:ext cx="304252" cy="1163504"/>
              </a:xfrm>
              <a:prstGeom prst="rect">
                <a:avLst/>
              </a:prstGeom>
              <a:noFill/>
              <a:ln w="25400" cap="flat">
                <a:solidFill>
                  <a:srgbClr val="000000"/>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30" name="Rectangle">
                <a:extLst>
                  <a:ext uri="{FF2B5EF4-FFF2-40B4-BE49-F238E27FC236}">
                    <a16:creationId xmlns:a16="http://schemas.microsoft.com/office/drawing/2014/main" id="{2D6A5E8C-6DC3-423D-8F88-0220C06000AD}"/>
                  </a:ext>
                </a:extLst>
              </p:cNvPr>
              <p:cNvSpPr/>
              <p:nvPr/>
            </p:nvSpPr>
            <p:spPr>
              <a:xfrm>
                <a:off x="8268899" y="8105170"/>
                <a:ext cx="304253" cy="1163504"/>
              </a:xfrm>
              <a:prstGeom prst="rect">
                <a:avLst/>
              </a:prstGeom>
              <a:noFill/>
              <a:ln w="25400" cap="flat">
                <a:solidFill>
                  <a:srgbClr val="000000"/>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grpSp>
      <p:grpSp>
        <p:nvGrpSpPr>
          <p:cNvPr id="4" name="Group 3">
            <a:extLst>
              <a:ext uri="{FF2B5EF4-FFF2-40B4-BE49-F238E27FC236}">
                <a16:creationId xmlns:a16="http://schemas.microsoft.com/office/drawing/2014/main" id="{7F932DC6-DD25-4EDA-9B05-2AE72A4821A8}"/>
              </a:ext>
            </a:extLst>
          </p:cNvPr>
          <p:cNvGrpSpPr/>
          <p:nvPr/>
        </p:nvGrpSpPr>
        <p:grpSpPr>
          <a:xfrm>
            <a:off x="9384209" y="5095701"/>
            <a:ext cx="3341188" cy="1069706"/>
            <a:chOff x="-180590" y="2564864"/>
            <a:chExt cx="3341188" cy="1069706"/>
          </a:xfrm>
        </p:grpSpPr>
        <p:pic>
          <p:nvPicPr>
            <p:cNvPr id="41" name="memcached.png" descr="memcached.png">
              <a:extLst>
                <a:ext uri="{FF2B5EF4-FFF2-40B4-BE49-F238E27FC236}">
                  <a16:creationId xmlns:a16="http://schemas.microsoft.com/office/drawing/2014/main" id="{A7EA061A-84F9-4509-ADCC-B47FF3DD3E0A}"/>
                </a:ext>
              </a:extLst>
            </p:cNvPr>
            <p:cNvPicPr>
              <a:picLocks noChangeAspect="1"/>
            </p:cNvPicPr>
            <p:nvPr/>
          </p:nvPicPr>
          <p:blipFill>
            <a:blip r:embed="rId6"/>
            <a:stretch>
              <a:fillRect/>
            </a:stretch>
          </p:blipFill>
          <p:spPr>
            <a:xfrm>
              <a:off x="-180590" y="2564864"/>
              <a:ext cx="1069705" cy="1069706"/>
            </a:xfrm>
            <a:prstGeom prst="rect">
              <a:avLst/>
            </a:prstGeom>
            <a:ln w="12700">
              <a:miter lim="400000"/>
            </a:ln>
          </p:spPr>
        </p:pic>
        <p:sp>
          <p:nvSpPr>
            <p:cNvPr id="42" name="Caching Layer">
              <a:extLst>
                <a:ext uri="{FF2B5EF4-FFF2-40B4-BE49-F238E27FC236}">
                  <a16:creationId xmlns:a16="http://schemas.microsoft.com/office/drawing/2014/main" id="{48AD1537-22B8-4E69-9D87-6372206FF4F6}"/>
                </a:ext>
              </a:extLst>
            </p:cNvPr>
            <p:cNvSpPr txBox="1"/>
            <p:nvPr/>
          </p:nvSpPr>
          <p:spPr>
            <a:xfrm>
              <a:off x="1046238" y="2725515"/>
              <a:ext cx="2114360"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latin typeface="Chalkboard SE Regular"/>
                  <a:ea typeface="Chalkboard SE Regular"/>
                  <a:cs typeface="Chalkboard SE Regular"/>
                  <a:sym typeface="Chalkboard SE Regular"/>
                </a:defRPr>
              </a:lvl1pPr>
            </a:lstStyle>
            <a:p>
              <a:r>
                <a:rPr sz="2800" dirty="0"/>
                <a:t>Caching Layer</a:t>
              </a:r>
            </a:p>
          </p:txBody>
        </p:sp>
      </p:grpSp>
      <p:grpSp>
        <p:nvGrpSpPr>
          <p:cNvPr id="6" name="Group 5">
            <a:extLst>
              <a:ext uri="{FF2B5EF4-FFF2-40B4-BE49-F238E27FC236}">
                <a16:creationId xmlns:a16="http://schemas.microsoft.com/office/drawing/2014/main" id="{12389C68-17DF-49BA-B9AD-C1F1F2B92799}"/>
              </a:ext>
            </a:extLst>
          </p:cNvPr>
          <p:cNvGrpSpPr/>
          <p:nvPr/>
        </p:nvGrpSpPr>
        <p:grpSpPr>
          <a:xfrm>
            <a:off x="9310264" y="4004279"/>
            <a:ext cx="3157717" cy="1404644"/>
            <a:chOff x="9310264" y="4004279"/>
            <a:chExt cx="3157717" cy="1404644"/>
          </a:xfrm>
        </p:grpSpPr>
        <p:sp>
          <p:nvSpPr>
            <p:cNvPr id="44" name="Rectangle">
              <a:extLst>
                <a:ext uri="{FF2B5EF4-FFF2-40B4-BE49-F238E27FC236}">
                  <a16:creationId xmlns:a16="http://schemas.microsoft.com/office/drawing/2014/main" id="{F21C785A-63BA-4C56-81C3-E265BA4A30D1}"/>
                </a:ext>
              </a:extLst>
            </p:cNvPr>
            <p:cNvSpPr/>
            <p:nvPr/>
          </p:nvSpPr>
          <p:spPr>
            <a:xfrm>
              <a:off x="9310264" y="4004279"/>
              <a:ext cx="3157717" cy="1404644"/>
            </a:xfrm>
            <a:prstGeom prst="rect">
              <a:avLst/>
            </a:prstGeom>
            <a:solidFill>
              <a:srgbClr val="A6AAA9">
                <a:alpha val="56471"/>
              </a:srgbClr>
            </a:solidFill>
            <a:ln w="12700" cap="flat">
              <a:noFill/>
              <a:miter lim="400000"/>
            </a:ln>
            <a:effectLst>
              <a:outerShdw blurRad="38100" dist="25400" dir="5400000" rotWithShape="0">
                <a:srgbClr val="000000">
                  <a:alpha val="34604"/>
                </a:srgbClr>
              </a:outerShdw>
            </a:effectLst>
          </p:spPr>
          <p:txBody>
            <a:bodyPr wrap="square" lIns="50800" tIns="50800" rIns="50800" bIns="50800" numCol="1" anchor="ctr">
              <a:noAutofit/>
            </a:bodyPr>
            <a:lstStyle/>
            <a:p>
              <a:pPr>
                <a:defRPr sz="2400">
                  <a:solidFill>
                    <a:srgbClr val="FFFFFF"/>
                  </a:solidFill>
                </a:defRPr>
              </a:pPr>
              <a:endParaRPr/>
            </a:p>
          </p:txBody>
        </p:sp>
        <p:pic>
          <p:nvPicPr>
            <p:cNvPr id="45" name="JustinBieberTweet.png" descr="JustinBieberTweet.png">
              <a:extLst>
                <a:ext uri="{FF2B5EF4-FFF2-40B4-BE49-F238E27FC236}">
                  <a16:creationId xmlns:a16="http://schemas.microsoft.com/office/drawing/2014/main" id="{456364FC-2601-4152-BC69-D0D19DC01365}"/>
                </a:ext>
              </a:extLst>
            </p:cNvPr>
            <p:cNvPicPr>
              <a:picLocks noChangeAspect="1"/>
            </p:cNvPicPr>
            <p:nvPr/>
          </p:nvPicPr>
          <p:blipFill>
            <a:blip r:embed="rId3"/>
            <a:stretch>
              <a:fillRect/>
            </a:stretch>
          </p:blipFill>
          <p:spPr>
            <a:xfrm>
              <a:off x="9384209" y="4063770"/>
              <a:ext cx="3009827" cy="1285661"/>
            </a:xfrm>
            <a:prstGeom prst="rect">
              <a:avLst/>
            </a:prstGeom>
            <a:ln w="12700" cap="flat">
              <a:noFill/>
              <a:miter lim="400000"/>
            </a:ln>
            <a:effectLst/>
          </p:spPr>
        </p:pic>
      </p:grpSp>
      <p:grpSp>
        <p:nvGrpSpPr>
          <p:cNvPr id="35" name="Group">
            <a:extLst>
              <a:ext uri="{FF2B5EF4-FFF2-40B4-BE49-F238E27FC236}">
                <a16:creationId xmlns:a16="http://schemas.microsoft.com/office/drawing/2014/main" id="{990648A7-36AB-4FB0-AC1F-FB72F09206D4}"/>
              </a:ext>
            </a:extLst>
          </p:cNvPr>
          <p:cNvGrpSpPr/>
          <p:nvPr/>
        </p:nvGrpSpPr>
        <p:grpSpPr>
          <a:xfrm>
            <a:off x="6018372" y="3491794"/>
            <a:ext cx="2570568" cy="1000736"/>
            <a:chOff x="0" y="0"/>
            <a:chExt cx="2995456" cy="1059545"/>
          </a:xfrm>
        </p:grpSpPr>
        <p:grpSp>
          <p:nvGrpSpPr>
            <p:cNvPr id="36" name="GET">
              <a:extLst>
                <a:ext uri="{FF2B5EF4-FFF2-40B4-BE49-F238E27FC236}">
                  <a16:creationId xmlns:a16="http://schemas.microsoft.com/office/drawing/2014/main" id="{3B5CC8D1-6500-4737-9D7D-AC7BF0B913F0}"/>
                </a:ext>
              </a:extLst>
            </p:cNvPr>
            <p:cNvGrpSpPr/>
            <p:nvPr/>
          </p:nvGrpSpPr>
          <p:grpSpPr>
            <a:xfrm>
              <a:off x="380939" y="401956"/>
              <a:ext cx="2614518" cy="657590"/>
              <a:chOff x="0" y="0"/>
              <a:chExt cx="2614516" cy="657588"/>
            </a:xfrm>
          </p:grpSpPr>
          <p:sp>
            <p:nvSpPr>
              <p:cNvPr id="39" name="GET">
                <a:extLst>
                  <a:ext uri="{FF2B5EF4-FFF2-40B4-BE49-F238E27FC236}">
                    <a16:creationId xmlns:a16="http://schemas.microsoft.com/office/drawing/2014/main" id="{D46EB405-10EE-415B-813A-28E4CDC8B123}"/>
                  </a:ext>
                </a:extLst>
              </p:cNvPr>
              <p:cNvSpPr/>
              <p:nvPr/>
            </p:nvSpPr>
            <p:spPr>
              <a:xfrm>
                <a:off x="38100" y="38100"/>
                <a:ext cx="2538317" cy="581389"/>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defRPr sz="2400">
                    <a:solidFill>
                      <a:schemeClr val="accent1"/>
                    </a:solidFill>
                    <a:latin typeface="Chalkboard SE Bold"/>
                    <a:ea typeface="Chalkboard SE Bold"/>
                    <a:cs typeface="Chalkboard SE Bold"/>
                    <a:sym typeface="Chalkboard SE Bold"/>
                  </a:defRPr>
                </a:lvl1pPr>
              </a:lstStyle>
              <a:p>
                <a:r>
                  <a:t>GET</a:t>
                </a:r>
              </a:p>
            </p:txBody>
          </p:sp>
          <p:pic>
            <p:nvPicPr>
              <p:cNvPr id="40" name="GET GET" descr="GET GET">
                <a:extLst>
                  <a:ext uri="{FF2B5EF4-FFF2-40B4-BE49-F238E27FC236}">
                    <a16:creationId xmlns:a16="http://schemas.microsoft.com/office/drawing/2014/main" id="{E793D9E6-6E69-4FA5-8E03-CCB55977029E}"/>
                  </a:ext>
                </a:extLst>
              </p:cNvPr>
              <p:cNvPicPr>
                <a:picLocks/>
              </p:cNvPicPr>
              <p:nvPr/>
            </p:nvPicPr>
            <p:blipFill>
              <a:blip r:embed="rId7"/>
              <a:stretch>
                <a:fillRect/>
              </a:stretch>
            </p:blipFill>
            <p:spPr>
              <a:xfrm>
                <a:off x="0" y="-1"/>
                <a:ext cx="2614517" cy="657590"/>
              </a:xfrm>
              <a:prstGeom prst="rect">
                <a:avLst/>
              </a:prstGeom>
              <a:effectLst/>
            </p:spPr>
          </p:pic>
        </p:grpSp>
        <p:pic>
          <p:nvPicPr>
            <p:cNvPr id="37" name="JustinBieberTwitter.png" descr="JustinBieberTwitter.png">
              <a:extLst>
                <a:ext uri="{FF2B5EF4-FFF2-40B4-BE49-F238E27FC236}">
                  <a16:creationId xmlns:a16="http://schemas.microsoft.com/office/drawing/2014/main" id="{33F7A85D-68F3-46DC-BCBE-BFBC0FBFA30B}"/>
                </a:ext>
              </a:extLst>
            </p:cNvPr>
            <p:cNvPicPr>
              <a:picLocks noChangeAspect="1"/>
            </p:cNvPicPr>
            <p:nvPr/>
          </p:nvPicPr>
          <p:blipFill>
            <a:blip r:embed="rId8"/>
            <a:stretch>
              <a:fillRect/>
            </a:stretch>
          </p:blipFill>
          <p:spPr>
            <a:xfrm>
              <a:off x="1099178" y="493858"/>
              <a:ext cx="1831360" cy="473786"/>
            </a:xfrm>
            <a:prstGeom prst="rect">
              <a:avLst/>
            </a:prstGeom>
            <a:ln w="12700" cap="flat">
              <a:noFill/>
              <a:miter lim="400000"/>
            </a:ln>
            <a:effectLst/>
          </p:spPr>
        </p:pic>
        <p:pic>
          <p:nvPicPr>
            <p:cNvPr id="38" name="usericon.png" descr="usericon.png">
              <a:extLst>
                <a:ext uri="{FF2B5EF4-FFF2-40B4-BE49-F238E27FC236}">
                  <a16:creationId xmlns:a16="http://schemas.microsoft.com/office/drawing/2014/main" id="{E0E69846-52DD-4C2B-9B2F-FD8E6CA7558F}"/>
                </a:ext>
              </a:extLst>
            </p:cNvPr>
            <p:cNvPicPr>
              <a:picLocks noChangeAspect="1"/>
            </p:cNvPicPr>
            <p:nvPr/>
          </p:nvPicPr>
          <p:blipFill>
            <a:blip r:embed="rId9"/>
            <a:stretch>
              <a:fillRect/>
            </a:stretch>
          </p:blipFill>
          <p:spPr>
            <a:xfrm>
              <a:off x="0" y="0"/>
              <a:ext cx="657589" cy="657589"/>
            </a:xfrm>
            <a:prstGeom prst="rect">
              <a:avLst/>
            </a:prstGeom>
            <a:ln w="12700" cap="flat">
              <a:noFill/>
              <a:miter lim="400000"/>
            </a:ln>
            <a:effectLst/>
          </p:spPr>
        </p:pic>
      </p:grpSp>
      <p:grpSp>
        <p:nvGrpSpPr>
          <p:cNvPr id="46" name="Group">
            <a:extLst>
              <a:ext uri="{FF2B5EF4-FFF2-40B4-BE49-F238E27FC236}">
                <a16:creationId xmlns:a16="http://schemas.microsoft.com/office/drawing/2014/main" id="{B2C8870C-7667-404F-BED6-10C9A630A026}"/>
              </a:ext>
            </a:extLst>
          </p:cNvPr>
          <p:cNvGrpSpPr/>
          <p:nvPr/>
        </p:nvGrpSpPr>
        <p:grpSpPr>
          <a:xfrm>
            <a:off x="6027385" y="3491794"/>
            <a:ext cx="2570568" cy="1000736"/>
            <a:chOff x="0" y="0"/>
            <a:chExt cx="2995456" cy="1059545"/>
          </a:xfrm>
        </p:grpSpPr>
        <p:grpSp>
          <p:nvGrpSpPr>
            <p:cNvPr id="47" name="GET">
              <a:extLst>
                <a:ext uri="{FF2B5EF4-FFF2-40B4-BE49-F238E27FC236}">
                  <a16:creationId xmlns:a16="http://schemas.microsoft.com/office/drawing/2014/main" id="{4E9E3A6E-0C3B-44DE-96B0-7B20C9F4E9A0}"/>
                </a:ext>
              </a:extLst>
            </p:cNvPr>
            <p:cNvGrpSpPr/>
            <p:nvPr/>
          </p:nvGrpSpPr>
          <p:grpSpPr>
            <a:xfrm>
              <a:off x="380939" y="401956"/>
              <a:ext cx="2614518" cy="657590"/>
              <a:chOff x="0" y="0"/>
              <a:chExt cx="2614516" cy="657588"/>
            </a:xfrm>
          </p:grpSpPr>
          <p:sp>
            <p:nvSpPr>
              <p:cNvPr id="50" name="GET">
                <a:extLst>
                  <a:ext uri="{FF2B5EF4-FFF2-40B4-BE49-F238E27FC236}">
                    <a16:creationId xmlns:a16="http://schemas.microsoft.com/office/drawing/2014/main" id="{B6C6E34D-B57F-446E-AFF0-F528F17500E9}"/>
                  </a:ext>
                </a:extLst>
              </p:cNvPr>
              <p:cNvSpPr/>
              <p:nvPr/>
            </p:nvSpPr>
            <p:spPr>
              <a:xfrm>
                <a:off x="38100" y="38100"/>
                <a:ext cx="2538317" cy="581389"/>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defRPr sz="2400">
                    <a:solidFill>
                      <a:schemeClr val="accent1"/>
                    </a:solidFill>
                    <a:latin typeface="Chalkboard SE Bold"/>
                    <a:ea typeface="Chalkboard SE Bold"/>
                    <a:cs typeface="Chalkboard SE Bold"/>
                    <a:sym typeface="Chalkboard SE Bold"/>
                  </a:defRPr>
                </a:lvl1pPr>
              </a:lstStyle>
              <a:p>
                <a:r>
                  <a:t>GET</a:t>
                </a:r>
              </a:p>
            </p:txBody>
          </p:sp>
          <p:pic>
            <p:nvPicPr>
              <p:cNvPr id="51" name="GET GET" descr="GET GET">
                <a:extLst>
                  <a:ext uri="{FF2B5EF4-FFF2-40B4-BE49-F238E27FC236}">
                    <a16:creationId xmlns:a16="http://schemas.microsoft.com/office/drawing/2014/main" id="{7996B07A-C6AD-4EC2-949C-063F5162827E}"/>
                  </a:ext>
                </a:extLst>
              </p:cNvPr>
              <p:cNvPicPr>
                <a:picLocks/>
              </p:cNvPicPr>
              <p:nvPr/>
            </p:nvPicPr>
            <p:blipFill>
              <a:blip r:embed="rId7"/>
              <a:stretch>
                <a:fillRect/>
              </a:stretch>
            </p:blipFill>
            <p:spPr>
              <a:xfrm>
                <a:off x="0" y="-1"/>
                <a:ext cx="2614517" cy="657590"/>
              </a:xfrm>
              <a:prstGeom prst="rect">
                <a:avLst/>
              </a:prstGeom>
              <a:effectLst/>
            </p:spPr>
          </p:pic>
        </p:grpSp>
        <p:pic>
          <p:nvPicPr>
            <p:cNvPr id="48" name="JustinBieberTwitter.png" descr="JustinBieberTwitter.png">
              <a:extLst>
                <a:ext uri="{FF2B5EF4-FFF2-40B4-BE49-F238E27FC236}">
                  <a16:creationId xmlns:a16="http://schemas.microsoft.com/office/drawing/2014/main" id="{8E86D70C-F26E-4010-80AE-55F623DECF2F}"/>
                </a:ext>
              </a:extLst>
            </p:cNvPr>
            <p:cNvPicPr>
              <a:picLocks noChangeAspect="1"/>
            </p:cNvPicPr>
            <p:nvPr/>
          </p:nvPicPr>
          <p:blipFill>
            <a:blip r:embed="rId8"/>
            <a:stretch>
              <a:fillRect/>
            </a:stretch>
          </p:blipFill>
          <p:spPr>
            <a:xfrm>
              <a:off x="1099178" y="493858"/>
              <a:ext cx="1831360" cy="473786"/>
            </a:xfrm>
            <a:prstGeom prst="rect">
              <a:avLst/>
            </a:prstGeom>
            <a:ln w="12700" cap="flat">
              <a:noFill/>
              <a:miter lim="400000"/>
            </a:ln>
            <a:effectLst/>
          </p:spPr>
        </p:pic>
        <p:pic>
          <p:nvPicPr>
            <p:cNvPr id="49" name="usericon.png" descr="usericon.png">
              <a:extLst>
                <a:ext uri="{FF2B5EF4-FFF2-40B4-BE49-F238E27FC236}">
                  <a16:creationId xmlns:a16="http://schemas.microsoft.com/office/drawing/2014/main" id="{ADD4F697-D346-41EA-8804-3745EC97CE6A}"/>
                </a:ext>
              </a:extLst>
            </p:cNvPr>
            <p:cNvPicPr>
              <a:picLocks noChangeAspect="1"/>
            </p:cNvPicPr>
            <p:nvPr/>
          </p:nvPicPr>
          <p:blipFill>
            <a:blip r:embed="rId9"/>
            <a:stretch>
              <a:fillRect/>
            </a:stretch>
          </p:blipFill>
          <p:spPr>
            <a:xfrm>
              <a:off x="0" y="0"/>
              <a:ext cx="657589" cy="657589"/>
            </a:xfrm>
            <a:prstGeom prst="rect">
              <a:avLst/>
            </a:prstGeom>
            <a:ln w="12700" cap="flat">
              <a:noFill/>
              <a:miter lim="400000"/>
            </a:ln>
            <a:effectLst/>
          </p:spPr>
        </p:pic>
      </p:grpSp>
      <p:grpSp>
        <p:nvGrpSpPr>
          <p:cNvPr id="52" name="Group">
            <a:extLst>
              <a:ext uri="{FF2B5EF4-FFF2-40B4-BE49-F238E27FC236}">
                <a16:creationId xmlns:a16="http://schemas.microsoft.com/office/drawing/2014/main" id="{32DFFB0B-6E3B-450C-B701-43C54A2137A5}"/>
              </a:ext>
            </a:extLst>
          </p:cNvPr>
          <p:cNvGrpSpPr/>
          <p:nvPr/>
        </p:nvGrpSpPr>
        <p:grpSpPr>
          <a:xfrm>
            <a:off x="6027385" y="3480201"/>
            <a:ext cx="2570568" cy="1000736"/>
            <a:chOff x="0" y="0"/>
            <a:chExt cx="2995456" cy="1059545"/>
          </a:xfrm>
        </p:grpSpPr>
        <p:grpSp>
          <p:nvGrpSpPr>
            <p:cNvPr id="53" name="GET">
              <a:extLst>
                <a:ext uri="{FF2B5EF4-FFF2-40B4-BE49-F238E27FC236}">
                  <a16:creationId xmlns:a16="http://schemas.microsoft.com/office/drawing/2014/main" id="{1E3BA246-2B72-4AE2-B663-90D32CC33E5F}"/>
                </a:ext>
              </a:extLst>
            </p:cNvPr>
            <p:cNvGrpSpPr/>
            <p:nvPr/>
          </p:nvGrpSpPr>
          <p:grpSpPr>
            <a:xfrm>
              <a:off x="380939" y="401956"/>
              <a:ext cx="2614518" cy="657590"/>
              <a:chOff x="0" y="0"/>
              <a:chExt cx="2614516" cy="657588"/>
            </a:xfrm>
          </p:grpSpPr>
          <p:sp>
            <p:nvSpPr>
              <p:cNvPr id="56" name="GET">
                <a:extLst>
                  <a:ext uri="{FF2B5EF4-FFF2-40B4-BE49-F238E27FC236}">
                    <a16:creationId xmlns:a16="http://schemas.microsoft.com/office/drawing/2014/main" id="{D3FDE3B2-1405-4D62-9A39-7FAB5704BDD9}"/>
                  </a:ext>
                </a:extLst>
              </p:cNvPr>
              <p:cNvSpPr/>
              <p:nvPr/>
            </p:nvSpPr>
            <p:spPr>
              <a:xfrm>
                <a:off x="38100" y="38100"/>
                <a:ext cx="2538317" cy="581389"/>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defRPr sz="2400">
                    <a:solidFill>
                      <a:schemeClr val="accent1"/>
                    </a:solidFill>
                    <a:latin typeface="Chalkboard SE Bold"/>
                    <a:ea typeface="Chalkboard SE Bold"/>
                    <a:cs typeface="Chalkboard SE Bold"/>
                    <a:sym typeface="Chalkboard SE Bold"/>
                  </a:defRPr>
                </a:lvl1pPr>
              </a:lstStyle>
              <a:p>
                <a:r>
                  <a:t>GET</a:t>
                </a:r>
              </a:p>
            </p:txBody>
          </p:sp>
          <p:pic>
            <p:nvPicPr>
              <p:cNvPr id="57" name="GET GET" descr="GET GET">
                <a:extLst>
                  <a:ext uri="{FF2B5EF4-FFF2-40B4-BE49-F238E27FC236}">
                    <a16:creationId xmlns:a16="http://schemas.microsoft.com/office/drawing/2014/main" id="{10D74EBB-5A14-4FAF-9CD3-869BCDED4405}"/>
                  </a:ext>
                </a:extLst>
              </p:cNvPr>
              <p:cNvPicPr>
                <a:picLocks/>
              </p:cNvPicPr>
              <p:nvPr/>
            </p:nvPicPr>
            <p:blipFill>
              <a:blip r:embed="rId7"/>
              <a:stretch>
                <a:fillRect/>
              </a:stretch>
            </p:blipFill>
            <p:spPr>
              <a:xfrm>
                <a:off x="0" y="-1"/>
                <a:ext cx="2614517" cy="657590"/>
              </a:xfrm>
              <a:prstGeom prst="rect">
                <a:avLst/>
              </a:prstGeom>
              <a:effectLst/>
            </p:spPr>
          </p:pic>
        </p:grpSp>
        <p:pic>
          <p:nvPicPr>
            <p:cNvPr id="54" name="JustinBieberTwitter.png" descr="JustinBieberTwitter.png">
              <a:extLst>
                <a:ext uri="{FF2B5EF4-FFF2-40B4-BE49-F238E27FC236}">
                  <a16:creationId xmlns:a16="http://schemas.microsoft.com/office/drawing/2014/main" id="{46A52061-B710-4F6C-9D88-5AD07502EB7C}"/>
                </a:ext>
              </a:extLst>
            </p:cNvPr>
            <p:cNvPicPr>
              <a:picLocks noChangeAspect="1"/>
            </p:cNvPicPr>
            <p:nvPr/>
          </p:nvPicPr>
          <p:blipFill>
            <a:blip r:embed="rId8"/>
            <a:stretch>
              <a:fillRect/>
            </a:stretch>
          </p:blipFill>
          <p:spPr>
            <a:xfrm>
              <a:off x="1099178" y="493858"/>
              <a:ext cx="1831360" cy="473786"/>
            </a:xfrm>
            <a:prstGeom prst="rect">
              <a:avLst/>
            </a:prstGeom>
            <a:ln w="12700" cap="flat">
              <a:noFill/>
              <a:miter lim="400000"/>
            </a:ln>
            <a:effectLst/>
          </p:spPr>
        </p:pic>
        <p:pic>
          <p:nvPicPr>
            <p:cNvPr id="55" name="usericon.png" descr="usericon.png">
              <a:extLst>
                <a:ext uri="{FF2B5EF4-FFF2-40B4-BE49-F238E27FC236}">
                  <a16:creationId xmlns:a16="http://schemas.microsoft.com/office/drawing/2014/main" id="{37C9D48A-29A2-48B2-95F5-AC809EA0D450}"/>
                </a:ext>
              </a:extLst>
            </p:cNvPr>
            <p:cNvPicPr>
              <a:picLocks noChangeAspect="1"/>
            </p:cNvPicPr>
            <p:nvPr/>
          </p:nvPicPr>
          <p:blipFill>
            <a:blip r:embed="rId9"/>
            <a:stretch>
              <a:fillRect/>
            </a:stretch>
          </p:blipFill>
          <p:spPr>
            <a:xfrm>
              <a:off x="0" y="0"/>
              <a:ext cx="657589" cy="657589"/>
            </a:xfrm>
            <a:prstGeom prst="rect">
              <a:avLst/>
            </a:prstGeom>
            <a:ln w="12700" cap="flat">
              <a:noFill/>
              <a:miter lim="400000"/>
            </a:ln>
            <a:effectLst/>
          </p:spPr>
        </p:pic>
      </p:grpSp>
    </p:spTree>
    <p:extLst>
      <p:ext uri="{BB962C8B-B14F-4D97-AF65-F5344CB8AC3E}">
        <p14:creationId xmlns:p14="http://schemas.microsoft.com/office/powerpoint/2010/main" val="6339936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p:tmAbs val="0"/>
                                  </p:iterate>
                                  <p:childTnLst>
                                    <p:set>
                                      <p:cBhvr>
                                        <p:cTn id="33" fill="hold"/>
                                        <p:tgtEl>
                                          <p:spTgt spid="35"/>
                                        </p:tgtEl>
                                        <p:attrNameLst>
                                          <p:attrName>style.visibility</p:attrName>
                                        </p:attrNameLst>
                                      </p:cBhvr>
                                      <p:to>
                                        <p:strVal val="visible"/>
                                      </p:to>
                                    </p:set>
                                  </p:childTnLst>
                                </p:cTn>
                              </p:par>
                            </p:childTnLst>
                          </p:cTn>
                        </p:par>
                        <p:par>
                          <p:cTn id="34" fill="hold">
                            <p:stCondLst>
                              <p:cond delay="0"/>
                            </p:stCondLst>
                            <p:childTnLst>
                              <p:par>
                                <p:cTn id="35" presetID="-1" presetClass="path" presetSubtype="0" accel="50000" decel="50000" fill="hold" nodeType="afterEffect">
                                  <p:stCondLst>
                                    <p:cond delay="0"/>
                                  </p:stCondLst>
                                  <p:childTnLst>
                                    <p:animMotion origin="layout" path="M -3.4375E-6 -2.44792E-6 L 0.20386 0.09212 " pathEditMode="relative" rAng="0" ptsTypes="AA">
                                      <p:cBhvr>
                                        <p:cTn id="36" dur="1000" fill="hold"/>
                                        <p:tgtEl>
                                          <p:spTgt spid="35"/>
                                        </p:tgtEl>
                                        <p:attrNameLst>
                                          <p:attrName>ppt_x</p:attrName>
                                          <p:attrName>ppt_y</p:attrName>
                                        </p:attrNameLst>
                                      </p:cBhvr>
                                      <p:rCtr x="10193" y="4606"/>
                                    </p:animMotion>
                                  </p:childTnLst>
                                </p:cTn>
                              </p:par>
                            </p:childTnLst>
                          </p:cTn>
                        </p:par>
                        <p:par>
                          <p:cTn id="37" fill="hold">
                            <p:stCondLst>
                              <p:cond delay="1000"/>
                            </p:stCondLst>
                            <p:childTnLst>
                              <p:par>
                                <p:cTn id="38" presetID="10" presetClass="exit" presetSubtype="0" fill="hold" grpId="1" nodeType="afterEffect">
                                  <p:stCondLst>
                                    <p:cond delay="0"/>
                                  </p:stCondLst>
                                  <p:childTnLst>
                                    <p:animEffect transition="out" filter="fade">
                                      <p:cBhvr>
                                        <p:cTn id="39" dur="500"/>
                                        <p:tgtEl>
                                          <p:spTgt spid="35"/>
                                        </p:tgtEl>
                                      </p:cBhvr>
                                    </p:animEffect>
                                    <p:set>
                                      <p:cBhvr>
                                        <p:cTn id="40" dur="1" fill="hold">
                                          <p:stCondLst>
                                            <p:cond delay="499"/>
                                          </p:stCondLst>
                                        </p:cTn>
                                        <p:tgtEl>
                                          <p:spTgt spid="35"/>
                                        </p:tgtEl>
                                        <p:attrNameLst>
                                          <p:attrName>style.visibility</p:attrName>
                                        </p:attrNameLst>
                                      </p:cBhvr>
                                      <p:to>
                                        <p:strVal val="hidden"/>
                                      </p:to>
                                    </p:set>
                                  </p:childTnLst>
                                </p:cTn>
                              </p:par>
                            </p:childTnLst>
                          </p:cTn>
                        </p:par>
                        <p:par>
                          <p:cTn id="41" fill="hold">
                            <p:stCondLst>
                              <p:cond delay="1500"/>
                            </p:stCondLst>
                            <p:childTnLst>
                              <p:par>
                                <p:cTn id="42" presetID="10" presetClass="exit" presetSubtype="0" fill="hold" grpId="1" nodeType="afterEffect">
                                  <p:stCondLst>
                                    <p:cond delay="0"/>
                                  </p:stCondLst>
                                  <p:childTnLst>
                                    <p:animEffect transition="out" filter="fade">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childTnLst>
                          </p:cTn>
                        </p:par>
                        <p:par>
                          <p:cTn id="45" fill="hold">
                            <p:stCondLst>
                              <p:cond delay="2000"/>
                            </p:stCondLst>
                            <p:childTnLst>
                              <p:par>
                                <p:cTn id="46" presetID="1" presetClass="entr" presetSubtype="0" fill="hold" grpId="0" nodeType="afterEffect">
                                  <p:stCondLst>
                                    <p:cond delay="0"/>
                                  </p:stCondLst>
                                  <p:iterate>
                                    <p:tmAbs val="0"/>
                                  </p:iterate>
                                  <p:childTnLst>
                                    <p:set>
                                      <p:cBhvr>
                                        <p:cTn id="47" fill="hold"/>
                                        <p:tgtEl>
                                          <p:spTgt spid="46"/>
                                        </p:tgtEl>
                                        <p:attrNameLst>
                                          <p:attrName>style.visibility</p:attrName>
                                        </p:attrNameLst>
                                      </p:cBhvr>
                                      <p:to>
                                        <p:strVal val="visible"/>
                                      </p:to>
                                    </p:set>
                                  </p:childTnLst>
                                </p:cTn>
                              </p:par>
                            </p:childTnLst>
                          </p:cTn>
                        </p:par>
                        <p:par>
                          <p:cTn id="48" fill="hold">
                            <p:stCondLst>
                              <p:cond delay="2000"/>
                            </p:stCondLst>
                            <p:childTnLst>
                              <p:par>
                                <p:cTn id="49" presetID="-1" presetClass="path" presetSubtype="0" accel="50000" decel="50000" fill="hold" nodeType="afterEffect">
                                  <p:stCondLst>
                                    <p:cond delay="0"/>
                                  </p:stCondLst>
                                  <p:childTnLst>
                                    <p:animMotion origin="layout" path="M 4.14062E-6 -2.44792E-6 L 0.20385 0.09212 " pathEditMode="relative" rAng="0" ptsTypes="AA">
                                      <p:cBhvr>
                                        <p:cTn id="50" dur="1000" fill="hold"/>
                                        <p:tgtEl>
                                          <p:spTgt spid="46"/>
                                        </p:tgtEl>
                                        <p:attrNameLst>
                                          <p:attrName>ppt_x</p:attrName>
                                          <p:attrName>ppt_y</p:attrName>
                                        </p:attrNameLst>
                                      </p:cBhvr>
                                      <p:rCtr x="10193" y="4606"/>
                                    </p:animMotion>
                                  </p:childTnLst>
                                </p:cTn>
                              </p:par>
                            </p:childTnLst>
                          </p:cTn>
                        </p:par>
                        <p:par>
                          <p:cTn id="51" fill="hold">
                            <p:stCondLst>
                              <p:cond delay="3000"/>
                            </p:stCondLst>
                            <p:childTnLst>
                              <p:par>
                                <p:cTn id="52" presetID="10" presetClass="exit" presetSubtype="0" fill="hold" grpId="1" nodeType="afterEffect">
                                  <p:stCondLst>
                                    <p:cond delay="0"/>
                                  </p:stCondLst>
                                  <p:childTnLst>
                                    <p:animEffect transition="out" filter="fade">
                                      <p:cBhvr>
                                        <p:cTn id="53" dur="500"/>
                                        <p:tgtEl>
                                          <p:spTgt spid="46"/>
                                        </p:tgtEl>
                                      </p:cBhvr>
                                    </p:animEffect>
                                    <p:set>
                                      <p:cBhvr>
                                        <p:cTn id="54" dur="1" fill="hold">
                                          <p:stCondLst>
                                            <p:cond delay="499"/>
                                          </p:stCondLst>
                                        </p:cTn>
                                        <p:tgtEl>
                                          <p:spTgt spid="46"/>
                                        </p:tgtEl>
                                        <p:attrNameLst>
                                          <p:attrName>style.visibility</p:attrName>
                                        </p:attrNameLst>
                                      </p:cBhvr>
                                      <p:to>
                                        <p:strVal val="hidden"/>
                                      </p:to>
                                    </p:set>
                                  </p:childTnLst>
                                </p:cTn>
                              </p:par>
                            </p:childTnLst>
                          </p:cTn>
                        </p:par>
                        <p:par>
                          <p:cTn id="55" fill="hold">
                            <p:stCondLst>
                              <p:cond delay="3500"/>
                            </p:stCondLst>
                            <p:childTnLst>
                              <p:par>
                                <p:cTn id="56" presetID="10" presetClass="exit" presetSubtype="0" fill="hold" grpId="1" nodeType="afterEffect">
                                  <p:stCondLst>
                                    <p:cond delay="0"/>
                                  </p:stCondLst>
                                  <p:childTnLst>
                                    <p:animEffect transition="out" filter="fade">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childTnLst>
                          </p:cTn>
                        </p:par>
                        <p:par>
                          <p:cTn id="59" fill="hold">
                            <p:stCondLst>
                              <p:cond delay="4000"/>
                            </p:stCondLst>
                            <p:childTnLst>
                              <p:par>
                                <p:cTn id="60" presetID="1" presetClass="entr" presetSubtype="0" fill="hold" grpId="0" nodeType="afterEffect">
                                  <p:stCondLst>
                                    <p:cond delay="0"/>
                                  </p:stCondLst>
                                  <p:iterate>
                                    <p:tmAbs val="0"/>
                                  </p:iterate>
                                  <p:childTnLst>
                                    <p:set>
                                      <p:cBhvr>
                                        <p:cTn id="61" fill="hold"/>
                                        <p:tgtEl>
                                          <p:spTgt spid="52"/>
                                        </p:tgtEl>
                                        <p:attrNameLst>
                                          <p:attrName>style.visibility</p:attrName>
                                        </p:attrNameLst>
                                      </p:cBhvr>
                                      <p:to>
                                        <p:strVal val="visible"/>
                                      </p:to>
                                    </p:set>
                                  </p:childTnLst>
                                </p:cTn>
                              </p:par>
                            </p:childTnLst>
                          </p:cTn>
                        </p:par>
                        <p:par>
                          <p:cTn id="62" fill="hold">
                            <p:stCondLst>
                              <p:cond delay="4000"/>
                            </p:stCondLst>
                            <p:childTnLst>
                              <p:par>
                                <p:cTn id="63" presetID="-1" presetClass="path" presetSubtype="0" accel="50000" decel="50000" fill="hold" nodeType="afterEffect">
                                  <p:stCondLst>
                                    <p:cond delay="0"/>
                                  </p:stCondLst>
                                  <p:childTnLst>
                                    <p:animMotion origin="layout" path="M 4.14062E-6 -3.64583E-7 L 0.20385 0.09212 " pathEditMode="relative" rAng="0" ptsTypes="AA">
                                      <p:cBhvr>
                                        <p:cTn id="64" dur="1000" fill="hold"/>
                                        <p:tgtEl>
                                          <p:spTgt spid="52"/>
                                        </p:tgtEl>
                                        <p:attrNameLst>
                                          <p:attrName>ppt_x</p:attrName>
                                          <p:attrName>ppt_y</p:attrName>
                                        </p:attrNameLst>
                                      </p:cBhvr>
                                      <p:rCtr x="10193" y="4606"/>
                                    </p:animMotion>
                                  </p:childTnLst>
                                </p:cTn>
                              </p:par>
                            </p:childTnLst>
                          </p:cTn>
                        </p:par>
                        <p:par>
                          <p:cTn id="65" fill="hold">
                            <p:stCondLst>
                              <p:cond delay="5000"/>
                            </p:stCondLst>
                            <p:childTnLst>
                              <p:par>
                                <p:cTn id="66" presetID="10" presetClass="exit" presetSubtype="0" fill="hold" grpId="1" nodeType="afterEffect">
                                  <p:stCondLst>
                                    <p:cond delay="0"/>
                                  </p:stCondLst>
                                  <p:childTnLst>
                                    <p:animEffect transition="out" filter="fade">
                                      <p:cBhvr>
                                        <p:cTn id="67" dur="500"/>
                                        <p:tgtEl>
                                          <p:spTgt spid="52"/>
                                        </p:tgtEl>
                                      </p:cBhvr>
                                    </p:animEffect>
                                    <p:set>
                                      <p:cBhvr>
                                        <p:cTn id="68" dur="1" fill="hold">
                                          <p:stCondLst>
                                            <p:cond delay="499"/>
                                          </p:stCondLst>
                                        </p:cTn>
                                        <p:tgtEl>
                                          <p:spTgt spid="52"/>
                                        </p:tgtEl>
                                        <p:attrNameLst>
                                          <p:attrName>style.visibility</p:attrName>
                                        </p:attrNameLst>
                                      </p:cBhvr>
                                      <p:to>
                                        <p:strVal val="hidden"/>
                                      </p:to>
                                    </p:set>
                                  </p:childTnLst>
                                </p:cTn>
                              </p:par>
                            </p:childTnLst>
                          </p:cTn>
                        </p:par>
                        <p:par>
                          <p:cTn id="69" fill="hold">
                            <p:stCondLst>
                              <p:cond delay="5500"/>
                            </p:stCondLst>
                            <p:childTnLst>
                              <p:par>
                                <p:cTn id="70" presetID="10" presetClass="exit" presetSubtype="0" fill="hold" grpId="1" nodeType="afterEffect">
                                  <p:stCondLst>
                                    <p:cond delay="0"/>
                                  </p:stCondLst>
                                  <p:childTnLst>
                                    <p:animEffect transition="out" filter="fade">
                                      <p:cBhvr>
                                        <p:cTn id="71" dur="500"/>
                                        <p:tgtEl>
                                          <p:spTgt spid="14"/>
                                        </p:tgtEl>
                                      </p:cBhvr>
                                    </p:animEffect>
                                    <p:set>
                                      <p:cBhvr>
                                        <p:cTn id="7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dvAuto="0"/>
      <p:bldP spid="14" grpId="1" animBg="1" advAuto="0"/>
      <p:bldP spid="15" grpId="0" animBg="1" advAuto="0"/>
      <p:bldP spid="15" grpId="1" animBg="1" advAuto="0"/>
      <p:bldP spid="16" grpId="0" animBg="1" advAuto="0"/>
      <p:bldP spid="16" grpId="1" animBg="1" advAuto="0"/>
      <p:bldP spid="35" grpId="0" animBg="1" advAuto="0"/>
      <p:bldP spid="35" grpId="1" animBg="1" advAuto="0"/>
      <p:bldP spid="46" grpId="0" animBg="1" advAuto="0"/>
      <p:bldP spid="46" grpId="1" animBg="1" advAuto="0"/>
      <p:bldP spid="52" grpId="0" animBg="1" advAuto="0"/>
      <p:bldP spid="52" grpId="1" animBg="1" advAuto="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8EC9-92D7-401F-A940-D70FF73B06BC}"/>
              </a:ext>
            </a:extLst>
          </p:cNvPr>
          <p:cNvSpPr>
            <a:spLocks noGrp="1"/>
          </p:cNvSpPr>
          <p:nvPr>
            <p:ph type="title"/>
          </p:nvPr>
        </p:nvSpPr>
        <p:spPr/>
        <p:txBody>
          <a:bodyPr>
            <a:normAutofit/>
          </a:bodyPr>
          <a:lstStyle/>
          <a:p>
            <a:r>
              <a:rPr lang="en-US" sz="6000" dirty="0"/>
              <a:t>Two approaches to deal with </a:t>
            </a:r>
            <a:br>
              <a:rPr lang="en-US" sz="6000" dirty="0"/>
            </a:br>
            <a:r>
              <a:rPr lang="en-US" sz="6000" b="1" dirty="0">
                <a:latin typeface="Helvetica" panose="020B0604020202020204" pitchFamily="34" charset="0"/>
                <a:cs typeface="Helvetica" panose="020B0604020202020204" pitchFamily="34" charset="0"/>
              </a:rPr>
              <a:t>highly skewed workloads</a:t>
            </a:r>
          </a:p>
        </p:txBody>
      </p:sp>
      <p:grpSp>
        <p:nvGrpSpPr>
          <p:cNvPr id="13" name="Group 12">
            <a:extLst>
              <a:ext uri="{FF2B5EF4-FFF2-40B4-BE49-F238E27FC236}">
                <a16:creationId xmlns:a16="http://schemas.microsoft.com/office/drawing/2014/main" id="{6371B9DA-9180-4C9D-B8CB-720CFAB8BF1C}"/>
              </a:ext>
            </a:extLst>
          </p:cNvPr>
          <p:cNvGrpSpPr/>
          <p:nvPr/>
        </p:nvGrpSpPr>
        <p:grpSpPr>
          <a:xfrm>
            <a:off x="6973919" y="3097431"/>
            <a:ext cx="5862318" cy="5480597"/>
            <a:chOff x="6863079" y="3097431"/>
            <a:chExt cx="5862318" cy="5480597"/>
          </a:xfrm>
        </p:grpSpPr>
        <p:sp>
          <p:nvSpPr>
            <p:cNvPr id="10" name="TextBox 9">
              <a:extLst>
                <a:ext uri="{FF2B5EF4-FFF2-40B4-BE49-F238E27FC236}">
                  <a16:creationId xmlns:a16="http://schemas.microsoft.com/office/drawing/2014/main" id="{B7573E3A-2C8D-46CC-9C1B-7722DA15E44D}"/>
                </a:ext>
              </a:extLst>
            </p:cNvPr>
            <p:cNvSpPr txBox="1"/>
            <p:nvPr/>
          </p:nvSpPr>
          <p:spPr>
            <a:xfrm>
              <a:off x="7493008" y="3097431"/>
              <a:ext cx="4660888" cy="707886"/>
            </a:xfrm>
            <a:prstGeom prst="rect">
              <a:avLst/>
            </a:prstGeom>
            <a:noFill/>
          </p:spPr>
          <p:txBody>
            <a:bodyPr wrap="square" rtlCol="0">
              <a:spAutoFit/>
            </a:bodyPr>
            <a:lstStyle/>
            <a:p>
              <a:r>
                <a:rPr lang="en-US" sz="4000" b="1" dirty="0"/>
                <a:t>Selective Replication</a:t>
              </a:r>
            </a:p>
          </p:txBody>
        </p:sp>
        <p:sp>
          <p:nvSpPr>
            <p:cNvPr id="11" name="TextBox 10">
              <a:extLst>
                <a:ext uri="{FF2B5EF4-FFF2-40B4-BE49-F238E27FC236}">
                  <a16:creationId xmlns:a16="http://schemas.microsoft.com/office/drawing/2014/main" id="{649C8663-4610-483E-9A29-36467FB7B0C4}"/>
                </a:ext>
              </a:extLst>
            </p:cNvPr>
            <p:cNvSpPr txBox="1"/>
            <p:nvPr/>
          </p:nvSpPr>
          <p:spPr>
            <a:xfrm>
              <a:off x="6863079" y="4053713"/>
              <a:ext cx="5862318" cy="4524315"/>
            </a:xfrm>
            <a:prstGeom prst="rect">
              <a:avLst/>
            </a:prstGeom>
            <a:noFill/>
          </p:spPr>
          <p:txBody>
            <a:bodyPr wrap="square" rtlCol="0">
              <a:spAutoFit/>
            </a:bodyPr>
            <a:lstStyle/>
            <a:p>
              <a:pPr marL="571500" indent="-571500" algn="l">
                <a:buClr>
                  <a:schemeClr val="tx1"/>
                </a:buClr>
                <a:buFont typeface="Arial" panose="020B0604020202020204" pitchFamily="34" charset="0"/>
                <a:buChar char="•"/>
              </a:pPr>
              <a:r>
                <a:rPr lang="en-US" dirty="0">
                  <a:solidFill>
                    <a:srgbClr val="C00000"/>
                  </a:solidFill>
                </a:rPr>
                <a:t>Replicate</a:t>
              </a:r>
              <a:r>
                <a:rPr lang="en-US" dirty="0"/>
                <a:t> popular objects on multiple servers</a:t>
              </a:r>
            </a:p>
            <a:p>
              <a:pPr marL="571500" indent="-571500" algn="l">
                <a:buFont typeface="Arial" panose="020B0604020202020204" pitchFamily="34" charset="0"/>
                <a:buChar char="•"/>
              </a:pPr>
              <a:r>
                <a:rPr lang="en-US" dirty="0"/>
                <a:t>Requests to replicated objects can be forwarded to </a:t>
              </a:r>
              <a:r>
                <a:rPr lang="en-US" i="1" dirty="0"/>
                <a:t>any</a:t>
              </a:r>
              <a:r>
                <a:rPr lang="en-US" dirty="0"/>
                <a:t> replica</a:t>
              </a:r>
            </a:p>
            <a:p>
              <a:pPr marL="571500" indent="-571500" algn="l">
                <a:buFont typeface="Arial" panose="020B0604020202020204" pitchFamily="34" charset="0"/>
                <a:buChar char="•"/>
              </a:pPr>
              <a:r>
                <a:rPr lang="en-US" b="1" dirty="0"/>
                <a:t>Distribute</a:t>
              </a:r>
              <a:r>
                <a:rPr lang="en-US" dirty="0"/>
                <a:t> load across servers</a:t>
              </a:r>
            </a:p>
            <a:p>
              <a:pPr marL="571500" indent="-571500" algn="l">
                <a:buFont typeface="Arial" panose="020B0604020202020204" pitchFamily="34" charset="0"/>
                <a:buChar char="•"/>
              </a:pPr>
              <a:endParaRPr lang="en-US" dirty="0"/>
            </a:p>
          </p:txBody>
        </p:sp>
      </p:grpSp>
      <p:sp>
        <p:nvSpPr>
          <p:cNvPr id="24" name="Rectangle">
            <a:extLst>
              <a:ext uri="{FF2B5EF4-FFF2-40B4-BE49-F238E27FC236}">
                <a16:creationId xmlns:a16="http://schemas.microsoft.com/office/drawing/2014/main" id="{51886262-0281-4982-8D16-377A667ED4B4}"/>
              </a:ext>
            </a:extLst>
          </p:cNvPr>
          <p:cNvSpPr/>
          <p:nvPr/>
        </p:nvSpPr>
        <p:spPr>
          <a:xfrm>
            <a:off x="2602390" y="8812478"/>
            <a:ext cx="304253" cy="172496"/>
          </a:xfrm>
          <a:prstGeom prst="rect">
            <a:avLst/>
          </a:prstGeom>
          <a:solidFill>
            <a:srgbClr val="6D8DF1"/>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25" name="Rectangle">
            <a:extLst>
              <a:ext uri="{FF2B5EF4-FFF2-40B4-BE49-F238E27FC236}">
                <a16:creationId xmlns:a16="http://schemas.microsoft.com/office/drawing/2014/main" id="{70D59038-5C9A-4FF9-91F6-3D99ED913B75}"/>
              </a:ext>
            </a:extLst>
          </p:cNvPr>
          <p:cNvSpPr/>
          <p:nvPr/>
        </p:nvSpPr>
        <p:spPr>
          <a:xfrm>
            <a:off x="2602390" y="8621978"/>
            <a:ext cx="304253" cy="172496"/>
          </a:xfrm>
          <a:prstGeom prst="rect">
            <a:avLst/>
          </a:prstGeom>
          <a:solidFill>
            <a:srgbClr val="FAD129"/>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grpSp>
        <p:nvGrpSpPr>
          <p:cNvPr id="35" name="Group">
            <a:extLst>
              <a:ext uri="{FF2B5EF4-FFF2-40B4-BE49-F238E27FC236}">
                <a16:creationId xmlns:a16="http://schemas.microsoft.com/office/drawing/2014/main" id="{990648A7-36AB-4FB0-AC1F-FB72F09206D4}"/>
              </a:ext>
            </a:extLst>
          </p:cNvPr>
          <p:cNvGrpSpPr/>
          <p:nvPr/>
        </p:nvGrpSpPr>
        <p:grpSpPr>
          <a:xfrm>
            <a:off x="2201068" y="2793279"/>
            <a:ext cx="2570568" cy="1000736"/>
            <a:chOff x="0" y="0"/>
            <a:chExt cx="2995456" cy="1059545"/>
          </a:xfrm>
        </p:grpSpPr>
        <p:grpSp>
          <p:nvGrpSpPr>
            <p:cNvPr id="36" name="GET">
              <a:extLst>
                <a:ext uri="{FF2B5EF4-FFF2-40B4-BE49-F238E27FC236}">
                  <a16:creationId xmlns:a16="http://schemas.microsoft.com/office/drawing/2014/main" id="{3B5CC8D1-6500-4737-9D7D-AC7BF0B913F0}"/>
                </a:ext>
              </a:extLst>
            </p:cNvPr>
            <p:cNvGrpSpPr/>
            <p:nvPr/>
          </p:nvGrpSpPr>
          <p:grpSpPr>
            <a:xfrm>
              <a:off x="380939" y="401956"/>
              <a:ext cx="2614518" cy="657590"/>
              <a:chOff x="0" y="0"/>
              <a:chExt cx="2614516" cy="657588"/>
            </a:xfrm>
          </p:grpSpPr>
          <p:sp>
            <p:nvSpPr>
              <p:cNvPr id="39" name="GET">
                <a:extLst>
                  <a:ext uri="{FF2B5EF4-FFF2-40B4-BE49-F238E27FC236}">
                    <a16:creationId xmlns:a16="http://schemas.microsoft.com/office/drawing/2014/main" id="{D46EB405-10EE-415B-813A-28E4CDC8B123}"/>
                  </a:ext>
                </a:extLst>
              </p:cNvPr>
              <p:cNvSpPr/>
              <p:nvPr/>
            </p:nvSpPr>
            <p:spPr>
              <a:xfrm>
                <a:off x="38100" y="38100"/>
                <a:ext cx="2538317" cy="581389"/>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defRPr sz="2400">
                    <a:solidFill>
                      <a:schemeClr val="accent1"/>
                    </a:solidFill>
                    <a:latin typeface="Chalkboard SE Bold"/>
                    <a:ea typeface="Chalkboard SE Bold"/>
                    <a:cs typeface="Chalkboard SE Bold"/>
                    <a:sym typeface="Chalkboard SE Bold"/>
                  </a:defRPr>
                </a:lvl1pPr>
              </a:lstStyle>
              <a:p>
                <a:r>
                  <a:t>GET</a:t>
                </a:r>
              </a:p>
            </p:txBody>
          </p:sp>
          <p:pic>
            <p:nvPicPr>
              <p:cNvPr id="40" name="GET GET" descr="GET GET">
                <a:extLst>
                  <a:ext uri="{FF2B5EF4-FFF2-40B4-BE49-F238E27FC236}">
                    <a16:creationId xmlns:a16="http://schemas.microsoft.com/office/drawing/2014/main" id="{E793D9E6-6E69-4FA5-8E03-CCB55977029E}"/>
                  </a:ext>
                </a:extLst>
              </p:cNvPr>
              <p:cNvPicPr>
                <a:picLocks/>
              </p:cNvPicPr>
              <p:nvPr/>
            </p:nvPicPr>
            <p:blipFill>
              <a:blip r:embed="rId3"/>
              <a:stretch>
                <a:fillRect/>
              </a:stretch>
            </p:blipFill>
            <p:spPr>
              <a:xfrm>
                <a:off x="0" y="-1"/>
                <a:ext cx="2614517" cy="657590"/>
              </a:xfrm>
              <a:prstGeom prst="rect">
                <a:avLst/>
              </a:prstGeom>
              <a:effectLst/>
            </p:spPr>
          </p:pic>
        </p:grpSp>
        <p:pic>
          <p:nvPicPr>
            <p:cNvPr id="37" name="JustinBieberTwitter.png" descr="JustinBieberTwitter.png">
              <a:extLst>
                <a:ext uri="{FF2B5EF4-FFF2-40B4-BE49-F238E27FC236}">
                  <a16:creationId xmlns:a16="http://schemas.microsoft.com/office/drawing/2014/main" id="{33F7A85D-68F3-46DC-BCBE-BFBC0FBFA30B}"/>
                </a:ext>
              </a:extLst>
            </p:cNvPr>
            <p:cNvPicPr>
              <a:picLocks noChangeAspect="1"/>
            </p:cNvPicPr>
            <p:nvPr/>
          </p:nvPicPr>
          <p:blipFill>
            <a:blip r:embed="rId4"/>
            <a:stretch>
              <a:fillRect/>
            </a:stretch>
          </p:blipFill>
          <p:spPr>
            <a:xfrm>
              <a:off x="1099178" y="493858"/>
              <a:ext cx="1831360" cy="473786"/>
            </a:xfrm>
            <a:prstGeom prst="rect">
              <a:avLst/>
            </a:prstGeom>
            <a:ln w="12700" cap="flat">
              <a:noFill/>
              <a:miter lim="400000"/>
            </a:ln>
            <a:effectLst/>
          </p:spPr>
        </p:pic>
        <p:pic>
          <p:nvPicPr>
            <p:cNvPr id="38" name="usericon.png" descr="usericon.png">
              <a:extLst>
                <a:ext uri="{FF2B5EF4-FFF2-40B4-BE49-F238E27FC236}">
                  <a16:creationId xmlns:a16="http://schemas.microsoft.com/office/drawing/2014/main" id="{E0E69846-52DD-4C2B-9B2F-FD8E6CA7558F}"/>
                </a:ext>
              </a:extLst>
            </p:cNvPr>
            <p:cNvPicPr>
              <a:picLocks noChangeAspect="1"/>
            </p:cNvPicPr>
            <p:nvPr/>
          </p:nvPicPr>
          <p:blipFill>
            <a:blip r:embed="rId5"/>
            <a:stretch>
              <a:fillRect/>
            </a:stretch>
          </p:blipFill>
          <p:spPr>
            <a:xfrm>
              <a:off x="0" y="0"/>
              <a:ext cx="657589" cy="657589"/>
            </a:xfrm>
            <a:prstGeom prst="rect">
              <a:avLst/>
            </a:prstGeom>
            <a:ln w="12700" cap="flat">
              <a:noFill/>
              <a:miter lim="400000"/>
            </a:ln>
            <a:effectLst/>
          </p:spPr>
        </p:pic>
      </p:grpSp>
      <p:grpSp>
        <p:nvGrpSpPr>
          <p:cNvPr id="46" name="Group">
            <a:extLst>
              <a:ext uri="{FF2B5EF4-FFF2-40B4-BE49-F238E27FC236}">
                <a16:creationId xmlns:a16="http://schemas.microsoft.com/office/drawing/2014/main" id="{B2C8870C-7667-404F-BED6-10C9A630A026}"/>
              </a:ext>
            </a:extLst>
          </p:cNvPr>
          <p:cNvGrpSpPr/>
          <p:nvPr/>
        </p:nvGrpSpPr>
        <p:grpSpPr>
          <a:xfrm>
            <a:off x="2206055" y="2822097"/>
            <a:ext cx="2570568" cy="1000736"/>
            <a:chOff x="0" y="0"/>
            <a:chExt cx="2995456" cy="1059545"/>
          </a:xfrm>
        </p:grpSpPr>
        <p:grpSp>
          <p:nvGrpSpPr>
            <p:cNvPr id="47" name="GET">
              <a:extLst>
                <a:ext uri="{FF2B5EF4-FFF2-40B4-BE49-F238E27FC236}">
                  <a16:creationId xmlns:a16="http://schemas.microsoft.com/office/drawing/2014/main" id="{4E9E3A6E-0C3B-44DE-96B0-7B20C9F4E9A0}"/>
                </a:ext>
              </a:extLst>
            </p:cNvPr>
            <p:cNvGrpSpPr/>
            <p:nvPr/>
          </p:nvGrpSpPr>
          <p:grpSpPr>
            <a:xfrm>
              <a:off x="380939" y="401956"/>
              <a:ext cx="2614518" cy="657590"/>
              <a:chOff x="0" y="0"/>
              <a:chExt cx="2614516" cy="657588"/>
            </a:xfrm>
          </p:grpSpPr>
          <p:sp>
            <p:nvSpPr>
              <p:cNvPr id="50" name="GET">
                <a:extLst>
                  <a:ext uri="{FF2B5EF4-FFF2-40B4-BE49-F238E27FC236}">
                    <a16:creationId xmlns:a16="http://schemas.microsoft.com/office/drawing/2014/main" id="{B6C6E34D-B57F-446E-AFF0-F528F17500E9}"/>
                  </a:ext>
                </a:extLst>
              </p:cNvPr>
              <p:cNvSpPr/>
              <p:nvPr/>
            </p:nvSpPr>
            <p:spPr>
              <a:xfrm>
                <a:off x="38100" y="38100"/>
                <a:ext cx="2538317" cy="581389"/>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defRPr sz="2400">
                    <a:solidFill>
                      <a:schemeClr val="accent1"/>
                    </a:solidFill>
                    <a:latin typeface="Chalkboard SE Bold"/>
                    <a:ea typeface="Chalkboard SE Bold"/>
                    <a:cs typeface="Chalkboard SE Bold"/>
                    <a:sym typeface="Chalkboard SE Bold"/>
                  </a:defRPr>
                </a:lvl1pPr>
              </a:lstStyle>
              <a:p>
                <a:r>
                  <a:t>GET</a:t>
                </a:r>
              </a:p>
            </p:txBody>
          </p:sp>
          <p:pic>
            <p:nvPicPr>
              <p:cNvPr id="51" name="GET GET" descr="GET GET">
                <a:extLst>
                  <a:ext uri="{FF2B5EF4-FFF2-40B4-BE49-F238E27FC236}">
                    <a16:creationId xmlns:a16="http://schemas.microsoft.com/office/drawing/2014/main" id="{7996B07A-C6AD-4EC2-949C-063F5162827E}"/>
                  </a:ext>
                </a:extLst>
              </p:cNvPr>
              <p:cNvPicPr>
                <a:picLocks/>
              </p:cNvPicPr>
              <p:nvPr/>
            </p:nvPicPr>
            <p:blipFill>
              <a:blip r:embed="rId3"/>
              <a:stretch>
                <a:fillRect/>
              </a:stretch>
            </p:blipFill>
            <p:spPr>
              <a:xfrm>
                <a:off x="0" y="-1"/>
                <a:ext cx="2614517" cy="657590"/>
              </a:xfrm>
              <a:prstGeom prst="rect">
                <a:avLst/>
              </a:prstGeom>
              <a:effectLst/>
            </p:spPr>
          </p:pic>
        </p:grpSp>
        <p:pic>
          <p:nvPicPr>
            <p:cNvPr id="48" name="JustinBieberTwitter.png" descr="JustinBieberTwitter.png">
              <a:extLst>
                <a:ext uri="{FF2B5EF4-FFF2-40B4-BE49-F238E27FC236}">
                  <a16:creationId xmlns:a16="http://schemas.microsoft.com/office/drawing/2014/main" id="{8E86D70C-F26E-4010-80AE-55F623DECF2F}"/>
                </a:ext>
              </a:extLst>
            </p:cNvPr>
            <p:cNvPicPr>
              <a:picLocks noChangeAspect="1"/>
            </p:cNvPicPr>
            <p:nvPr/>
          </p:nvPicPr>
          <p:blipFill>
            <a:blip r:embed="rId4"/>
            <a:stretch>
              <a:fillRect/>
            </a:stretch>
          </p:blipFill>
          <p:spPr>
            <a:xfrm>
              <a:off x="1099178" y="493858"/>
              <a:ext cx="1831360" cy="473786"/>
            </a:xfrm>
            <a:prstGeom prst="rect">
              <a:avLst/>
            </a:prstGeom>
            <a:ln w="12700" cap="flat">
              <a:noFill/>
              <a:miter lim="400000"/>
            </a:ln>
            <a:effectLst/>
          </p:spPr>
        </p:pic>
        <p:pic>
          <p:nvPicPr>
            <p:cNvPr id="49" name="usericon.png" descr="usericon.png">
              <a:extLst>
                <a:ext uri="{FF2B5EF4-FFF2-40B4-BE49-F238E27FC236}">
                  <a16:creationId xmlns:a16="http://schemas.microsoft.com/office/drawing/2014/main" id="{ADD4F697-D346-41EA-8804-3745EC97CE6A}"/>
                </a:ext>
              </a:extLst>
            </p:cNvPr>
            <p:cNvPicPr>
              <a:picLocks noChangeAspect="1"/>
            </p:cNvPicPr>
            <p:nvPr/>
          </p:nvPicPr>
          <p:blipFill>
            <a:blip r:embed="rId5"/>
            <a:stretch>
              <a:fillRect/>
            </a:stretch>
          </p:blipFill>
          <p:spPr>
            <a:xfrm>
              <a:off x="0" y="0"/>
              <a:ext cx="657589" cy="657589"/>
            </a:xfrm>
            <a:prstGeom prst="rect">
              <a:avLst/>
            </a:prstGeom>
            <a:ln w="12700" cap="flat">
              <a:noFill/>
              <a:miter lim="400000"/>
            </a:ln>
            <a:effectLst/>
          </p:spPr>
        </p:pic>
      </p:grpSp>
      <p:grpSp>
        <p:nvGrpSpPr>
          <p:cNvPr id="52" name="Group">
            <a:extLst>
              <a:ext uri="{FF2B5EF4-FFF2-40B4-BE49-F238E27FC236}">
                <a16:creationId xmlns:a16="http://schemas.microsoft.com/office/drawing/2014/main" id="{32DFFB0B-6E3B-450C-B701-43C54A2137A5}"/>
              </a:ext>
            </a:extLst>
          </p:cNvPr>
          <p:cNvGrpSpPr/>
          <p:nvPr/>
        </p:nvGrpSpPr>
        <p:grpSpPr>
          <a:xfrm>
            <a:off x="2206053" y="2804581"/>
            <a:ext cx="2570568" cy="1000736"/>
            <a:chOff x="0" y="0"/>
            <a:chExt cx="2995456" cy="1059545"/>
          </a:xfrm>
        </p:grpSpPr>
        <p:grpSp>
          <p:nvGrpSpPr>
            <p:cNvPr id="53" name="GET">
              <a:extLst>
                <a:ext uri="{FF2B5EF4-FFF2-40B4-BE49-F238E27FC236}">
                  <a16:creationId xmlns:a16="http://schemas.microsoft.com/office/drawing/2014/main" id="{1E3BA246-2B72-4AE2-B663-90D32CC33E5F}"/>
                </a:ext>
              </a:extLst>
            </p:cNvPr>
            <p:cNvGrpSpPr/>
            <p:nvPr/>
          </p:nvGrpSpPr>
          <p:grpSpPr>
            <a:xfrm>
              <a:off x="380939" y="401956"/>
              <a:ext cx="2614518" cy="657590"/>
              <a:chOff x="0" y="0"/>
              <a:chExt cx="2614516" cy="657588"/>
            </a:xfrm>
          </p:grpSpPr>
          <p:sp>
            <p:nvSpPr>
              <p:cNvPr id="56" name="GET">
                <a:extLst>
                  <a:ext uri="{FF2B5EF4-FFF2-40B4-BE49-F238E27FC236}">
                    <a16:creationId xmlns:a16="http://schemas.microsoft.com/office/drawing/2014/main" id="{D3FDE3B2-1405-4D62-9A39-7FAB5704BDD9}"/>
                  </a:ext>
                </a:extLst>
              </p:cNvPr>
              <p:cNvSpPr/>
              <p:nvPr/>
            </p:nvSpPr>
            <p:spPr>
              <a:xfrm>
                <a:off x="38100" y="38100"/>
                <a:ext cx="2538317" cy="581389"/>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defRPr sz="2400">
                    <a:solidFill>
                      <a:schemeClr val="accent1"/>
                    </a:solidFill>
                    <a:latin typeface="Chalkboard SE Bold"/>
                    <a:ea typeface="Chalkboard SE Bold"/>
                    <a:cs typeface="Chalkboard SE Bold"/>
                    <a:sym typeface="Chalkboard SE Bold"/>
                  </a:defRPr>
                </a:lvl1pPr>
              </a:lstStyle>
              <a:p>
                <a:r>
                  <a:t>GET</a:t>
                </a:r>
              </a:p>
            </p:txBody>
          </p:sp>
          <p:pic>
            <p:nvPicPr>
              <p:cNvPr id="57" name="GET GET" descr="GET GET">
                <a:extLst>
                  <a:ext uri="{FF2B5EF4-FFF2-40B4-BE49-F238E27FC236}">
                    <a16:creationId xmlns:a16="http://schemas.microsoft.com/office/drawing/2014/main" id="{10D74EBB-5A14-4FAF-9CD3-869BCDED4405}"/>
                  </a:ext>
                </a:extLst>
              </p:cNvPr>
              <p:cNvPicPr>
                <a:picLocks/>
              </p:cNvPicPr>
              <p:nvPr/>
            </p:nvPicPr>
            <p:blipFill>
              <a:blip r:embed="rId3"/>
              <a:stretch>
                <a:fillRect/>
              </a:stretch>
            </p:blipFill>
            <p:spPr>
              <a:xfrm>
                <a:off x="0" y="-1"/>
                <a:ext cx="2614517" cy="657590"/>
              </a:xfrm>
              <a:prstGeom prst="rect">
                <a:avLst/>
              </a:prstGeom>
              <a:effectLst/>
            </p:spPr>
          </p:pic>
        </p:grpSp>
        <p:pic>
          <p:nvPicPr>
            <p:cNvPr id="54" name="JustinBieberTwitter.png" descr="JustinBieberTwitter.png">
              <a:extLst>
                <a:ext uri="{FF2B5EF4-FFF2-40B4-BE49-F238E27FC236}">
                  <a16:creationId xmlns:a16="http://schemas.microsoft.com/office/drawing/2014/main" id="{46A52061-B710-4F6C-9D88-5AD07502EB7C}"/>
                </a:ext>
              </a:extLst>
            </p:cNvPr>
            <p:cNvPicPr>
              <a:picLocks noChangeAspect="1"/>
            </p:cNvPicPr>
            <p:nvPr/>
          </p:nvPicPr>
          <p:blipFill>
            <a:blip r:embed="rId4"/>
            <a:stretch>
              <a:fillRect/>
            </a:stretch>
          </p:blipFill>
          <p:spPr>
            <a:xfrm>
              <a:off x="1099178" y="493858"/>
              <a:ext cx="1831360" cy="473786"/>
            </a:xfrm>
            <a:prstGeom prst="rect">
              <a:avLst/>
            </a:prstGeom>
            <a:ln w="12700" cap="flat">
              <a:noFill/>
              <a:miter lim="400000"/>
            </a:ln>
            <a:effectLst/>
          </p:spPr>
        </p:pic>
        <p:pic>
          <p:nvPicPr>
            <p:cNvPr id="55" name="usericon.png" descr="usericon.png">
              <a:extLst>
                <a:ext uri="{FF2B5EF4-FFF2-40B4-BE49-F238E27FC236}">
                  <a16:creationId xmlns:a16="http://schemas.microsoft.com/office/drawing/2014/main" id="{37C9D48A-29A2-48B2-95F5-AC809EA0D450}"/>
                </a:ext>
              </a:extLst>
            </p:cNvPr>
            <p:cNvPicPr>
              <a:picLocks noChangeAspect="1"/>
            </p:cNvPicPr>
            <p:nvPr/>
          </p:nvPicPr>
          <p:blipFill>
            <a:blip r:embed="rId5"/>
            <a:stretch>
              <a:fillRect/>
            </a:stretch>
          </p:blipFill>
          <p:spPr>
            <a:xfrm>
              <a:off x="0" y="0"/>
              <a:ext cx="657589" cy="657589"/>
            </a:xfrm>
            <a:prstGeom prst="rect">
              <a:avLst/>
            </a:prstGeom>
            <a:ln w="12700" cap="flat">
              <a:noFill/>
              <a:miter lim="400000"/>
            </a:ln>
            <a:effectLst/>
          </p:spPr>
        </p:pic>
      </p:grpSp>
      <p:sp>
        <p:nvSpPr>
          <p:cNvPr id="58" name="Rectangle">
            <a:extLst>
              <a:ext uri="{FF2B5EF4-FFF2-40B4-BE49-F238E27FC236}">
                <a16:creationId xmlns:a16="http://schemas.microsoft.com/office/drawing/2014/main" id="{D93F0C0F-BA34-4620-BB77-DDAF084C6058}"/>
              </a:ext>
            </a:extLst>
          </p:cNvPr>
          <p:cNvSpPr/>
          <p:nvPr/>
        </p:nvSpPr>
        <p:spPr>
          <a:xfrm>
            <a:off x="6663337" y="8840188"/>
            <a:ext cx="304253" cy="172496"/>
          </a:xfrm>
          <a:prstGeom prst="rect">
            <a:avLst/>
          </a:prstGeom>
          <a:solidFill>
            <a:srgbClr val="6D8DF1"/>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grpSp>
        <p:nvGrpSpPr>
          <p:cNvPr id="17" name="Group 16">
            <a:extLst>
              <a:ext uri="{FF2B5EF4-FFF2-40B4-BE49-F238E27FC236}">
                <a16:creationId xmlns:a16="http://schemas.microsoft.com/office/drawing/2014/main" id="{A5D47958-28D8-4425-BD2A-19DDCFEEF7BB}"/>
              </a:ext>
            </a:extLst>
          </p:cNvPr>
          <p:cNvGrpSpPr/>
          <p:nvPr/>
        </p:nvGrpSpPr>
        <p:grpSpPr>
          <a:xfrm>
            <a:off x="125408" y="6584283"/>
            <a:ext cx="6843084" cy="3435684"/>
            <a:chOff x="125408" y="6584283"/>
            <a:chExt cx="6843084" cy="3435684"/>
          </a:xfrm>
        </p:grpSpPr>
        <p:sp>
          <p:nvSpPr>
            <p:cNvPr id="23" name="Rectangle">
              <a:extLst>
                <a:ext uri="{FF2B5EF4-FFF2-40B4-BE49-F238E27FC236}">
                  <a16:creationId xmlns:a16="http://schemas.microsoft.com/office/drawing/2014/main" id="{6C3C719F-C784-4A74-9EE6-C94671B65F15}"/>
                </a:ext>
              </a:extLst>
            </p:cNvPr>
            <p:cNvSpPr/>
            <p:nvPr/>
          </p:nvSpPr>
          <p:spPr>
            <a:xfrm>
              <a:off x="2602390" y="8999152"/>
              <a:ext cx="304253" cy="172496"/>
            </a:xfrm>
            <a:prstGeom prst="rect">
              <a:avLst/>
            </a:prstGeom>
            <a:solidFill>
              <a:srgbClr val="0545F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grpSp>
          <p:nvGrpSpPr>
            <p:cNvPr id="18" name="Group">
              <a:extLst>
                <a:ext uri="{FF2B5EF4-FFF2-40B4-BE49-F238E27FC236}">
                  <a16:creationId xmlns:a16="http://schemas.microsoft.com/office/drawing/2014/main" id="{9F827A34-BA74-4743-9947-05922B1E4B54}"/>
                </a:ext>
              </a:extLst>
            </p:cNvPr>
            <p:cNvGrpSpPr/>
            <p:nvPr/>
          </p:nvGrpSpPr>
          <p:grpSpPr>
            <a:xfrm>
              <a:off x="125408" y="6584283"/>
              <a:ext cx="3157717" cy="1404644"/>
              <a:chOff x="0" y="0"/>
              <a:chExt cx="5378722" cy="2306410"/>
            </a:xfrm>
          </p:grpSpPr>
          <p:sp>
            <p:nvSpPr>
              <p:cNvPr id="33" name="Rectangle">
                <a:extLst>
                  <a:ext uri="{FF2B5EF4-FFF2-40B4-BE49-F238E27FC236}">
                    <a16:creationId xmlns:a16="http://schemas.microsoft.com/office/drawing/2014/main" id="{5662B4A6-42B1-4A02-AA6F-8AEEBCDED4FA}"/>
                  </a:ext>
                </a:extLst>
              </p:cNvPr>
              <p:cNvSpPr/>
              <p:nvPr/>
            </p:nvSpPr>
            <p:spPr>
              <a:xfrm>
                <a:off x="0" y="0"/>
                <a:ext cx="5378722" cy="2306410"/>
              </a:xfrm>
              <a:prstGeom prst="rect">
                <a:avLst/>
              </a:prstGeom>
              <a:solidFill>
                <a:srgbClr val="A6AAA9">
                  <a:alpha val="56471"/>
                </a:srgbClr>
              </a:solidFill>
              <a:ln w="12700" cap="flat">
                <a:noFill/>
                <a:miter lim="400000"/>
              </a:ln>
              <a:effectLst>
                <a:outerShdw blurRad="38100" dist="25400" dir="5400000" rotWithShape="0">
                  <a:srgbClr val="000000">
                    <a:alpha val="34604"/>
                  </a:srgbClr>
                </a:outerShdw>
              </a:effectLst>
            </p:spPr>
            <p:txBody>
              <a:bodyPr wrap="square" lIns="50800" tIns="50800" rIns="50800" bIns="50800" numCol="1" anchor="ctr">
                <a:noAutofit/>
              </a:bodyPr>
              <a:lstStyle/>
              <a:p>
                <a:pPr>
                  <a:defRPr sz="2400">
                    <a:solidFill>
                      <a:srgbClr val="FFFFFF"/>
                    </a:solidFill>
                  </a:defRPr>
                </a:pPr>
                <a:endParaRPr/>
              </a:p>
            </p:txBody>
          </p:sp>
          <p:pic>
            <p:nvPicPr>
              <p:cNvPr id="34" name="JustinBieberTweet.png" descr="JustinBieberTweet.png">
                <a:extLst>
                  <a:ext uri="{FF2B5EF4-FFF2-40B4-BE49-F238E27FC236}">
                    <a16:creationId xmlns:a16="http://schemas.microsoft.com/office/drawing/2014/main" id="{CB1B95A6-BB95-4FCE-AAF4-F9BDEF4B4756}"/>
                  </a:ext>
                </a:extLst>
              </p:cNvPr>
              <p:cNvPicPr>
                <a:picLocks noChangeAspect="1"/>
              </p:cNvPicPr>
              <p:nvPr/>
            </p:nvPicPr>
            <p:blipFill>
              <a:blip r:embed="rId6"/>
              <a:stretch>
                <a:fillRect/>
              </a:stretch>
            </p:blipFill>
            <p:spPr>
              <a:xfrm>
                <a:off x="125954" y="97684"/>
                <a:ext cx="5126813" cy="2111041"/>
              </a:xfrm>
              <a:prstGeom prst="rect">
                <a:avLst/>
              </a:prstGeom>
              <a:ln w="12700" cap="flat">
                <a:noFill/>
                <a:miter lim="400000"/>
              </a:ln>
              <a:effectLst/>
            </p:spPr>
          </p:pic>
        </p:grpSp>
        <p:pic>
          <p:nvPicPr>
            <p:cNvPr id="19" name="server.png" descr="server.png">
              <a:extLst>
                <a:ext uri="{FF2B5EF4-FFF2-40B4-BE49-F238E27FC236}">
                  <a16:creationId xmlns:a16="http://schemas.microsoft.com/office/drawing/2014/main" id="{AF91F1B0-37C2-47A1-A685-5679EDB1F275}"/>
                </a:ext>
              </a:extLst>
            </p:cNvPr>
            <p:cNvPicPr>
              <a:picLocks noChangeAspect="1"/>
            </p:cNvPicPr>
            <p:nvPr/>
          </p:nvPicPr>
          <p:blipFill>
            <a:blip r:embed="rId7"/>
            <a:srcRect/>
            <a:stretch>
              <a:fillRect/>
            </a:stretch>
          </p:blipFill>
          <p:spPr>
            <a:xfrm>
              <a:off x="372756" y="7860966"/>
              <a:ext cx="2159001" cy="2159001"/>
            </a:xfrm>
            <a:prstGeom prst="rect">
              <a:avLst/>
            </a:prstGeom>
            <a:ln w="12700" cap="flat">
              <a:noFill/>
              <a:miter lim="400000"/>
            </a:ln>
            <a:effectLst/>
          </p:spPr>
        </p:pic>
        <p:pic>
          <p:nvPicPr>
            <p:cNvPr id="21" name="server.png" descr="server.png">
              <a:extLst>
                <a:ext uri="{FF2B5EF4-FFF2-40B4-BE49-F238E27FC236}">
                  <a16:creationId xmlns:a16="http://schemas.microsoft.com/office/drawing/2014/main" id="{C0726293-C55E-467F-B6B2-0869AC19A5FB}"/>
                </a:ext>
              </a:extLst>
            </p:cNvPr>
            <p:cNvPicPr>
              <a:picLocks noChangeAspect="1"/>
            </p:cNvPicPr>
            <p:nvPr/>
          </p:nvPicPr>
          <p:blipFill>
            <a:blip r:embed="rId7"/>
            <a:srcRect/>
            <a:stretch>
              <a:fillRect/>
            </a:stretch>
          </p:blipFill>
          <p:spPr>
            <a:xfrm>
              <a:off x="4381573" y="7789761"/>
              <a:ext cx="2159001" cy="2159001"/>
            </a:xfrm>
            <a:prstGeom prst="rect">
              <a:avLst/>
            </a:prstGeom>
            <a:ln w="12700" cap="flat">
              <a:noFill/>
              <a:miter lim="400000"/>
            </a:ln>
            <a:effectLst/>
          </p:spPr>
        </p:pic>
        <p:grpSp>
          <p:nvGrpSpPr>
            <p:cNvPr id="22" name="Group">
              <a:extLst>
                <a:ext uri="{FF2B5EF4-FFF2-40B4-BE49-F238E27FC236}">
                  <a16:creationId xmlns:a16="http://schemas.microsoft.com/office/drawing/2014/main" id="{79E08309-6331-4C0E-A8D3-B1566CBF6AE7}"/>
                </a:ext>
              </a:extLst>
            </p:cNvPr>
            <p:cNvGrpSpPr/>
            <p:nvPr/>
          </p:nvGrpSpPr>
          <p:grpSpPr>
            <a:xfrm>
              <a:off x="3463629" y="6766640"/>
              <a:ext cx="3504863" cy="1163504"/>
              <a:chOff x="0" y="0"/>
              <a:chExt cx="5472458" cy="1878560"/>
            </a:xfrm>
          </p:grpSpPr>
          <p:sp>
            <p:nvSpPr>
              <p:cNvPr id="31" name="Rectangle">
                <a:extLst>
                  <a:ext uri="{FF2B5EF4-FFF2-40B4-BE49-F238E27FC236}">
                    <a16:creationId xmlns:a16="http://schemas.microsoft.com/office/drawing/2014/main" id="{AF50A8A6-3608-44F2-92E5-80C13ABFC419}"/>
                  </a:ext>
                </a:extLst>
              </p:cNvPr>
              <p:cNvSpPr/>
              <p:nvPr/>
            </p:nvSpPr>
            <p:spPr>
              <a:xfrm>
                <a:off x="0" y="0"/>
                <a:ext cx="5472459" cy="1878561"/>
              </a:xfrm>
              <a:prstGeom prst="rect">
                <a:avLst/>
              </a:prstGeom>
              <a:solidFill>
                <a:srgbClr val="A6AAA9">
                  <a:alpha val="56471"/>
                </a:srgbClr>
              </a:solidFill>
              <a:ln w="12700" cap="flat">
                <a:noFill/>
                <a:miter lim="400000"/>
              </a:ln>
              <a:effectLst>
                <a:outerShdw blurRad="38100" dist="25400" dir="5400000" rotWithShape="0">
                  <a:srgbClr val="000000">
                    <a:alpha val="34604"/>
                  </a:srgbClr>
                </a:outerShdw>
              </a:effectLst>
            </p:spPr>
            <p:txBody>
              <a:bodyPr wrap="square" lIns="50800" tIns="50800" rIns="50800" bIns="50800" numCol="1" anchor="ctr">
                <a:noAutofit/>
              </a:bodyPr>
              <a:lstStyle/>
              <a:p>
                <a:pPr>
                  <a:defRPr sz="2400">
                    <a:solidFill>
                      <a:srgbClr val="FFFFFF"/>
                    </a:solidFill>
                  </a:defRPr>
                </a:pPr>
                <a:endParaRPr/>
              </a:p>
            </p:txBody>
          </p:sp>
          <p:pic>
            <p:nvPicPr>
              <p:cNvPr id="32" name="JialinTweet.png" descr="JialinTweet.png">
                <a:extLst>
                  <a:ext uri="{FF2B5EF4-FFF2-40B4-BE49-F238E27FC236}">
                    <a16:creationId xmlns:a16="http://schemas.microsoft.com/office/drawing/2014/main" id="{4774EBDC-2357-4D48-9B99-9FFC0D3477B6}"/>
                  </a:ext>
                </a:extLst>
              </p:cNvPr>
              <p:cNvPicPr>
                <a:picLocks noChangeAspect="1"/>
              </p:cNvPicPr>
              <p:nvPr/>
            </p:nvPicPr>
            <p:blipFill>
              <a:blip r:embed="rId8"/>
              <a:stretch>
                <a:fillRect/>
              </a:stretch>
            </p:blipFill>
            <p:spPr>
              <a:xfrm>
                <a:off x="143096" y="114380"/>
                <a:ext cx="5186266" cy="1652487"/>
              </a:xfrm>
              <a:prstGeom prst="rect">
                <a:avLst/>
              </a:prstGeom>
              <a:ln w="12700" cap="flat">
                <a:noFill/>
                <a:miter lim="400000"/>
              </a:ln>
              <a:effectLst/>
            </p:spPr>
          </p:pic>
        </p:grpSp>
        <p:sp>
          <p:nvSpPr>
            <p:cNvPr id="27" name="Rectangle">
              <a:extLst>
                <a:ext uri="{FF2B5EF4-FFF2-40B4-BE49-F238E27FC236}">
                  <a16:creationId xmlns:a16="http://schemas.microsoft.com/office/drawing/2014/main" id="{7095DFAE-03EA-46AA-82FE-43CE46DF3D71}"/>
                </a:ext>
              </a:extLst>
            </p:cNvPr>
            <p:cNvSpPr/>
            <p:nvPr/>
          </p:nvSpPr>
          <p:spPr>
            <a:xfrm>
              <a:off x="6663338" y="9044375"/>
              <a:ext cx="304252" cy="172496"/>
            </a:xfrm>
            <a:prstGeom prst="rect">
              <a:avLst/>
            </a:prstGeom>
            <a:solidFill>
              <a:srgbClr val="0545F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30" name="Rectangle">
              <a:extLst>
                <a:ext uri="{FF2B5EF4-FFF2-40B4-BE49-F238E27FC236}">
                  <a16:creationId xmlns:a16="http://schemas.microsoft.com/office/drawing/2014/main" id="{2D6A5E8C-6DC3-423D-8F88-0220C06000AD}"/>
                </a:ext>
              </a:extLst>
            </p:cNvPr>
            <p:cNvSpPr/>
            <p:nvPr/>
          </p:nvSpPr>
          <p:spPr>
            <a:xfrm>
              <a:off x="2602390" y="8026018"/>
              <a:ext cx="304253" cy="1163504"/>
            </a:xfrm>
            <a:prstGeom prst="rect">
              <a:avLst/>
            </a:prstGeom>
            <a:noFill/>
            <a:ln w="25400" cap="flat">
              <a:solidFill>
                <a:srgbClr val="000000"/>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29" name="Rectangle">
              <a:extLst>
                <a:ext uri="{FF2B5EF4-FFF2-40B4-BE49-F238E27FC236}">
                  <a16:creationId xmlns:a16="http://schemas.microsoft.com/office/drawing/2014/main" id="{F0246D18-C550-45F9-93DA-5F4D9149A8F4}"/>
                </a:ext>
              </a:extLst>
            </p:cNvPr>
            <p:cNvSpPr/>
            <p:nvPr/>
          </p:nvSpPr>
          <p:spPr>
            <a:xfrm>
              <a:off x="6663338" y="8043531"/>
              <a:ext cx="304252" cy="1163504"/>
            </a:xfrm>
            <a:prstGeom prst="rect">
              <a:avLst/>
            </a:prstGeom>
            <a:noFill/>
            <a:ln w="25400" cap="flat">
              <a:solidFill>
                <a:srgbClr val="000000"/>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grpSp>
        <p:nvGrpSpPr>
          <p:cNvPr id="59" name="Group">
            <a:extLst>
              <a:ext uri="{FF2B5EF4-FFF2-40B4-BE49-F238E27FC236}">
                <a16:creationId xmlns:a16="http://schemas.microsoft.com/office/drawing/2014/main" id="{C32AE85B-1743-47C1-86CB-87C624989B20}"/>
              </a:ext>
            </a:extLst>
          </p:cNvPr>
          <p:cNvGrpSpPr/>
          <p:nvPr/>
        </p:nvGrpSpPr>
        <p:grpSpPr>
          <a:xfrm>
            <a:off x="3491337" y="5212315"/>
            <a:ext cx="3157717" cy="1404644"/>
            <a:chOff x="0" y="0"/>
            <a:chExt cx="5378722" cy="2306410"/>
          </a:xfrm>
        </p:grpSpPr>
        <p:sp>
          <p:nvSpPr>
            <p:cNvPr id="60" name="Rectangle">
              <a:extLst>
                <a:ext uri="{FF2B5EF4-FFF2-40B4-BE49-F238E27FC236}">
                  <a16:creationId xmlns:a16="http://schemas.microsoft.com/office/drawing/2014/main" id="{C1090BB6-A3ED-423A-AE30-182C39F20443}"/>
                </a:ext>
              </a:extLst>
            </p:cNvPr>
            <p:cNvSpPr/>
            <p:nvPr/>
          </p:nvSpPr>
          <p:spPr>
            <a:xfrm>
              <a:off x="0" y="0"/>
              <a:ext cx="5378722" cy="2306410"/>
            </a:xfrm>
            <a:prstGeom prst="rect">
              <a:avLst/>
            </a:prstGeom>
            <a:solidFill>
              <a:srgbClr val="A6AAA9">
                <a:alpha val="56471"/>
              </a:srgbClr>
            </a:solidFill>
            <a:ln w="12700" cap="flat">
              <a:noFill/>
              <a:miter lim="400000"/>
            </a:ln>
            <a:effectLst>
              <a:outerShdw blurRad="38100" dist="25400" dir="5400000" rotWithShape="0">
                <a:srgbClr val="000000">
                  <a:alpha val="34604"/>
                </a:srgbClr>
              </a:outerShdw>
            </a:effectLst>
          </p:spPr>
          <p:txBody>
            <a:bodyPr wrap="square" lIns="50800" tIns="50800" rIns="50800" bIns="50800" numCol="1" anchor="ctr">
              <a:noAutofit/>
            </a:bodyPr>
            <a:lstStyle/>
            <a:p>
              <a:pPr>
                <a:defRPr sz="2400">
                  <a:solidFill>
                    <a:srgbClr val="FFFFFF"/>
                  </a:solidFill>
                </a:defRPr>
              </a:pPr>
              <a:endParaRPr/>
            </a:p>
          </p:txBody>
        </p:sp>
        <p:pic>
          <p:nvPicPr>
            <p:cNvPr id="61" name="JustinBieberTweet.png" descr="JustinBieberTweet.png">
              <a:extLst>
                <a:ext uri="{FF2B5EF4-FFF2-40B4-BE49-F238E27FC236}">
                  <a16:creationId xmlns:a16="http://schemas.microsoft.com/office/drawing/2014/main" id="{9CE4072A-C09F-4E3D-84EF-D1E5205C3BF9}"/>
                </a:ext>
              </a:extLst>
            </p:cNvPr>
            <p:cNvPicPr>
              <a:picLocks noChangeAspect="1"/>
            </p:cNvPicPr>
            <p:nvPr/>
          </p:nvPicPr>
          <p:blipFill>
            <a:blip r:embed="rId6"/>
            <a:stretch>
              <a:fillRect/>
            </a:stretch>
          </p:blipFill>
          <p:spPr>
            <a:xfrm>
              <a:off x="125954" y="97684"/>
              <a:ext cx="5126813" cy="2111041"/>
            </a:xfrm>
            <a:prstGeom prst="rect">
              <a:avLst/>
            </a:prstGeom>
            <a:ln w="12700" cap="flat">
              <a:noFill/>
              <a:miter lim="400000"/>
            </a:ln>
            <a:effectLst/>
          </p:spPr>
        </p:pic>
      </p:grpSp>
    </p:spTree>
    <p:extLst>
      <p:ext uri="{BB962C8B-B14F-4D97-AF65-F5344CB8AC3E}">
        <p14:creationId xmlns:p14="http://schemas.microsoft.com/office/powerpoint/2010/main" val="40861991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p:tmAbs val="0"/>
                                  </p:iterate>
                                  <p:childTnLst>
                                    <p:set>
                                      <p:cBhvr>
                                        <p:cTn id="21" fill="hold"/>
                                        <p:tgtEl>
                                          <p:spTgt spid="35"/>
                                        </p:tgtEl>
                                        <p:attrNameLst>
                                          <p:attrName>style.visibility</p:attrName>
                                        </p:attrNameLst>
                                      </p:cBhvr>
                                      <p:to>
                                        <p:strVal val="visible"/>
                                      </p:to>
                                    </p:set>
                                  </p:childTnLst>
                                </p:cTn>
                              </p:par>
                            </p:childTnLst>
                          </p:cTn>
                        </p:par>
                        <p:par>
                          <p:cTn id="22" fill="hold">
                            <p:stCondLst>
                              <p:cond delay="0"/>
                            </p:stCondLst>
                            <p:childTnLst>
                              <p:par>
                                <p:cTn id="23" presetID="-1" presetClass="path" presetSubtype="0" accel="50000" decel="50000" fill="hold" nodeType="afterEffect">
                                  <p:stCondLst>
                                    <p:cond delay="0"/>
                                  </p:stCondLst>
                                  <p:childTnLst>
                                    <p:animMotion origin="layout" path="M 3.59375E-6 2.13542E-6 L -0.14026 0.26269 " pathEditMode="relative" rAng="0" ptsTypes="AA">
                                      <p:cBhvr>
                                        <p:cTn id="24" dur="1000" fill="hold"/>
                                        <p:tgtEl>
                                          <p:spTgt spid="35"/>
                                        </p:tgtEl>
                                        <p:attrNameLst>
                                          <p:attrName>ppt_x</p:attrName>
                                          <p:attrName>ppt_y</p:attrName>
                                        </p:attrNameLst>
                                      </p:cBhvr>
                                      <p:rCtr x="-7019" y="13135"/>
                                    </p:animMotion>
                                  </p:childTnLst>
                                </p:cTn>
                              </p:par>
                            </p:childTnLst>
                          </p:cTn>
                        </p:par>
                        <p:par>
                          <p:cTn id="25" fill="hold">
                            <p:stCondLst>
                              <p:cond delay="1000"/>
                            </p:stCondLst>
                            <p:childTnLst>
                              <p:par>
                                <p:cTn id="26" presetID="10" presetClass="exit" presetSubtype="0" fill="hold" grpId="1" nodeType="afterEffect">
                                  <p:stCondLst>
                                    <p:cond delay="0"/>
                                  </p:stCondLst>
                                  <p:childTnLst>
                                    <p:animEffect transition="out" filter="fade">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2000"/>
                            </p:stCondLst>
                            <p:childTnLst>
                              <p:par>
                                <p:cTn id="34" presetID="1" presetClass="entr" presetSubtype="0" fill="hold" grpId="0" nodeType="afterEffect">
                                  <p:stCondLst>
                                    <p:cond delay="0"/>
                                  </p:stCondLst>
                                  <p:iterate>
                                    <p:tmAbs val="0"/>
                                  </p:iterate>
                                  <p:childTnLst>
                                    <p:set>
                                      <p:cBhvr>
                                        <p:cTn id="35" fill="hold"/>
                                        <p:tgtEl>
                                          <p:spTgt spid="46"/>
                                        </p:tgtEl>
                                        <p:attrNameLst>
                                          <p:attrName>style.visibility</p:attrName>
                                        </p:attrNameLst>
                                      </p:cBhvr>
                                      <p:to>
                                        <p:strVal val="visible"/>
                                      </p:to>
                                    </p:set>
                                  </p:childTnLst>
                                </p:cTn>
                              </p:par>
                            </p:childTnLst>
                          </p:cTn>
                        </p:par>
                        <p:par>
                          <p:cTn id="36" fill="hold">
                            <p:stCondLst>
                              <p:cond delay="2000"/>
                            </p:stCondLst>
                            <p:childTnLst>
                              <p:par>
                                <p:cTn id="37" presetID="-1" presetClass="path" presetSubtype="0" accel="50000" decel="50000" fill="hold" nodeType="afterEffect">
                                  <p:stCondLst>
                                    <p:cond delay="0"/>
                                  </p:stCondLst>
                                  <p:childTnLst>
                                    <p:animMotion origin="layout" path="M -2.61719E-6 2.44792E-6 L 0.13111 0.14388 " pathEditMode="relative" rAng="0" ptsTypes="AA">
                                      <p:cBhvr>
                                        <p:cTn id="38" dur="1000" fill="hold"/>
                                        <p:tgtEl>
                                          <p:spTgt spid="46"/>
                                        </p:tgtEl>
                                        <p:attrNameLst>
                                          <p:attrName>ppt_x</p:attrName>
                                          <p:attrName>ppt_y</p:attrName>
                                        </p:attrNameLst>
                                      </p:cBhvr>
                                      <p:rCtr x="6555" y="7194"/>
                                    </p:animMotion>
                                  </p:childTnLst>
                                </p:cTn>
                              </p:par>
                            </p:childTnLst>
                          </p:cTn>
                        </p:par>
                        <p:par>
                          <p:cTn id="39" fill="hold">
                            <p:stCondLst>
                              <p:cond delay="3000"/>
                            </p:stCondLst>
                            <p:childTnLst>
                              <p:par>
                                <p:cTn id="40" presetID="10" presetClass="exit" presetSubtype="0" fill="hold" grpId="1" nodeType="afterEffect">
                                  <p:stCondLst>
                                    <p:cond delay="0"/>
                                  </p:stCondLst>
                                  <p:childTnLst>
                                    <p:animEffect transition="out" filter="fade">
                                      <p:cBhvr>
                                        <p:cTn id="41" dur="500"/>
                                        <p:tgtEl>
                                          <p:spTgt spid="46"/>
                                        </p:tgtEl>
                                      </p:cBhvr>
                                    </p:animEffect>
                                    <p:set>
                                      <p:cBhvr>
                                        <p:cTn id="42" dur="1" fill="hold">
                                          <p:stCondLst>
                                            <p:cond delay="499"/>
                                          </p:stCondLst>
                                        </p:cTn>
                                        <p:tgtEl>
                                          <p:spTgt spid="46"/>
                                        </p:tgtEl>
                                        <p:attrNameLst>
                                          <p:attrName>style.visibility</p:attrName>
                                        </p:attrNameLst>
                                      </p:cBhvr>
                                      <p:to>
                                        <p:strVal val="hidden"/>
                                      </p:to>
                                    </p:se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childTnLst>
                          </p:cTn>
                        </p:par>
                        <p:par>
                          <p:cTn id="47" fill="hold">
                            <p:stCondLst>
                              <p:cond delay="4000"/>
                            </p:stCondLst>
                            <p:childTnLst>
                              <p:par>
                                <p:cTn id="48" presetID="1" presetClass="entr" presetSubtype="0" fill="hold" grpId="0" nodeType="afterEffect">
                                  <p:stCondLst>
                                    <p:cond delay="0"/>
                                  </p:stCondLst>
                                  <p:iterate>
                                    <p:tmAbs val="0"/>
                                  </p:iterate>
                                  <p:childTnLst>
                                    <p:set>
                                      <p:cBhvr>
                                        <p:cTn id="49" fill="hold"/>
                                        <p:tgtEl>
                                          <p:spTgt spid="52"/>
                                        </p:tgtEl>
                                        <p:attrNameLst>
                                          <p:attrName>style.visibility</p:attrName>
                                        </p:attrNameLst>
                                      </p:cBhvr>
                                      <p:to>
                                        <p:strVal val="visible"/>
                                      </p:to>
                                    </p:set>
                                  </p:childTnLst>
                                </p:cTn>
                              </p:par>
                            </p:childTnLst>
                          </p:cTn>
                        </p:par>
                        <p:par>
                          <p:cTn id="50" fill="hold">
                            <p:stCondLst>
                              <p:cond delay="4000"/>
                            </p:stCondLst>
                            <p:childTnLst>
                              <p:par>
                                <p:cTn id="51" presetID="-1" presetClass="path" presetSubtype="0" accel="50000" decel="50000" fill="hold" nodeType="afterEffect">
                                  <p:stCondLst>
                                    <p:cond delay="0"/>
                                  </p:stCondLst>
                                  <p:childTnLst>
                                    <p:animMotion origin="layout" path="M -2.61719E-6 2.8125E-6 L -0.1438 0.2692 " pathEditMode="relative" rAng="0" ptsTypes="AA">
                                      <p:cBhvr>
                                        <p:cTn id="52" dur="1000" fill="hold"/>
                                        <p:tgtEl>
                                          <p:spTgt spid="52"/>
                                        </p:tgtEl>
                                        <p:attrNameLst>
                                          <p:attrName>ppt_x</p:attrName>
                                          <p:attrName>ppt_y</p:attrName>
                                        </p:attrNameLst>
                                      </p:cBhvr>
                                      <p:rCtr x="-7190" y="13460"/>
                                    </p:animMotion>
                                  </p:childTnLst>
                                </p:cTn>
                              </p:par>
                            </p:childTnLst>
                          </p:cTn>
                        </p:par>
                        <p:par>
                          <p:cTn id="53" fill="hold">
                            <p:stCondLst>
                              <p:cond delay="5000"/>
                            </p:stCondLst>
                            <p:childTnLst>
                              <p:par>
                                <p:cTn id="54" presetID="10" presetClass="exit" presetSubtype="0" fill="hold" grpId="1" nodeType="afterEffect">
                                  <p:stCondLst>
                                    <p:cond delay="0"/>
                                  </p:stCondLst>
                                  <p:childTnLst>
                                    <p:animEffect transition="out" filter="fade">
                                      <p:cBhvr>
                                        <p:cTn id="55" dur="500"/>
                                        <p:tgtEl>
                                          <p:spTgt spid="52"/>
                                        </p:tgtEl>
                                      </p:cBhvr>
                                    </p:animEffect>
                                    <p:set>
                                      <p:cBhvr>
                                        <p:cTn id="56" dur="1" fill="hold">
                                          <p:stCondLst>
                                            <p:cond delay="499"/>
                                          </p:stCondLst>
                                        </p:cTn>
                                        <p:tgtEl>
                                          <p:spTgt spid="52"/>
                                        </p:tgtEl>
                                        <p:attrNameLst>
                                          <p:attrName>style.visibility</p:attrName>
                                        </p:attrNameLst>
                                      </p:cBhvr>
                                      <p:to>
                                        <p:strVal val="hidden"/>
                                      </p:to>
                                    </p:se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35" grpId="0" animBg="1" advAuto="0"/>
      <p:bldP spid="35" grpId="1" animBg="1" advAuto="0"/>
      <p:bldP spid="46" grpId="0" animBg="1" advAuto="0"/>
      <p:bldP spid="46" grpId="1" animBg="1" advAuto="0"/>
      <p:bldP spid="52" grpId="0" animBg="1" advAuto="0"/>
      <p:bldP spid="52" grpId="1" animBg="1" advAuto="0"/>
      <p:bldP spid="5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FF05D2CA-A9B6-4E14-BF24-D0F540A8B26B}"/>
              </a:ext>
            </a:extLst>
          </p:cNvPr>
          <p:cNvGrpSpPr/>
          <p:nvPr/>
        </p:nvGrpSpPr>
        <p:grpSpPr>
          <a:xfrm>
            <a:off x="2131086" y="2463725"/>
            <a:ext cx="6936713" cy="2718203"/>
            <a:chOff x="175286" y="2463725"/>
            <a:chExt cx="6936713" cy="2718203"/>
          </a:xfrm>
        </p:grpSpPr>
        <p:sp>
          <p:nvSpPr>
            <p:cNvPr id="6" name="Rectangle">
              <a:extLst>
                <a:ext uri="{FF2B5EF4-FFF2-40B4-BE49-F238E27FC236}">
                  <a16:creationId xmlns:a16="http://schemas.microsoft.com/office/drawing/2014/main" id="{85CDD41E-6FC8-477D-B8E5-F13052726BC9}"/>
                </a:ext>
              </a:extLst>
            </p:cNvPr>
            <p:cNvSpPr/>
            <p:nvPr/>
          </p:nvSpPr>
          <p:spPr>
            <a:xfrm>
              <a:off x="1895476" y="2463725"/>
              <a:ext cx="5216523" cy="2718203"/>
            </a:xfrm>
            <a:prstGeom prst="rect">
              <a:avLst/>
            </a:prstGeom>
            <a:solidFill>
              <a:srgbClr val="DCDEE0"/>
            </a:solidFill>
            <a:ln w="127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dirty="0"/>
            </a:p>
          </p:txBody>
        </p:sp>
        <p:sp>
          <p:nvSpPr>
            <p:cNvPr id="60" name="TextBox 59">
              <a:extLst>
                <a:ext uri="{FF2B5EF4-FFF2-40B4-BE49-F238E27FC236}">
                  <a16:creationId xmlns:a16="http://schemas.microsoft.com/office/drawing/2014/main" id="{4115ECAF-0106-4B8F-A391-43C2E9CC458C}"/>
                </a:ext>
              </a:extLst>
            </p:cNvPr>
            <p:cNvSpPr txBox="1"/>
            <p:nvPr/>
          </p:nvSpPr>
          <p:spPr>
            <a:xfrm>
              <a:off x="175286" y="3289880"/>
              <a:ext cx="1854200" cy="830997"/>
            </a:xfrm>
            <a:prstGeom prst="rect">
              <a:avLst/>
            </a:prstGeom>
            <a:noFill/>
          </p:spPr>
          <p:txBody>
            <a:bodyPr wrap="square" rtlCol="0">
              <a:spAutoFit/>
            </a:bodyPr>
            <a:lstStyle/>
            <a:p>
              <a:r>
                <a:rPr lang="en-US" sz="2400" dirty="0"/>
                <a:t>Coherence Directory</a:t>
              </a:r>
            </a:p>
          </p:txBody>
        </p:sp>
      </p:grpSp>
      <p:sp>
        <p:nvSpPr>
          <p:cNvPr id="2" name="Title 1">
            <a:extLst>
              <a:ext uri="{FF2B5EF4-FFF2-40B4-BE49-F238E27FC236}">
                <a16:creationId xmlns:a16="http://schemas.microsoft.com/office/drawing/2014/main" id="{FBC05446-9E1E-41B0-AD60-8B90A16EBB89}"/>
              </a:ext>
            </a:extLst>
          </p:cNvPr>
          <p:cNvSpPr>
            <a:spLocks noGrp="1"/>
          </p:cNvSpPr>
          <p:nvPr>
            <p:ph type="title"/>
          </p:nvPr>
        </p:nvSpPr>
        <p:spPr/>
        <p:txBody>
          <a:bodyPr/>
          <a:lstStyle/>
          <a:p>
            <a:r>
              <a:rPr lang="en-US" dirty="0"/>
              <a:t>Coherence directory illustrated</a:t>
            </a:r>
          </a:p>
        </p:txBody>
      </p:sp>
      <p:sp>
        <p:nvSpPr>
          <p:cNvPr id="30" name="TextBox 29">
            <a:extLst>
              <a:ext uri="{FF2B5EF4-FFF2-40B4-BE49-F238E27FC236}">
                <a16:creationId xmlns:a16="http://schemas.microsoft.com/office/drawing/2014/main" id="{730237DC-1391-4B23-A125-F1AD0D7CBABA}"/>
              </a:ext>
            </a:extLst>
          </p:cNvPr>
          <p:cNvSpPr txBox="1"/>
          <p:nvPr/>
        </p:nvSpPr>
        <p:spPr>
          <a:xfrm>
            <a:off x="5692164" y="5194283"/>
            <a:ext cx="532518" cy="523220"/>
          </a:xfrm>
          <a:prstGeom prst="rect">
            <a:avLst/>
          </a:prstGeom>
          <a:noFill/>
        </p:spPr>
        <p:txBody>
          <a:bodyPr wrap="square" rtlCol="0">
            <a:spAutoFit/>
          </a:bodyPr>
          <a:lstStyle/>
          <a:p>
            <a:r>
              <a:rPr lang="en-US" sz="2800" dirty="0"/>
              <a:t>S0</a:t>
            </a:r>
          </a:p>
        </p:txBody>
      </p:sp>
      <p:sp>
        <p:nvSpPr>
          <p:cNvPr id="8" name="Obj ID">
            <a:extLst>
              <a:ext uri="{FF2B5EF4-FFF2-40B4-BE49-F238E27FC236}">
                <a16:creationId xmlns:a16="http://schemas.microsoft.com/office/drawing/2014/main" id="{3958B449-2C6E-4244-A7F5-642FAF96F11C}"/>
              </a:ext>
            </a:extLst>
          </p:cNvPr>
          <p:cNvSpPr txBox="1"/>
          <p:nvPr/>
        </p:nvSpPr>
        <p:spPr>
          <a:xfrm>
            <a:off x="4187747" y="2499547"/>
            <a:ext cx="1328262"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chemeClr val="accent1"/>
                </a:solidFill>
                <a:latin typeface="Chalkboard SE Regular"/>
                <a:ea typeface="Chalkboard SE Regular"/>
                <a:cs typeface="Chalkboard SE Regular"/>
                <a:sym typeface="Chalkboard SE Regular"/>
              </a:defRPr>
            </a:lvl1pPr>
          </a:lstStyle>
          <a:p>
            <a:r>
              <a:rPr lang="en-US" sz="2000" dirty="0"/>
              <a:t>Replicated</a:t>
            </a:r>
          </a:p>
          <a:p>
            <a:r>
              <a:rPr sz="2000" dirty="0"/>
              <a:t>Obj ID</a:t>
            </a:r>
          </a:p>
        </p:txBody>
      </p:sp>
      <p:sp>
        <p:nvSpPr>
          <p:cNvPr id="9" name="Replica Set">
            <a:extLst>
              <a:ext uri="{FF2B5EF4-FFF2-40B4-BE49-F238E27FC236}">
                <a16:creationId xmlns:a16="http://schemas.microsoft.com/office/drawing/2014/main" id="{DD72DA8D-01D4-4F1D-BCD4-55A59672DFD6}"/>
              </a:ext>
            </a:extLst>
          </p:cNvPr>
          <p:cNvSpPr txBox="1"/>
          <p:nvPr/>
        </p:nvSpPr>
        <p:spPr>
          <a:xfrm>
            <a:off x="6487487" y="2457991"/>
            <a:ext cx="1225806"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a:solidFill>
                  <a:schemeClr val="accent5"/>
                </a:solidFill>
                <a:latin typeface="Chalkboard SE Regular"/>
                <a:ea typeface="Chalkboard SE Regular"/>
                <a:cs typeface="Chalkboard SE Regular"/>
                <a:sym typeface="Chalkboard SE Regular"/>
              </a:defRPr>
            </a:lvl1pPr>
          </a:lstStyle>
          <a:p>
            <a:r>
              <a:rPr sz="2000" dirty="0"/>
              <a:t>Replica Set</a:t>
            </a:r>
          </a:p>
        </p:txBody>
      </p:sp>
      <p:grpSp>
        <p:nvGrpSpPr>
          <p:cNvPr id="10" name="Group">
            <a:extLst>
              <a:ext uri="{FF2B5EF4-FFF2-40B4-BE49-F238E27FC236}">
                <a16:creationId xmlns:a16="http://schemas.microsoft.com/office/drawing/2014/main" id="{0BDC3A06-915C-4EED-9133-C7906AB354D7}"/>
              </a:ext>
            </a:extLst>
          </p:cNvPr>
          <p:cNvGrpSpPr/>
          <p:nvPr/>
        </p:nvGrpSpPr>
        <p:grpSpPr>
          <a:xfrm>
            <a:off x="4650322" y="3243548"/>
            <a:ext cx="259686" cy="1802283"/>
            <a:chOff x="-11564" y="134740"/>
            <a:chExt cx="305806" cy="2506338"/>
          </a:xfrm>
        </p:grpSpPr>
        <p:sp>
          <p:nvSpPr>
            <p:cNvPr id="11" name="A1">
              <a:extLst>
                <a:ext uri="{FF2B5EF4-FFF2-40B4-BE49-F238E27FC236}">
                  <a16:creationId xmlns:a16="http://schemas.microsoft.com/office/drawing/2014/main" id="{1D19A1F2-4960-4CC2-BE27-1C66D58362F9}"/>
                </a:ext>
              </a:extLst>
            </p:cNvPr>
            <p:cNvSpPr txBox="1"/>
            <p:nvPr/>
          </p:nvSpPr>
          <p:spPr>
            <a:xfrm>
              <a:off x="-6845" y="134740"/>
              <a:ext cx="296368" cy="5706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a:latin typeface="Chalkboard SE Regular"/>
                  <a:ea typeface="Chalkboard SE Regular"/>
                  <a:cs typeface="Chalkboard SE Regular"/>
                  <a:sym typeface="Chalkboard SE Regular"/>
                </a:defRPr>
              </a:lvl1pPr>
            </a:lstStyle>
            <a:p>
              <a:r>
                <a:rPr sz="2000" dirty="0"/>
                <a:t>A</a:t>
              </a:r>
            </a:p>
          </p:txBody>
        </p:sp>
        <p:sp>
          <p:nvSpPr>
            <p:cNvPr id="12" name="B4">
              <a:extLst>
                <a:ext uri="{FF2B5EF4-FFF2-40B4-BE49-F238E27FC236}">
                  <a16:creationId xmlns:a16="http://schemas.microsoft.com/office/drawing/2014/main" id="{785FB985-8CB5-4D6F-8EF2-FE686D93589E}"/>
                </a:ext>
              </a:extLst>
            </p:cNvPr>
            <p:cNvSpPr txBox="1"/>
            <p:nvPr/>
          </p:nvSpPr>
          <p:spPr>
            <a:xfrm>
              <a:off x="-1182" y="1102571"/>
              <a:ext cx="285041" cy="5706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a:latin typeface="Chalkboard SE Regular"/>
                  <a:ea typeface="Chalkboard SE Regular"/>
                  <a:cs typeface="Chalkboard SE Regular"/>
                  <a:sym typeface="Chalkboard SE Regular"/>
                </a:defRPr>
              </a:lvl1pPr>
            </a:lstStyle>
            <a:p>
              <a:r>
                <a:rPr sz="2000" dirty="0"/>
                <a:t>B</a:t>
              </a:r>
            </a:p>
          </p:txBody>
        </p:sp>
        <p:sp>
          <p:nvSpPr>
            <p:cNvPr id="13" name="D2">
              <a:extLst>
                <a:ext uri="{FF2B5EF4-FFF2-40B4-BE49-F238E27FC236}">
                  <a16:creationId xmlns:a16="http://schemas.microsoft.com/office/drawing/2014/main" id="{99BEC034-76CD-4B05-9728-62DED49F5108}"/>
                </a:ext>
              </a:extLst>
            </p:cNvPr>
            <p:cNvSpPr txBox="1"/>
            <p:nvPr/>
          </p:nvSpPr>
          <p:spPr>
            <a:xfrm>
              <a:off x="-11564" y="2070400"/>
              <a:ext cx="305806" cy="5706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a:latin typeface="Chalkboard SE Regular"/>
                  <a:ea typeface="Chalkboard SE Regular"/>
                  <a:cs typeface="Chalkboard SE Regular"/>
                  <a:sym typeface="Chalkboard SE Regular"/>
                </a:defRPr>
              </a:lvl1pPr>
            </a:lstStyle>
            <a:p>
              <a:r>
                <a:rPr sz="2000" dirty="0"/>
                <a:t>D</a:t>
              </a:r>
            </a:p>
          </p:txBody>
        </p:sp>
      </p:grpSp>
      <p:sp>
        <p:nvSpPr>
          <p:cNvPr id="15" name="S1">
            <a:extLst>
              <a:ext uri="{FF2B5EF4-FFF2-40B4-BE49-F238E27FC236}">
                <a16:creationId xmlns:a16="http://schemas.microsoft.com/office/drawing/2014/main" id="{0888841C-A488-4C19-B932-705DBD4C31C6}"/>
              </a:ext>
            </a:extLst>
          </p:cNvPr>
          <p:cNvSpPr/>
          <p:nvPr/>
        </p:nvSpPr>
        <p:spPr>
          <a:xfrm>
            <a:off x="6374606" y="3169918"/>
            <a:ext cx="777490" cy="525323"/>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000" dirty="0"/>
              <a:t>S1</a:t>
            </a:r>
          </a:p>
        </p:txBody>
      </p:sp>
      <p:grpSp>
        <p:nvGrpSpPr>
          <p:cNvPr id="22" name="Group 21">
            <a:extLst>
              <a:ext uri="{FF2B5EF4-FFF2-40B4-BE49-F238E27FC236}">
                <a16:creationId xmlns:a16="http://schemas.microsoft.com/office/drawing/2014/main" id="{2EB2CB99-4872-4BC1-A2F9-01008077D10D}"/>
              </a:ext>
            </a:extLst>
          </p:cNvPr>
          <p:cNvGrpSpPr/>
          <p:nvPr/>
        </p:nvGrpSpPr>
        <p:grpSpPr>
          <a:xfrm>
            <a:off x="6374608" y="3865873"/>
            <a:ext cx="2330713" cy="525325"/>
            <a:chOff x="4119817" y="4257261"/>
            <a:chExt cx="2371269" cy="569401"/>
          </a:xfrm>
        </p:grpSpPr>
        <p:sp>
          <p:nvSpPr>
            <p:cNvPr id="16" name="S2">
              <a:extLst>
                <a:ext uri="{FF2B5EF4-FFF2-40B4-BE49-F238E27FC236}">
                  <a16:creationId xmlns:a16="http://schemas.microsoft.com/office/drawing/2014/main" id="{0D86F196-D392-4896-B1D7-56A617454E38}"/>
                </a:ext>
              </a:extLst>
            </p:cNvPr>
            <p:cNvSpPr/>
            <p:nvPr/>
          </p:nvSpPr>
          <p:spPr>
            <a:xfrm>
              <a:off x="4119817" y="4257261"/>
              <a:ext cx="791020" cy="569399"/>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000" dirty="0"/>
                <a:t>S2</a:t>
              </a:r>
            </a:p>
          </p:txBody>
        </p:sp>
        <p:sp>
          <p:nvSpPr>
            <p:cNvPr id="17" name="S1">
              <a:extLst>
                <a:ext uri="{FF2B5EF4-FFF2-40B4-BE49-F238E27FC236}">
                  <a16:creationId xmlns:a16="http://schemas.microsoft.com/office/drawing/2014/main" id="{068E268F-CA50-4B9C-ACD0-74C09A489DA7}"/>
                </a:ext>
              </a:extLst>
            </p:cNvPr>
            <p:cNvSpPr/>
            <p:nvPr/>
          </p:nvSpPr>
          <p:spPr>
            <a:xfrm>
              <a:off x="4910063" y="4257261"/>
              <a:ext cx="791020" cy="569401"/>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000" dirty="0"/>
                <a:t>S1</a:t>
              </a:r>
            </a:p>
          </p:txBody>
        </p:sp>
        <p:sp>
          <p:nvSpPr>
            <p:cNvPr id="18" name="S0">
              <a:extLst>
                <a:ext uri="{FF2B5EF4-FFF2-40B4-BE49-F238E27FC236}">
                  <a16:creationId xmlns:a16="http://schemas.microsoft.com/office/drawing/2014/main" id="{7EAF9EB1-C8EF-4DA1-AFF8-2E3003190CDE}"/>
                </a:ext>
              </a:extLst>
            </p:cNvPr>
            <p:cNvSpPr/>
            <p:nvPr/>
          </p:nvSpPr>
          <p:spPr>
            <a:xfrm>
              <a:off x="5700066" y="4257261"/>
              <a:ext cx="791020" cy="569401"/>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000" dirty="0"/>
                <a:t>S0</a:t>
              </a:r>
            </a:p>
          </p:txBody>
        </p:sp>
      </p:grpSp>
      <p:grpSp>
        <p:nvGrpSpPr>
          <p:cNvPr id="19" name="Group">
            <a:extLst>
              <a:ext uri="{FF2B5EF4-FFF2-40B4-BE49-F238E27FC236}">
                <a16:creationId xmlns:a16="http://schemas.microsoft.com/office/drawing/2014/main" id="{DCBA90EF-31DC-4652-8B3D-AE281F6CA7D9}"/>
              </a:ext>
            </a:extLst>
          </p:cNvPr>
          <p:cNvGrpSpPr/>
          <p:nvPr/>
        </p:nvGrpSpPr>
        <p:grpSpPr>
          <a:xfrm>
            <a:off x="6374606" y="4561829"/>
            <a:ext cx="1553984" cy="525324"/>
            <a:chOff x="-1088426" y="-62310"/>
            <a:chExt cx="1829977" cy="730539"/>
          </a:xfrm>
        </p:grpSpPr>
        <p:sp>
          <p:nvSpPr>
            <p:cNvPr id="20" name="S0">
              <a:extLst>
                <a:ext uri="{FF2B5EF4-FFF2-40B4-BE49-F238E27FC236}">
                  <a16:creationId xmlns:a16="http://schemas.microsoft.com/office/drawing/2014/main" id="{A0A68576-2D6C-48BD-8B07-3E22EC7D5EAF}"/>
                </a:ext>
              </a:extLst>
            </p:cNvPr>
            <p:cNvSpPr/>
            <p:nvPr/>
          </p:nvSpPr>
          <p:spPr>
            <a:xfrm>
              <a:off x="-1088426" y="-62310"/>
              <a:ext cx="915574" cy="730538"/>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000" dirty="0"/>
                <a:t>S0</a:t>
              </a:r>
            </a:p>
          </p:txBody>
        </p:sp>
        <p:sp>
          <p:nvSpPr>
            <p:cNvPr id="21" name="S2">
              <a:extLst>
                <a:ext uri="{FF2B5EF4-FFF2-40B4-BE49-F238E27FC236}">
                  <a16:creationId xmlns:a16="http://schemas.microsoft.com/office/drawing/2014/main" id="{DCFA6DEA-8591-4F1F-8F8D-D9120998E1C3}"/>
                </a:ext>
              </a:extLst>
            </p:cNvPr>
            <p:cNvSpPr/>
            <p:nvPr/>
          </p:nvSpPr>
          <p:spPr>
            <a:xfrm>
              <a:off x="-174024" y="-62309"/>
              <a:ext cx="915575" cy="730538"/>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000" dirty="0"/>
                <a:t>S2</a:t>
              </a:r>
            </a:p>
          </p:txBody>
        </p:sp>
      </p:grpSp>
      <p:pic>
        <p:nvPicPr>
          <p:cNvPr id="27" name="server.png" descr="server.png">
            <a:extLst>
              <a:ext uri="{FF2B5EF4-FFF2-40B4-BE49-F238E27FC236}">
                <a16:creationId xmlns:a16="http://schemas.microsoft.com/office/drawing/2014/main" id="{89FFEEAB-705D-48AE-92FD-649969CBE5E9}"/>
              </a:ext>
            </a:extLst>
          </p:cNvPr>
          <p:cNvPicPr>
            <a:picLocks noChangeAspect="1"/>
          </p:cNvPicPr>
          <p:nvPr/>
        </p:nvPicPr>
        <p:blipFill rotWithShape="1">
          <a:blip r:embed="rId3"/>
          <a:srcRect t="11107" b="32230"/>
          <a:stretch/>
        </p:blipFill>
        <p:spPr>
          <a:xfrm>
            <a:off x="5372588" y="5571596"/>
            <a:ext cx="1171283" cy="663684"/>
          </a:xfrm>
          <a:prstGeom prst="rect">
            <a:avLst/>
          </a:prstGeom>
          <a:ln w="12700">
            <a:miter lim="400000"/>
          </a:ln>
        </p:spPr>
      </p:pic>
      <p:pic>
        <p:nvPicPr>
          <p:cNvPr id="28" name="server.png" descr="server.png">
            <a:extLst>
              <a:ext uri="{FF2B5EF4-FFF2-40B4-BE49-F238E27FC236}">
                <a16:creationId xmlns:a16="http://schemas.microsoft.com/office/drawing/2014/main" id="{69AE0E2D-5175-49BF-9F1B-965F1284451A}"/>
              </a:ext>
            </a:extLst>
          </p:cNvPr>
          <p:cNvPicPr>
            <a:picLocks noChangeAspect="1"/>
          </p:cNvPicPr>
          <p:nvPr/>
        </p:nvPicPr>
        <p:blipFill rotWithShape="1">
          <a:blip r:embed="rId3"/>
          <a:srcRect t="11107" b="32230"/>
          <a:stretch/>
        </p:blipFill>
        <p:spPr>
          <a:xfrm>
            <a:off x="5372586" y="7150761"/>
            <a:ext cx="1171283" cy="663684"/>
          </a:xfrm>
          <a:prstGeom prst="rect">
            <a:avLst/>
          </a:prstGeom>
          <a:ln w="12700">
            <a:miter lim="400000"/>
          </a:ln>
        </p:spPr>
      </p:pic>
      <p:pic>
        <p:nvPicPr>
          <p:cNvPr id="29" name="server.png" descr="server.png">
            <a:extLst>
              <a:ext uri="{FF2B5EF4-FFF2-40B4-BE49-F238E27FC236}">
                <a16:creationId xmlns:a16="http://schemas.microsoft.com/office/drawing/2014/main" id="{1A69A58F-C453-4E8D-93AC-76F7CAE5D728}"/>
              </a:ext>
            </a:extLst>
          </p:cNvPr>
          <p:cNvPicPr>
            <a:picLocks noChangeAspect="1"/>
          </p:cNvPicPr>
          <p:nvPr/>
        </p:nvPicPr>
        <p:blipFill rotWithShape="1">
          <a:blip r:embed="rId3"/>
          <a:srcRect t="11107" b="32230"/>
          <a:stretch/>
        </p:blipFill>
        <p:spPr>
          <a:xfrm>
            <a:off x="5372586" y="8697182"/>
            <a:ext cx="1171283" cy="663684"/>
          </a:xfrm>
          <a:prstGeom prst="rect">
            <a:avLst/>
          </a:prstGeom>
          <a:ln w="12700">
            <a:miter lim="400000"/>
          </a:ln>
        </p:spPr>
      </p:pic>
      <p:sp>
        <p:nvSpPr>
          <p:cNvPr id="31" name="TextBox 30">
            <a:extLst>
              <a:ext uri="{FF2B5EF4-FFF2-40B4-BE49-F238E27FC236}">
                <a16:creationId xmlns:a16="http://schemas.microsoft.com/office/drawing/2014/main" id="{AF8BA618-9FB4-4F79-A19E-447251F5039A}"/>
              </a:ext>
            </a:extLst>
          </p:cNvPr>
          <p:cNvSpPr txBox="1"/>
          <p:nvPr/>
        </p:nvSpPr>
        <p:spPr>
          <a:xfrm>
            <a:off x="5691968" y="6756319"/>
            <a:ext cx="532518" cy="523220"/>
          </a:xfrm>
          <a:prstGeom prst="rect">
            <a:avLst/>
          </a:prstGeom>
          <a:noFill/>
        </p:spPr>
        <p:txBody>
          <a:bodyPr wrap="square" rtlCol="0">
            <a:spAutoFit/>
          </a:bodyPr>
          <a:lstStyle/>
          <a:p>
            <a:r>
              <a:rPr lang="en-US" sz="2800" dirty="0"/>
              <a:t>S1</a:t>
            </a:r>
          </a:p>
        </p:txBody>
      </p:sp>
      <p:sp>
        <p:nvSpPr>
          <p:cNvPr id="32" name="TextBox 31">
            <a:extLst>
              <a:ext uri="{FF2B5EF4-FFF2-40B4-BE49-F238E27FC236}">
                <a16:creationId xmlns:a16="http://schemas.microsoft.com/office/drawing/2014/main" id="{BC0ECB9A-4DE2-4685-A7DB-2FDCC4CE3B7F}"/>
              </a:ext>
            </a:extLst>
          </p:cNvPr>
          <p:cNvSpPr txBox="1"/>
          <p:nvPr/>
        </p:nvSpPr>
        <p:spPr>
          <a:xfrm>
            <a:off x="5691968" y="8312634"/>
            <a:ext cx="532518" cy="523220"/>
          </a:xfrm>
          <a:prstGeom prst="rect">
            <a:avLst/>
          </a:prstGeom>
          <a:noFill/>
        </p:spPr>
        <p:txBody>
          <a:bodyPr wrap="square" rtlCol="0">
            <a:spAutoFit/>
          </a:bodyPr>
          <a:lstStyle/>
          <a:p>
            <a:r>
              <a:rPr lang="en-US" sz="2800" dirty="0"/>
              <a:t>S2</a:t>
            </a:r>
          </a:p>
        </p:txBody>
      </p:sp>
      <p:sp>
        <p:nvSpPr>
          <p:cNvPr id="33" name="Oval 32">
            <a:extLst>
              <a:ext uri="{FF2B5EF4-FFF2-40B4-BE49-F238E27FC236}">
                <a16:creationId xmlns:a16="http://schemas.microsoft.com/office/drawing/2014/main" id="{8F7B92F5-263F-48C3-9017-2BCC9C449119}"/>
              </a:ext>
            </a:extLst>
          </p:cNvPr>
          <p:cNvSpPr/>
          <p:nvPr/>
        </p:nvSpPr>
        <p:spPr>
          <a:xfrm>
            <a:off x="6543868" y="7090742"/>
            <a:ext cx="663542" cy="656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p>
        </p:txBody>
      </p:sp>
      <p:sp>
        <p:nvSpPr>
          <p:cNvPr id="34" name="Oval 33">
            <a:extLst>
              <a:ext uri="{FF2B5EF4-FFF2-40B4-BE49-F238E27FC236}">
                <a16:creationId xmlns:a16="http://schemas.microsoft.com/office/drawing/2014/main" id="{B6830503-C4AE-4E7B-9DDF-8F226E06BAD7}"/>
              </a:ext>
            </a:extLst>
          </p:cNvPr>
          <p:cNvSpPr/>
          <p:nvPr/>
        </p:nvSpPr>
        <p:spPr>
          <a:xfrm>
            <a:off x="6543869" y="5570702"/>
            <a:ext cx="663542" cy="65699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p>
        </p:txBody>
      </p:sp>
      <p:sp>
        <p:nvSpPr>
          <p:cNvPr id="35" name="Oval 34">
            <a:extLst>
              <a:ext uri="{FF2B5EF4-FFF2-40B4-BE49-F238E27FC236}">
                <a16:creationId xmlns:a16="http://schemas.microsoft.com/office/drawing/2014/main" id="{ED48D874-B8C4-48B6-874D-71E37E5FA179}"/>
              </a:ext>
            </a:extLst>
          </p:cNvPr>
          <p:cNvSpPr/>
          <p:nvPr/>
        </p:nvSpPr>
        <p:spPr>
          <a:xfrm>
            <a:off x="7274459" y="7090742"/>
            <a:ext cx="663542" cy="65699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p>
        </p:txBody>
      </p:sp>
      <p:sp>
        <p:nvSpPr>
          <p:cNvPr id="36" name="Oval 35">
            <a:extLst>
              <a:ext uri="{FF2B5EF4-FFF2-40B4-BE49-F238E27FC236}">
                <a16:creationId xmlns:a16="http://schemas.microsoft.com/office/drawing/2014/main" id="{E7C37840-B629-423B-8AB2-62B6711A48F3}"/>
              </a:ext>
            </a:extLst>
          </p:cNvPr>
          <p:cNvSpPr/>
          <p:nvPr/>
        </p:nvSpPr>
        <p:spPr>
          <a:xfrm>
            <a:off x="6543868" y="8607347"/>
            <a:ext cx="663542" cy="65699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a:t>
            </a:r>
          </a:p>
        </p:txBody>
      </p:sp>
      <p:sp>
        <p:nvSpPr>
          <p:cNvPr id="37" name="Oval 36">
            <a:extLst>
              <a:ext uri="{FF2B5EF4-FFF2-40B4-BE49-F238E27FC236}">
                <a16:creationId xmlns:a16="http://schemas.microsoft.com/office/drawing/2014/main" id="{C48BCA7D-4EF6-47EE-8741-44E897B9E05B}"/>
              </a:ext>
            </a:extLst>
          </p:cNvPr>
          <p:cNvSpPr/>
          <p:nvPr/>
        </p:nvSpPr>
        <p:spPr>
          <a:xfrm>
            <a:off x="7274460" y="5570702"/>
            <a:ext cx="663542" cy="65699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
            </a:r>
          </a:p>
        </p:txBody>
      </p:sp>
      <p:sp>
        <p:nvSpPr>
          <p:cNvPr id="38" name="Oval 37">
            <a:extLst>
              <a:ext uri="{FF2B5EF4-FFF2-40B4-BE49-F238E27FC236}">
                <a16:creationId xmlns:a16="http://schemas.microsoft.com/office/drawing/2014/main" id="{A8826BCB-341F-4E38-8FC5-4423E6AEA9FA}"/>
              </a:ext>
            </a:extLst>
          </p:cNvPr>
          <p:cNvSpPr/>
          <p:nvPr/>
        </p:nvSpPr>
        <p:spPr>
          <a:xfrm>
            <a:off x="7274459" y="8607347"/>
            <a:ext cx="663542" cy="65699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
            </a:r>
          </a:p>
        </p:txBody>
      </p:sp>
      <p:grpSp>
        <p:nvGrpSpPr>
          <p:cNvPr id="23" name="Group 22">
            <a:extLst>
              <a:ext uri="{FF2B5EF4-FFF2-40B4-BE49-F238E27FC236}">
                <a16:creationId xmlns:a16="http://schemas.microsoft.com/office/drawing/2014/main" id="{29B9E861-2A2F-4507-9681-7FB77BDF89CE}"/>
              </a:ext>
            </a:extLst>
          </p:cNvPr>
          <p:cNvGrpSpPr/>
          <p:nvPr/>
        </p:nvGrpSpPr>
        <p:grpSpPr>
          <a:xfrm>
            <a:off x="4924353" y="6751370"/>
            <a:ext cx="304253" cy="1163504"/>
            <a:chOff x="8268899" y="8105170"/>
            <a:chExt cx="304253" cy="1163504"/>
          </a:xfrm>
        </p:grpSpPr>
        <p:sp>
          <p:nvSpPr>
            <p:cNvPr id="46" name="Rectangle">
              <a:extLst>
                <a:ext uri="{FF2B5EF4-FFF2-40B4-BE49-F238E27FC236}">
                  <a16:creationId xmlns:a16="http://schemas.microsoft.com/office/drawing/2014/main" id="{462F5B0B-B830-4D02-8BC9-197440E02E0E}"/>
                </a:ext>
              </a:extLst>
            </p:cNvPr>
            <p:cNvSpPr/>
            <p:nvPr/>
          </p:nvSpPr>
          <p:spPr>
            <a:xfrm>
              <a:off x="8268899" y="8510629"/>
              <a:ext cx="304252" cy="172496"/>
            </a:xfrm>
            <a:prstGeom prst="rect">
              <a:avLst/>
            </a:prstGeom>
            <a:solidFill>
              <a:srgbClr val="F78F00"/>
            </a:solidFill>
            <a:ln w="12700">
              <a:miter lim="400000"/>
            </a:ln>
          </p:spPr>
          <p:txBody>
            <a:bodyPr lIns="50800" tIns="50800" rIns="50800" bIns="50800" anchor="ctr"/>
            <a:lstStyle/>
            <a:p>
              <a:pPr>
                <a:defRPr sz="2400">
                  <a:solidFill>
                    <a:srgbClr val="FFFFFF"/>
                  </a:solidFill>
                </a:defRPr>
              </a:pPr>
              <a:endParaRPr/>
            </a:p>
          </p:txBody>
        </p:sp>
        <p:sp>
          <p:nvSpPr>
            <p:cNvPr id="47" name="Rectangle">
              <a:extLst>
                <a:ext uri="{FF2B5EF4-FFF2-40B4-BE49-F238E27FC236}">
                  <a16:creationId xmlns:a16="http://schemas.microsoft.com/office/drawing/2014/main" id="{CE078EA7-0814-4B9C-A868-94E9F36ACC9E}"/>
                </a:ext>
              </a:extLst>
            </p:cNvPr>
            <p:cNvSpPr/>
            <p:nvPr/>
          </p:nvSpPr>
          <p:spPr>
            <a:xfrm>
              <a:off x="8268899" y="8320129"/>
              <a:ext cx="304252" cy="172496"/>
            </a:xfrm>
            <a:prstGeom prst="rect">
              <a:avLst/>
            </a:prstGeom>
            <a:solidFill>
              <a:srgbClr val="FB6200"/>
            </a:solidFill>
            <a:ln w="12700">
              <a:miter lim="400000"/>
            </a:ln>
          </p:spPr>
          <p:txBody>
            <a:bodyPr lIns="50800" tIns="50800" rIns="50800" bIns="50800" anchor="ctr"/>
            <a:lstStyle/>
            <a:p>
              <a:pPr>
                <a:defRPr sz="2400">
                  <a:solidFill>
                    <a:srgbClr val="FFFFFF"/>
                  </a:solidFill>
                </a:defRPr>
              </a:pPr>
              <a:endParaRPr/>
            </a:p>
          </p:txBody>
        </p:sp>
        <p:sp>
          <p:nvSpPr>
            <p:cNvPr id="48" name="Rectangle">
              <a:extLst>
                <a:ext uri="{FF2B5EF4-FFF2-40B4-BE49-F238E27FC236}">
                  <a16:creationId xmlns:a16="http://schemas.microsoft.com/office/drawing/2014/main" id="{89ACC583-3FA1-45C6-890B-A84E4DD7E5DF}"/>
                </a:ext>
              </a:extLst>
            </p:cNvPr>
            <p:cNvSpPr/>
            <p:nvPr/>
          </p:nvSpPr>
          <p:spPr>
            <a:xfrm>
              <a:off x="8268899" y="8129629"/>
              <a:ext cx="304252" cy="172496"/>
            </a:xfrm>
            <a:prstGeom prst="rect">
              <a:avLst/>
            </a:prstGeom>
            <a:solidFill>
              <a:srgbClr val="FA2624"/>
            </a:solidFill>
            <a:ln w="12700">
              <a:miter lim="400000"/>
            </a:ln>
          </p:spPr>
          <p:txBody>
            <a:bodyPr lIns="50800" tIns="50800" rIns="50800" bIns="50800" anchor="ctr"/>
            <a:lstStyle/>
            <a:p>
              <a:pPr>
                <a:defRPr sz="2400">
                  <a:solidFill>
                    <a:srgbClr val="FFFFFF"/>
                  </a:solidFill>
                </a:defRPr>
              </a:pPr>
              <a:endParaRPr/>
            </a:p>
          </p:txBody>
        </p:sp>
        <p:sp>
          <p:nvSpPr>
            <p:cNvPr id="50" name="Rectangle">
              <a:extLst>
                <a:ext uri="{FF2B5EF4-FFF2-40B4-BE49-F238E27FC236}">
                  <a16:creationId xmlns:a16="http://schemas.microsoft.com/office/drawing/2014/main" id="{39AD2BEB-640A-4BB7-8627-2AEC89F8ADF9}"/>
                </a:ext>
              </a:extLst>
            </p:cNvPr>
            <p:cNvSpPr/>
            <p:nvPr/>
          </p:nvSpPr>
          <p:spPr>
            <a:xfrm>
              <a:off x="8268899" y="9078304"/>
              <a:ext cx="304253" cy="172496"/>
            </a:xfrm>
            <a:prstGeom prst="rect">
              <a:avLst/>
            </a:prstGeom>
            <a:solidFill>
              <a:srgbClr val="0545F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51" name="Rectangle">
              <a:extLst>
                <a:ext uri="{FF2B5EF4-FFF2-40B4-BE49-F238E27FC236}">
                  <a16:creationId xmlns:a16="http://schemas.microsoft.com/office/drawing/2014/main" id="{012890A0-A645-4B3E-871C-1D87F46561D3}"/>
                </a:ext>
              </a:extLst>
            </p:cNvPr>
            <p:cNvSpPr/>
            <p:nvPr/>
          </p:nvSpPr>
          <p:spPr>
            <a:xfrm>
              <a:off x="8268899" y="8891630"/>
              <a:ext cx="304253" cy="172496"/>
            </a:xfrm>
            <a:prstGeom prst="rect">
              <a:avLst/>
            </a:prstGeom>
            <a:solidFill>
              <a:srgbClr val="6D8DF1"/>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52" name="Rectangle">
              <a:extLst>
                <a:ext uri="{FF2B5EF4-FFF2-40B4-BE49-F238E27FC236}">
                  <a16:creationId xmlns:a16="http://schemas.microsoft.com/office/drawing/2014/main" id="{3917E369-0227-4661-9773-DE127C3CF67C}"/>
                </a:ext>
              </a:extLst>
            </p:cNvPr>
            <p:cNvSpPr/>
            <p:nvPr/>
          </p:nvSpPr>
          <p:spPr>
            <a:xfrm>
              <a:off x="8268899" y="8701130"/>
              <a:ext cx="304253" cy="172496"/>
            </a:xfrm>
            <a:prstGeom prst="rect">
              <a:avLst/>
            </a:prstGeom>
            <a:solidFill>
              <a:srgbClr val="FAD129"/>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9" name="Rectangle">
              <a:extLst>
                <a:ext uri="{FF2B5EF4-FFF2-40B4-BE49-F238E27FC236}">
                  <a16:creationId xmlns:a16="http://schemas.microsoft.com/office/drawing/2014/main" id="{8B83C9B4-CEEF-4DC4-A6C9-00D93D35D09B}"/>
                </a:ext>
              </a:extLst>
            </p:cNvPr>
            <p:cNvSpPr/>
            <p:nvPr/>
          </p:nvSpPr>
          <p:spPr>
            <a:xfrm>
              <a:off x="8268899" y="8105170"/>
              <a:ext cx="304253" cy="1163504"/>
            </a:xfrm>
            <a:prstGeom prst="rect">
              <a:avLst/>
            </a:prstGeom>
            <a:noFill/>
            <a:ln w="25400" cap="flat">
              <a:solidFill>
                <a:srgbClr val="000000"/>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grpSp>
        <p:nvGrpSpPr>
          <p:cNvPr id="24" name="Group 23">
            <a:extLst>
              <a:ext uri="{FF2B5EF4-FFF2-40B4-BE49-F238E27FC236}">
                <a16:creationId xmlns:a16="http://schemas.microsoft.com/office/drawing/2014/main" id="{23619DC9-40FF-4C69-B6AB-4290E6E8752D}"/>
              </a:ext>
            </a:extLst>
          </p:cNvPr>
          <p:cNvGrpSpPr/>
          <p:nvPr/>
        </p:nvGrpSpPr>
        <p:grpSpPr>
          <a:xfrm>
            <a:off x="4924353" y="8349174"/>
            <a:ext cx="304253" cy="1173340"/>
            <a:chOff x="6663337" y="8043531"/>
            <a:chExt cx="304253" cy="1173340"/>
          </a:xfrm>
        </p:grpSpPr>
        <p:sp>
          <p:nvSpPr>
            <p:cNvPr id="54" name="Rectangle">
              <a:extLst>
                <a:ext uri="{FF2B5EF4-FFF2-40B4-BE49-F238E27FC236}">
                  <a16:creationId xmlns:a16="http://schemas.microsoft.com/office/drawing/2014/main" id="{1963C178-904E-4319-AD1E-9B9BA3835552}"/>
                </a:ext>
              </a:extLst>
            </p:cNvPr>
            <p:cNvSpPr/>
            <p:nvPr/>
          </p:nvSpPr>
          <p:spPr>
            <a:xfrm>
              <a:off x="6663337" y="8840188"/>
              <a:ext cx="304253" cy="172496"/>
            </a:xfrm>
            <a:prstGeom prst="rect">
              <a:avLst/>
            </a:prstGeom>
            <a:solidFill>
              <a:srgbClr val="6D8DF1"/>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55" name="Rectangle">
              <a:extLst>
                <a:ext uri="{FF2B5EF4-FFF2-40B4-BE49-F238E27FC236}">
                  <a16:creationId xmlns:a16="http://schemas.microsoft.com/office/drawing/2014/main" id="{AC822DD8-2D9D-4369-85A6-81041090B44D}"/>
                </a:ext>
              </a:extLst>
            </p:cNvPr>
            <p:cNvSpPr/>
            <p:nvPr/>
          </p:nvSpPr>
          <p:spPr>
            <a:xfrm>
              <a:off x="6663338" y="9044375"/>
              <a:ext cx="304252" cy="172496"/>
            </a:xfrm>
            <a:prstGeom prst="rect">
              <a:avLst/>
            </a:prstGeom>
            <a:solidFill>
              <a:srgbClr val="0545F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53" name="Rectangle">
              <a:extLst>
                <a:ext uri="{FF2B5EF4-FFF2-40B4-BE49-F238E27FC236}">
                  <a16:creationId xmlns:a16="http://schemas.microsoft.com/office/drawing/2014/main" id="{473E9ECF-B3ED-46A2-A3A4-38F4574E7C02}"/>
                </a:ext>
              </a:extLst>
            </p:cNvPr>
            <p:cNvSpPr/>
            <p:nvPr/>
          </p:nvSpPr>
          <p:spPr>
            <a:xfrm>
              <a:off x="6663338" y="8043531"/>
              <a:ext cx="304252" cy="1163504"/>
            </a:xfrm>
            <a:prstGeom prst="rect">
              <a:avLst/>
            </a:prstGeom>
            <a:noFill/>
            <a:ln w="25400" cap="flat">
              <a:solidFill>
                <a:srgbClr val="000000"/>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grpSp>
        <p:nvGrpSpPr>
          <p:cNvPr id="56" name="Group 55">
            <a:extLst>
              <a:ext uri="{FF2B5EF4-FFF2-40B4-BE49-F238E27FC236}">
                <a16:creationId xmlns:a16="http://schemas.microsoft.com/office/drawing/2014/main" id="{A9FAB8D9-413A-48B7-8716-FCBABE619BDE}"/>
              </a:ext>
            </a:extLst>
          </p:cNvPr>
          <p:cNvGrpSpPr/>
          <p:nvPr/>
        </p:nvGrpSpPr>
        <p:grpSpPr>
          <a:xfrm>
            <a:off x="4924353" y="5313993"/>
            <a:ext cx="304253" cy="1173340"/>
            <a:chOff x="6663337" y="8043531"/>
            <a:chExt cx="304253" cy="1173340"/>
          </a:xfrm>
        </p:grpSpPr>
        <p:sp>
          <p:nvSpPr>
            <p:cNvPr id="57" name="Rectangle">
              <a:extLst>
                <a:ext uri="{FF2B5EF4-FFF2-40B4-BE49-F238E27FC236}">
                  <a16:creationId xmlns:a16="http://schemas.microsoft.com/office/drawing/2014/main" id="{91B9389E-34F2-4D9B-AE68-220859A5C95E}"/>
                </a:ext>
              </a:extLst>
            </p:cNvPr>
            <p:cNvSpPr/>
            <p:nvPr/>
          </p:nvSpPr>
          <p:spPr>
            <a:xfrm>
              <a:off x="6663337" y="8840188"/>
              <a:ext cx="304253" cy="172496"/>
            </a:xfrm>
            <a:prstGeom prst="rect">
              <a:avLst/>
            </a:prstGeom>
            <a:solidFill>
              <a:srgbClr val="6D8DF1"/>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58" name="Rectangle">
              <a:extLst>
                <a:ext uri="{FF2B5EF4-FFF2-40B4-BE49-F238E27FC236}">
                  <a16:creationId xmlns:a16="http://schemas.microsoft.com/office/drawing/2014/main" id="{9AFFB2E1-E60D-4344-8E8E-A2232403A576}"/>
                </a:ext>
              </a:extLst>
            </p:cNvPr>
            <p:cNvSpPr/>
            <p:nvPr/>
          </p:nvSpPr>
          <p:spPr>
            <a:xfrm>
              <a:off x="6663338" y="9044375"/>
              <a:ext cx="304252" cy="172496"/>
            </a:xfrm>
            <a:prstGeom prst="rect">
              <a:avLst/>
            </a:prstGeom>
            <a:solidFill>
              <a:srgbClr val="0545F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59" name="Rectangle">
              <a:extLst>
                <a:ext uri="{FF2B5EF4-FFF2-40B4-BE49-F238E27FC236}">
                  <a16:creationId xmlns:a16="http://schemas.microsoft.com/office/drawing/2014/main" id="{3E83D2B6-E814-4886-AEA3-88844064F4EE}"/>
                </a:ext>
              </a:extLst>
            </p:cNvPr>
            <p:cNvSpPr/>
            <p:nvPr/>
          </p:nvSpPr>
          <p:spPr>
            <a:xfrm>
              <a:off x="6663338" y="8043531"/>
              <a:ext cx="304252" cy="1163504"/>
            </a:xfrm>
            <a:prstGeom prst="rect">
              <a:avLst/>
            </a:prstGeom>
            <a:noFill/>
            <a:ln w="25400" cap="flat">
              <a:solidFill>
                <a:srgbClr val="000000"/>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sp>
        <p:nvSpPr>
          <p:cNvPr id="65" name="Rectangle: Rounded Corners 64">
            <a:extLst>
              <a:ext uri="{FF2B5EF4-FFF2-40B4-BE49-F238E27FC236}">
                <a16:creationId xmlns:a16="http://schemas.microsoft.com/office/drawing/2014/main" id="{623E011A-C3C0-4F7D-B646-C02020F35B6A}"/>
              </a:ext>
            </a:extLst>
          </p:cNvPr>
          <p:cNvSpPr/>
          <p:nvPr/>
        </p:nvSpPr>
        <p:spPr>
          <a:xfrm>
            <a:off x="2874882" y="1964037"/>
            <a:ext cx="1654253" cy="774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READ B</a:t>
            </a:r>
          </a:p>
        </p:txBody>
      </p:sp>
      <p:sp>
        <p:nvSpPr>
          <p:cNvPr id="66" name="Rectangle: Rounded Corners 65">
            <a:extLst>
              <a:ext uri="{FF2B5EF4-FFF2-40B4-BE49-F238E27FC236}">
                <a16:creationId xmlns:a16="http://schemas.microsoft.com/office/drawing/2014/main" id="{C7481FB2-B27C-4A8E-ACA7-546288F97DE4}"/>
              </a:ext>
            </a:extLst>
          </p:cNvPr>
          <p:cNvSpPr/>
          <p:nvPr/>
        </p:nvSpPr>
        <p:spPr>
          <a:xfrm>
            <a:off x="2847425" y="1964037"/>
            <a:ext cx="1773236" cy="7747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WRITE A</a:t>
            </a:r>
          </a:p>
        </p:txBody>
      </p:sp>
      <p:sp>
        <p:nvSpPr>
          <p:cNvPr id="67" name="Oval 66">
            <a:extLst>
              <a:ext uri="{FF2B5EF4-FFF2-40B4-BE49-F238E27FC236}">
                <a16:creationId xmlns:a16="http://schemas.microsoft.com/office/drawing/2014/main" id="{E0559B89-F994-4E95-B795-1266880B512E}"/>
              </a:ext>
            </a:extLst>
          </p:cNvPr>
          <p:cNvSpPr/>
          <p:nvPr/>
        </p:nvSpPr>
        <p:spPr>
          <a:xfrm>
            <a:off x="8041779" y="8607347"/>
            <a:ext cx="663542" cy="65699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p>
        </p:txBody>
      </p:sp>
      <p:cxnSp>
        <p:nvCxnSpPr>
          <p:cNvPr id="69" name="Straight Connector 68">
            <a:extLst>
              <a:ext uri="{FF2B5EF4-FFF2-40B4-BE49-F238E27FC236}">
                <a16:creationId xmlns:a16="http://schemas.microsoft.com/office/drawing/2014/main" id="{A22CC251-4461-483C-9D46-01D2214926FF}"/>
              </a:ext>
            </a:extLst>
          </p:cNvPr>
          <p:cNvCxnSpPr/>
          <p:nvPr/>
        </p:nvCxnSpPr>
        <p:spPr>
          <a:xfrm>
            <a:off x="6592390" y="7122642"/>
            <a:ext cx="508000" cy="62509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C7EEF37-9E98-4657-A97B-B99C6CDA2455}"/>
              </a:ext>
            </a:extLst>
          </p:cNvPr>
          <p:cNvCxnSpPr/>
          <p:nvPr/>
        </p:nvCxnSpPr>
        <p:spPr>
          <a:xfrm>
            <a:off x="6466047" y="3070146"/>
            <a:ext cx="508000" cy="62509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S1">
            <a:extLst>
              <a:ext uri="{FF2B5EF4-FFF2-40B4-BE49-F238E27FC236}">
                <a16:creationId xmlns:a16="http://schemas.microsoft.com/office/drawing/2014/main" id="{567D9A09-33A3-4C74-9535-DEC89E8FCEA1}"/>
              </a:ext>
            </a:extLst>
          </p:cNvPr>
          <p:cNvSpPr/>
          <p:nvPr/>
        </p:nvSpPr>
        <p:spPr>
          <a:xfrm>
            <a:off x="7150340" y="3166259"/>
            <a:ext cx="777490" cy="525323"/>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000" dirty="0"/>
              <a:t>S</a:t>
            </a:r>
            <a:r>
              <a:rPr lang="en-US" sz="2000" dirty="0"/>
              <a:t>2</a:t>
            </a:r>
            <a:endParaRPr sz="2000" dirty="0"/>
          </a:p>
        </p:txBody>
      </p:sp>
      <p:sp>
        <p:nvSpPr>
          <p:cNvPr id="72" name="Rectangle: Rounded Corners 71">
            <a:extLst>
              <a:ext uri="{FF2B5EF4-FFF2-40B4-BE49-F238E27FC236}">
                <a16:creationId xmlns:a16="http://schemas.microsoft.com/office/drawing/2014/main" id="{E867F128-F1F0-4DDD-BED8-C37BAC97CB3B}"/>
              </a:ext>
            </a:extLst>
          </p:cNvPr>
          <p:cNvSpPr/>
          <p:nvPr/>
        </p:nvSpPr>
        <p:spPr>
          <a:xfrm>
            <a:off x="2964658" y="8468383"/>
            <a:ext cx="1773236" cy="92508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WRITE</a:t>
            </a:r>
          </a:p>
          <a:p>
            <a:pPr algn="ctr"/>
            <a:r>
              <a:rPr lang="en-US" sz="2800" dirty="0"/>
              <a:t>REPLY</a:t>
            </a:r>
          </a:p>
        </p:txBody>
      </p:sp>
      <p:sp>
        <p:nvSpPr>
          <p:cNvPr id="73" name="Rectangle: Rounded Corners 72">
            <a:extLst>
              <a:ext uri="{FF2B5EF4-FFF2-40B4-BE49-F238E27FC236}">
                <a16:creationId xmlns:a16="http://schemas.microsoft.com/office/drawing/2014/main" id="{FB661DCA-B965-467C-82D3-C7DD0A2152AA}"/>
              </a:ext>
            </a:extLst>
          </p:cNvPr>
          <p:cNvSpPr/>
          <p:nvPr/>
        </p:nvSpPr>
        <p:spPr>
          <a:xfrm>
            <a:off x="1085850" y="3598223"/>
            <a:ext cx="10833100" cy="1833877"/>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solidFill>
                  <a:schemeClr val="tx1"/>
                </a:solidFill>
              </a:rPr>
              <a:t>How to build a directory that can handle </a:t>
            </a:r>
            <a:r>
              <a:rPr lang="en-US" b="1" dirty="0">
                <a:solidFill>
                  <a:schemeClr val="tx1"/>
                </a:solidFill>
              </a:rPr>
              <a:t>all</a:t>
            </a:r>
            <a:r>
              <a:rPr lang="en-US" dirty="0">
                <a:solidFill>
                  <a:schemeClr val="tx1"/>
                </a:solidFill>
              </a:rPr>
              <a:t> the traffic?</a:t>
            </a:r>
          </a:p>
        </p:txBody>
      </p:sp>
      <p:sp>
        <p:nvSpPr>
          <p:cNvPr id="61" name="Rectangle: Rounded Corners 60">
            <a:extLst>
              <a:ext uri="{FF2B5EF4-FFF2-40B4-BE49-F238E27FC236}">
                <a16:creationId xmlns:a16="http://schemas.microsoft.com/office/drawing/2014/main" id="{E7D22317-C0BD-4E24-BD04-6EE73FCDA7DD}"/>
              </a:ext>
            </a:extLst>
          </p:cNvPr>
          <p:cNvSpPr/>
          <p:nvPr/>
        </p:nvSpPr>
        <p:spPr>
          <a:xfrm>
            <a:off x="1085850" y="6073928"/>
            <a:ext cx="11024870" cy="1833877"/>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solidFill>
                  <a:schemeClr val="tx1"/>
                </a:solidFill>
              </a:rPr>
              <a:t>How to ensure consistency with a </a:t>
            </a:r>
            <a:r>
              <a:rPr lang="en-US" b="1" dirty="0">
                <a:solidFill>
                  <a:schemeClr val="tx1"/>
                </a:solidFill>
              </a:rPr>
              <a:t>lightweight</a:t>
            </a:r>
            <a:r>
              <a:rPr lang="en-US" dirty="0">
                <a:solidFill>
                  <a:schemeClr val="tx1"/>
                </a:solidFill>
              </a:rPr>
              <a:t> protocol?</a:t>
            </a:r>
          </a:p>
        </p:txBody>
      </p:sp>
    </p:spTree>
    <p:extLst>
      <p:ext uri="{BB962C8B-B14F-4D97-AF65-F5344CB8AC3E}">
        <p14:creationId xmlns:p14="http://schemas.microsoft.com/office/powerpoint/2010/main" val="36225843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2"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0" nodeType="clickEffect">
                                  <p:stCondLst>
                                    <p:cond delay="0"/>
                                  </p:stCondLst>
                                  <p:childTnLst>
                                    <p:animMotion origin="layout" path="M 2.03125E-6 1.82292E-6 L 0.04089 0.30713 " pathEditMode="relative" rAng="0" ptsTypes="AA">
                                      <p:cBhvr>
                                        <p:cTn id="31" dur="1000" fill="hold"/>
                                        <p:tgtEl>
                                          <p:spTgt spid="65"/>
                                        </p:tgtEl>
                                        <p:attrNameLst>
                                          <p:attrName>ppt_x</p:attrName>
                                          <p:attrName>ppt_y</p:attrName>
                                        </p:attrNameLst>
                                      </p:cBhvr>
                                      <p:rCtr x="2039" y="15348"/>
                                    </p:animMotion>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65"/>
                                        </p:tgtEl>
                                      </p:cBhvr>
                                    </p:animEffect>
                                    <p:set>
                                      <p:cBhvr>
                                        <p:cTn id="36" dur="1" fill="hold">
                                          <p:stCondLst>
                                            <p:cond delay="499"/>
                                          </p:stCondLst>
                                        </p:cTn>
                                        <p:tgtEl>
                                          <p:spTgt spid="6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2" nodeType="click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fade">
                                      <p:cBhvr>
                                        <p:cTn id="41" dur="500"/>
                                        <p:tgtEl>
                                          <p:spTgt spid="66"/>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0" nodeType="clickEffect">
                                  <p:stCondLst>
                                    <p:cond delay="0"/>
                                  </p:stCondLst>
                                  <p:childTnLst>
                                    <p:animMotion origin="layout" path="M 6.25E-7 1.82292E-6 L 0.04333 0.64502 " pathEditMode="relative" rAng="0" ptsTypes="AA">
                                      <p:cBhvr>
                                        <p:cTn id="45" dur="1000" fill="hold"/>
                                        <p:tgtEl>
                                          <p:spTgt spid="66"/>
                                        </p:tgtEl>
                                        <p:attrNameLst>
                                          <p:attrName>ppt_x</p:attrName>
                                          <p:attrName>ppt_y</p:attrName>
                                        </p:attrNameLst>
                                      </p:cBhvr>
                                      <p:rCtr x="2161" y="32243"/>
                                    </p:animMotion>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66"/>
                                        </p:tgtEl>
                                      </p:cBhvr>
                                    </p:animEffect>
                                    <p:set>
                                      <p:cBhvr>
                                        <p:cTn id="50" dur="1" fill="hold">
                                          <p:stCondLst>
                                            <p:cond delay="499"/>
                                          </p:stCondLst>
                                        </p:cTn>
                                        <p:tgtEl>
                                          <p:spTgt spid="66"/>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500"/>
                                        <p:tgtEl>
                                          <p:spTgt spid="6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fade">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1" nodeType="click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fade">
                                      <p:cBhvr>
                                        <p:cTn id="63" dur="500"/>
                                        <p:tgtEl>
                                          <p:spTgt spid="72"/>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0" nodeType="clickEffect">
                                  <p:stCondLst>
                                    <p:cond delay="0"/>
                                  </p:stCondLst>
                                  <p:childTnLst>
                                    <p:animMotion origin="layout" path="M -2.57812E-6 2.65625E-6 L -0.02344 -0.64518 " pathEditMode="relative" rAng="0" ptsTypes="AA">
                                      <p:cBhvr>
                                        <p:cTn id="67" dur="1000" fill="hold"/>
                                        <p:tgtEl>
                                          <p:spTgt spid="72"/>
                                        </p:tgtEl>
                                        <p:attrNameLst>
                                          <p:attrName>ppt_x</p:attrName>
                                          <p:attrName>ppt_y</p:attrName>
                                        </p:attrNameLst>
                                      </p:cBhvr>
                                      <p:rCtr x="-2161" y="-30273"/>
                                    </p:animMotion>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0"/>
                                        </p:tgtEl>
                                        <p:attrNameLst>
                                          <p:attrName>style.visibility</p:attrName>
                                        </p:attrNameLst>
                                      </p:cBhvr>
                                      <p:to>
                                        <p:strVal val="visible"/>
                                      </p:to>
                                    </p:set>
                                    <p:animEffect transition="in" filter="fade">
                                      <p:cBhvr>
                                        <p:cTn id="72" dur="500"/>
                                        <p:tgtEl>
                                          <p:spTgt spid="7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1"/>
                                        </p:tgtEl>
                                        <p:attrNameLst>
                                          <p:attrName>style.visibility</p:attrName>
                                        </p:attrNameLst>
                                      </p:cBhvr>
                                      <p:to>
                                        <p:strVal val="visible"/>
                                      </p:to>
                                    </p:set>
                                    <p:animEffect transition="in" filter="fade">
                                      <p:cBhvr>
                                        <p:cTn id="75" dur="500"/>
                                        <p:tgtEl>
                                          <p:spTgt spid="7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500"/>
                                        <p:tgtEl>
                                          <p:spTgt spid="7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animBg="1"/>
      <p:bldP spid="65" grpId="0" animBg="1"/>
      <p:bldP spid="65" grpId="1" animBg="1"/>
      <p:bldP spid="65" grpId="2" animBg="1"/>
      <p:bldP spid="66" grpId="0" animBg="1"/>
      <p:bldP spid="66" grpId="1" animBg="1"/>
      <p:bldP spid="66" grpId="2" animBg="1"/>
      <p:bldP spid="67" grpId="0" animBg="1"/>
      <p:bldP spid="71" grpId="0" animBg="1"/>
      <p:bldP spid="72" grpId="0" animBg="1"/>
      <p:bldP spid="72" grpId="1" animBg="1"/>
      <p:bldP spid="73" grpId="0" animBg="1"/>
      <p:bldP spid="61"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5446-9E1E-41B0-AD60-8B90A16EBB89}"/>
              </a:ext>
            </a:extLst>
          </p:cNvPr>
          <p:cNvSpPr>
            <a:spLocks noGrp="1"/>
          </p:cNvSpPr>
          <p:nvPr>
            <p:ph type="title"/>
          </p:nvPr>
        </p:nvSpPr>
        <p:spPr/>
        <p:txBody>
          <a:bodyPr/>
          <a:lstStyle/>
          <a:p>
            <a:r>
              <a:rPr lang="en-US" dirty="0"/>
              <a:t>Coherence directory addresses </a:t>
            </a:r>
            <a:br>
              <a:rPr lang="en-US" dirty="0"/>
            </a:br>
            <a:r>
              <a:rPr lang="en-US" b="1" dirty="0">
                <a:latin typeface="Helvetica" panose="020B0604020202020204" pitchFamily="34" charset="0"/>
                <a:cs typeface="Helvetica" panose="020B0604020202020204" pitchFamily="34" charset="0"/>
              </a:rPr>
              <a:t>key challenges </a:t>
            </a:r>
            <a:r>
              <a:rPr lang="en-US" dirty="0"/>
              <a:t>in selective replication </a:t>
            </a:r>
          </a:p>
        </p:txBody>
      </p:sp>
      <p:sp>
        <p:nvSpPr>
          <p:cNvPr id="3" name="Text Placeholder 2">
            <a:extLst>
              <a:ext uri="{FF2B5EF4-FFF2-40B4-BE49-F238E27FC236}">
                <a16:creationId xmlns:a16="http://schemas.microsoft.com/office/drawing/2014/main" id="{E41E16BB-96A6-4C93-8B4B-FF6E4CACAC5F}"/>
              </a:ext>
            </a:extLst>
          </p:cNvPr>
          <p:cNvSpPr>
            <a:spLocks noGrp="1"/>
          </p:cNvSpPr>
          <p:nvPr>
            <p:ph type="body" idx="1"/>
          </p:nvPr>
        </p:nvSpPr>
        <p:spPr>
          <a:xfrm>
            <a:off x="894080" y="2431344"/>
            <a:ext cx="11216640" cy="6188570"/>
          </a:xfrm>
        </p:spPr>
        <p:txBody>
          <a:bodyPr/>
          <a:lstStyle/>
          <a:p>
            <a:r>
              <a:rPr lang="en-US" dirty="0"/>
              <a:t>Selective replication challenges:</a:t>
            </a:r>
          </a:p>
          <a:p>
            <a:pPr lvl="1"/>
            <a:r>
              <a:rPr lang="en-US" i="1" dirty="0"/>
              <a:t>Dynamic</a:t>
            </a:r>
            <a:r>
              <a:rPr lang="en-US" dirty="0"/>
              <a:t> set of replicated objects and their locations</a:t>
            </a:r>
          </a:p>
          <a:p>
            <a:pPr lvl="1"/>
            <a:r>
              <a:rPr lang="en-US" dirty="0"/>
              <a:t>Guarantee </a:t>
            </a:r>
            <a:r>
              <a:rPr lang="en-US" i="1" dirty="0"/>
              <a:t>strong consistency</a:t>
            </a:r>
          </a:p>
          <a:p>
            <a:r>
              <a:rPr lang="en-US" dirty="0"/>
              <a:t>A coherence directory can</a:t>
            </a:r>
          </a:p>
          <a:p>
            <a:pPr lvl="1"/>
            <a:r>
              <a:rPr lang="en-US" b="1" dirty="0"/>
              <a:t>Track</a:t>
            </a:r>
            <a:r>
              <a:rPr lang="en-US" dirty="0"/>
              <a:t> identity and location of every replicated objects</a:t>
            </a:r>
          </a:p>
          <a:p>
            <a:pPr lvl="1"/>
            <a:r>
              <a:rPr lang="en-US" b="1" dirty="0"/>
              <a:t>Forward</a:t>
            </a:r>
            <a:r>
              <a:rPr lang="en-US" dirty="0"/>
              <a:t> requests to the right storage servers</a:t>
            </a:r>
          </a:p>
          <a:p>
            <a:pPr lvl="2"/>
            <a:r>
              <a:rPr lang="en-US" dirty="0"/>
              <a:t>read: one server in the </a:t>
            </a:r>
            <a:r>
              <a:rPr lang="en-US" b="1" dirty="0"/>
              <a:t>replica set</a:t>
            </a:r>
          </a:p>
          <a:p>
            <a:pPr lvl="2"/>
            <a:r>
              <a:rPr lang="en-US" dirty="0"/>
              <a:t>write: </a:t>
            </a:r>
            <a:r>
              <a:rPr lang="en-US" b="1" dirty="0"/>
              <a:t>any</a:t>
            </a:r>
            <a:r>
              <a:rPr lang="en-US" dirty="0"/>
              <a:t> server(s) in the rack</a:t>
            </a:r>
          </a:p>
          <a:p>
            <a:pPr lvl="1"/>
            <a:r>
              <a:rPr lang="en-US" dirty="0"/>
              <a:t>Implement a </a:t>
            </a:r>
            <a:r>
              <a:rPr lang="en-US" b="1" dirty="0"/>
              <a:t>coherence protocol </a:t>
            </a:r>
            <a:r>
              <a:rPr lang="en-US" dirty="0"/>
              <a:t>to guarantee linearizability</a:t>
            </a:r>
          </a:p>
          <a:p>
            <a:pPr lvl="1"/>
            <a:endParaRPr lang="en-US" dirty="0"/>
          </a:p>
        </p:txBody>
      </p:sp>
      <p:grpSp>
        <p:nvGrpSpPr>
          <p:cNvPr id="40" name="Group 39">
            <a:extLst>
              <a:ext uri="{FF2B5EF4-FFF2-40B4-BE49-F238E27FC236}">
                <a16:creationId xmlns:a16="http://schemas.microsoft.com/office/drawing/2014/main" id="{4C2379A5-E9D7-4998-BC71-BDD12834D613}"/>
              </a:ext>
            </a:extLst>
          </p:cNvPr>
          <p:cNvGrpSpPr/>
          <p:nvPr/>
        </p:nvGrpSpPr>
        <p:grpSpPr>
          <a:xfrm>
            <a:off x="1256130" y="6348235"/>
            <a:ext cx="9899648" cy="3291065"/>
            <a:chOff x="2370763" y="6259381"/>
            <a:chExt cx="9899648" cy="3291065"/>
          </a:xfrm>
        </p:grpSpPr>
        <p:sp>
          <p:nvSpPr>
            <p:cNvPr id="30" name="TextBox 29">
              <a:extLst>
                <a:ext uri="{FF2B5EF4-FFF2-40B4-BE49-F238E27FC236}">
                  <a16:creationId xmlns:a16="http://schemas.microsoft.com/office/drawing/2014/main" id="{730237DC-1391-4B23-A125-F1AD0D7CBABA}"/>
                </a:ext>
              </a:extLst>
            </p:cNvPr>
            <p:cNvSpPr txBox="1"/>
            <p:nvPr/>
          </p:nvSpPr>
          <p:spPr>
            <a:xfrm>
              <a:off x="10024573" y="6259381"/>
              <a:ext cx="532518" cy="523220"/>
            </a:xfrm>
            <a:prstGeom prst="rect">
              <a:avLst/>
            </a:prstGeom>
            <a:noFill/>
          </p:spPr>
          <p:txBody>
            <a:bodyPr wrap="none" rtlCol="0">
              <a:spAutoFit/>
            </a:bodyPr>
            <a:lstStyle/>
            <a:p>
              <a:r>
                <a:rPr lang="en-US" sz="2800" dirty="0"/>
                <a:t>S0</a:t>
              </a:r>
            </a:p>
          </p:txBody>
        </p:sp>
        <p:grpSp>
          <p:nvGrpSpPr>
            <p:cNvPr id="39" name="Group 38">
              <a:extLst>
                <a:ext uri="{FF2B5EF4-FFF2-40B4-BE49-F238E27FC236}">
                  <a16:creationId xmlns:a16="http://schemas.microsoft.com/office/drawing/2014/main" id="{A7E8FF5C-7676-4564-809B-B4E2D44CFC62}"/>
                </a:ext>
              </a:extLst>
            </p:cNvPr>
            <p:cNvGrpSpPr/>
            <p:nvPr/>
          </p:nvGrpSpPr>
          <p:grpSpPr>
            <a:xfrm>
              <a:off x="2370763" y="6311543"/>
              <a:ext cx="9899648" cy="3238903"/>
              <a:chOff x="2370763" y="6311543"/>
              <a:chExt cx="9899648" cy="3238903"/>
            </a:xfrm>
          </p:grpSpPr>
          <p:grpSp>
            <p:nvGrpSpPr>
              <p:cNvPr id="26" name="Group 25">
                <a:extLst>
                  <a:ext uri="{FF2B5EF4-FFF2-40B4-BE49-F238E27FC236}">
                    <a16:creationId xmlns:a16="http://schemas.microsoft.com/office/drawing/2014/main" id="{E9B69F69-AA4C-4044-AE5A-A98D1CFCCA7F}"/>
                  </a:ext>
                </a:extLst>
              </p:cNvPr>
              <p:cNvGrpSpPr/>
              <p:nvPr/>
            </p:nvGrpSpPr>
            <p:grpSpPr>
              <a:xfrm>
                <a:off x="2370763" y="6311543"/>
                <a:ext cx="6002673" cy="3192495"/>
                <a:chOff x="2891379" y="3795169"/>
                <a:chExt cx="6947870" cy="4095970"/>
              </a:xfrm>
            </p:grpSpPr>
            <p:sp>
              <p:nvSpPr>
                <p:cNvPr id="6" name="Rectangle">
                  <a:extLst>
                    <a:ext uri="{FF2B5EF4-FFF2-40B4-BE49-F238E27FC236}">
                      <a16:creationId xmlns:a16="http://schemas.microsoft.com/office/drawing/2014/main" id="{85CDD41E-6FC8-477D-B8E5-F13052726BC9}"/>
                    </a:ext>
                  </a:extLst>
                </p:cNvPr>
                <p:cNvSpPr/>
                <p:nvPr/>
              </p:nvSpPr>
              <p:spPr>
                <a:xfrm>
                  <a:off x="2891379" y="3795169"/>
                  <a:ext cx="6947870" cy="4095970"/>
                </a:xfrm>
                <a:prstGeom prst="rect">
                  <a:avLst/>
                </a:prstGeom>
                <a:solidFill>
                  <a:srgbClr val="DCDEE0"/>
                </a:solidFill>
                <a:ln w="127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dirty="0"/>
                </a:p>
              </p:txBody>
            </p:sp>
            <p:sp>
              <p:nvSpPr>
                <p:cNvPr id="8" name="Obj ID">
                  <a:extLst>
                    <a:ext uri="{FF2B5EF4-FFF2-40B4-BE49-F238E27FC236}">
                      <a16:creationId xmlns:a16="http://schemas.microsoft.com/office/drawing/2014/main" id="{3958B449-2C6E-4244-A7F5-642FAF96F11C}"/>
                    </a:ext>
                  </a:extLst>
                </p:cNvPr>
                <p:cNvSpPr txBox="1"/>
                <p:nvPr/>
              </p:nvSpPr>
              <p:spPr>
                <a:xfrm>
                  <a:off x="3229615" y="3954222"/>
                  <a:ext cx="1898092" cy="12372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chemeClr val="accent1"/>
                      </a:solidFill>
                      <a:latin typeface="Chalkboard SE Regular"/>
                      <a:ea typeface="Chalkboard SE Regular"/>
                      <a:cs typeface="Chalkboard SE Regular"/>
                      <a:sym typeface="Chalkboard SE Regular"/>
                    </a:defRPr>
                  </a:lvl1pPr>
                </a:lstStyle>
                <a:p>
                  <a:r>
                    <a:rPr lang="en-US" sz="2800" dirty="0"/>
                    <a:t>Replicated</a:t>
                  </a:r>
                </a:p>
                <a:p>
                  <a:r>
                    <a:rPr sz="2800" dirty="0"/>
                    <a:t>Obj ID</a:t>
                  </a:r>
                </a:p>
              </p:txBody>
            </p:sp>
            <p:sp>
              <p:nvSpPr>
                <p:cNvPr id="9" name="Replica Set">
                  <a:extLst>
                    <a:ext uri="{FF2B5EF4-FFF2-40B4-BE49-F238E27FC236}">
                      <a16:creationId xmlns:a16="http://schemas.microsoft.com/office/drawing/2014/main" id="{DD72DA8D-01D4-4F1D-BCD4-55A59672DFD6}"/>
                    </a:ext>
                  </a:extLst>
                </p:cNvPr>
                <p:cNvSpPr txBox="1"/>
                <p:nvPr/>
              </p:nvSpPr>
              <p:spPr>
                <a:xfrm>
                  <a:off x="6338436" y="4230637"/>
                  <a:ext cx="1964886" cy="6844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chemeClr val="accent5"/>
                      </a:solidFill>
                      <a:latin typeface="Chalkboard SE Regular"/>
                      <a:ea typeface="Chalkboard SE Regular"/>
                      <a:cs typeface="Chalkboard SE Regular"/>
                      <a:sym typeface="Chalkboard SE Regular"/>
                    </a:defRPr>
                  </a:lvl1pPr>
                </a:lstStyle>
                <a:p>
                  <a:r>
                    <a:rPr sz="2800" dirty="0"/>
                    <a:t>Replica Set</a:t>
                  </a:r>
                </a:p>
              </p:txBody>
            </p:sp>
            <p:grpSp>
              <p:nvGrpSpPr>
                <p:cNvPr id="10" name="Group">
                  <a:extLst>
                    <a:ext uri="{FF2B5EF4-FFF2-40B4-BE49-F238E27FC236}">
                      <a16:creationId xmlns:a16="http://schemas.microsoft.com/office/drawing/2014/main" id="{0BDC3A06-915C-4EED-9133-C7906AB354D7}"/>
                    </a:ext>
                  </a:extLst>
                </p:cNvPr>
                <p:cNvGrpSpPr/>
                <p:nvPr/>
              </p:nvGrpSpPr>
              <p:grpSpPr>
                <a:xfrm>
                  <a:off x="3885502" y="5051277"/>
                  <a:ext cx="586312" cy="2620114"/>
                  <a:chOff x="41598" y="306389"/>
                  <a:chExt cx="586310" cy="2620112"/>
                </a:xfrm>
              </p:grpSpPr>
              <p:sp>
                <p:nvSpPr>
                  <p:cNvPr id="11" name="A1">
                    <a:extLst>
                      <a:ext uri="{FF2B5EF4-FFF2-40B4-BE49-F238E27FC236}">
                        <a16:creationId xmlns:a16="http://schemas.microsoft.com/office/drawing/2014/main" id="{1D19A1F2-4960-4CC2-BE27-1C66D58362F9}"/>
                      </a:ext>
                    </a:extLst>
                  </p:cNvPr>
                  <p:cNvSpPr txBox="1"/>
                  <p:nvPr/>
                </p:nvSpPr>
                <p:spPr>
                  <a:xfrm>
                    <a:off x="49020" y="306389"/>
                    <a:ext cx="571467" cy="6844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a:latin typeface="Chalkboard SE Regular"/>
                        <a:ea typeface="Chalkboard SE Regular"/>
                        <a:cs typeface="Chalkboard SE Regular"/>
                        <a:sym typeface="Chalkboard SE Regular"/>
                      </a:defRPr>
                    </a:lvl1pPr>
                  </a:lstStyle>
                  <a:p>
                    <a:r>
                      <a:rPr sz="2800" dirty="0"/>
                      <a:t>A1</a:t>
                    </a:r>
                  </a:p>
                </p:txBody>
              </p:sp>
              <p:sp>
                <p:nvSpPr>
                  <p:cNvPr id="12" name="B4">
                    <a:extLst>
                      <a:ext uri="{FF2B5EF4-FFF2-40B4-BE49-F238E27FC236}">
                        <a16:creationId xmlns:a16="http://schemas.microsoft.com/office/drawing/2014/main" id="{785FB985-8CB5-4D6F-8EF2-FE686D93589E}"/>
                      </a:ext>
                    </a:extLst>
                  </p:cNvPr>
                  <p:cNvSpPr txBox="1"/>
                  <p:nvPr/>
                </p:nvSpPr>
                <p:spPr>
                  <a:xfrm>
                    <a:off x="56441" y="1274220"/>
                    <a:ext cx="556623" cy="6844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a:latin typeface="Chalkboard SE Regular"/>
                        <a:ea typeface="Chalkboard SE Regular"/>
                        <a:cs typeface="Chalkboard SE Regular"/>
                        <a:sym typeface="Chalkboard SE Regular"/>
                      </a:defRPr>
                    </a:lvl1pPr>
                  </a:lstStyle>
                  <a:p>
                    <a:r>
                      <a:rPr sz="2800" dirty="0"/>
                      <a:t>B4</a:t>
                    </a:r>
                  </a:p>
                </p:txBody>
              </p:sp>
              <p:sp>
                <p:nvSpPr>
                  <p:cNvPr id="13" name="D2">
                    <a:extLst>
                      <a:ext uri="{FF2B5EF4-FFF2-40B4-BE49-F238E27FC236}">
                        <a16:creationId xmlns:a16="http://schemas.microsoft.com/office/drawing/2014/main" id="{99BEC034-76CD-4B05-9728-62DED49F5108}"/>
                      </a:ext>
                    </a:extLst>
                  </p:cNvPr>
                  <p:cNvSpPr txBox="1"/>
                  <p:nvPr/>
                </p:nvSpPr>
                <p:spPr>
                  <a:xfrm>
                    <a:off x="41598" y="2242048"/>
                    <a:ext cx="586310" cy="6844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a:latin typeface="Chalkboard SE Regular"/>
                        <a:ea typeface="Chalkboard SE Regular"/>
                        <a:cs typeface="Chalkboard SE Regular"/>
                        <a:sym typeface="Chalkboard SE Regular"/>
                      </a:defRPr>
                    </a:lvl1pPr>
                  </a:lstStyle>
                  <a:p>
                    <a:r>
                      <a:rPr sz="2800" dirty="0"/>
                      <a:t>D2</a:t>
                    </a:r>
                  </a:p>
                </p:txBody>
              </p:sp>
            </p:grpSp>
            <p:grpSp>
              <p:nvGrpSpPr>
                <p:cNvPr id="14" name="Group">
                  <a:extLst>
                    <a:ext uri="{FF2B5EF4-FFF2-40B4-BE49-F238E27FC236}">
                      <a16:creationId xmlns:a16="http://schemas.microsoft.com/office/drawing/2014/main" id="{97C86885-3EC2-4092-AD64-D63E445DF6AF}"/>
                    </a:ext>
                  </a:extLst>
                </p:cNvPr>
                <p:cNvGrpSpPr/>
                <p:nvPr/>
              </p:nvGrpSpPr>
              <p:grpSpPr>
                <a:xfrm>
                  <a:off x="6466193" y="5028237"/>
                  <a:ext cx="2744658" cy="1698369"/>
                  <a:chOff x="-485095" y="276999"/>
                  <a:chExt cx="2744656" cy="1698368"/>
                </a:xfrm>
              </p:grpSpPr>
              <p:sp>
                <p:nvSpPr>
                  <p:cNvPr id="15" name="S1">
                    <a:extLst>
                      <a:ext uri="{FF2B5EF4-FFF2-40B4-BE49-F238E27FC236}">
                        <a16:creationId xmlns:a16="http://schemas.microsoft.com/office/drawing/2014/main" id="{0888841C-A488-4C19-B932-705DBD4C31C6}"/>
                      </a:ext>
                    </a:extLst>
                  </p:cNvPr>
                  <p:cNvSpPr/>
                  <p:nvPr/>
                </p:nvSpPr>
                <p:spPr>
                  <a:xfrm>
                    <a:off x="-485095" y="276999"/>
                    <a:ext cx="915574" cy="730538"/>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800" dirty="0"/>
                      <a:t>S1</a:t>
                    </a:r>
                  </a:p>
                </p:txBody>
              </p:sp>
              <p:sp>
                <p:nvSpPr>
                  <p:cNvPr id="16" name="S2">
                    <a:extLst>
                      <a:ext uri="{FF2B5EF4-FFF2-40B4-BE49-F238E27FC236}">
                        <a16:creationId xmlns:a16="http://schemas.microsoft.com/office/drawing/2014/main" id="{0D86F196-D392-4896-B1D7-56A617454E38}"/>
                      </a:ext>
                    </a:extLst>
                  </p:cNvPr>
                  <p:cNvSpPr/>
                  <p:nvPr/>
                </p:nvSpPr>
                <p:spPr>
                  <a:xfrm>
                    <a:off x="-485093" y="1244826"/>
                    <a:ext cx="915576" cy="730538"/>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800" dirty="0"/>
                      <a:t>S2</a:t>
                    </a:r>
                  </a:p>
                </p:txBody>
              </p:sp>
              <p:sp>
                <p:nvSpPr>
                  <p:cNvPr id="17" name="S1">
                    <a:extLst>
                      <a:ext uri="{FF2B5EF4-FFF2-40B4-BE49-F238E27FC236}">
                        <a16:creationId xmlns:a16="http://schemas.microsoft.com/office/drawing/2014/main" id="{068E268F-CA50-4B9C-ACD0-74C09A489DA7}"/>
                      </a:ext>
                    </a:extLst>
                  </p:cNvPr>
                  <p:cNvSpPr/>
                  <p:nvPr/>
                </p:nvSpPr>
                <p:spPr>
                  <a:xfrm>
                    <a:off x="429587" y="1244827"/>
                    <a:ext cx="915576" cy="730540"/>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800" dirty="0"/>
                      <a:t>S1</a:t>
                    </a:r>
                  </a:p>
                </p:txBody>
              </p:sp>
              <p:sp>
                <p:nvSpPr>
                  <p:cNvPr id="18" name="S0">
                    <a:extLst>
                      <a:ext uri="{FF2B5EF4-FFF2-40B4-BE49-F238E27FC236}">
                        <a16:creationId xmlns:a16="http://schemas.microsoft.com/office/drawing/2014/main" id="{7EAF9EB1-C8EF-4DA1-AFF8-2E3003190CDE}"/>
                      </a:ext>
                    </a:extLst>
                  </p:cNvPr>
                  <p:cNvSpPr/>
                  <p:nvPr/>
                </p:nvSpPr>
                <p:spPr>
                  <a:xfrm>
                    <a:off x="1343985" y="1244826"/>
                    <a:ext cx="915576" cy="730541"/>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800" dirty="0"/>
                      <a:t>S0</a:t>
                    </a:r>
                  </a:p>
                </p:txBody>
              </p:sp>
            </p:grpSp>
            <p:grpSp>
              <p:nvGrpSpPr>
                <p:cNvPr id="19" name="Group">
                  <a:extLst>
                    <a:ext uri="{FF2B5EF4-FFF2-40B4-BE49-F238E27FC236}">
                      <a16:creationId xmlns:a16="http://schemas.microsoft.com/office/drawing/2014/main" id="{DCBA90EF-31DC-4652-8B3D-AE281F6CA7D9}"/>
                    </a:ext>
                  </a:extLst>
                </p:cNvPr>
                <p:cNvGrpSpPr/>
                <p:nvPr/>
              </p:nvGrpSpPr>
              <p:grpSpPr>
                <a:xfrm>
                  <a:off x="6466193" y="6963893"/>
                  <a:ext cx="1829978" cy="730539"/>
                  <a:chOff x="-485095" y="276999"/>
                  <a:chExt cx="1829976" cy="730538"/>
                </a:xfrm>
              </p:grpSpPr>
              <p:sp>
                <p:nvSpPr>
                  <p:cNvPr id="20" name="S0">
                    <a:extLst>
                      <a:ext uri="{FF2B5EF4-FFF2-40B4-BE49-F238E27FC236}">
                        <a16:creationId xmlns:a16="http://schemas.microsoft.com/office/drawing/2014/main" id="{A0A68576-2D6C-48BD-8B07-3E22EC7D5EAF}"/>
                      </a:ext>
                    </a:extLst>
                  </p:cNvPr>
                  <p:cNvSpPr/>
                  <p:nvPr/>
                </p:nvSpPr>
                <p:spPr>
                  <a:xfrm>
                    <a:off x="-485095" y="276999"/>
                    <a:ext cx="915575" cy="730538"/>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800" dirty="0"/>
                      <a:t>S0</a:t>
                    </a:r>
                  </a:p>
                </p:txBody>
              </p:sp>
              <p:sp>
                <p:nvSpPr>
                  <p:cNvPr id="21" name="S2">
                    <a:extLst>
                      <a:ext uri="{FF2B5EF4-FFF2-40B4-BE49-F238E27FC236}">
                        <a16:creationId xmlns:a16="http://schemas.microsoft.com/office/drawing/2014/main" id="{DCFA6DEA-8591-4F1F-8F8D-D9120998E1C3}"/>
                      </a:ext>
                    </a:extLst>
                  </p:cNvPr>
                  <p:cNvSpPr/>
                  <p:nvPr/>
                </p:nvSpPr>
                <p:spPr>
                  <a:xfrm>
                    <a:off x="429306" y="276999"/>
                    <a:ext cx="915575" cy="730538"/>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a:latin typeface="Chalkboard SE Regular"/>
                        <a:ea typeface="Chalkboard SE Regular"/>
                        <a:cs typeface="Chalkboard SE Regular"/>
                        <a:sym typeface="Chalkboard SE Regular"/>
                      </a:defRPr>
                    </a:lvl1pPr>
                  </a:lstStyle>
                  <a:p>
                    <a:r>
                      <a:rPr sz="2800" dirty="0"/>
                      <a:t>S2</a:t>
                    </a:r>
                  </a:p>
                </p:txBody>
              </p:sp>
            </p:grpSp>
          </p:grpSp>
          <p:pic>
            <p:nvPicPr>
              <p:cNvPr id="27" name="server.png" descr="server.png">
                <a:extLst>
                  <a:ext uri="{FF2B5EF4-FFF2-40B4-BE49-F238E27FC236}">
                    <a16:creationId xmlns:a16="http://schemas.microsoft.com/office/drawing/2014/main" id="{89FFEEAB-705D-48AE-92FD-649969CBE5E9}"/>
                  </a:ext>
                </a:extLst>
              </p:cNvPr>
              <p:cNvPicPr>
                <a:picLocks noChangeAspect="1"/>
              </p:cNvPicPr>
              <p:nvPr/>
            </p:nvPicPr>
            <p:blipFill rotWithShape="1">
              <a:blip r:embed="rId2"/>
              <a:srcRect t="11107" b="32230"/>
              <a:stretch/>
            </p:blipFill>
            <p:spPr>
              <a:xfrm>
                <a:off x="9704997" y="6636694"/>
                <a:ext cx="1171283" cy="663684"/>
              </a:xfrm>
              <a:prstGeom prst="rect">
                <a:avLst/>
              </a:prstGeom>
              <a:ln w="12700">
                <a:miter lim="400000"/>
              </a:ln>
            </p:spPr>
          </p:pic>
          <p:pic>
            <p:nvPicPr>
              <p:cNvPr id="28" name="server.png" descr="server.png">
                <a:extLst>
                  <a:ext uri="{FF2B5EF4-FFF2-40B4-BE49-F238E27FC236}">
                    <a16:creationId xmlns:a16="http://schemas.microsoft.com/office/drawing/2014/main" id="{69AE0E2D-5175-49BF-9F1B-965F1284451A}"/>
                  </a:ext>
                </a:extLst>
              </p:cNvPr>
              <p:cNvPicPr>
                <a:picLocks noChangeAspect="1"/>
              </p:cNvPicPr>
              <p:nvPr/>
            </p:nvPicPr>
            <p:blipFill rotWithShape="1">
              <a:blip r:embed="rId2"/>
              <a:srcRect t="11107" b="32230"/>
              <a:stretch/>
            </p:blipFill>
            <p:spPr>
              <a:xfrm>
                <a:off x="9704996" y="7753613"/>
                <a:ext cx="1171283" cy="663684"/>
              </a:xfrm>
              <a:prstGeom prst="rect">
                <a:avLst/>
              </a:prstGeom>
              <a:ln w="12700">
                <a:miter lim="400000"/>
              </a:ln>
            </p:spPr>
          </p:pic>
          <p:pic>
            <p:nvPicPr>
              <p:cNvPr id="29" name="server.png" descr="server.png">
                <a:extLst>
                  <a:ext uri="{FF2B5EF4-FFF2-40B4-BE49-F238E27FC236}">
                    <a16:creationId xmlns:a16="http://schemas.microsoft.com/office/drawing/2014/main" id="{1A69A58F-C453-4E8D-93AC-76F7CAE5D728}"/>
                  </a:ext>
                </a:extLst>
              </p:cNvPr>
              <p:cNvPicPr>
                <a:picLocks noChangeAspect="1"/>
              </p:cNvPicPr>
              <p:nvPr/>
            </p:nvPicPr>
            <p:blipFill rotWithShape="1">
              <a:blip r:embed="rId2"/>
              <a:srcRect t="11107" b="32230"/>
              <a:stretch/>
            </p:blipFill>
            <p:spPr>
              <a:xfrm>
                <a:off x="9704996" y="8886762"/>
                <a:ext cx="1171283" cy="663684"/>
              </a:xfrm>
              <a:prstGeom prst="rect">
                <a:avLst/>
              </a:prstGeom>
              <a:ln w="12700">
                <a:miter lim="400000"/>
              </a:ln>
            </p:spPr>
          </p:pic>
          <p:sp>
            <p:nvSpPr>
              <p:cNvPr id="31" name="TextBox 30">
                <a:extLst>
                  <a:ext uri="{FF2B5EF4-FFF2-40B4-BE49-F238E27FC236}">
                    <a16:creationId xmlns:a16="http://schemas.microsoft.com/office/drawing/2014/main" id="{AF8BA618-9FB4-4F79-A19E-447251F5039A}"/>
                  </a:ext>
                </a:extLst>
              </p:cNvPr>
              <p:cNvSpPr txBox="1"/>
              <p:nvPr/>
            </p:nvSpPr>
            <p:spPr>
              <a:xfrm>
                <a:off x="10024378" y="7359171"/>
                <a:ext cx="532518" cy="523220"/>
              </a:xfrm>
              <a:prstGeom prst="rect">
                <a:avLst/>
              </a:prstGeom>
              <a:noFill/>
            </p:spPr>
            <p:txBody>
              <a:bodyPr wrap="none" rtlCol="0">
                <a:spAutoFit/>
              </a:bodyPr>
              <a:lstStyle/>
              <a:p>
                <a:r>
                  <a:rPr lang="en-US" sz="2800" dirty="0"/>
                  <a:t>S1</a:t>
                </a:r>
              </a:p>
            </p:txBody>
          </p:sp>
          <p:sp>
            <p:nvSpPr>
              <p:cNvPr id="32" name="TextBox 31">
                <a:extLst>
                  <a:ext uri="{FF2B5EF4-FFF2-40B4-BE49-F238E27FC236}">
                    <a16:creationId xmlns:a16="http://schemas.microsoft.com/office/drawing/2014/main" id="{BC0ECB9A-4DE2-4685-A7DB-2FDCC4CE3B7F}"/>
                  </a:ext>
                </a:extLst>
              </p:cNvPr>
              <p:cNvSpPr txBox="1"/>
              <p:nvPr/>
            </p:nvSpPr>
            <p:spPr>
              <a:xfrm>
                <a:off x="10024378" y="8502214"/>
                <a:ext cx="532518" cy="523220"/>
              </a:xfrm>
              <a:prstGeom prst="rect">
                <a:avLst/>
              </a:prstGeom>
              <a:noFill/>
            </p:spPr>
            <p:txBody>
              <a:bodyPr wrap="none" rtlCol="0">
                <a:spAutoFit/>
              </a:bodyPr>
              <a:lstStyle/>
              <a:p>
                <a:r>
                  <a:rPr lang="en-US" sz="2800" dirty="0"/>
                  <a:t>S2</a:t>
                </a:r>
              </a:p>
            </p:txBody>
          </p:sp>
          <p:sp>
            <p:nvSpPr>
              <p:cNvPr id="33" name="Oval 32">
                <a:extLst>
                  <a:ext uri="{FF2B5EF4-FFF2-40B4-BE49-F238E27FC236}">
                    <a16:creationId xmlns:a16="http://schemas.microsoft.com/office/drawing/2014/main" id="{8F7B92F5-263F-48C3-9017-2BCC9C449119}"/>
                  </a:ext>
                </a:extLst>
              </p:cNvPr>
              <p:cNvSpPr/>
              <p:nvPr/>
            </p:nvSpPr>
            <p:spPr>
              <a:xfrm>
                <a:off x="10876278" y="7693594"/>
                <a:ext cx="663542" cy="656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A1</a:t>
                </a:r>
              </a:p>
            </p:txBody>
          </p:sp>
          <p:sp>
            <p:nvSpPr>
              <p:cNvPr id="34" name="Oval 33">
                <a:extLst>
                  <a:ext uri="{FF2B5EF4-FFF2-40B4-BE49-F238E27FC236}">
                    <a16:creationId xmlns:a16="http://schemas.microsoft.com/office/drawing/2014/main" id="{B6830503-C4AE-4E7B-9DDF-8F226E06BAD7}"/>
                  </a:ext>
                </a:extLst>
              </p:cNvPr>
              <p:cNvSpPr/>
              <p:nvPr/>
            </p:nvSpPr>
            <p:spPr>
              <a:xfrm>
                <a:off x="10876278" y="6635800"/>
                <a:ext cx="663542" cy="65699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B4</a:t>
                </a:r>
              </a:p>
            </p:txBody>
          </p:sp>
          <p:sp>
            <p:nvSpPr>
              <p:cNvPr id="35" name="Oval 34">
                <a:extLst>
                  <a:ext uri="{FF2B5EF4-FFF2-40B4-BE49-F238E27FC236}">
                    <a16:creationId xmlns:a16="http://schemas.microsoft.com/office/drawing/2014/main" id="{ED48D874-B8C4-48B6-874D-71E37E5FA179}"/>
                  </a:ext>
                </a:extLst>
              </p:cNvPr>
              <p:cNvSpPr/>
              <p:nvPr/>
            </p:nvSpPr>
            <p:spPr>
              <a:xfrm>
                <a:off x="11606869" y="7693594"/>
                <a:ext cx="663542" cy="65699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B4</a:t>
                </a:r>
              </a:p>
            </p:txBody>
          </p:sp>
          <p:sp>
            <p:nvSpPr>
              <p:cNvPr id="36" name="Oval 35">
                <a:extLst>
                  <a:ext uri="{FF2B5EF4-FFF2-40B4-BE49-F238E27FC236}">
                    <a16:creationId xmlns:a16="http://schemas.microsoft.com/office/drawing/2014/main" id="{E7C37840-B629-423B-8AB2-62B6711A48F3}"/>
                  </a:ext>
                </a:extLst>
              </p:cNvPr>
              <p:cNvSpPr/>
              <p:nvPr/>
            </p:nvSpPr>
            <p:spPr>
              <a:xfrm>
                <a:off x="10876278" y="8796927"/>
                <a:ext cx="663542" cy="65699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B4</a:t>
                </a:r>
              </a:p>
            </p:txBody>
          </p:sp>
          <p:sp>
            <p:nvSpPr>
              <p:cNvPr id="37" name="Oval 36">
                <a:extLst>
                  <a:ext uri="{FF2B5EF4-FFF2-40B4-BE49-F238E27FC236}">
                    <a16:creationId xmlns:a16="http://schemas.microsoft.com/office/drawing/2014/main" id="{C48BCA7D-4EF6-47EE-8741-44E897B9E05B}"/>
                  </a:ext>
                </a:extLst>
              </p:cNvPr>
              <p:cNvSpPr/>
              <p:nvPr/>
            </p:nvSpPr>
            <p:spPr>
              <a:xfrm>
                <a:off x="11606869" y="6635800"/>
                <a:ext cx="663542" cy="65699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D2</a:t>
                </a:r>
              </a:p>
            </p:txBody>
          </p:sp>
          <p:sp>
            <p:nvSpPr>
              <p:cNvPr id="38" name="Oval 37">
                <a:extLst>
                  <a:ext uri="{FF2B5EF4-FFF2-40B4-BE49-F238E27FC236}">
                    <a16:creationId xmlns:a16="http://schemas.microsoft.com/office/drawing/2014/main" id="{A8826BCB-341F-4E38-8FC5-4423E6AEA9FA}"/>
                  </a:ext>
                </a:extLst>
              </p:cNvPr>
              <p:cNvSpPr/>
              <p:nvPr/>
            </p:nvSpPr>
            <p:spPr>
              <a:xfrm>
                <a:off x="11606869" y="8796927"/>
                <a:ext cx="663542" cy="65699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D2</a:t>
                </a:r>
              </a:p>
            </p:txBody>
          </p:sp>
        </p:grpSp>
      </p:grpSp>
      <p:sp>
        <p:nvSpPr>
          <p:cNvPr id="5" name="Rectangle: Rounded Corners 4">
            <a:extLst>
              <a:ext uri="{FF2B5EF4-FFF2-40B4-BE49-F238E27FC236}">
                <a16:creationId xmlns:a16="http://schemas.microsoft.com/office/drawing/2014/main" id="{8312067C-3F08-4FDA-93D3-827A419D0C14}"/>
              </a:ext>
            </a:extLst>
          </p:cNvPr>
          <p:cNvSpPr/>
          <p:nvPr/>
        </p:nvSpPr>
        <p:spPr>
          <a:xfrm>
            <a:off x="1085850" y="3929381"/>
            <a:ext cx="10833100" cy="3192496"/>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dirty="0">
                <a:solidFill>
                  <a:schemeClr val="tx1"/>
                </a:solidFill>
              </a:rPr>
              <a:t>Where</a:t>
            </a:r>
            <a:r>
              <a:rPr lang="en-US" dirty="0">
                <a:solidFill>
                  <a:schemeClr val="tx1"/>
                </a:solidFill>
              </a:rPr>
              <a:t> to implement the coherence directory?</a:t>
            </a:r>
          </a:p>
          <a:p>
            <a:pPr algn="ctr">
              <a:lnSpc>
                <a:spcPct val="150000"/>
              </a:lnSpc>
            </a:pPr>
            <a:r>
              <a:rPr lang="en-US" dirty="0">
                <a:solidFill>
                  <a:schemeClr val="tx1"/>
                </a:solidFill>
              </a:rPr>
              <a:t>How to design an </a:t>
            </a:r>
            <a:r>
              <a:rPr lang="en-US" b="1" dirty="0">
                <a:solidFill>
                  <a:schemeClr val="tx1"/>
                </a:solidFill>
              </a:rPr>
              <a:t>efficient</a:t>
            </a:r>
            <a:r>
              <a:rPr lang="en-US" dirty="0">
                <a:solidFill>
                  <a:schemeClr val="tx1"/>
                </a:solidFill>
              </a:rPr>
              <a:t> coherence protocol?</a:t>
            </a:r>
          </a:p>
        </p:txBody>
      </p:sp>
    </p:spTree>
    <p:extLst>
      <p:ext uri="{BB962C8B-B14F-4D97-AF65-F5344CB8AC3E}">
        <p14:creationId xmlns:p14="http://schemas.microsoft.com/office/powerpoint/2010/main" val="9350650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par>
                          <p:cTn id="25" fill="hold">
                            <p:stCondLst>
                              <p:cond delay="0"/>
                            </p:stCondLst>
                            <p:childTnLst>
                              <p:par>
                                <p:cTn id="26" presetID="10" presetClass="entr" presetSubtype="0"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69" name="We only need to replicate the most popular…"/>
          <p:cNvSpPr txBox="1"/>
          <p:nvPr/>
        </p:nvSpPr>
        <p:spPr>
          <a:xfrm>
            <a:off x="1428750" y="2653869"/>
            <a:ext cx="10147301" cy="1320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000"/>
            </a:pPr>
            <a:r>
              <a:t>We only need to replicate the most popular </a:t>
            </a:r>
          </a:p>
          <a:p>
            <a:pPr>
              <a:defRPr sz="4000"/>
            </a:pPr>
            <a:r>
              <a:rPr b="1">
                <a:latin typeface="Helvetica"/>
                <a:ea typeface="Helvetica"/>
                <a:cs typeface="Helvetica"/>
                <a:sym typeface="Helvetica"/>
              </a:rPr>
              <a:t>O(nlogn)</a:t>
            </a:r>
            <a:r>
              <a:t> objects </a:t>
            </a:r>
          </a:p>
        </p:txBody>
      </p:sp>
      <p:sp>
        <p:nvSpPr>
          <p:cNvPr id="1770" name="n is the number of storage servers"/>
          <p:cNvSpPr txBox="1"/>
          <p:nvPr/>
        </p:nvSpPr>
        <p:spPr>
          <a:xfrm>
            <a:off x="2364938" y="5164662"/>
            <a:ext cx="8274924" cy="7112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000"/>
            </a:pPr>
            <a:r>
              <a:t>n is the number of </a:t>
            </a:r>
            <a:r>
              <a:rPr b="1">
                <a:latin typeface="Helvetica"/>
                <a:ea typeface="Helvetica"/>
                <a:cs typeface="Helvetica"/>
                <a:sym typeface="Helvetica"/>
              </a:rPr>
              <a:t>storage servers</a:t>
            </a:r>
            <a:r>
              <a:t> </a:t>
            </a:r>
          </a:p>
        </p:txBody>
      </p:sp>
      <p:sp>
        <p:nvSpPr>
          <p:cNvPr id="1771" name="(generalization of previous result [Fan et al. ’11])"/>
          <p:cNvSpPr txBox="1"/>
          <p:nvPr/>
        </p:nvSpPr>
        <p:spPr>
          <a:xfrm>
            <a:off x="1515618" y="7065863"/>
            <a:ext cx="9973565" cy="711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000"/>
            </a:pPr>
            <a:r>
              <a:t>(generalization of previous result </a:t>
            </a:r>
            <a:r>
              <a:rPr sz="2500"/>
              <a:t>[Fan et al. ’11]</a:t>
            </a:r>
            <a:r>
              <a:t>) </a:t>
            </a:r>
          </a:p>
        </p:txBody>
      </p:sp>
    </p:spTree>
    <p:extLst>
      <p:ext uri="{BB962C8B-B14F-4D97-AF65-F5344CB8AC3E}">
        <p14:creationId xmlns:p14="http://schemas.microsoft.com/office/powerpoint/2010/main" val="419609344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69"/>
                                        </p:tgtEl>
                                        <p:attrNameLst>
                                          <p:attrName>style.visibility</p:attrName>
                                        </p:attrNameLst>
                                      </p:cBhvr>
                                      <p:to>
                                        <p:strVal val="visible"/>
                                      </p:to>
                                    </p:set>
                                    <p:animEffect transition="in" filter="fade">
                                      <p:cBhvr>
                                        <p:cTn id="7" dur="500"/>
                                        <p:tgtEl>
                                          <p:spTgt spid="17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70"/>
                                        </p:tgtEl>
                                        <p:attrNameLst>
                                          <p:attrName>style.visibility</p:attrName>
                                        </p:attrNameLst>
                                      </p:cBhvr>
                                      <p:to>
                                        <p:strVal val="visible"/>
                                      </p:to>
                                    </p:set>
                                    <p:animEffect transition="in" filter="fade">
                                      <p:cBhvr>
                                        <p:cTn id="12" dur="500"/>
                                        <p:tgtEl>
                                          <p:spTgt spid="17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71"/>
                                        </p:tgtEl>
                                        <p:attrNameLst>
                                          <p:attrName>style.visibility</p:attrName>
                                        </p:attrNameLst>
                                      </p:cBhvr>
                                      <p:to>
                                        <p:strVal val="visible"/>
                                      </p:to>
                                    </p:set>
                                    <p:animEffect transition="in" filter="fade">
                                      <p:cBhvr>
                                        <p:cTn id="17" dur="500"/>
                                        <p:tgtEl>
                                          <p:spTgt spid="1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9" grpId="0" animBg="1" advAuto="0"/>
      <p:bldP spid="1770" grpId="0" animBg="1" advAuto="0"/>
      <p:bldP spid="1771"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75" name="Why O(nlogn) is sufficient?"/>
          <p:cNvSpPr txBox="1">
            <a:spLocks noGrp="1"/>
          </p:cNvSpPr>
          <p:nvPr>
            <p:ph type="title"/>
          </p:nvPr>
        </p:nvSpPr>
        <p:spPr>
          <a:prstGeom prst="rect">
            <a:avLst/>
          </a:prstGeom>
        </p:spPr>
        <p:txBody>
          <a:bodyPr/>
          <a:lstStyle>
            <a:lvl1pPr defTabSz="525779">
              <a:defRPr sz="7200"/>
            </a:lvl1pPr>
          </a:lstStyle>
          <a:p>
            <a:r>
              <a:t>Why O(nlogn) is sufficient?</a:t>
            </a:r>
          </a:p>
        </p:txBody>
      </p:sp>
      <p:pic>
        <p:nvPicPr>
          <p:cNvPr id="1776" name="server.png" descr="server.png"/>
          <p:cNvPicPr>
            <a:picLocks noChangeAspect="1"/>
          </p:cNvPicPr>
          <p:nvPr/>
        </p:nvPicPr>
        <p:blipFill>
          <a:blip r:embed="rId3"/>
          <a:stretch>
            <a:fillRect/>
          </a:stretch>
        </p:blipFill>
        <p:spPr>
          <a:xfrm>
            <a:off x="1586961" y="7174276"/>
            <a:ext cx="2159001" cy="2159001"/>
          </a:xfrm>
          <a:prstGeom prst="rect">
            <a:avLst/>
          </a:prstGeom>
          <a:ln w="12700">
            <a:miter lim="400000"/>
          </a:ln>
        </p:spPr>
      </p:pic>
      <p:pic>
        <p:nvPicPr>
          <p:cNvPr id="1777" name="server.png" descr="server.png"/>
          <p:cNvPicPr>
            <a:picLocks noChangeAspect="1"/>
          </p:cNvPicPr>
          <p:nvPr/>
        </p:nvPicPr>
        <p:blipFill>
          <a:blip r:embed="rId3"/>
          <a:stretch>
            <a:fillRect/>
          </a:stretch>
        </p:blipFill>
        <p:spPr>
          <a:xfrm>
            <a:off x="5422900" y="7174276"/>
            <a:ext cx="2159000" cy="2159001"/>
          </a:xfrm>
          <a:prstGeom prst="rect">
            <a:avLst/>
          </a:prstGeom>
          <a:ln w="12700">
            <a:miter lim="400000"/>
          </a:ln>
        </p:spPr>
      </p:pic>
      <p:pic>
        <p:nvPicPr>
          <p:cNvPr id="1778" name="server.png" descr="server.png"/>
          <p:cNvPicPr>
            <a:picLocks noChangeAspect="1"/>
          </p:cNvPicPr>
          <p:nvPr/>
        </p:nvPicPr>
        <p:blipFill>
          <a:blip r:embed="rId3"/>
          <a:stretch>
            <a:fillRect/>
          </a:stretch>
        </p:blipFill>
        <p:spPr>
          <a:xfrm>
            <a:off x="9258837" y="7174276"/>
            <a:ext cx="2159001" cy="2159001"/>
          </a:xfrm>
          <a:prstGeom prst="rect">
            <a:avLst/>
          </a:prstGeom>
          <a:ln w="12700">
            <a:miter lim="400000"/>
          </a:ln>
        </p:spPr>
      </p:pic>
      <p:grpSp>
        <p:nvGrpSpPr>
          <p:cNvPr id="1781" name="katy-perry-twitter.png"/>
          <p:cNvGrpSpPr/>
          <p:nvPr/>
        </p:nvGrpSpPr>
        <p:grpSpPr>
          <a:xfrm>
            <a:off x="8753392" y="5925556"/>
            <a:ext cx="2833241" cy="868644"/>
            <a:chOff x="0" y="0"/>
            <a:chExt cx="2833240" cy="868642"/>
          </a:xfrm>
        </p:grpSpPr>
        <p:pic>
          <p:nvPicPr>
            <p:cNvPr id="1780" name="katy-perry-twitter.png" descr="katy-perry-twitter.png"/>
            <p:cNvPicPr>
              <a:picLocks noChangeAspect="1"/>
            </p:cNvPicPr>
            <p:nvPr/>
          </p:nvPicPr>
          <p:blipFill>
            <a:blip r:embed="rId4"/>
            <a:stretch>
              <a:fillRect/>
            </a:stretch>
          </p:blipFill>
          <p:spPr>
            <a:xfrm>
              <a:off x="38100" y="38100"/>
              <a:ext cx="2757041" cy="792443"/>
            </a:xfrm>
            <a:prstGeom prst="rect">
              <a:avLst/>
            </a:prstGeom>
            <a:ln>
              <a:noFill/>
            </a:ln>
            <a:effectLst/>
          </p:spPr>
        </p:pic>
        <p:pic>
          <p:nvPicPr>
            <p:cNvPr id="1779" name="katy-perry-twitter.png" descr="katy-perry-twitter.png"/>
            <p:cNvPicPr>
              <a:picLocks/>
            </p:cNvPicPr>
            <p:nvPr/>
          </p:nvPicPr>
          <p:blipFill>
            <a:blip r:embed="rId5"/>
            <a:stretch>
              <a:fillRect/>
            </a:stretch>
          </p:blipFill>
          <p:spPr>
            <a:xfrm>
              <a:off x="0" y="-1"/>
              <a:ext cx="2833241" cy="868644"/>
            </a:xfrm>
            <a:prstGeom prst="rect">
              <a:avLst/>
            </a:prstGeom>
            <a:effectLst/>
          </p:spPr>
        </p:pic>
      </p:grpSp>
      <p:grpSp>
        <p:nvGrpSpPr>
          <p:cNvPr id="1784" name="JustinBieberTwitter.png"/>
          <p:cNvGrpSpPr/>
          <p:nvPr/>
        </p:nvGrpSpPr>
        <p:grpSpPr>
          <a:xfrm>
            <a:off x="1060459" y="5950958"/>
            <a:ext cx="2967946" cy="824314"/>
            <a:chOff x="0" y="0"/>
            <a:chExt cx="2967945" cy="824313"/>
          </a:xfrm>
        </p:grpSpPr>
        <p:pic>
          <p:nvPicPr>
            <p:cNvPr id="1783" name="JustinBieberTwitter.png" descr="JustinBieberTwitter.png"/>
            <p:cNvPicPr>
              <a:picLocks noChangeAspect="1"/>
            </p:cNvPicPr>
            <p:nvPr/>
          </p:nvPicPr>
          <p:blipFill>
            <a:blip r:embed="rId6"/>
            <a:stretch>
              <a:fillRect/>
            </a:stretch>
          </p:blipFill>
          <p:spPr>
            <a:xfrm>
              <a:off x="38100" y="38100"/>
              <a:ext cx="2891746" cy="748114"/>
            </a:xfrm>
            <a:prstGeom prst="rect">
              <a:avLst/>
            </a:prstGeom>
            <a:ln>
              <a:noFill/>
            </a:ln>
            <a:effectLst/>
          </p:spPr>
        </p:pic>
        <p:pic>
          <p:nvPicPr>
            <p:cNvPr id="1782" name="JustinBieberTwitter.png" descr="JustinBieberTwitter.png"/>
            <p:cNvPicPr>
              <a:picLocks/>
            </p:cNvPicPr>
            <p:nvPr/>
          </p:nvPicPr>
          <p:blipFill>
            <a:blip r:embed="rId7"/>
            <a:stretch>
              <a:fillRect/>
            </a:stretch>
          </p:blipFill>
          <p:spPr>
            <a:xfrm>
              <a:off x="0" y="0"/>
              <a:ext cx="2967946" cy="824314"/>
            </a:xfrm>
            <a:prstGeom prst="rect">
              <a:avLst/>
            </a:prstGeom>
            <a:effectLst/>
          </p:spPr>
        </p:pic>
      </p:grpSp>
      <p:grpSp>
        <p:nvGrpSpPr>
          <p:cNvPr id="1787" name="JialinTwitter.png"/>
          <p:cNvGrpSpPr/>
          <p:nvPr/>
        </p:nvGrpSpPr>
        <p:grpSpPr>
          <a:xfrm>
            <a:off x="1342903" y="6849619"/>
            <a:ext cx="2403059" cy="900514"/>
            <a:chOff x="0" y="0"/>
            <a:chExt cx="2403058" cy="900513"/>
          </a:xfrm>
        </p:grpSpPr>
        <p:pic>
          <p:nvPicPr>
            <p:cNvPr id="1786" name="JialinTwitter.png" descr="JialinTwitter.png"/>
            <p:cNvPicPr>
              <a:picLocks noChangeAspect="1"/>
            </p:cNvPicPr>
            <p:nvPr/>
          </p:nvPicPr>
          <p:blipFill>
            <a:blip r:embed="rId8"/>
            <a:stretch>
              <a:fillRect/>
            </a:stretch>
          </p:blipFill>
          <p:spPr>
            <a:xfrm>
              <a:off x="38100" y="38100"/>
              <a:ext cx="2326859" cy="824314"/>
            </a:xfrm>
            <a:prstGeom prst="rect">
              <a:avLst/>
            </a:prstGeom>
            <a:ln>
              <a:noFill/>
            </a:ln>
            <a:effectLst/>
          </p:spPr>
        </p:pic>
        <p:pic>
          <p:nvPicPr>
            <p:cNvPr id="1785" name="JialinTwitter.png" descr="JialinTwitter.png"/>
            <p:cNvPicPr>
              <a:picLocks/>
            </p:cNvPicPr>
            <p:nvPr/>
          </p:nvPicPr>
          <p:blipFill>
            <a:blip r:embed="rId9"/>
            <a:stretch>
              <a:fillRect/>
            </a:stretch>
          </p:blipFill>
          <p:spPr>
            <a:xfrm>
              <a:off x="0" y="0"/>
              <a:ext cx="2403059" cy="900514"/>
            </a:xfrm>
            <a:prstGeom prst="rect">
              <a:avLst/>
            </a:prstGeom>
            <a:effectLst/>
          </p:spPr>
        </p:pic>
      </p:grpSp>
      <p:grpSp>
        <p:nvGrpSpPr>
          <p:cNvPr id="1790" name="dan-twitter.png"/>
          <p:cNvGrpSpPr/>
          <p:nvPr/>
        </p:nvGrpSpPr>
        <p:grpSpPr>
          <a:xfrm>
            <a:off x="5172567" y="6820474"/>
            <a:ext cx="2403060" cy="958802"/>
            <a:chOff x="0" y="0"/>
            <a:chExt cx="2403058" cy="958801"/>
          </a:xfrm>
        </p:grpSpPr>
        <p:pic>
          <p:nvPicPr>
            <p:cNvPr id="1789" name="dan-twitter.png" descr="dan-twitter.png"/>
            <p:cNvPicPr>
              <a:picLocks noChangeAspect="1"/>
            </p:cNvPicPr>
            <p:nvPr/>
          </p:nvPicPr>
          <p:blipFill>
            <a:blip r:embed="rId10"/>
            <a:stretch>
              <a:fillRect/>
            </a:stretch>
          </p:blipFill>
          <p:spPr>
            <a:xfrm>
              <a:off x="38100" y="38100"/>
              <a:ext cx="2326859" cy="882602"/>
            </a:xfrm>
            <a:prstGeom prst="rect">
              <a:avLst/>
            </a:prstGeom>
            <a:ln>
              <a:noFill/>
            </a:ln>
            <a:effectLst/>
          </p:spPr>
        </p:pic>
        <p:pic>
          <p:nvPicPr>
            <p:cNvPr id="1788" name="dan-twitter.png" descr="dan-twitter.png"/>
            <p:cNvPicPr>
              <a:picLocks/>
            </p:cNvPicPr>
            <p:nvPr/>
          </p:nvPicPr>
          <p:blipFill>
            <a:blip r:embed="rId11"/>
            <a:stretch>
              <a:fillRect/>
            </a:stretch>
          </p:blipFill>
          <p:spPr>
            <a:xfrm>
              <a:off x="0" y="0"/>
              <a:ext cx="2403059" cy="958802"/>
            </a:xfrm>
            <a:prstGeom prst="rect">
              <a:avLst/>
            </a:prstGeom>
            <a:effectLst/>
          </p:spPr>
        </p:pic>
      </p:grpSp>
      <p:grpSp>
        <p:nvGrpSpPr>
          <p:cNvPr id="1793" name="irene-twitter.png"/>
          <p:cNvGrpSpPr/>
          <p:nvPr/>
        </p:nvGrpSpPr>
        <p:grpSpPr>
          <a:xfrm>
            <a:off x="8922032" y="6849619"/>
            <a:ext cx="2495959" cy="900514"/>
            <a:chOff x="0" y="0"/>
            <a:chExt cx="2495957" cy="900513"/>
          </a:xfrm>
        </p:grpSpPr>
        <p:pic>
          <p:nvPicPr>
            <p:cNvPr id="1792" name="irene-twitter.png" descr="irene-twitter.png"/>
            <p:cNvPicPr>
              <a:picLocks noChangeAspect="1"/>
            </p:cNvPicPr>
            <p:nvPr/>
          </p:nvPicPr>
          <p:blipFill>
            <a:blip r:embed="rId12"/>
            <a:stretch>
              <a:fillRect/>
            </a:stretch>
          </p:blipFill>
          <p:spPr>
            <a:xfrm>
              <a:off x="38100" y="38100"/>
              <a:ext cx="2419758" cy="824314"/>
            </a:xfrm>
            <a:prstGeom prst="rect">
              <a:avLst/>
            </a:prstGeom>
            <a:ln>
              <a:noFill/>
            </a:ln>
            <a:effectLst/>
          </p:spPr>
        </p:pic>
        <p:pic>
          <p:nvPicPr>
            <p:cNvPr id="1791" name="irene-twitter.png" descr="irene-twitter.png"/>
            <p:cNvPicPr>
              <a:picLocks/>
            </p:cNvPicPr>
            <p:nvPr/>
          </p:nvPicPr>
          <p:blipFill>
            <a:blip r:embed="rId13"/>
            <a:stretch>
              <a:fillRect/>
            </a:stretch>
          </p:blipFill>
          <p:spPr>
            <a:xfrm>
              <a:off x="0" y="0"/>
              <a:ext cx="2495958" cy="900514"/>
            </a:xfrm>
            <a:prstGeom prst="rect">
              <a:avLst/>
            </a:prstGeom>
            <a:effectLst/>
          </p:spPr>
        </p:pic>
      </p:grpSp>
      <p:sp>
        <p:nvSpPr>
          <p:cNvPr id="1794" name="Rectangle"/>
          <p:cNvSpPr/>
          <p:nvPr/>
        </p:nvSpPr>
        <p:spPr>
          <a:xfrm>
            <a:off x="3829294" y="8312462"/>
            <a:ext cx="304253" cy="172496"/>
          </a:xfrm>
          <a:prstGeom prst="rect">
            <a:avLst/>
          </a:prstGeom>
          <a:solidFill>
            <a:srgbClr val="0545FF"/>
          </a:solidFill>
          <a:ln w="12700">
            <a:miter lim="400000"/>
          </a:ln>
        </p:spPr>
        <p:txBody>
          <a:bodyPr lIns="50800" tIns="50800" rIns="50800" bIns="50800" anchor="ctr"/>
          <a:lstStyle/>
          <a:p>
            <a:pPr>
              <a:defRPr sz="2400">
                <a:solidFill>
                  <a:srgbClr val="FFFFFF"/>
                </a:solidFill>
              </a:defRPr>
            </a:pPr>
            <a:endParaRPr/>
          </a:p>
        </p:txBody>
      </p:sp>
      <p:sp>
        <p:nvSpPr>
          <p:cNvPr id="1795" name="Rectangle"/>
          <p:cNvSpPr/>
          <p:nvPr/>
        </p:nvSpPr>
        <p:spPr>
          <a:xfrm>
            <a:off x="3829294" y="8125787"/>
            <a:ext cx="304253" cy="172496"/>
          </a:xfrm>
          <a:prstGeom prst="rect">
            <a:avLst/>
          </a:prstGeom>
          <a:solidFill>
            <a:srgbClr val="6D8DF1"/>
          </a:solidFill>
          <a:ln w="12700">
            <a:miter lim="400000"/>
          </a:ln>
        </p:spPr>
        <p:txBody>
          <a:bodyPr lIns="50800" tIns="50800" rIns="50800" bIns="50800" anchor="ctr"/>
          <a:lstStyle/>
          <a:p>
            <a:pPr>
              <a:defRPr sz="2400">
                <a:solidFill>
                  <a:srgbClr val="FFFFFF"/>
                </a:solidFill>
              </a:defRPr>
            </a:pPr>
            <a:endParaRPr/>
          </a:p>
        </p:txBody>
      </p:sp>
      <p:sp>
        <p:nvSpPr>
          <p:cNvPr id="1796" name="Rectangle"/>
          <p:cNvSpPr/>
          <p:nvPr/>
        </p:nvSpPr>
        <p:spPr>
          <a:xfrm>
            <a:off x="3829294" y="7935287"/>
            <a:ext cx="304253" cy="172496"/>
          </a:xfrm>
          <a:prstGeom prst="rect">
            <a:avLst/>
          </a:prstGeom>
          <a:solidFill>
            <a:srgbClr val="FAD129"/>
          </a:solidFill>
          <a:ln w="12700">
            <a:miter lim="400000"/>
          </a:ln>
        </p:spPr>
        <p:txBody>
          <a:bodyPr lIns="50800" tIns="50800" rIns="50800" bIns="50800" anchor="ctr"/>
          <a:lstStyle/>
          <a:p>
            <a:pPr>
              <a:defRPr sz="2400">
                <a:solidFill>
                  <a:srgbClr val="FFFFFF"/>
                </a:solidFill>
              </a:defRPr>
            </a:pPr>
            <a:endParaRPr/>
          </a:p>
        </p:txBody>
      </p:sp>
      <p:sp>
        <p:nvSpPr>
          <p:cNvPr id="1797" name="Rectangle"/>
          <p:cNvSpPr/>
          <p:nvPr/>
        </p:nvSpPr>
        <p:spPr>
          <a:xfrm>
            <a:off x="3829294" y="7744787"/>
            <a:ext cx="304253" cy="172496"/>
          </a:xfrm>
          <a:prstGeom prst="rect">
            <a:avLst/>
          </a:prstGeom>
          <a:solidFill>
            <a:srgbClr val="F78F00"/>
          </a:solidFill>
          <a:ln w="12700">
            <a:miter lim="400000"/>
          </a:ln>
        </p:spPr>
        <p:txBody>
          <a:bodyPr lIns="50800" tIns="50800" rIns="50800" bIns="50800" anchor="ctr"/>
          <a:lstStyle/>
          <a:p>
            <a:pPr>
              <a:defRPr sz="2400">
                <a:solidFill>
                  <a:srgbClr val="FFFFFF"/>
                </a:solidFill>
              </a:defRPr>
            </a:pPr>
            <a:endParaRPr/>
          </a:p>
        </p:txBody>
      </p:sp>
      <p:sp>
        <p:nvSpPr>
          <p:cNvPr id="1798" name="Rectangle"/>
          <p:cNvSpPr/>
          <p:nvPr/>
        </p:nvSpPr>
        <p:spPr>
          <a:xfrm>
            <a:off x="3829294" y="7554287"/>
            <a:ext cx="304253" cy="172496"/>
          </a:xfrm>
          <a:prstGeom prst="rect">
            <a:avLst/>
          </a:prstGeom>
          <a:solidFill>
            <a:srgbClr val="FB6200"/>
          </a:solidFill>
          <a:ln w="12700">
            <a:miter lim="400000"/>
          </a:ln>
        </p:spPr>
        <p:txBody>
          <a:bodyPr lIns="50800" tIns="50800" rIns="50800" bIns="50800" anchor="ctr"/>
          <a:lstStyle/>
          <a:p>
            <a:pPr>
              <a:defRPr sz="2400">
                <a:solidFill>
                  <a:srgbClr val="FFFFFF"/>
                </a:solidFill>
              </a:defRPr>
            </a:pPr>
            <a:endParaRPr/>
          </a:p>
        </p:txBody>
      </p:sp>
      <p:sp>
        <p:nvSpPr>
          <p:cNvPr id="1799" name="Rectangle"/>
          <p:cNvSpPr/>
          <p:nvPr/>
        </p:nvSpPr>
        <p:spPr>
          <a:xfrm>
            <a:off x="3829294" y="7339327"/>
            <a:ext cx="304253" cy="1163505"/>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800" name="Rectangle"/>
          <p:cNvSpPr/>
          <p:nvPr/>
        </p:nvSpPr>
        <p:spPr>
          <a:xfrm>
            <a:off x="7652609" y="8312462"/>
            <a:ext cx="304253" cy="172496"/>
          </a:xfrm>
          <a:prstGeom prst="rect">
            <a:avLst/>
          </a:prstGeom>
          <a:solidFill>
            <a:srgbClr val="0545FF"/>
          </a:solidFill>
          <a:ln w="12700">
            <a:miter lim="400000"/>
          </a:ln>
        </p:spPr>
        <p:txBody>
          <a:bodyPr lIns="50800" tIns="50800" rIns="50800" bIns="50800" anchor="ctr"/>
          <a:lstStyle/>
          <a:p>
            <a:pPr>
              <a:defRPr sz="2400">
                <a:solidFill>
                  <a:srgbClr val="FFFFFF"/>
                </a:solidFill>
              </a:defRPr>
            </a:pPr>
            <a:endParaRPr/>
          </a:p>
        </p:txBody>
      </p:sp>
      <p:sp>
        <p:nvSpPr>
          <p:cNvPr id="1801" name="Rectangle"/>
          <p:cNvSpPr/>
          <p:nvPr/>
        </p:nvSpPr>
        <p:spPr>
          <a:xfrm>
            <a:off x="7652609" y="8125787"/>
            <a:ext cx="304253" cy="172496"/>
          </a:xfrm>
          <a:prstGeom prst="rect">
            <a:avLst/>
          </a:prstGeom>
          <a:solidFill>
            <a:srgbClr val="6D8DF1"/>
          </a:solidFill>
          <a:ln w="12700">
            <a:miter lim="400000"/>
          </a:ln>
        </p:spPr>
        <p:txBody>
          <a:bodyPr lIns="50800" tIns="50800" rIns="50800" bIns="50800" anchor="ctr"/>
          <a:lstStyle/>
          <a:p>
            <a:pPr>
              <a:defRPr sz="2400">
                <a:solidFill>
                  <a:srgbClr val="FFFFFF"/>
                </a:solidFill>
              </a:defRPr>
            </a:pPr>
            <a:endParaRPr/>
          </a:p>
        </p:txBody>
      </p:sp>
      <p:sp>
        <p:nvSpPr>
          <p:cNvPr id="1802" name="Rectangle"/>
          <p:cNvSpPr/>
          <p:nvPr/>
        </p:nvSpPr>
        <p:spPr>
          <a:xfrm>
            <a:off x="7652609" y="7935287"/>
            <a:ext cx="304253" cy="172496"/>
          </a:xfrm>
          <a:prstGeom prst="rect">
            <a:avLst/>
          </a:prstGeom>
          <a:solidFill>
            <a:srgbClr val="FAD129"/>
          </a:solidFill>
          <a:ln w="12700">
            <a:miter lim="400000"/>
          </a:ln>
        </p:spPr>
        <p:txBody>
          <a:bodyPr lIns="50800" tIns="50800" rIns="50800" bIns="50800" anchor="ctr"/>
          <a:lstStyle/>
          <a:p>
            <a:pPr>
              <a:defRPr sz="2400">
                <a:solidFill>
                  <a:srgbClr val="FFFFFF"/>
                </a:solidFill>
              </a:defRPr>
            </a:pPr>
            <a:endParaRPr/>
          </a:p>
        </p:txBody>
      </p:sp>
      <p:sp>
        <p:nvSpPr>
          <p:cNvPr id="1803" name="Rectangle"/>
          <p:cNvSpPr/>
          <p:nvPr/>
        </p:nvSpPr>
        <p:spPr>
          <a:xfrm>
            <a:off x="7652609" y="7744787"/>
            <a:ext cx="304253" cy="172496"/>
          </a:xfrm>
          <a:prstGeom prst="rect">
            <a:avLst/>
          </a:prstGeom>
          <a:solidFill>
            <a:srgbClr val="F78F00"/>
          </a:solidFill>
          <a:ln w="12700">
            <a:miter lim="400000"/>
          </a:ln>
        </p:spPr>
        <p:txBody>
          <a:bodyPr lIns="50800" tIns="50800" rIns="50800" bIns="50800" anchor="ctr"/>
          <a:lstStyle/>
          <a:p>
            <a:pPr>
              <a:defRPr sz="2400">
                <a:solidFill>
                  <a:srgbClr val="FFFFFF"/>
                </a:solidFill>
              </a:defRPr>
            </a:pPr>
            <a:endParaRPr/>
          </a:p>
        </p:txBody>
      </p:sp>
      <p:sp>
        <p:nvSpPr>
          <p:cNvPr id="1804" name="Rectangle"/>
          <p:cNvSpPr/>
          <p:nvPr/>
        </p:nvSpPr>
        <p:spPr>
          <a:xfrm>
            <a:off x="7652609" y="7554287"/>
            <a:ext cx="304253" cy="172496"/>
          </a:xfrm>
          <a:prstGeom prst="rect">
            <a:avLst/>
          </a:prstGeom>
          <a:solidFill>
            <a:srgbClr val="FB6200"/>
          </a:solidFill>
          <a:ln w="12700">
            <a:miter lim="400000"/>
          </a:ln>
        </p:spPr>
        <p:txBody>
          <a:bodyPr lIns="50800" tIns="50800" rIns="50800" bIns="50800" anchor="ctr"/>
          <a:lstStyle/>
          <a:p>
            <a:pPr>
              <a:defRPr sz="2400">
                <a:solidFill>
                  <a:srgbClr val="FFFFFF"/>
                </a:solidFill>
              </a:defRPr>
            </a:pPr>
            <a:endParaRPr/>
          </a:p>
        </p:txBody>
      </p:sp>
      <p:sp>
        <p:nvSpPr>
          <p:cNvPr id="1805" name="Rectangle"/>
          <p:cNvSpPr/>
          <p:nvPr/>
        </p:nvSpPr>
        <p:spPr>
          <a:xfrm>
            <a:off x="7652609" y="7339327"/>
            <a:ext cx="304253" cy="1163505"/>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806" name="Rectangle"/>
          <p:cNvSpPr/>
          <p:nvPr/>
        </p:nvSpPr>
        <p:spPr>
          <a:xfrm>
            <a:off x="11475924" y="8312462"/>
            <a:ext cx="304253" cy="172496"/>
          </a:xfrm>
          <a:prstGeom prst="rect">
            <a:avLst/>
          </a:prstGeom>
          <a:solidFill>
            <a:srgbClr val="0545FF"/>
          </a:solidFill>
          <a:ln w="12700">
            <a:miter lim="400000"/>
          </a:ln>
        </p:spPr>
        <p:txBody>
          <a:bodyPr lIns="50800" tIns="50800" rIns="50800" bIns="50800" anchor="ctr"/>
          <a:lstStyle/>
          <a:p>
            <a:pPr>
              <a:defRPr sz="2400">
                <a:solidFill>
                  <a:srgbClr val="FFFFFF"/>
                </a:solidFill>
              </a:defRPr>
            </a:pPr>
            <a:endParaRPr/>
          </a:p>
        </p:txBody>
      </p:sp>
      <p:sp>
        <p:nvSpPr>
          <p:cNvPr id="1807" name="Rectangle"/>
          <p:cNvSpPr/>
          <p:nvPr/>
        </p:nvSpPr>
        <p:spPr>
          <a:xfrm>
            <a:off x="11475924" y="8125787"/>
            <a:ext cx="304253" cy="172496"/>
          </a:xfrm>
          <a:prstGeom prst="rect">
            <a:avLst/>
          </a:prstGeom>
          <a:solidFill>
            <a:srgbClr val="6D8DF1"/>
          </a:solidFill>
          <a:ln w="12700">
            <a:miter lim="400000"/>
          </a:ln>
        </p:spPr>
        <p:txBody>
          <a:bodyPr lIns="50800" tIns="50800" rIns="50800" bIns="50800" anchor="ctr"/>
          <a:lstStyle/>
          <a:p>
            <a:pPr>
              <a:defRPr sz="2400">
                <a:solidFill>
                  <a:srgbClr val="FFFFFF"/>
                </a:solidFill>
              </a:defRPr>
            </a:pPr>
            <a:endParaRPr/>
          </a:p>
        </p:txBody>
      </p:sp>
      <p:sp>
        <p:nvSpPr>
          <p:cNvPr id="1808" name="Rectangle"/>
          <p:cNvSpPr/>
          <p:nvPr/>
        </p:nvSpPr>
        <p:spPr>
          <a:xfrm>
            <a:off x="11475924" y="7935287"/>
            <a:ext cx="304253" cy="172496"/>
          </a:xfrm>
          <a:prstGeom prst="rect">
            <a:avLst/>
          </a:prstGeom>
          <a:solidFill>
            <a:srgbClr val="FAD129"/>
          </a:solidFill>
          <a:ln w="12700">
            <a:miter lim="400000"/>
          </a:ln>
        </p:spPr>
        <p:txBody>
          <a:bodyPr lIns="50800" tIns="50800" rIns="50800" bIns="50800" anchor="ctr"/>
          <a:lstStyle/>
          <a:p>
            <a:pPr>
              <a:defRPr sz="2400">
                <a:solidFill>
                  <a:srgbClr val="FFFFFF"/>
                </a:solidFill>
              </a:defRPr>
            </a:pPr>
            <a:endParaRPr/>
          </a:p>
        </p:txBody>
      </p:sp>
      <p:sp>
        <p:nvSpPr>
          <p:cNvPr id="1809" name="Rectangle"/>
          <p:cNvSpPr/>
          <p:nvPr/>
        </p:nvSpPr>
        <p:spPr>
          <a:xfrm>
            <a:off x="11475924" y="7744787"/>
            <a:ext cx="304253" cy="172496"/>
          </a:xfrm>
          <a:prstGeom prst="rect">
            <a:avLst/>
          </a:prstGeom>
          <a:solidFill>
            <a:srgbClr val="F78F00"/>
          </a:solidFill>
          <a:ln w="12700">
            <a:miter lim="400000"/>
          </a:ln>
        </p:spPr>
        <p:txBody>
          <a:bodyPr lIns="50800" tIns="50800" rIns="50800" bIns="50800" anchor="ctr"/>
          <a:lstStyle/>
          <a:p>
            <a:pPr>
              <a:defRPr sz="2400">
                <a:solidFill>
                  <a:srgbClr val="FFFFFF"/>
                </a:solidFill>
              </a:defRPr>
            </a:pPr>
            <a:endParaRPr/>
          </a:p>
        </p:txBody>
      </p:sp>
      <p:sp>
        <p:nvSpPr>
          <p:cNvPr id="1810" name="Rectangle"/>
          <p:cNvSpPr/>
          <p:nvPr/>
        </p:nvSpPr>
        <p:spPr>
          <a:xfrm>
            <a:off x="11475924" y="7554287"/>
            <a:ext cx="304253" cy="172496"/>
          </a:xfrm>
          <a:prstGeom prst="rect">
            <a:avLst/>
          </a:prstGeom>
          <a:solidFill>
            <a:srgbClr val="FB6200"/>
          </a:solidFill>
          <a:ln w="12700">
            <a:miter lim="400000"/>
          </a:ln>
        </p:spPr>
        <p:txBody>
          <a:bodyPr lIns="50800" tIns="50800" rIns="50800" bIns="50800" anchor="ctr"/>
          <a:lstStyle/>
          <a:p>
            <a:pPr>
              <a:defRPr sz="2400">
                <a:solidFill>
                  <a:srgbClr val="FFFFFF"/>
                </a:solidFill>
              </a:defRPr>
            </a:pPr>
            <a:endParaRPr/>
          </a:p>
        </p:txBody>
      </p:sp>
      <p:sp>
        <p:nvSpPr>
          <p:cNvPr id="1811" name="Rectangle"/>
          <p:cNvSpPr/>
          <p:nvPr/>
        </p:nvSpPr>
        <p:spPr>
          <a:xfrm>
            <a:off x="11475924" y="7339327"/>
            <a:ext cx="304253" cy="1163505"/>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812" name="remove load from top O(nlogn) objects"/>
          <p:cNvSpPr/>
          <p:nvPr/>
        </p:nvSpPr>
        <p:spPr>
          <a:xfrm>
            <a:off x="8893366" y="2277295"/>
            <a:ext cx="3772838" cy="1270001"/>
          </a:xfrm>
          <a:prstGeom prst="roundRect">
            <a:avLst>
              <a:gd name="adj" fmla="val 15000"/>
            </a:avLst>
          </a:prstGeom>
          <a:solidFill>
            <a:srgbClr val="FFFF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000"/>
            </a:lvl1pPr>
          </a:lstStyle>
          <a:p>
            <a:r>
              <a:t>remove load from top O(nlogn) objects</a:t>
            </a:r>
          </a:p>
        </p:txBody>
      </p:sp>
      <p:sp>
        <p:nvSpPr>
          <p:cNvPr id="1813" name="Adversarial analysis [Fan et al. ’11]:…"/>
          <p:cNvSpPr/>
          <p:nvPr/>
        </p:nvSpPr>
        <p:spPr>
          <a:xfrm>
            <a:off x="2707836" y="4723157"/>
            <a:ext cx="7589128" cy="1977518"/>
          </a:xfrm>
          <a:prstGeom prst="roundRect">
            <a:avLst>
              <a:gd name="adj" fmla="val 9633"/>
            </a:avLst>
          </a:prstGeom>
          <a:solidFill>
            <a:srgbClr val="FFFF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l"/>
            <a:r>
              <a:rPr sz="3000"/>
              <a:t>Adversarial analysis</a:t>
            </a:r>
            <a:r>
              <a:t> </a:t>
            </a:r>
            <a:r>
              <a:rPr sz="2200"/>
              <a:t>[Fan et al. ’11]:</a:t>
            </a:r>
          </a:p>
          <a:p>
            <a:pPr marL="889000" lvl="1" indent="-444500" algn="l">
              <a:spcBef>
                <a:spcPts val="1000"/>
              </a:spcBef>
              <a:buSzPct val="75000"/>
              <a:buChar char="•"/>
              <a:defRPr sz="2800"/>
            </a:pPr>
            <a:r>
              <a:t>Normalized load on a server is bounded</a:t>
            </a:r>
          </a:p>
        </p:txBody>
      </p:sp>
      <p:sp>
        <p:nvSpPr>
          <p:cNvPr id="1814" name="replicate top O(nlogn) objects on all servers"/>
          <p:cNvSpPr/>
          <p:nvPr/>
        </p:nvSpPr>
        <p:spPr>
          <a:xfrm>
            <a:off x="142353" y="2425822"/>
            <a:ext cx="3772838" cy="1492319"/>
          </a:xfrm>
          <a:prstGeom prst="roundRect">
            <a:avLst>
              <a:gd name="adj" fmla="val 12765"/>
            </a:avLst>
          </a:prstGeom>
          <a:solidFill>
            <a:srgbClr val="FFFF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000"/>
            </a:lvl1pPr>
          </a:lstStyle>
          <a:p>
            <a:r>
              <a:t>replicate top O(nlogn) objects on all servers</a:t>
            </a:r>
          </a:p>
        </p:txBody>
      </p:sp>
      <p:grpSp>
        <p:nvGrpSpPr>
          <p:cNvPr id="1817" name="katy-perry-twitter.png"/>
          <p:cNvGrpSpPr/>
          <p:nvPr/>
        </p:nvGrpSpPr>
        <p:grpSpPr>
          <a:xfrm>
            <a:off x="1249841" y="5915678"/>
            <a:ext cx="2833241" cy="868644"/>
            <a:chOff x="0" y="0"/>
            <a:chExt cx="2833240" cy="868642"/>
          </a:xfrm>
        </p:grpSpPr>
        <p:pic>
          <p:nvPicPr>
            <p:cNvPr id="1816" name="katy-perry-twitter.png" descr="katy-perry-twitter.png"/>
            <p:cNvPicPr>
              <a:picLocks noChangeAspect="1"/>
            </p:cNvPicPr>
            <p:nvPr/>
          </p:nvPicPr>
          <p:blipFill>
            <a:blip r:embed="rId4"/>
            <a:stretch>
              <a:fillRect/>
            </a:stretch>
          </p:blipFill>
          <p:spPr>
            <a:xfrm>
              <a:off x="38100" y="38100"/>
              <a:ext cx="2757041" cy="792443"/>
            </a:xfrm>
            <a:prstGeom prst="rect">
              <a:avLst/>
            </a:prstGeom>
            <a:ln>
              <a:noFill/>
            </a:ln>
            <a:effectLst/>
          </p:spPr>
        </p:pic>
        <p:pic>
          <p:nvPicPr>
            <p:cNvPr id="1815" name="katy-perry-twitter.png" descr="katy-perry-twitter.png"/>
            <p:cNvPicPr>
              <a:picLocks/>
            </p:cNvPicPr>
            <p:nvPr/>
          </p:nvPicPr>
          <p:blipFill>
            <a:blip r:embed="rId5"/>
            <a:stretch>
              <a:fillRect/>
            </a:stretch>
          </p:blipFill>
          <p:spPr>
            <a:xfrm>
              <a:off x="0" y="-1"/>
              <a:ext cx="2833241" cy="868644"/>
            </a:xfrm>
            <a:prstGeom prst="rect">
              <a:avLst/>
            </a:prstGeom>
            <a:effectLst/>
          </p:spPr>
        </p:pic>
      </p:grpSp>
      <p:grpSp>
        <p:nvGrpSpPr>
          <p:cNvPr id="1820" name="katy-perry-twitter.png"/>
          <p:cNvGrpSpPr/>
          <p:nvPr/>
        </p:nvGrpSpPr>
        <p:grpSpPr>
          <a:xfrm>
            <a:off x="5085779" y="5915678"/>
            <a:ext cx="2833242" cy="868644"/>
            <a:chOff x="0" y="0"/>
            <a:chExt cx="2833240" cy="868642"/>
          </a:xfrm>
        </p:grpSpPr>
        <p:pic>
          <p:nvPicPr>
            <p:cNvPr id="1819" name="katy-perry-twitter.png" descr="katy-perry-twitter.png"/>
            <p:cNvPicPr>
              <a:picLocks noChangeAspect="1"/>
            </p:cNvPicPr>
            <p:nvPr/>
          </p:nvPicPr>
          <p:blipFill>
            <a:blip r:embed="rId4"/>
            <a:stretch>
              <a:fillRect/>
            </a:stretch>
          </p:blipFill>
          <p:spPr>
            <a:xfrm>
              <a:off x="38100" y="38100"/>
              <a:ext cx="2757041" cy="792443"/>
            </a:xfrm>
            <a:prstGeom prst="rect">
              <a:avLst/>
            </a:prstGeom>
            <a:ln>
              <a:noFill/>
            </a:ln>
            <a:effectLst/>
          </p:spPr>
        </p:pic>
        <p:pic>
          <p:nvPicPr>
            <p:cNvPr id="1818" name="katy-perry-twitter.png" descr="katy-perry-twitter.png"/>
            <p:cNvPicPr>
              <a:picLocks/>
            </p:cNvPicPr>
            <p:nvPr/>
          </p:nvPicPr>
          <p:blipFill>
            <a:blip r:embed="rId5"/>
            <a:stretch>
              <a:fillRect/>
            </a:stretch>
          </p:blipFill>
          <p:spPr>
            <a:xfrm>
              <a:off x="0" y="-1"/>
              <a:ext cx="2833241" cy="868644"/>
            </a:xfrm>
            <a:prstGeom prst="rect">
              <a:avLst/>
            </a:prstGeom>
            <a:effectLst/>
          </p:spPr>
        </p:pic>
      </p:grpSp>
      <p:grpSp>
        <p:nvGrpSpPr>
          <p:cNvPr id="1823" name="katy-perry-twitter.png"/>
          <p:cNvGrpSpPr/>
          <p:nvPr/>
        </p:nvGrpSpPr>
        <p:grpSpPr>
          <a:xfrm>
            <a:off x="8753392" y="5915678"/>
            <a:ext cx="2833241" cy="868644"/>
            <a:chOff x="0" y="0"/>
            <a:chExt cx="2833240" cy="868642"/>
          </a:xfrm>
        </p:grpSpPr>
        <p:pic>
          <p:nvPicPr>
            <p:cNvPr id="1822" name="katy-perry-twitter.png" descr="katy-perry-twitter.png"/>
            <p:cNvPicPr>
              <a:picLocks noChangeAspect="1"/>
            </p:cNvPicPr>
            <p:nvPr/>
          </p:nvPicPr>
          <p:blipFill>
            <a:blip r:embed="rId4"/>
            <a:stretch>
              <a:fillRect/>
            </a:stretch>
          </p:blipFill>
          <p:spPr>
            <a:xfrm>
              <a:off x="38100" y="38100"/>
              <a:ext cx="2757041" cy="792443"/>
            </a:xfrm>
            <a:prstGeom prst="rect">
              <a:avLst/>
            </a:prstGeom>
            <a:ln>
              <a:noFill/>
            </a:ln>
            <a:effectLst/>
          </p:spPr>
        </p:pic>
        <p:pic>
          <p:nvPicPr>
            <p:cNvPr id="1821" name="katy-perry-twitter.png" descr="katy-perry-twitter.png"/>
            <p:cNvPicPr>
              <a:picLocks/>
            </p:cNvPicPr>
            <p:nvPr/>
          </p:nvPicPr>
          <p:blipFill>
            <a:blip r:embed="rId5"/>
            <a:stretch>
              <a:fillRect/>
            </a:stretch>
          </p:blipFill>
          <p:spPr>
            <a:xfrm>
              <a:off x="0" y="-1"/>
              <a:ext cx="2833241" cy="868644"/>
            </a:xfrm>
            <a:prstGeom prst="rect">
              <a:avLst/>
            </a:prstGeom>
            <a:effectLst/>
          </p:spPr>
        </p:pic>
      </p:grpSp>
      <p:grpSp>
        <p:nvGrpSpPr>
          <p:cNvPr id="1826" name="JustinBieberTwitter.png"/>
          <p:cNvGrpSpPr/>
          <p:nvPr/>
        </p:nvGrpSpPr>
        <p:grpSpPr>
          <a:xfrm>
            <a:off x="1182489" y="5026068"/>
            <a:ext cx="2967946" cy="824314"/>
            <a:chOff x="0" y="0"/>
            <a:chExt cx="2967945" cy="824313"/>
          </a:xfrm>
        </p:grpSpPr>
        <p:pic>
          <p:nvPicPr>
            <p:cNvPr id="1825" name="JustinBieberTwitter.png" descr="JustinBieberTwitter.png"/>
            <p:cNvPicPr>
              <a:picLocks noChangeAspect="1"/>
            </p:cNvPicPr>
            <p:nvPr/>
          </p:nvPicPr>
          <p:blipFill>
            <a:blip r:embed="rId6"/>
            <a:stretch>
              <a:fillRect/>
            </a:stretch>
          </p:blipFill>
          <p:spPr>
            <a:xfrm>
              <a:off x="38100" y="38100"/>
              <a:ext cx="2891746" cy="748114"/>
            </a:xfrm>
            <a:prstGeom prst="rect">
              <a:avLst/>
            </a:prstGeom>
            <a:ln>
              <a:noFill/>
            </a:ln>
            <a:effectLst/>
          </p:spPr>
        </p:pic>
        <p:pic>
          <p:nvPicPr>
            <p:cNvPr id="1824" name="JustinBieberTwitter.png" descr="JustinBieberTwitter.png"/>
            <p:cNvPicPr>
              <a:picLocks/>
            </p:cNvPicPr>
            <p:nvPr/>
          </p:nvPicPr>
          <p:blipFill>
            <a:blip r:embed="rId7"/>
            <a:stretch>
              <a:fillRect/>
            </a:stretch>
          </p:blipFill>
          <p:spPr>
            <a:xfrm>
              <a:off x="0" y="0"/>
              <a:ext cx="2967946" cy="824314"/>
            </a:xfrm>
            <a:prstGeom prst="rect">
              <a:avLst/>
            </a:prstGeom>
            <a:effectLst/>
          </p:spPr>
        </p:pic>
      </p:grpSp>
      <p:grpSp>
        <p:nvGrpSpPr>
          <p:cNvPr id="1829" name="JustinBieberTwitter.png"/>
          <p:cNvGrpSpPr/>
          <p:nvPr/>
        </p:nvGrpSpPr>
        <p:grpSpPr>
          <a:xfrm>
            <a:off x="5018427" y="5026068"/>
            <a:ext cx="2967946" cy="824314"/>
            <a:chOff x="0" y="0"/>
            <a:chExt cx="2967945" cy="824313"/>
          </a:xfrm>
        </p:grpSpPr>
        <p:pic>
          <p:nvPicPr>
            <p:cNvPr id="1828" name="JustinBieberTwitter.png" descr="JustinBieberTwitter.png"/>
            <p:cNvPicPr>
              <a:picLocks noChangeAspect="1"/>
            </p:cNvPicPr>
            <p:nvPr/>
          </p:nvPicPr>
          <p:blipFill>
            <a:blip r:embed="rId6"/>
            <a:stretch>
              <a:fillRect/>
            </a:stretch>
          </p:blipFill>
          <p:spPr>
            <a:xfrm>
              <a:off x="38100" y="38100"/>
              <a:ext cx="2891746" cy="748114"/>
            </a:xfrm>
            <a:prstGeom prst="rect">
              <a:avLst/>
            </a:prstGeom>
            <a:ln>
              <a:noFill/>
            </a:ln>
            <a:effectLst/>
          </p:spPr>
        </p:pic>
        <p:pic>
          <p:nvPicPr>
            <p:cNvPr id="1827" name="JustinBieberTwitter.png" descr="JustinBieberTwitter.png"/>
            <p:cNvPicPr>
              <a:picLocks/>
            </p:cNvPicPr>
            <p:nvPr/>
          </p:nvPicPr>
          <p:blipFill>
            <a:blip r:embed="rId7"/>
            <a:stretch>
              <a:fillRect/>
            </a:stretch>
          </p:blipFill>
          <p:spPr>
            <a:xfrm>
              <a:off x="0" y="0"/>
              <a:ext cx="2967946" cy="824314"/>
            </a:xfrm>
            <a:prstGeom prst="rect">
              <a:avLst/>
            </a:prstGeom>
            <a:effectLst/>
          </p:spPr>
        </p:pic>
      </p:grpSp>
      <p:grpSp>
        <p:nvGrpSpPr>
          <p:cNvPr id="1832" name="JustinBieberTwitter.png"/>
          <p:cNvGrpSpPr/>
          <p:nvPr/>
        </p:nvGrpSpPr>
        <p:grpSpPr>
          <a:xfrm>
            <a:off x="8686039" y="5045824"/>
            <a:ext cx="2967946" cy="824314"/>
            <a:chOff x="0" y="0"/>
            <a:chExt cx="2967945" cy="824313"/>
          </a:xfrm>
        </p:grpSpPr>
        <p:pic>
          <p:nvPicPr>
            <p:cNvPr id="1831" name="JustinBieberTwitter.png" descr="JustinBieberTwitter.png"/>
            <p:cNvPicPr>
              <a:picLocks noChangeAspect="1"/>
            </p:cNvPicPr>
            <p:nvPr/>
          </p:nvPicPr>
          <p:blipFill>
            <a:blip r:embed="rId6"/>
            <a:stretch>
              <a:fillRect/>
            </a:stretch>
          </p:blipFill>
          <p:spPr>
            <a:xfrm>
              <a:off x="38100" y="38100"/>
              <a:ext cx="2891746" cy="748114"/>
            </a:xfrm>
            <a:prstGeom prst="rect">
              <a:avLst/>
            </a:prstGeom>
            <a:ln>
              <a:noFill/>
            </a:ln>
            <a:effectLst/>
          </p:spPr>
        </p:pic>
        <p:pic>
          <p:nvPicPr>
            <p:cNvPr id="1830" name="JustinBieberTwitter.png" descr="JustinBieberTwitter.png"/>
            <p:cNvPicPr>
              <a:picLocks/>
            </p:cNvPicPr>
            <p:nvPr/>
          </p:nvPicPr>
          <p:blipFill>
            <a:blip r:embed="rId7"/>
            <a:stretch>
              <a:fillRect/>
            </a:stretch>
          </p:blipFill>
          <p:spPr>
            <a:xfrm>
              <a:off x="0" y="0"/>
              <a:ext cx="2967946" cy="824314"/>
            </a:xfrm>
            <a:prstGeom prst="rect">
              <a:avLst/>
            </a:prstGeom>
            <a:effectLst/>
          </p:spPr>
        </p:pic>
      </p:grpSp>
      <p:sp>
        <p:nvSpPr>
          <p:cNvPr id="1833" name="any server can handle any request…"/>
          <p:cNvSpPr/>
          <p:nvPr/>
        </p:nvSpPr>
        <p:spPr>
          <a:xfrm>
            <a:off x="4940934" y="2590344"/>
            <a:ext cx="7589128" cy="1977519"/>
          </a:xfrm>
          <a:prstGeom prst="roundRect">
            <a:avLst>
              <a:gd name="adj" fmla="val 9633"/>
            </a:avLst>
          </a:prstGeom>
          <a:solidFill>
            <a:srgbClr val="FFFF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l">
              <a:defRPr sz="3000"/>
            </a:pPr>
            <a:r>
              <a:t>any server can handle any request</a:t>
            </a:r>
          </a:p>
          <a:p>
            <a:pPr algn="l">
              <a:defRPr sz="3000" b="1">
                <a:latin typeface="Lucida Grande"/>
                <a:ea typeface="Lucida Grande"/>
                <a:cs typeface="Lucida Grande"/>
                <a:sym typeface="Lucida Grande"/>
              </a:defRPr>
            </a:pPr>
            <a:r>
              <a:t>→ </a:t>
            </a:r>
            <a:r>
              <a:rPr b="0">
                <a:latin typeface="+mn-lt"/>
                <a:ea typeface="+mn-ea"/>
                <a:cs typeface="+mn-cs"/>
                <a:sym typeface="Helvetica Light"/>
              </a:rPr>
              <a:t>exist a way to redistribute the load </a:t>
            </a:r>
            <a:r>
              <a:rPr>
                <a:latin typeface="Helvetica"/>
                <a:ea typeface="Helvetica"/>
                <a:cs typeface="Helvetica"/>
                <a:sym typeface="Helvetica"/>
              </a:rPr>
              <a:t>without overloading any server</a:t>
            </a:r>
          </a:p>
        </p:txBody>
      </p:sp>
      <p:sp>
        <p:nvSpPr>
          <p:cNvPr id="1834" name="enough spare capacity"/>
          <p:cNvSpPr/>
          <p:nvPr/>
        </p:nvSpPr>
        <p:spPr>
          <a:xfrm>
            <a:off x="4902768" y="1414160"/>
            <a:ext cx="4368533" cy="946102"/>
          </a:xfrm>
          <a:prstGeom prst="roundRect">
            <a:avLst>
              <a:gd name="adj" fmla="val 20135"/>
            </a:avLst>
          </a:prstGeom>
          <a:solidFill>
            <a:srgbClr val="FFFF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000"/>
            </a:lvl1pPr>
          </a:lstStyle>
          <a:p>
            <a:r>
              <a:t>enough spare capacity</a:t>
            </a:r>
          </a:p>
        </p:txBody>
      </p:sp>
      <p:sp>
        <p:nvSpPr>
          <p:cNvPr id="1835" name="forwarding strategy: forward to the least-loaded server"/>
          <p:cNvSpPr/>
          <p:nvPr/>
        </p:nvSpPr>
        <p:spPr>
          <a:xfrm>
            <a:off x="780043" y="2590344"/>
            <a:ext cx="3772838" cy="1977519"/>
          </a:xfrm>
          <a:prstGeom prst="roundRect">
            <a:avLst>
              <a:gd name="adj" fmla="val 9633"/>
            </a:avLst>
          </a:prstGeom>
          <a:solidFill>
            <a:srgbClr val="FFFF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3000"/>
            </a:pPr>
            <a:r>
              <a:t>forwarding strategy: forward to the </a:t>
            </a:r>
            <a:r>
              <a:rPr b="1">
                <a:latin typeface="Helvetica"/>
                <a:ea typeface="Helvetica"/>
                <a:cs typeface="Helvetica"/>
                <a:sym typeface="Helvetica"/>
              </a:rPr>
              <a:t>least-loaded server</a:t>
            </a:r>
          </a:p>
        </p:txBody>
      </p:sp>
      <p:sp>
        <p:nvSpPr>
          <p:cNvPr id="1836" name="aggregate capacity…"/>
          <p:cNvSpPr/>
          <p:nvPr/>
        </p:nvSpPr>
        <p:spPr>
          <a:xfrm>
            <a:off x="658013" y="382744"/>
            <a:ext cx="3772838" cy="1977518"/>
          </a:xfrm>
          <a:prstGeom prst="roundRect">
            <a:avLst>
              <a:gd name="adj" fmla="val 9633"/>
            </a:avLst>
          </a:prstGeom>
          <a:solidFill>
            <a:srgbClr val="FFFF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defRPr sz="3000"/>
            </a:pPr>
            <a:r>
              <a:t>aggregate capacity</a:t>
            </a:r>
          </a:p>
          <a:p>
            <a:pPr>
              <a:defRPr sz="3000"/>
            </a:pPr>
            <a:r>
              <a:rPr b="1">
                <a:latin typeface="Helvetica"/>
                <a:ea typeface="Helvetica"/>
                <a:cs typeface="Helvetica"/>
                <a:sym typeface="Helvetica"/>
              </a:rPr>
              <a:t>&gt; </a:t>
            </a:r>
            <a:r>
              <a:t>total object load</a:t>
            </a:r>
          </a:p>
        </p:txBody>
      </p:sp>
    </p:spTree>
    <p:extLst>
      <p:ext uri="{BB962C8B-B14F-4D97-AF65-F5344CB8AC3E}">
        <p14:creationId xmlns:p14="http://schemas.microsoft.com/office/powerpoint/2010/main" val="308848624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1836"/>
                                        </p:tgtEl>
                                        <p:attrNameLst>
                                          <p:attrName>style.visibility</p:attrName>
                                        </p:attrNameLst>
                                      </p:cBhvr>
                                      <p:to>
                                        <p:strVal val="visible"/>
                                      </p:to>
                                    </p:set>
                                    <p:animEffect transition="in" filter="dissolve">
                                      <p:cBhvr>
                                        <p:cTn id="7" dur="1000"/>
                                        <p:tgtEl>
                                          <p:spTgt spid="18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path" presetSubtype="0" accel="50000" decel="50000" fill="hold" nodeType="clickEffect">
                                  <p:stCondLst>
                                    <p:cond delay="0"/>
                                  </p:stCondLst>
                                  <p:childTnLst>
                                    <p:animMotion origin="layout" path="M 0.000000 0.000000 L -0.246114 -0.344835" pathEditMode="relative">
                                      <p:cBhvr>
                                        <p:cTn id="11" dur="1000" fill="hold"/>
                                        <p:tgtEl>
                                          <p:spTgt spid="1781"/>
                                        </p:tgtEl>
                                        <p:attrNameLst>
                                          <p:attrName>ppt_x</p:attrName>
                                          <p:attrName>ppt_y</p:attrName>
                                        </p:attrNameLst>
                                      </p:cBhvr>
                                    </p:animMotion>
                                  </p:childTnLst>
                                </p:cTn>
                              </p:par>
                            </p:childTnLst>
                          </p:cTn>
                        </p:par>
                        <p:par>
                          <p:cTn id="12" fill="hold">
                            <p:stCondLst>
                              <p:cond delay="0"/>
                            </p:stCondLst>
                            <p:childTnLst>
                              <p:par>
                                <p:cTn id="13" presetID="-1" presetClass="path" presetSubtype="0" accel="50000" decel="50000" fill="hold" nodeType="withEffect">
                                  <p:stCondLst>
                                    <p:cond delay="0"/>
                                  </p:stCondLst>
                                  <p:childTnLst>
                                    <p:animMotion origin="layout" path="M 0.000000 0.000000 L 0.236761 -0.315301" pathEditMode="relative">
                                      <p:cBhvr>
                                        <p:cTn id="14" dur="1000" fill="hold"/>
                                        <p:tgtEl>
                                          <p:spTgt spid="1784"/>
                                        </p:tgtEl>
                                        <p:attrNameLst>
                                          <p:attrName>ppt_x</p:attrName>
                                          <p:attrName>ppt_y</p:attrName>
                                        </p:attrNameLst>
                                      </p:cBhvr>
                                    </p:animMotion>
                                  </p:childTnLst>
                                </p:cTn>
                              </p:par>
                            </p:childTnLst>
                          </p:cTn>
                        </p:par>
                        <p:par>
                          <p:cTn id="15" fill="hold">
                            <p:stCondLst>
                              <p:cond delay="1000"/>
                            </p:stCondLst>
                            <p:childTnLst>
                              <p:par>
                                <p:cTn id="16" presetID="9" presetClass="entr" fill="hold" grpId="0" nodeType="afterEffect">
                                  <p:stCondLst>
                                    <p:cond delay="0"/>
                                  </p:stCondLst>
                                  <p:iterate>
                                    <p:tmAbs val="0"/>
                                  </p:iterate>
                                  <p:childTnLst>
                                    <p:set>
                                      <p:cBhvr>
                                        <p:cTn id="17" fill="hold"/>
                                        <p:tgtEl>
                                          <p:spTgt spid="1812"/>
                                        </p:tgtEl>
                                        <p:attrNameLst>
                                          <p:attrName>style.visibility</p:attrName>
                                        </p:attrNameLst>
                                      </p:cBhvr>
                                      <p:to>
                                        <p:strVal val="visible"/>
                                      </p:to>
                                    </p:set>
                                    <p:animEffect transition="in" filter="dissolve">
                                      <p:cBhvr>
                                        <p:cTn id="18" dur="1000"/>
                                        <p:tgtEl>
                                          <p:spTgt spid="181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fill="hold" grpId="0" nodeType="clickEffect">
                                  <p:stCondLst>
                                    <p:cond delay="0"/>
                                  </p:stCondLst>
                                  <p:iterate>
                                    <p:tmAbs val="0"/>
                                  </p:iterate>
                                  <p:childTnLst>
                                    <p:set>
                                      <p:cBhvr>
                                        <p:cTn id="22" fill="hold"/>
                                        <p:tgtEl>
                                          <p:spTgt spid="1813"/>
                                        </p:tgtEl>
                                        <p:attrNameLst>
                                          <p:attrName>style.visibility</p:attrName>
                                        </p:attrNameLst>
                                      </p:cBhvr>
                                      <p:to>
                                        <p:strVal val="visible"/>
                                      </p:to>
                                    </p:set>
                                    <p:animEffect transition="in" filter="dissolve">
                                      <p:cBhvr>
                                        <p:cTn id="23" dur="1000"/>
                                        <p:tgtEl>
                                          <p:spTgt spid="1813"/>
                                        </p:tgtEl>
                                      </p:cBhvr>
                                    </p:animEffect>
                                  </p:childTnLst>
                                </p:cTn>
                              </p:par>
                            </p:childTnLst>
                          </p:cTn>
                        </p:par>
                        <p:par>
                          <p:cTn id="24" fill="hold">
                            <p:stCondLst>
                              <p:cond delay="1000"/>
                            </p:stCondLst>
                            <p:childTnLst>
                              <p:par>
                                <p:cTn id="25" presetID="9" presetClass="entr" fill="hold" grpId="0" nodeType="afterEffect">
                                  <p:stCondLst>
                                    <p:cond delay="0"/>
                                  </p:stCondLst>
                                  <p:iterate>
                                    <p:tmAbs val="0"/>
                                  </p:iterate>
                                  <p:childTnLst>
                                    <p:set>
                                      <p:cBhvr>
                                        <p:cTn id="26" fill="hold"/>
                                        <p:tgtEl>
                                          <p:spTgt spid="1794"/>
                                        </p:tgtEl>
                                        <p:attrNameLst>
                                          <p:attrName>style.visibility</p:attrName>
                                        </p:attrNameLst>
                                      </p:cBhvr>
                                      <p:to>
                                        <p:strVal val="visible"/>
                                      </p:to>
                                    </p:set>
                                    <p:animEffect transition="in" filter="dissolve">
                                      <p:cBhvr>
                                        <p:cTn id="27" dur="1000"/>
                                        <p:tgtEl>
                                          <p:spTgt spid="1794"/>
                                        </p:tgtEl>
                                      </p:cBhvr>
                                    </p:animEffect>
                                  </p:childTnLst>
                                </p:cTn>
                              </p:par>
                            </p:childTnLst>
                          </p:cTn>
                        </p:par>
                        <p:par>
                          <p:cTn id="28" fill="hold">
                            <p:stCondLst>
                              <p:cond delay="2000"/>
                            </p:stCondLst>
                            <p:childTnLst>
                              <p:par>
                                <p:cTn id="29" presetID="9" presetClass="entr" fill="hold" grpId="0" nodeType="afterEffect">
                                  <p:stCondLst>
                                    <p:cond delay="0"/>
                                  </p:stCondLst>
                                  <p:iterate>
                                    <p:tmAbs val="0"/>
                                  </p:iterate>
                                  <p:childTnLst>
                                    <p:set>
                                      <p:cBhvr>
                                        <p:cTn id="30" fill="hold"/>
                                        <p:tgtEl>
                                          <p:spTgt spid="1800"/>
                                        </p:tgtEl>
                                        <p:attrNameLst>
                                          <p:attrName>style.visibility</p:attrName>
                                        </p:attrNameLst>
                                      </p:cBhvr>
                                      <p:to>
                                        <p:strVal val="visible"/>
                                      </p:to>
                                    </p:set>
                                    <p:animEffect transition="in" filter="dissolve">
                                      <p:cBhvr>
                                        <p:cTn id="31" dur="1000"/>
                                        <p:tgtEl>
                                          <p:spTgt spid="1800"/>
                                        </p:tgtEl>
                                      </p:cBhvr>
                                    </p:animEffect>
                                  </p:childTnLst>
                                </p:cTn>
                              </p:par>
                            </p:childTnLst>
                          </p:cTn>
                        </p:par>
                        <p:par>
                          <p:cTn id="32" fill="hold">
                            <p:stCondLst>
                              <p:cond delay="3000"/>
                            </p:stCondLst>
                            <p:childTnLst>
                              <p:par>
                                <p:cTn id="33" presetID="9" presetClass="entr" fill="hold" grpId="0" nodeType="afterEffect">
                                  <p:stCondLst>
                                    <p:cond delay="0"/>
                                  </p:stCondLst>
                                  <p:iterate>
                                    <p:tmAbs val="0"/>
                                  </p:iterate>
                                  <p:childTnLst>
                                    <p:set>
                                      <p:cBhvr>
                                        <p:cTn id="34" fill="hold"/>
                                        <p:tgtEl>
                                          <p:spTgt spid="1806"/>
                                        </p:tgtEl>
                                        <p:attrNameLst>
                                          <p:attrName>style.visibility</p:attrName>
                                        </p:attrNameLst>
                                      </p:cBhvr>
                                      <p:to>
                                        <p:strVal val="visible"/>
                                      </p:to>
                                    </p:set>
                                    <p:animEffect transition="in" filter="dissolve">
                                      <p:cBhvr>
                                        <p:cTn id="35" dur="1000"/>
                                        <p:tgtEl>
                                          <p:spTgt spid="1806"/>
                                        </p:tgtEl>
                                      </p:cBhvr>
                                    </p:animEffect>
                                  </p:childTnLst>
                                </p:cTn>
                              </p:par>
                            </p:childTnLst>
                          </p:cTn>
                        </p:par>
                        <p:par>
                          <p:cTn id="36" fill="hold">
                            <p:stCondLst>
                              <p:cond delay="4000"/>
                            </p:stCondLst>
                            <p:childTnLst>
                              <p:par>
                                <p:cTn id="37" presetID="9" presetClass="entr" fill="hold" grpId="0" nodeType="afterEffect">
                                  <p:stCondLst>
                                    <p:cond delay="0"/>
                                  </p:stCondLst>
                                  <p:iterate>
                                    <p:tmAbs val="0"/>
                                  </p:iterate>
                                  <p:childTnLst>
                                    <p:set>
                                      <p:cBhvr>
                                        <p:cTn id="38" fill="hold"/>
                                        <p:tgtEl>
                                          <p:spTgt spid="1801"/>
                                        </p:tgtEl>
                                        <p:attrNameLst>
                                          <p:attrName>style.visibility</p:attrName>
                                        </p:attrNameLst>
                                      </p:cBhvr>
                                      <p:to>
                                        <p:strVal val="visible"/>
                                      </p:to>
                                    </p:set>
                                    <p:animEffect transition="in" filter="dissolve">
                                      <p:cBhvr>
                                        <p:cTn id="39" dur="1000"/>
                                        <p:tgtEl>
                                          <p:spTgt spid="1801"/>
                                        </p:tgtEl>
                                      </p:cBhvr>
                                    </p:animEffect>
                                  </p:childTnLst>
                                </p:cTn>
                              </p:par>
                            </p:childTnLst>
                          </p:cTn>
                        </p:par>
                        <p:par>
                          <p:cTn id="40" fill="hold">
                            <p:stCondLst>
                              <p:cond delay="5000"/>
                            </p:stCondLst>
                            <p:childTnLst>
                              <p:par>
                                <p:cTn id="41" presetID="9" presetClass="entr" fill="hold" grpId="0" nodeType="afterEffect">
                                  <p:stCondLst>
                                    <p:cond delay="0"/>
                                  </p:stCondLst>
                                  <p:iterate>
                                    <p:tmAbs val="0"/>
                                  </p:iterate>
                                  <p:childTnLst>
                                    <p:set>
                                      <p:cBhvr>
                                        <p:cTn id="42" fill="hold"/>
                                        <p:tgtEl>
                                          <p:spTgt spid="1807"/>
                                        </p:tgtEl>
                                        <p:attrNameLst>
                                          <p:attrName>style.visibility</p:attrName>
                                        </p:attrNameLst>
                                      </p:cBhvr>
                                      <p:to>
                                        <p:strVal val="visible"/>
                                      </p:to>
                                    </p:set>
                                    <p:animEffect transition="in" filter="dissolve">
                                      <p:cBhvr>
                                        <p:cTn id="43" dur="1000"/>
                                        <p:tgtEl>
                                          <p:spTgt spid="1807"/>
                                        </p:tgtEl>
                                      </p:cBhvr>
                                    </p:animEffect>
                                  </p:childTnLst>
                                </p:cTn>
                              </p:par>
                            </p:childTnLst>
                          </p:cTn>
                        </p:par>
                        <p:par>
                          <p:cTn id="44" fill="hold">
                            <p:stCondLst>
                              <p:cond delay="6000"/>
                            </p:stCondLst>
                            <p:childTnLst>
                              <p:par>
                                <p:cTn id="45" presetID="9" presetClass="entr" fill="hold" grpId="0" nodeType="afterEffect">
                                  <p:stCondLst>
                                    <p:cond delay="0"/>
                                  </p:stCondLst>
                                  <p:iterate>
                                    <p:tmAbs val="0"/>
                                  </p:iterate>
                                  <p:childTnLst>
                                    <p:set>
                                      <p:cBhvr>
                                        <p:cTn id="46" fill="hold"/>
                                        <p:tgtEl>
                                          <p:spTgt spid="1802"/>
                                        </p:tgtEl>
                                        <p:attrNameLst>
                                          <p:attrName>style.visibility</p:attrName>
                                        </p:attrNameLst>
                                      </p:cBhvr>
                                      <p:to>
                                        <p:strVal val="visible"/>
                                      </p:to>
                                    </p:set>
                                    <p:animEffect transition="in" filter="dissolve">
                                      <p:cBhvr>
                                        <p:cTn id="47" dur="1000"/>
                                        <p:tgtEl>
                                          <p:spTgt spid="180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xit" fill="hold" grpId="1" nodeType="clickEffect">
                                  <p:stCondLst>
                                    <p:cond delay="0"/>
                                  </p:stCondLst>
                                  <p:iterate>
                                    <p:tmAbs val="0"/>
                                  </p:iterate>
                                  <p:childTnLst>
                                    <p:animEffect transition="out" filter="dissolve">
                                      <p:cBhvr>
                                        <p:cTn id="51" dur="1000" fill="hold"/>
                                        <p:tgtEl>
                                          <p:spTgt spid="1812"/>
                                        </p:tgtEl>
                                      </p:cBhvr>
                                    </p:animEffect>
                                    <p:set>
                                      <p:cBhvr>
                                        <p:cTn id="52" fill="hold">
                                          <p:stCondLst>
                                            <p:cond delay="999"/>
                                          </p:stCondLst>
                                        </p:cTn>
                                        <p:tgtEl>
                                          <p:spTgt spid="1812"/>
                                        </p:tgtEl>
                                        <p:attrNameLst>
                                          <p:attrName>style.visibility</p:attrName>
                                        </p:attrNameLst>
                                      </p:cBhvr>
                                      <p:to>
                                        <p:strVal val="hidden"/>
                                      </p:to>
                                    </p:set>
                                  </p:childTnLst>
                                </p:cTn>
                              </p:par>
                            </p:childTnLst>
                          </p:cTn>
                        </p:par>
                        <p:par>
                          <p:cTn id="53" fill="hold">
                            <p:stCondLst>
                              <p:cond delay="1000"/>
                            </p:stCondLst>
                            <p:childTnLst>
                              <p:par>
                                <p:cTn id="54" presetID="9" presetClass="exit" fill="hold" grpId="1" nodeType="afterEffect">
                                  <p:stCondLst>
                                    <p:cond delay="0"/>
                                  </p:stCondLst>
                                  <p:iterate>
                                    <p:tmAbs val="0"/>
                                  </p:iterate>
                                  <p:childTnLst>
                                    <p:animEffect transition="out" filter="dissolve">
                                      <p:cBhvr>
                                        <p:cTn id="55" dur="1000" fill="hold"/>
                                        <p:tgtEl>
                                          <p:spTgt spid="1813"/>
                                        </p:tgtEl>
                                      </p:cBhvr>
                                    </p:animEffect>
                                    <p:set>
                                      <p:cBhvr>
                                        <p:cTn id="56" fill="hold">
                                          <p:stCondLst>
                                            <p:cond delay="999"/>
                                          </p:stCondLst>
                                        </p:cTn>
                                        <p:tgtEl>
                                          <p:spTgt spid="181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fill="hold" grpId="0" nodeType="clickEffect">
                                  <p:stCondLst>
                                    <p:cond delay="0"/>
                                  </p:stCondLst>
                                  <p:iterate>
                                    <p:tmAbs val="0"/>
                                  </p:iterate>
                                  <p:childTnLst>
                                    <p:set>
                                      <p:cBhvr>
                                        <p:cTn id="60" fill="hold"/>
                                        <p:tgtEl>
                                          <p:spTgt spid="1814"/>
                                        </p:tgtEl>
                                        <p:attrNameLst>
                                          <p:attrName>style.visibility</p:attrName>
                                        </p:attrNameLst>
                                      </p:cBhvr>
                                      <p:to>
                                        <p:strVal val="visible"/>
                                      </p:to>
                                    </p:set>
                                    <p:animEffect transition="in" filter="dissolve">
                                      <p:cBhvr>
                                        <p:cTn id="61" dur="1000"/>
                                        <p:tgtEl>
                                          <p:spTgt spid="1814"/>
                                        </p:tgtEl>
                                      </p:cBhvr>
                                    </p:animEffect>
                                  </p:childTnLst>
                                </p:cTn>
                              </p:par>
                            </p:childTnLst>
                          </p:cTn>
                        </p:par>
                        <p:par>
                          <p:cTn id="62" fill="hold">
                            <p:stCondLst>
                              <p:cond delay="1000"/>
                            </p:stCondLst>
                            <p:childTnLst>
                              <p:par>
                                <p:cTn id="63" presetID="9" presetClass="exit" fill="hold" grpId="0" nodeType="afterEffect">
                                  <p:stCondLst>
                                    <p:cond delay="0"/>
                                  </p:stCondLst>
                                  <p:iterate>
                                    <p:tmAbs val="0"/>
                                  </p:iterate>
                                  <p:childTnLst>
                                    <p:animEffect transition="out" filter="dissolve">
                                      <p:cBhvr>
                                        <p:cTn id="64" dur="1000" fill="hold"/>
                                        <p:tgtEl>
                                          <p:spTgt spid="1781"/>
                                        </p:tgtEl>
                                      </p:cBhvr>
                                    </p:animEffect>
                                    <p:set>
                                      <p:cBhvr>
                                        <p:cTn id="65" fill="hold">
                                          <p:stCondLst>
                                            <p:cond delay="999"/>
                                          </p:stCondLst>
                                        </p:cTn>
                                        <p:tgtEl>
                                          <p:spTgt spid="1781"/>
                                        </p:tgtEl>
                                        <p:attrNameLst>
                                          <p:attrName>style.visibility</p:attrName>
                                        </p:attrNameLst>
                                      </p:cBhvr>
                                      <p:to>
                                        <p:strVal val="hidden"/>
                                      </p:to>
                                    </p:set>
                                  </p:childTnLst>
                                </p:cTn>
                              </p:par>
                            </p:childTnLst>
                          </p:cTn>
                        </p:par>
                        <p:par>
                          <p:cTn id="66" fill="hold">
                            <p:stCondLst>
                              <p:cond delay="2000"/>
                            </p:stCondLst>
                            <p:childTnLst>
                              <p:par>
                                <p:cTn id="67" presetID="9" presetClass="exit" fill="hold" grpId="0" nodeType="afterEffect">
                                  <p:stCondLst>
                                    <p:cond delay="0"/>
                                  </p:stCondLst>
                                  <p:iterate>
                                    <p:tmAbs val="0"/>
                                  </p:iterate>
                                  <p:childTnLst>
                                    <p:animEffect transition="out" filter="dissolve">
                                      <p:cBhvr>
                                        <p:cTn id="68" dur="1000" fill="hold"/>
                                        <p:tgtEl>
                                          <p:spTgt spid="1784"/>
                                        </p:tgtEl>
                                      </p:cBhvr>
                                    </p:animEffect>
                                    <p:set>
                                      <p:cBhvr>
                                        <p:cTn id="69" fill="hold">
                                          <p:stCondLst>
                                            <p:cond delay="999"/>
                                          </p:stCondLst>
                                        </p:cTn>
                                        <p:tgtEl>
                                          <p:spTgt spid="1784"/>
                                        </p:tgtEl>
                                        <p:attrNameLst>
                                          <p:attrName>style.visibility</p:attrName>
                                        </p:attrNameLst>
                                      </p:cBhvr>
                                      <p:to>
                                        <p:strVal val="hidden"/>
                                      </p:to>
                                    </p:set>
                                  </p:childTnLst>
                                </p:cTn>
                              </p:par>
                            </p:childTnLst>
                          </p:cTn>
                        </p:par>
                        <p:par>
                          <p:cTn id="70" fill="hold">
                            <p:stCondLst>
                              <p:cond delay="3000"/>
                            </p:stCondLst>
                            <p:childTnLst>
                              <p:par>
                                <p:cTn id="71" presetID="9" presetClass="entr" fill="hold" grpId="0" nodeType="afterEffect">
                                  <p:stCondLst>
                                    <p:cond delay="0"/>
                                  </p:stCondLst>
                                  <p:iterate>
                                    <p:tmAbs val="0"/>
                                  </p:iterate>
                                  <p:childTnLst>
                                    <p:set>
                                      <p:cBhvr>
                                        <p:cTn id="72" fill="hold"/>
                                        <p:tgtEl>
                                          <p:spTgt spid="1817"/>
                                        </p:tgtEl>
                                        <p:attrNameLst>
                                          <p:attrName>style.visibility</p:attrName>
                                        </p:attrNameLst>
                                      </p:cBhvr>
                                      <p:to>
                                        <p:strVal val="visible"/>
                                      </p:to>
                                    </p:set>
                                    <p:animEffect transition="in" filter="dissolve">
                                      <p:cBhvr>
                                        <p:cTn id="73" dur="1000"/>
                                        <p:tgtEl>
                                          <p:spTgt spid="1817"/>
                                        </p:tgtEl>
                                      </p:cBhvr>
                                    </p:animEffect>
                                  </p:childTnLst>
                                </p:cTn>
                              </p:par>
                            </p:childTnLst>
                          </p:cTn>
                        </p:par>
                        <p:par>
                          <p:cTn id="74" fill="hold">
                            <p:stCondLst>
                              <p:cond delay="4000"/>
                            </p:stCondLst>
                            <p:childTnLst>
                              <p:par>
                                <p:cTn id="75" presetID="9" presetClass="entr" fill="hold" grpId="0" nodeType="afterEffect">
                                  <p:stCondLst>
                                    <p:cond delay="0"/>
                                  </p:stCondLst>
                                  <p:iterate>
                                    <p:tmAbs val="0"/>
                                  </p:iterate>
                                  <p:childTnLst>
                                    <p:set>
                                      <p:cBhvr>
                                        <p:cTn id="76" fill="hold"/>
                                        <p:tgtEl>
                                          <p:spTgt spid="1820"/>
                                        </p:tgtEl>
                                        <p:attrNameLst>
                                          <p:attrName>style.visibility</p:attrName>
                                        </p:attrNameLst>
                                      </p:cBhvr>
                                      <p:to>
                                        <p:strVal val="visible"/>
                                      </p:to>
                                    </p:set>
                                    <p:animEffect transition="in" filter="dissolve">
                                      <p:cBhvr>
                                        <p:cTn id="77" dur="1000"/>
                                        <p:tgtEl>
                                          <p:spTgt spid="1820"/>
                                        </p:tgtEl>
                                      </p:cBhvr>
                                    </p:animEffect>
                                  </p:childTnLst>
                                </p:cTn>
                              </p:par>
                            </p:childTnLst>
                          </p:cTn>
                        </p:par>
                        <p:par>
                          <p:cTn id="78" fill="hold">
                            <p:stCondLst>
                              <p:cond delay="5000"/>
                            </p:stCondLst>
                            <p:childTnLst>
                              <p:par>
                                <p:cTn id="79" presetID="9" presetClass="entr" fill="hold" grpId="0" nodeType="afterEffect">
                                  <p:stCondLst>
                                    <p:cond delay="0"/>
                                  </p:stCondLst>
                                  <p:iterate>
                                    <p:tmAbs val="0"/>
                                  </p:iterate>
                                  <p:childTnLst>
                                    <p:set>
                                      <p:cBhvr>
                                        <p:cTn id="80" fill="hold"/>
                                        <p:tgtEl>
                                          <p:spTgt spid="1823"/>
                                        </p:tgtEl>
                                        <p:attrNameLst>
                                          <p:attrName>style.visibility</p:attrName>
                                        </p:attrNameLst>
                                      </p:cBhvr>
                                      <p:to>
                                        <p:strVal val="visible"/>
                                      </p:to>
                                    </p:set>
                                    <p:animEffect transition="in" filter="dissolve">
                                      <p:cBhvr>
                                        <p:cTn id="81" dur="1000"/>
                                        <p:tgtEl>
                                          <p:spTgt spid="1823"/>
                                        </p:tgtEl>
                                      </p:cBhvr>
                                    </p:animEffect>
                                  </p:childTnLst>
                                </p:cTn>
                              </p:par>
                            </p:childTnLst>
                          </p:cTn>
                        </p:par>
                        <p:par>
                          <p:cTn id="82" fill="hold">
                            <p:stCondLst>
                              <p:cond delay="6000"/>
                            </p:stCondLst>
                            <p:childTnLst>
                              <p:par>
                                <p:cTn id="83" presetID="9" presetClass="entr" fill="hold" grpId="0" nodeType="afterEffect">
                                  <p:stCondLst>
                                    <p:cond delay="0"/>
                                  </p:stCondLst>
                                  <p:iterate>
                                    <p:tmAbs val="0"/>
                                  </p:iterate>
                                  <p:childTnLst>
                                    <p:set>
                                      <p:cBhvr>
                                        <p:cTn id="84" fill="hold"/>
                                        <p:tgtEl>
                                          <p:spTgt spid="1826"/>
                                        </p:tgtEl>
                                        <p:attrNameLst>
                                          <p:attrName>style.visibility</p:attrName>
                                        </p:attrNameLst>
                                      </p:cBhvr>
                                      <p:to>
                                        <p:strVal val="visible"/>
                                      </p:to>
                                    </p:set>
                                    <p:animEffect transition="in" filter="dissolve">
                                      <p:cBhvr>
                                        <p:cTn id="85" dur="1000"/>
                                        <p:tgtEl>
                                          <p:spTgt spid="1826"/>
                                        </p:tgtEl>
                                      </p:cBhvr>
                                    </p:animEffect>
                                  </p:childTnLst>
                                </p:cTn>
                              </p:par>
                            </p:childTnLst>
                          </p:cTn>
                        </p:par>
                        <p:par>
                          <p:cTn id="86" fill="hold">
                            <p:stCondLst>
                              <p:cond delay="7000"/>
                            </p:stCondLst>
                            <p:childTnLst>
                              <p:par>
                                <p:cTn id="87" presetID="9" presetClass="entr" fill="hold" grpId="0" nodeType="afterEffect">
                                  <p:stCondLst>
                                    <p:cond delay="0"/>
                                  </p:stCondLst>
                                  <p:iterate>
                                    <p:tmAbs val="0"/>
                                  </p:iterate>
                                  <p:childTnLst>
                                    <p:set>
                                      <p:cBhvr>
                                        <p:cTn id="88" fill="hold"/>
                                        <p:tgtEl>
                                          <p:spTgt spid="1829"/>
                                        </p:tgtEl>
                                        <p:attrNameLst>
                                          <p:attrName>style.visibility</p:attrName>
                                        </p:attrNameLst>
                                      </p:cBhvr>
                                      <p:to>
                                        <p:strVal val="visible"/>
                                      </p:to>
                                    </p:set>
                                    <p:animEffect transition="in" filter="dissolve">
                                      <p:cBhvr>
                                        <p:cTn id="89" dur="1000"/>
                                        <p:tgtEl>
                                          <p:spTgt spid="1829"/>
                                        </p:tgtEl>
                                      </p:cBhvr>
                                    </p:animEffect>
                                  </p:childTnLst>
                                </p:cTn>
                              </p:par>
                            </p:childTnLst>
                          </p:cTn>
                        </p:par>
                        <p:par>
                          <p:cTn id="90" fill="hold">
                            <p:stCondLst>
                              <p:cond delay="8000"/>
                            </p:stCondLst>
                            <p:childTnLst>
                              <p:par>
                                <p:cTn id="91" presetID="9" presetClass="entr" fill="hold" grpId="0" nodeType="afterEffect">
                                  <p:stCondLst>
                                    <p:cond delay="0"/>
                                  </p:stCondLst>
                                  <p:iterate>
                                    <p:tmAbs val="0"/>
                                  </p:iterate>
                                  <p:childTnLst>
                                    <p:set>
                                      <p:cBhvr>
                                        <p:cTn id="92" fill="hold"/>
                                        <p:tgtEl>
                                          <p:spTgt spid="1832"/>
                                        </p:tgtEl>
                                        <p:attrNameLst>
                                          <p:attrName>style.visibility</p:attrName>
                                        </p:attrNameLst>
                                      </p:cBhvr>
                                      <p:to>
                                        <p:strVal val="visible"/>
                                      </p:to>
                                    </p:set>
                                    <p:animEffect transition="in" filter="dissolve">
                                      <p:cBhvr>
                                        <p:cTn id="93" dur="1000"/>
                                        <p:tgtEl>
                                          <p:spTgt spid="1832"/>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fill="hold" grpId="0" nodeType="clickEffect">
                                  <p:stCondLst>
                                    <p:cond delay="0"/>
                                  </p:stCondLst>
                                  <p:iterate>
                                    <p:tmAbs val="0"/>
                                  </p:iterate>
                                  <p:childTnLst>
                                    <p:set>
                                      <p:cBhvr>
                                        <p:cTn id="97" fill="hold"/>
                                        <p:tgtEl>
                                          <p:spTgt spid="1834"/>
                                        </p:tgtEl>
                                        <p:attrNameLst>
                                          <p:attrName>style.visibility</p:attrName>
                                        </p:attrNameLst>
                                      </p:cBhvr>
                                      <p:to>
                                        <p:strVal val="visible"/>
                                      </p:to>
                                    </p:set>
                                    <p:animEffect transition="in" filter="dissolve">
                                      <p:cBhvr>
                                        <p:cTn id="98" dur="1000"/>
                                        <p:tgtEl>
                                          <p:spTgt spid="1834"/>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fill="hold" grpId="0" nodeType="clickEffect">
                                  <p:stCondLst>
                                    <p:cond delay="0"/>
                                  </p:stCondLst>
                                  <p:iterate>
                                    <p:tmAbs val="0"/>
                                  </p:iterate>
                                  <p:childTnLst>
                                    <p:set>
                                      <p:cBhvr>
                                        <p:cTn id="102" fill="hold"/>
                                        <p:tgtEl>
                                          <p:spTgt spid="1833"/>
                                        </p:tgtEl>
                                        <p:attrNameLst>
                                          <p:attrName>style.visibility</p:attrName>
                                        </p:attrNameLst>
                                      </p:cBhvr>
                                      <p:to>
                                        <p:strVal val="visible"/>
                                      </p:to>
                                    </p:set>
                                    <p:animEffect transition="in" filter="dissolve">
                                      <p:cBhvr>
                                        <p:cTn id="103" dur="1000"/>
                                        <p:tgtEl>
                                          <p:spTgt spid="1833"/>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fill="hold" grpId="0" nodeType="clickEffect">
                                  <p:stCondLst>
                                    <p:cond delay="0"/>
                                  </p:stCondLst>
                                  <p:iterate>
                                    <p:tmAbs val="0"/>
                                  </p:iterate>
                                  <p:childTnLst>
                                    <p:set>
                                      <p:cBhvr>
                                        <p:cTn id="107" fill="hold"/>
                                        <p:tgtEl>
                                          <p:spTgt spid="1835"/>
                                        </p:tgtEl>
                                        <p:attrNameLst>
                                          <p:attrName>style.visibility</p:attrName>
                                        </p:attrNameLst>
                                      </p:cBhvr>
                                      <p:to>
                                        <p:strVal val="visible"/>
                                      </p:to>
                                    </p:set>
                                    <p:animEffect transition="in" filter="dissolve">
                                      <p:cBhvr>
                                        <p:cTn id="108" dur="1000"/>
                                        <p:tgtEl>
                                          <p:spTgt spid="1835"/>
                                        </p:tgtEl>
                                      </p:cBhvr>
                                    </p:animEffect>
                                  </p:childTnLst>
                                </p:cTn>
                              </p:par>
                            </p:childTnLst>
                          </p:cTn>
                        </p:par>
                        <p:par>
                          <p:cTn id="109" fill="hold">
                            <p:stCondLst>
                              <p:cond delay="1000"/>
                            </p:stCondLst>
                            <p:childTnLst>
                              <p:par>
                                <p:cTn id="110" presetID="9" presetClass="entr" fill="hold" grpId="0" nodeType="afterEffect">
                                  <p:stCondLst>
                                    <p:cond delay="0"/>
                                  </p:stCondLst>
                                  <p:iterate>
                                    <p:tmAbs val="0"/>
                                  </p:iterate>
                                  <p:childTnLst>
                                    <p:set>
                                      <p:cBhvr>
                                        <p:cTn id="111" fill="hold"/>
                                        <p:tgtEl>
                                          <p:spTgt spid="1795"/>
                                        </p:tgtEl>
                                        <p:attrNameLst>
                                          <p:attrName>style.visibility</p:attrName>
                                        </p:attrNameLst>
                                      </p:cBhvr>
                                      <p:to>
                                        <p:strVal val="visible"/>
                                      </p:to>
                                    </p:set>
                                    <p:animEffect transition="in" filter="dissolve">
                                      <p:cBhvr>
                                        <p:cTn id="112" dur="1000"/>
                                        <p:tgtEl>
                                          <p:spTgt spid="1795"/>
                                        </p:tgtEl>
                                      </p:cBhvr>
                                    </p:animEffect>
                                  </p:childTnLst>
                                </p:cTn>
                              </p:par>
                            </p:childTnLst>
                          </p:cTn>
                        </p:par>
                        <p:par>
                          <p:cTn id="113" fill="hold">
                            <p:stCondLst>
                              <p:cond delay="2000"/>
                            </p:stCondLst>
                            <p:childTnLst>
                              <p:par>
                                <p:cTn id="114" presetID="9" presetClass="entr" fill="hold" grpId="0" nodeType="afterEffect">
                                  <p:stCondLst>
                                    <p:cond delay="0"/>
                                  </p:stCondLst>
                                  <p:iterate>
                                    <p:tmAbs val="0"/>
                                  </p:iterate>
                                  <p:childTnLst>
                                    <p:set>
                                      <p:cBhvr>
                                        <p:cTn id="115" fill="hold"/>
                                        <p:tgtEl>
                                          <p:spTgt spid="1796"/>
                                        </p:tgtEl>
                                        <p:attrNameLst>
                                          <p:attrName>style.visibility</p:attrName>
                                        </p:attrNameLst>
                                      </p:cBhvr>
                                      <p:to>
                                        <p:strVal val="visible"/>
                                      </p:to>
                                    </p:set>
                                    <p:animEffect transition="in" filter="dissolve">
                                      <p:cBhvr>
                                        <p:cTn id="116" dur="1000"/>
                                        <p:tgtEl>
                                          <p:spTgt spid="1796"/>
                                        </p:tgtEl>
                                      </p:cBhvr>
                                    </p:animEffect>
                                  </p:childTnLst>
                                </p:cTn>
                              </p:par>
                            </p:childTnLst>
                          </p:cTn>
                        </p:par>
                        <p:par>
                          <p:cTn id="117" fill="hold">
                            <p:stCondLst>
                              <p:cond delay="3000"/>
                            </p:stCondLst>
                            <p:childTnLst>
                              <p:par>
                                <p:cTn id="118" presetID="9" presetClass="entr" fill="hold" grpId="0" nodeType="afterEffect">
                                  <p:stCondLst>
                                    <p:cond delay="0"/>
                                  </p:stCondLst>
                                  <p:iterate>
                                    <p:tmAbs val="0"/>
                                  </p:iterate>
                                  <p:childTnLst>
                                    <p:set>
                                      <p:cBhvr>
                                        <p:cTn id="119" fill="hold"/>
                                        <p:tgtEl>
                                          <p:spTgt spid="1808"/>
                                        </p:tgtEl>
                                        <p:attrNameLst>
                                          <p:attrName>style.visibility</p:attrName>
                                        </p:attrNameLst>
                                      </p:cBhvr>
                                      <p:to>
                                        <p:strVal val="visible"/>
                                      </p:to>
                                    </p:set>
                                    <p:animEffect transition="in" filter="dissolve">
                                      <p:cBhvr>
                                        <p:cTn id="120" dur="1000"/>
                                        <p:tgtEl>
                                          <p:spTgt spid="1808"/>
                                        </p:tgtEl>
                                      </p:cBhvr>
                                    </p:animEffect>
                                  </p:childTnLst>
                                </p:cTn>
                              </p:par>
                            </p:childTnLst>
                          </p:cTn>
                        </p:par>
                        <p:par>
                          <p:cTn id="121" fill="hold">
                            <p:stCondLst>
                              <p:cond delay="4000"/>
                            </p:stCondLst>
                            <p:childTnLst>
                              <p:par>
                                <p:cTn id="122" presetID="9" presetClass="entr" fill="hold" grpId="0" nodeType="afterEffect">
                                  <p:stCondLst>
                                    <p:cond delay="0"/>
                                  </p:stCondLst>
                                  <p:iterate>
                                    <p:tmAbs val="0"/>
                                  </p:iterate>
                                  <p:childTnLst>
                                    <p:set>
                                      <p:cBhvr>
                                        <p:cTn id="123" fill="hold"/>
                                        <p:tgtEl>
                                          <p:spTgt spid="1797"/>
                                        </p:tgtEl>
                                        <p:attrNameLst>
                                          <p:attrName>style.visibility</p:attrName>
                                        </p:attrNameLst>
                                      </p:cBhvr>
                                      <p:to>
                                        <p:strVal val="visible"/>
                                      </p:to>
                                    </p:set>
                                    <p:animEffect transition="in" filter="dissolve">
                                      <p:cBhvr>
                                        <p:cTn id="124" dur="1000"/>
                                        <p:tgtEl>
                                          <p:spTgt spid="1797"/>
                                        </p:tgtEl>
                                      </p:cBhvr>
                                    </p:animEffect>
                                  </p:childTnLst>
                                </p:cTn>
                              </p:par>
                            </p:childTnLst>
                          </p:cTn>
                        </p:par>
                        <p:par>
                          <p:cTn id="125" fill="hold">
                            <p:stCondLst>
                              <p:cond delay="5000"/>
                            </p:stCondLst>
                            <p:childTnLst>
                              <p:par>
                                <p:cTn id="126" presetID="9" presetClass="entr" fill="hold" grpId="0" nodeType="afterEffect">
                                  <p:stCondLst>
                                    <p:cond delay="0"/>
                                  </p:stCondLst>
                                  <p:iterate>
                                    <p:tmAbs val="0"/>
                                  </p:iterate>
                                  <p:childTnLst>
                                    <p:set>
                                      <p:cBhvr>
                                        <p:cTn id="127" fill="hold"/>
                                        <p:tgtEl>
                                          <p:spTgt spid="1803"/>
                                        </p:tgtEl>
                                        <p:attrNameLst>
                                          <p:attrName>style.visibility</p:attrName>
                                        </p:attrNameLst>
                                      </p:cBhvr>
                                      <p:to>
                                        <p:strVal val="visible"/>
                                      </p:to>
                                    </p:set>
                                    <p:animEffect transition="in" filter="dissolve">
                                      <p:cBhvr>
                                        <p:cTn id="128" dur="1000"/>
                                        <p:tgtEl>
                                          <p:spTgt spid="1803"/>
                                        </p:tgtEl>
                                      </p:cBhvr>
                                    </p:animEffect>
                                  </p:childTnLst>
                                </p:cTn>
                              </p:par>
                            </p:childTnLst>
                          </p:cTn>
                        </p:par>
                        <p:par>
                          <p:cTn id="129" fill="hold">
                            <p:stCondLst>
                              <p:cond delay="6000"/>
                            </p:stCondLst>
                            <p:childTnLst>
                              <p:par>
                                <p:cTn id="130" presetID="9" presetClass="entr" fill="hold" grpId="0" nodeType="afterEffect">
                                  <p:stCondLst>
                                    <p:cond delay="0"/>
                                  </p:stCondLst>
                                  <p:iterate>
                                    <p:tmAbs val="0"/>
                                  </p:iterate>
                                  <p:childTnLst>
                                    <p:set>
                                      <p:cBhvr>
                                        <p:cTn id="131" fill="hold"/>
                                        <p:tgtEl>
                                          <p:spTgt spid="1809"/>
                                        </p:tgtEl>
                                        <p:attrNameLst>
                                          <p:attrName>style.visibility</p:attrName>
                                        </p:attrNameLst>
                                      </p:cBhvr>
                                      <p:to>
                                        <p:strVal val="visible"/>
                                      </p:to>
                                    </p:set>
                                    <p:animEffect transition="in" filter="dissolve">
                                      <p:cBhvr>
                                        <p:cTn id="132" dur="1000"/>
                                        <p:tgtEl>
                                          <p:spTgt spid="1809"/>
                                        </p:tgtEl>
                                      </p:cBhvr>
                                    </p:animEffect>
                                  </p:childTnLst>
                                </p:cTn>
                              </p:par>
                            </p:childTnLst>
                          </p:cTn>
                        </p:par>
                        <p:par>
                          <p:cTn id="133" fill="hold">
                            <p:stCondLst>
                              <p:cond delay="7000"/>
                            </p:stCondLst>
                            <p:childTnLst>
                              <p:par>
                                <p:cTn id="134" presetID="9" presetClass="entr" fill="hold" grpId="0" nodeType="afterEffect">
                                  <p:stCondLst>
                                    <p:cond delay="0"/>
                                  </p:stCondLst>
                                  <p:iterate>
                                    <p:tmAbs val="0"/>
                                  </p:iterate>
                                  <p:childTnLst>
                                    <p:set>
                                      <p:cBhvr>
                                        <p:cTn id="135" fill="hold"/>
                                        <p:tgtEl>
                                          <p:spTgt spid="1798"/>
                                        </p:tgtEl>
                                        <p:attrNameLst>
                                          <p:attrName>style.visibility</p:attrName>
                                        </p:attrNameLst>
                                      </p:cBhvr>
                                      <p:to>
                                        <p:strVal val="visible"/>
                                      </p:to>
                                    </p:set>
                                    <p:animEffect transition="in" filter="dissolve">
                                      <p:cBhvr>
                                        <p:cTn id="136" dur="1000"/>
                                        <p:tgtEl>
                                          <p:spTgt spid="1798"/>
                                        </p:tgtEl>
                                      </p:cBhvr>
                                    </p:animEffect>
                                  </p:childTnLst>
                                </p:cTn>
                              </p:par>
                            </p:childTnLst>
                          </p:cTn>
                        </p:par>
                        <p:par>
                          <p:cTn id="137" fill="hold">
                            <p:stCondLst>
                              <p:cond delay="8000"/>
                            </p:stCondLst>
                            <p:childTnLst>
                              <p:par>
                                <p:cTn id="138" presetID="9" presetClass="entr" fill="hold" grpId="0" nodeType="afterEffect">
                                  <p:stCondLst>
                                    <p:cond delay="0"/>
                                  </p:stCondLst>
                                  <p:iterate>
                                    <p:tmAbs val="0"/>
                                  </p:iterate>
                                  <p:childTnLst>
                                    <p:set>
                                      <p:cBhvr>
                                        <p:cTn id="139" fill="hold"/>
                                        <p:tgtEl>
                                          <p:spTgt spid="1804"/>
                                        </p:tgtEl>
                                        <p:attrNameLst>
                                          <p:attrName>style.visibility</p:attrName>
                                        </p:attrNameLst>
                                      </p:cBhvr>
                                      <p:to>
                                        <p:strVal val="visible"/>
                                      </p:to>
                                    </p:set>
                                    <p:animEffect transition="in" filter="dissolve">
                                      <p:cBhvr>
                                        <p:cTn id="140" dur="1000"/>
                                        <p:tgtEl>
                                          <p:spTgt spid="1804"/>
                                        </p:tgtEl>
                                      </p:cBhvr>
                                    </p:animEffect>
                                  </p:childTnLst>
                                </p:cTn>
                              </p:par>
                            </p:childTnLst>
                          </p:cTn>
                        </p:par>
                        <p:par>
                          <p:cTn id="141" fill="hold">
                            <p:stCondLst>
                              <p:cond delay="9000"/>
                            </p:stCondLst>
                            <p:childTnLst>
                              <p:par>
                                <p:cTn id="142" presetID="9" presetClass="entr" fill="hold" grpId="0" nodeType="afterEffect">
                                  <p:stCondLst>
                                    <p:cond delay="0"/>
                                  </p:stCondLst>
                                  <p:iterate>
                                    <p:tmAbs val="0"/>
                                  </p:iterate>
                                  <p:childTnLst>
                                    <p:set>
                                      <p:cBhvr>
                                        <p:cTn id="143" fill="hold"/>
                                        <p:tgtEl>
                                          <p:spTgt spid="1810"/>
                                        </p:tgtEl>
                                        <p:attrNameLst>
                                          <p:attrName>style.visibility</p:attrName>
                                        </p:attrNameLst>
                                      </p:cBhvr>
                                      <p:to>
                                        <p:strVal val="visible"/>
                                      </p:to>
                                    </p:set>
                                    <p:animEffect transition="in" filter="dissolve">
                                      <p:cBhvr>
                                        <p:cTn id="144" dur="1000"/>
                                        <p:tgtEl>
                                          <p:spTgt spid="1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 grpId="0" animBg="1" advAuto="0"/>
      <p:bldP spid="1784" grpId="0" animBg="1" advAuto="0"/>
      <p:bldP spid="1794" grpId="0" animBg="1" advAuto="0"/>
      <p:bldP spid="1795" grpId="0" animBg="1" advAuto="0"/>
      <p:bldP spid="1796" grpId="0" animBg="1" advAuto="0"/>
      <p:bldP spid="1797" grpId="0" animBg="1" advAuto="0"/>
      <p:bldP spid="1798" grpId="0" animBg="1" advAuto="0"/>
      <p:bldP spid="1800" grpId="0" animBg="1" advAuto="0"/>
      <p:bldP spid="1801" grpId="0" animBg="1" advAuto="0"/>
      <p:bldP spid="1802" grpId="0" animBg="1" advAuto="0"/>
      <p:bldP spid="1803" grpId="0" animBg="1" advAuto="0"/>
      <p:bldP spid="1804" grpId="0" animBg="1" advAuto="0"/>
      <p:bldP spid="1806" grpId="0" animBg="1" advAuto="0"/>
      <p:bldP spid="1807" grpId="0" animBg="1" advAuto="0"/>
      <p:bldP spid="1808" grpId="0" animBg="1" advAuto="0"/>
      <p:bldP spid="1809" grpId="0" animBg="1" advAuto="0"/>
      <p:bldP spid="1810" grpId="0" animBg="1" advAuto="0"/>
      <p:bldP spid="1812" grpId="0" animBg="1" advAuto="0"/>
      <p:bldP spid="1812" grpId="1" animBg="1" advAuto="0"/>
      <p:bldP spid="1813" grpId="0" animBg="1" advAuto="0"/>
      <p:bldP spid="1813" grpId="1" animBg="1" advAuto="0"/>
      <p:bldP spid="1814" grpId="0" animBg="1" advAuto="0"/>
      <p:bldP spid="1817" grpId="0" animBg="1" advAuto="0"/>
      <p:bldP spid="1820" grpId="0" animBg="1" advAuto="0"/>
      <p:bldP spid="1823" grpId="0" animBg="1" advAuto="0"/>
      <p:bldP spid="1826" grpId="0" animBg="1" advAuto="0"/>
      <p:bldP spid="1829" grpId="0" animBg="1" advAuto="0"/>
      <p:bldP spid="1832" grpId="0" animBg="1" advAuto="0"/>
      <p:bldP spid="1833" grpId="0" animBg="1" advAuto="0"/>
      <p:bldP spid="1834" grpId="0" animBg="1" advAuto="0"/>
      <p:bldP spid="1835" grpId="0" animBg="1" advAuto="0"/>
      <p:bldP spid="1836"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 name="Skewed workloads lead to load imbalance"/>
          <p:cNvSpPr txBox="1">
            <a:spLocks noGrp="1"/>
          </p:cNvSpPr>
          <p:nvPr>
            <p:ph type="title"/>
          </p:nvPr>
        </p:nvSpPr>
        <p:spPr>
          <a:prstGeom prst="rect">
            <a:avLst/>
          </a:prstGeom>
        </p:spPr>
        <p:txBody>
          <a:bodyPr>
            <a:normAutofit fontScale="90000"/>
          </a:bodyPr>
          <a:lstStyle/>
          <a:p>
            <a:pPr defTabSz="490727">
              <a:defRPr sz="6719"/>
            </a:pPr>
            <a:r>
              <a:rPr dirty="0"/>
              <a:t>Skewed workloads lead to</a:t>
            </a:r>
            <a:br>
              <a:rPr lang="en-US" dirty="0"/>
            </a:br>
            <a:r>
              <a:rPr b="1" dirty="0">
                <a:latin typeface="Helvetica"/>
                <a:ea typeface="Helvetica"/>
                <a:cs typeface="Helvetica"/>
                <a:sym typeface="Helvetica"/>
              </a:rPr>
              <a:t>load imbalance</a:t>
            </a:r>
          </a:p>
        </p:txBody>
      </p:sp>
      <p:pic>
        <p:nvPicPr>
          <p:cNvPr id="1587" name="server.png" descr="server.png"/>
          <p:cNvPicPr>
            <a:picLocks noChangeAspect="1"/>
          </p:cNvPicPr>
          <p:nvPr/>
        </p:nvPicPr>
        <p:blipFill>
          <a:blip r:embed="rId3"/>
          <a:stretch>
            <a:fillRect/>
          </a:stretch>
        </p:blipFill>
        <p:spPr>
          <a:xfrm>
            <a:off x="5422900" y="6577376"/>
            <a:ext cx="2159000" cy="2159001"/>
          </a:xfrm>
          <a:prstGeom prst="rect">
            <a:avLst/>
          </a:prstGeom>
          <a:ln w="12700">
            <a:miter lim="400000"/>
          </a:ln>
        </p:spPr>
      </p:pic>
      <p:pic>
        <p:nvPicPr>
          <p:cNvPr id="1588" name="server.png" descr="server.png"/>
          <p:cNvPicPr>
            <a:picLocks noChangeAspect="1"/>
          </p:cNvPicPr>
          <p:nvPr/>
        </p:nvPicPr>
        <p:blipFill>
          <a:blip r:embed="rId3"/>
          <a:stretch>
            <a:fillRect/>
          </a:stretch>
        </p:blipFill>
        <p:spPr>
          <a:xfrm>
            <a:off x="1860779" y="6577376"/>
            <a:ext cx="2159001" cy="2159001"/>
          </a:xfrm>
          <a:prstGeom prst="rect">
            <a:avLst/>
          </a:prstGeom>
          <a:ln w="12700">
            <a:miter lim="400000"/>
          </a:ln>
        </p:spPr>
      </p:pic>
      <p:pic>
        <p:nvPicPr>
          <p:cNvPr id="1589" name="server.png" descr="server.png"/>
          <p:cNvPicPr>
            <a:picLocks noChangeAspect="1"/>
          </p:cNvPicPr>
          <p:nvPr/>
        </p:nvPicPr>
        <p:blipFill>
          <a:blip r:embed="rId3"/>
          <a:stretch>
            <a:fillRect/>
          </a:stretch>
        </p:blipFill>
        <p:spPr>
          <a:xfrm>
            <a:off x="8985020" y="6577376"/>
            <a:ext cx="2159001" cy="2159001"/>
          </a:xfrm>
          <a:prstGeom prst="rect">
            <a:avLst/>
          </a:prstGeom>
          <a:ln w="12700">
            <a:miter lim="400000"/>
          </a:ln>
        </p:spPr>
      </p:pic>
      <p:grpSp>
        <p:nvGrpSpPr>
          <p:cNvPr id="1592" name="Group"/>
          <p:cNvGrpSpPr/>
          <p:nvPr/>
        </p:nvGrpSpPr>
        <p:grpSpPr>
          <a:xfrm>
            <a:off x="1768216" y="2560224"/>
            <a:ext cx="5378723" cy="2306410"/>
            <a:chOff x="0" y="0"/>
            <a:chExt cx="5378721" cy="2306409"/>
          </a:xfrm>
        </p:grpSpPr>
        <p:sp>
          <p:nvSpPr>
            <p:cNvPr id="1590" name="Rectangle"/>
            <p:cNvSpPr/>
            <p:nvPr/>
          </p:nvSpPr>
          <p:spPr>
            <a:xfrm>
              <a:off x="0" y="0"/>
              <a:ext cx="5378722" cy="2306410"/>
            </a:xfrm>
            <a:prstGeom prst="rect">
              <a:avLst/>
            </a:prstGeom>
            <a:solidFill>
              <a:srgbClr val="A6AAA9">
                <a:alpha val="56471"/>
              </a:srgbClr>
            </a:solidFill>
            <a:ln w="12700" cap="flat">
              <a:noFill/>
              <a:miter lim="400000"/>
            </a:ln>
            <a:effectLst>
              <a:outerShdw blurRad="38100" dist="25400" dir="5400000" rotWithShape="0">
                <a:srgbClr val="000000">
                  <a:alpha val="34604"/>
                </a:srgbClr>
              </a:outerShdw>
            </a:effectLst>
          </p:spPr>
          <p:txBody>
            <a:bodyPr wrap="square" lIns="50800" tIns="50800" rIns="50800" bIns="50800" numCol="1" anchor="ctr">
              <a:noAutofit/>
            </a:bodyPr>
            <a:lstStyle/>
            <a:p>
              <a:pPr>
                <a:defRPr sz="2400">
                  <a:solidFill>
                    <a:srgbClr val="FFFFFF"/>
                  </a:solidFill>
                </a:defRPr>
              </a:pPr>
              <a:endParaRPr/>
            </a:p>
          </p:txBody>
        </p:sp>
        <p:pic>
          <p:nvPicPr>
            <p:cNvPr id="1591" name="JustinBieberTweet.png" descr="JustinBieberTweet.png"/>
            <p:cNvPicPr>
              <a:picLocks noChangeAspect="1"/>
            </p:cNvPicPr>
            <p:nvPr/>
          </p:nvPicPr>
          <p:blipFill>
            <a:blip r:embed="rId4"/>
            <a:stretch>
              <a:fillRect/>
            </a:stretch>
          </p:blipFill>
          <p:spPr>
            <a:xfrm>
              <a:off x="125954" y="97684"/>
              <a:ext cx="5126813" cy="2111041"/>
            </a:xfrm>
            <a:prstGeom prst="rect">
              <a:avLst/>
            </a:prstGeom>
            <a:ln w="12700" cap="flat">
              <a:noFill/>
              <a:miter lim="400000"/>
            </a:ln>
            <a:effectLst/>
          </p:spPr>
        </p:pic>
      </p:grpSp>
      <p:grpSp>
        <p:nvGrpSpPr>
          <p:cNvPr id="1595" name="Group"/>
          <p:cNvGrpSpPr/>
          <p:nvPr/>
        </p:nvGrpSpPr>
        <p:grpSpPr>
          <a:xfrm>
            <a:off x="7422561" y="2774148"/>
            <a:ext cx="5472460" cy="1878562"/>
            <a:chOff x="0" y="0"/>
            <a:chExt cx="5472458" cy="1878560"/>
          </a:xfrm>
        </p:grpSpPr>
        <p:sp>
          <p:nvSpPr>
            <p:cNvPr id="1593" name="Rectangle"/>
            <p:cNvSpPr/>
            <p:nvPr/>
          </p:nvSpPr>
          <p:spPr>
            <a:xfrm>
              <a:off x="0" y="0"/>
              <a:ext cx="5472459" cy="1878561"/>
            </a:xfrm>
            <a:prstGeom prst="rect">
              <a:avLst/>
            </a:prstGeom>
            <a:solidFill>
              <a:srgbClr val="A6AAA9">
                <a:alpha val="56471"/>
              </a:srgbClr>
            </a:solidFill>
            <a:ln w="12700" cap="flat">
              <a:noFill/>
              <a:miter lim="400000"/>
            </a:ln>
            <a:effectLst>
              <a:outerShdw blurRad="38100" dist="25400" dir="5400000" rotWithShape="0">
                <a:srgbClr val="000000">
                  <a:alpha val="34604"/>
                </a:srgbClr>
              </a:outerShdw>
            </a:effectLst>
          </p:spPr>
          <p:txBody>
            <a:bodyPr wrap="square" lIns="50800" tIns="50800" rIns="50800" bIns="50800" numCol="1" anchor="ctr">
              <a:noAutofit/>
            </a:bodyPr>
            <a:lstStyle/>
            <a:p>
              <a:pPr>
                <a:defRPr sz="2400">
                  <a:solidFill>
                    <a:srgbClr val="FFFFFF"/>
                  </a:solidFill>
                </a:defRPr>
              </a:pPr>
              <a:endParaRPr/>
            </a:p>
          </p:txBody>
        </p:sp>
        <p:pic>
          <p:nvPicPr>
            <p:cNvPr id="1594" name="JialinTweet.png" descr="JialinTweet.png"/>
            <p:cNvPicPr>
              <a:picLocks noChangeAspect="1"/>
            </p:cNvPicPr>
            <p:nvPr/>
          </p:nvPicPr>
          <p:blipFill>
            <a:blip r:embed="rId5"/>
            <a:stretch>
              <a:fillRect/>
            </a:stretch>
          </p:blipFill>
          <p:spPr>
            <a:xfrm>
              <a:off x="143096" y="114380"/>
              <a:ext cx="5186266" cy="1652487"/>
            </a:xfrm>
            <a:prstGeom prst="rect">
              <a:avLst/>
            </a:prstGeom>
            <a:ln w="12700" cap="flat">
              <a:noFill/>
              <a:miter lim="400000"/>
            </a:ln>
            <a:effectLst/>
          </p:spPr>
        </p:pic>
      </p:grpSp>
      <p:pic>
        <p:nvPicPr>
          <p:cNvPr id="1596" name="likebutton.png" descr="likebutton.png"/>
          <p:cNvPicPr>
            <a:picLocks noChangeAspect="1"/>
          </p:cNvPicPr>
          <p:nvPr/>
        </p:nvPicPr>
        <p:blipFill>
          <a:blip r:embed="rId6"/>
          <a:stretch>
            <a:fillRect/>
          </a:stretch>
        </p:blipFill>
        <p:spPr>
          <a:xfrm>
            <a:off x="1793835" y="6132120"/>
            <a:ext cx="400130" cy="359610"/>
          </a:xfrm>
          <a:prstGeom prst="rect">
            <a:avLst/>
          </a:prstGeom>
          <a:ln w="12700">
            <a:miter lim="400000"/>
          </a:ln>
        </p:spPr>
      </p:pic>
      <p:pic>
        <p:nvPicPr>
          <p:cNvPr id="1597" name="likebutton.png" descr="likebutton.png"/>
          <p:cNvPicPr>
            <a:picLocks noChangeAspect="1"/>
          </p:cNvPicPr>
          <p:nvPr/>
        </p:nvPicPr>
        <p:blipFill>
          <a:blip r:embed="rId6"/>
          <a:stretch>
            <a:fillRect/>
          </a:stretch>
        </p:blipFill>
        <p:spPr>
          <a:xfrm>
            <a:off x="1793835" y="6132120"/>
            <a:ext cx="400130" cy="359610"/>
          </a:xfrm>
          <a:prstGeom prst="rect">
            <a:avLst/>
          </a:prstGeom>
          <a:ln w="12700">
            <a:miter lim="400000"/>
          </a:ln>
        </p:spPr>
      </p:pic>
      <p:pic>
        <p:nvPicPr>
          <p:cNvPr id="1598" name="likebutton.png" descr="likebutton.png"/>
          <p:cNvPicPr>
            <a:picLocks noChangeAspect="1"/>
          </p:cNvPicPr>
          <p:nvPr/>
        </p:nvPicPr>
        <p:blipFill>
          <a:blip r:embed="rId6"/>
          <a:stretch>
            <a:fillRect/>
          </a:stretch>
        </p:blipFill>
        <p:spPr>
          <a:xfrm>
            <a:off x="1793835" y="6132120"/>
            <a:ext cx="400130" cy="359610"/>
          </a:xfrm>
          <a:prstGeom prst="rect">
            <a:avLst/>
          </a:prstGeom>
          <a:ln w="12700">
            <a:miter lim="400000"/>
          </a:ln>
        </p:spPr>
      </p:pic>
      <p:pic>
        <p:nvPicPr>
          <p:cNvPr id="1599" name="retweetbutton.png" descr="retweetbutton.png"/>
          <p:cNvPicPr>
            <a:picLocks noChangeAspect="1"/>
          </p:cNvPicPr>
          <p:nvPr/>
        </p:nvPicPr>
        <p:blipFill>
          <a:blip r:embed="rId7"/>
          <a:srcRect t="15864" b="15864"/>
          <a:stretch>
            <a:fillRect/>
          </a:stretch>
        </p:blipFill>
        <p:spPr>
          <a:xfrm>
            <a:off x="1046682" y="6118641"/>
            <a:ext cx="566218" cy="386569"/>
          </a:xfrm>
          <a:prstGeom prst="rect">
            <a:avLst/>
          </a:prstGeom>
          <a:ln w="12700">
            <a:miter lim="400000"/>
          </a:ln>
        </p:spPr>
      </p:pic>
      <p:pic>
        <p:nvPicPr>
          <p:cNvPr id="1600" name="retweetbutton.png" descr="retweetbutton.png"/>
          <p:cNvPicPr>
            <a:picLocks noChangeAspect="1"/>
          </p:cNvPicPr>
          <p:nvPr/>
        </p:nvPicPr>
        <p:blipFill>
          <a:blip r:embed="rId7"/>
          <a:srcRect t="17116" b="17116"/>
          <a:stretch>
            <a:fillRect/>
          </a:stretch>
        </p:blipFill>
        <p:spPr>
          <a:xfrm>
            <a:off x="1050055" y="6125790"/>
            <a:ext cx="566219" cy="372391"/>
          </a:xfrm>
          <a:prstGeom prst="rect">
            <a:avLst/>
          </a:prstGeom>
          <a:ln w="12700">
            <a:miter lim="400000"/>
          </a:ln>
        </p:spPr>
      </p:pic>
      <p:pic>
        <p:nvPicPr>
          <p:cNvPr id="1601" name="retweetbutton.png" descr="retweetbutton.png"/>
          <p:cNvPicPr>
            <a:picLocks noChangeAspect="1"/>
          </p:cNvPicPr>
          <p:nvPr/>
        </p:nvPicPr>
        <p:blipFill>
          <a:blip r:embed="rId7"/>
          <a:srcRect t="15806" b="15806"/>
          <a:stretch>
            <a:fillRect/>
          </a:stretch>
        </p:blipFill>
        <p:spPr>
          <a:xfrm>
            <a:off x="1043308" y="6115869"/>
            <a:ext cx="573191" cy="391986"/>
          </a:xfrm>
          <a:prstGeom prst="rect">
            <a:avLst/>
          </a:prstGeom>
          <a:ln w="12700">
            <a:miter lim="400000"/>
          </a:ln>
        </p:spPr>
      </p:pic>
      <p:sp>
        <p:nvSpPr>
          <p:cNvPr id="1602" name="Rectangle"/>
          <p:cNvSpPr/>
          <p:nvPr/>
        </p:nvSpPr>
        <p:spPr>
          <a:xfrm>
            <a:off x="4090412" y="7715562"/>
            <a:ext cx="304253" cy="172496"/>
          </a:xfrm>
          <a:prstGeom prst="rect">
            <a:avLst/>
          </a:prstGeom>
          <a:solidFill>
            <a:srgbClr val="0545FF"/>
          </a:solidFill>
          <a:ln w="12700">
            <a:miter lim="400000"/>
          </a:ln>
        </p:spPr>
        <p:txBody>
          <a:bodyPr lIns="50800" tIns="50800" rIns="50800" bIns="50800" anchor="ctr"/>
          <a:lstStyle/>
          <a:p>
            <a:pPr>
              <a:defRPr sz="2400">
                <a:solidFill>
                  <a:srgbClr val="FFFFFF"/>
                </a:solidFill>
              </a:defRPr>
            </a:pPr>
            <a:endParaRPr/>
          </a:p>
        </p:txBody>
      </p:sp>
      <p:sp>
        <p:nvSpPr>
          <p:cNvPr id="1603" name="Rectangle"/>
          <p:cNvSpPr/>
          <p:nvPr/>
        </p:nvSpPr>
        <p:spPr>
          <a:xfrm>
            <a:off x="4090412" y="7528887"/>
            <a:ext cx="304253" cy="172496"/>
          </a:xfrm>
          <a:prstGeom prst="rect">
            <a:avLst/>
          </a:prstGeom>
          <a:solidFill>
            <a:srgbClr val="6D8DF1"/>
          </a:solidFill>
          <a:ln w="12700">
            <a:miter lim="400000"/>
          </a:ln>
        </p:spPr>
        <p:txBody>
          <a:bodyPr lIns="50800" tIns="50800" rIns="50800" bIns="50800" anchor="ctr"/>
          <a:lstStyle/>
          <a:p>
            <a:pPr>
              <a:defRPr sz="2400">
                <a:solidFill>
                  <a:srgbClr val="FFFFFF"/>
                </a:solidFill>
              </a:defRPr>
            </a:pPr>
            <a:endParaRPr/>
          </a:p>
        </p:txBody>
      </p:sp>
      <p:sp>
        <p:nvSpPr>
          <p:cNvPr id="1604" name="Rectangle"/>
          <p:cNvSpPr/>
          <p:nvPr/>
        </p:nvSpPr>
        <p:spPr>
          <a:xfrm>
            <a:off x="4090412" y="7338387"/>
            <a:ext cx="304253" cy="172496"/>
          </a:xfrm>
          <a:prstGeom prst="rect">
            <a:avLst/>
          </a:prstGeom>
          <a:solidFill>
            <a:srgbClr val="FAD129"/>
          </a:solidFill>
          <a:ln w="12700">
            <a:miter lim="400000"/>
          </a:ln>
        </p:spPr>
        <p:txBody>
          <a:bodyPr lIns="50800" tIns="50800" rIns="50800" bIns="50800" anchor="ctr"/>
          <a:lstStyle/>
          <a:p>
            <a:pPr>
              <a:defRPr sz="2400">
                <a:solidFill>
                  <a:srgbClr val="FFFFFF"/>
                </a:solidFill>
              </a:defRPr>
            </a:pPr>
            <a:endParaRPr/>
          </a:p>
        </p:txBody>
      </p:sp>
      <p:sp>
        <p:nvSpPr>
          <p:cNvPr id="1605" name="Rectangle"/>
          <p:cNvSpPr/>
          <p:nvPr/>
        </p:nvSpPr>
        <p:spPr>
          <a:xfrm>
            <a:off x="4090412" y="7147887"/>
            <a:ext cx="304253" cy="172496"/>
          </a:xfrm>
          <a:prstGeom prst="rect">
            <a:avLst/>
          </a:prstGeom>
          <a:solidFill>
            <a:srgbClr val="F78F00"/>
          </a:solidFill>
          <a:ln w="12700">
            <a:miter lim="400000"/>
          </a:ln>
        </p:spPr>
        <p:txBody>
          <a:bodyPr lIns="50800" tIns="50800" rIns="50800" bIns="50800" anchor="ctr"/>
          <a:lstStyle/>
          <a:p>
            <a:pPr>
              <a:defRPr sz="2400">
                <a:solidFill>
                  <a:srgbClr val="FFFFFF"/>
                </a:solidFill>
              </a:defRPr>
            </a:pPr>
            <a:endParaRPr/>
          </a:p>
        </p:txBody>
      </p:sp>
      <p:sp>
        <p:nvSpPr>
          <p:cNvPr id="1606" name="Rectangle"/>
          <p:cNvSpPr/>
          <p:nvPr/>
        </p:nvSpPr>
        <p:spPr>
          <a:xfrm>
            <a:off x="4090412" y="6957387"/>
            <a:ext cx="304253" cy="172496"/>
          </a:xfrm>
          <a:prstGeom prst="rect">
            <a:avLst/>
          </a:prstGeom>
          <a:solidFill>
            <a:srgbClr val="FB6200"/>
          </a:solidFill>
          <a:ln w="12700">
            <a:miter lim="400000"/>
          </a:ln>
        </p:spPr>
        <p:txBody>
          <a:bodyPr lIns="50800" tIns="50800" rIns="50800" bIns="50800" anchor="ctr"/>
          <a:lstStyle/>
          <a:p>
            <a:pPr>
              <a:defRPr sz="2400">
                <a:solidFill>
                  <a:srgbClr val="FFFFFF"/>
                </a:solidFill>
              </a:defRPr>
            </a:pPr>
            <a:endParaRPr/>
          </a:p>
        </p:txBody>
      </p:sp>
      <p:sp>
        <p:nvSpPr>
          <p:cNvPr id="1607" name="Rectangle"/>
          <p:cNvSpPr/>
          <p:nvPr/>
        </p:nvSpPr>
        <p:spPr>
          <a:xfrm>
            <a:off x="4090412" y="6766887"/>
            <a:ext cx="304253" cy="172496"/>
          </a:xfrm>
          <a:prstGeom prst="rect">
            <a:avLst/>
          </a:prstGeom>
          <a:solidFill>
            <a:srgbClr val="FA2624"/>
          </a:solidFill>
          <a:ln w="12700">
            <a:miter lim="400000"/>
          </a:ln>
        </p:spPr>
        <p:txBody>
          <a:bodyPr lIns="50800" tIns="50800" rIns="50800" bIns="50800" anchor="ctr"/>
          <a:lstStyle/>
          <a:p>
            <a:pPr>
              <a:defRPr sz="2400">
                <a:solidFill>
                  <a:srgbClr val="FFFFFF"/>
                </a:solidFill>
              </a:defRPr>
            </a:pPr>
            <a:endParaRPr/>
          </a:p>
        </p:txBody>
      </p:sp>
      <p:sp>
        <p:nvSpPr>
          <p:cNvPr id="1608" name="Rectangle"/>
          <p:cNvSpPr/>
          <p:nvPr/>
        </p:nvSpPr>
        <p:spPr>
          <a:xfrm>
            <a:off x="7646259" y="7715562"/>
            <a:ext cx="304253" cy="172496"/>
          </a:xfrm>
          <a:prstGeom prst="rect">
            <a:avLst/>
          </a:prstGeom>
          <a:solidFill>
            <a:srgbClr val="0545FF"/>
          </a:solidFill>
          <a:ln w="12700">
            <a:miter lim="400000"/>
          </a:ln>
        </p:spPr>
        <p:txBody>
          <a:bodyPr lIns="50800" tIns="50800" rIns="50800" bIns="50800" anchor="ctr"/>
          <a:lstStyle/>
          <a:p>
            <a:pPr>
              <a:defRPr sz="2400">
                <a:solidFill>
                  <a:srgbClr val="FFFFFF"/>
                </a:solidFill>
              </a:defRPr>
            </a:pPr>
            <a:endParaRPr/>
          </a:p>
        </p:txBody>
      </p:sp>
      <p:sp>
        <p:nvSpPr>
          <p:cNvPr id="1609" name="Rectangle"/>
          <p:cNvSpPr/>
          <p:nvPr/>
        </p:nvSpPr>
        <p:spPr>
          <a:xfrm>
            <a:off x="11202106" y="7715562"/>
            <a:ext cx="304253" cy="172496"/>
          </a:xfrm>
          <a:prstGeom prst="rect">
            <a:avLst/>
          </a:prstGeom>
          <a:solidFill>
            <a:srgbClr val="0545FF"/>
          </a:solidFill>
          <a:ln w="12700">
            <a:miter lim="400000"/>
          </a:ln>
        </p:spPr>
        <p:txBody>
          <a:bodyPr lIns="50800" tIns="50800" rIns="50800" bIns="50800" anchor="ctr"/>
          <a:lstStyle/>
          <a:p>
            <a:pPr>
              <a:defRPr sz="2400">
                <a:solidFill>
                  <a:srgbClr val="FFFFFF"/>
                </a:solidFill>
              </a:defRPr>
            </a:pPr>
            <a:endParaRPr/>
          </a:p>
        </p:txBody>
      </p:sp>
      <p:sp>
        <p:nvSpPr>
          <p:cNvPr id="1610" name="Rectangle"/>
          <p:cNvSpPr/>
          <p:nvPr/>
        </p:nvSpPr>
        <p:spPr>
          <a:xfrm>
            <a:off x="4090412" y="6742427"/>
            <a:ext cx="304253" cy="1163505"/>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611" name="Rectangle"/>
          <p:cNvSpPr/>
          <p:nvPr/>
        </p:nvSpPr>
        <p:spPr>
          <a:xfrm>
            <a:off x="7646259" y="6742427"/>
            <a:ext cx="304253" cy="1163505"/>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612" name="Rectangle"/>
          <p:cNvSpPr/>
          <p:nvPr/>
        </p:nvSpPr>
        <p:spPr>
          <a:xfrm>
            <a:off x="11202106" y="6742427"/>
            <a:ext cx="304253" cy="1163505"/>
          </a:xfrm>
          <a:prstGeom prst="rect">
            <a:avLst/>
          </a:prstGeom>
          <a:ln w="25400">
            <a:solidFill>
              <a:srgbClr val="000000"/>
            </a:solid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3" name="Rectangle: Rounded Corners 2">
            <a:extLst>
              <a:ext uri="{FF2B5EF4-FFF2-40B4-BE49-F238E27FC236}">
                <a16:creationId xmlns:a16="http://schemas.microsoft.com/office/drawing/2014/main" id="{60EE2BE2-53D1-4361-A72D-BF00F0004C0C}"/>
              </a:ext>
            </a:extLst>
          </p:cNvPr>
          <p:cNvSpPr/>
          <p:nvPr/>
        </p:nvSpPr>
        <p:spPr>
          <a:xfrm>
            <a:off x="2060270" y="4023952"/>
            <a:ext cx="8884259" cy="1885245"/>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popular objects can </a:t>
            </a:r>
            <a:r>
              <a:rPr lang="en-US" b="1" dirty="0">
                <a:solidFill>
                  <a:schemeClr val="tx1"/>
                </a:solidFill>
              </a:rPr>
              <a:t>overload</a:t>
            </a:r>
            <a:r>
              <a:rPr lang="en-US" dirty="0">
                <a:solidFill>
                  <a:schemeClr val="tx1"/>
                </a:solidFill>
              </a:rPr>
              <a:t> storage servers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000000 0.000000 L -0.121643 0.177676" pathEditMode="relative">
                                      <p:cBhvr>
                                        <p:cTn id="6" dur="1000" fill="hold"/>
                                        <p:tgtEl>
                                          <p:spTgt spid="1592"/>
                                        </p:tgtEl>
                                        <p:attrNameLst>
                                          <p:attrName>ppt_x</p:attrName>
                                          <p:attrName>ppt_y</p:attrName>
                                        </p:attrNameLst>
                                      </p:cBhvr>
                                    </p:animMotion>
                                  </p:childTnLst>
                                </p:cTn>
                              </p:par>
                            </p:childTnLst>
                          </p:cTn>
                        </p:par>
                        <p:par>
                          <p:cTn id="7" fill="hold">
                            <p:stCondLst>
                              <p:cond delay="0"/>
                            </p:stCondLst>
                            <p:childTnLst>
                              <p:par>
                                <p:cTn id="8" presetID="-1" presetClass="path" presetSubtype="0" accel="50000" decel="50000" fill="hold" nodeType="withEffect">
                                  <p:stCondLst>
                                    <p:cond delay="0"/>
                                  </p:stCondLst>
                                  <p:childTnLst>
                                    <p:animMotion origin="layout" path="M 0.000000 0.000000 L 0.001081 0.200125" pathEditMode="relative">
                                      <p:cBhvr>
                                        <p:cTn id="9" dur="1000" fill="hold"/>
                                        <p:tgtEl>
                                          <p:spTgt spid="1595"/>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3" nodeType="clickEffect">
                                  <p:stCondLst>
                                    <p:cond delay="0"/>
                                  </p:stCondLst>
                                  <p:iterate>
                                    <p:tmAbs val="0"/>
                                  </p:iterate>
                                  <p:childTnLst>
                                    <p:set>
                                      <p:cBhvr>
                                        <p:cTn id="13" fill="hold"/>
                                        <p:tgtEl>
                                          <p:spTgt spid="1596"/>
                                        </p:tgtEl>
                                        <p:attrNameLst>
                                          <p:attrName>style.visibility</p:attrName>
                                        </p:attrNameLst>
                                      </p:cBhvr>
                                      <p:to>
                                        <p:strVal val="visible"/>
                                      </p:to>
                                    </p:set>
                                    <p:anim calcmode="lin" valueType="num">
                                      <p:cBhvr>
                                        <p:cTn id="14" dur="1000" fill="hold"/>
                                        <p:tgtEl>
                                          <p:spTgt spid="1596"/>
                                        </p:tgtEl>
                                        <p:attrNameLst>
                                          <p:attrName>ppt_w</p:attrName>
                                        </p:attrNameLst>
                                      </p:cBhvr>
                                      <p:tavLst>
                                        <p:tav tm="0">
                                          <p:val>
                                            <p:fltVal val="0"/>
                                          </p:val>
                                        </p:tav>
                                        <p:tav tm="100000">
                                          <p:val>
                                            <p:strVal val="#ppt_w"/>
                                          </p:val>
                                        </p:tav>
                                      </p:tavLst>
                                    </p:anim>
                                    <p:anim calcmode="lin" valueType="num">
                                      <p:cBhvr>
                                        <p:cTn id="15" dur="1000" fill="hold"/>
                                        <p:tgtEl>
                                          <p:spTgt spid="1596"/>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1" presetClass="exit" presetSubtype="0" fill="hold" grpId="4" nodeType="afterEffect">
                                  <p:stCondLst>
                                    <p:cond delay="0"/>
                                  </p:stCondLst>
                                  <p:iterate>
                                    <p:tmAbs val="0"/>
                                  </p:iterate>
                                  <p:childTnLst>
                                    <p:set>
                                      <p:cBhvr>
                                        <p:cTn id="18" fill="hold">
                                          <p:stCondLst>
                                            <p:cond delay="0"/>
                                          </p:stCondLst>
                                        </p:cTn>
                                        <p:tgtEl>
                                          <p:spTgt spid="1596"/>
                                        </p:tgtEl>
                                        <p:attrNameLst>
                                          <p:attrName>style.visibility</p:attrName>
                                        </p:attrNameLst>
                                      </p:cBhvr>
                                      <p:to>
                                        <p:strVal val="hidden"/>
                                      </p:to>
                                    </p:set>
                                  </p:childTnLst>
                                </p:cTn>
                              </p:par>
                            </p:childTnLst>
                          </p:cTn>
                        </p:par>
                        <p:par>
                          <p:cTn id="19" fill="hold">
                            <p:stCondLst>
                              <p:cond delay="1000"/>
                            </p:stCondLst>
                            <p:childTnLst>
                              <p:par>
                                <p:cTn id="20" presetID="23" presetClass="entr" presetSubtype="16" fill="hold" grpId="5" nodeType="afterEffect">
                                  <p:stCondLst>
                                    <p:cond delay="0"/>
                                  </p:stCondLst>
                                  <p:iterate>
                                    <p:tmAbs val="0"/>
                                  </p:iterate>
                                  <p:childTnLst>
                                    <p:set>
                                      <p:cBhvr>
                                        <p:cTn id="21" fill="hold"/>
                                        <p:tgtEl>
                                          <p:spTgt spid="1597"/>
                                        </p:tgtEl>
                                        <p:attrNameLst>
                                          <p:attrName>style.visibility</p:attrName>
                                        </p:attrNameLst>
                                      </p:cBhvr>
                                      <p:to>
                                        <p:strVal val="visible"/>
                                      </p:to>
                                    </p:set>
                                    <p:anim calcmode="lin" valueType="num">
                                      <p:cBhvr>
                                        <p:cTn id="22" dur="1000" fill="hold"/>
                                        <p:tgtEl>
                                          <p:spTgt spid="1597"/>
                                        </p:tgtEl>
                                        <p:attrNameLst>
                                          <p:attrName>ppt_w</p:attrName>
                                        </p:attrNameLst>
                                      </p:cBhvr>
                                      <p:tavLst>
                                        <p:tav tm="0">
                                          <p:val>
                                            <p:fltVal val="0"/>
                                          </p:val>
                                        </p:tav>
                                        <p:tav tm="100000">
                                          <p:val>
                                            <p:strVal val="#ppt_w"/>
                                          </p:val>
                                        </p:tav>
                                      </p:tavLst>
                                    </p:anim>
                                    <p:anim calcmode="lin" valueType="num">
                                      <p:cBhvr>
                                        <p:cTn id="23" dur="1000" fill="hold"/>
                                        <p:tgtEl>
                                          <p:spTgt spid="1597"/>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1" presetClass="exit" presetSubtype="0" fill="hold" grpId="6" nodeType="afterEffect">
                                  <p:stCondLst>
                                    <p:cond delay="0"/>
                                  </p:stCondLst>
                                  <p:iterate>
                                    <p:tmAbs val="0"/>
                                  </p:iterate>
                                  <p:childTnLst>
                                    <p:set>
                                      <p:cBhvr>
                                        <p:cTn id="26" fill="hold">
                                          <p:stCondLst>
                                            <p:cond delay="0"/>
                                          </p:stCondLst>
                                        </p:cTn>
                                        <p:tgtEl>
                                          <p:spTgt spid="1597"/>
                                        </p:tgtEl>
                                        <p:attrNameLst>
                                          <p:attrName>style.visibility</p:attrName>
                                        </p:attrNameLst>
                                      </p:cBhvr>
                                      <p:to>
                                        <p:strVal val="hidden"/>
                                      </p:to>
                                    </p:set>
                                  </p:childTnLst>
                                </p:cTn>
                              </p:par>
                            </p:childTnLst>
                          </p:cTn>
                        </p:par>
                        <p:par>
                          <p:cTn id="27" fill="hold">
                            <p:stCondLst>
                              <p:cond delay="2000"/>
                            </p:stCondLst>
                            <p:childTnLst>
                              <p:par>
                                <p:cTn id="28" presetID="10" presetClass="entr" presetSubtype="0" fill="hold" grpId="7" nodeType="afterEffect">
                                  <p:stCondLst>
                                    <p:cond delay="0"/>
                                  </p:stCondLst>
                                  <p:childTnLst>
                                    <p:set>
                                      <p:cBhvr>
                                        <p:cTn id="29" dur="1" fill="hold">
                                          <p:stCondLst>
                                            <p:cond delay="0"/>
                                          </p:stCondLst>
                                        </p:cTn>
                                        <p:tgtEl>
                                          <p:spTgt spid="1603"/>
                                        </p:tgtEl>
                                        <p:attrNameLst>
                                          <p:attrName>style.visibility</p:attrName>
                                        </p:attrNameLst>
                                      </p:cBhvr>
                                      <p:to>
                                        <p:strVal val="visible"/>
                                      </p:to>
                                    </p:set>
                                    <p:animEffect transition="in" filter="fade">
                                      <p:cBhvr>
                                        <p:cTn id="30" dur="500"/>
                                        <p:tgtEl>
                                          <p:spTgt spid="1603"/>
                                        </p:tgtEl>
                                      </p:cBhvr>
                                    </p:animEffect>
                                  </p:childTnLst>
                                </p:cTn>
                              </p:par>
                              <p:par>
                                <p:cTn id="31" presetID="10" presetClass="entr" presetSubtype="0" fill="hold" grpId="8" nodeType="withEffect">
                                  <p:stCondLst>
                                    <p:cond delay="0"/>
                                  </p:stCondLst>
                                  <p:childTnLst>
                                    <p:set>
                                      <p:cBhvr>
                                        <p:cTn id="32" dur="1" fill="hold">
                                          <p:stCondLst>
                                            <p:cond delay="0"/>
                                          </p:stCondLst>
                                        </p:cTn>
                                        <p:tgtEl>
                                          <p:spTgt spid="1604"/>
                                        </p:tgtEl>
                                        <p:attrNameLst>
                                          <p:attrName>style.visibility</p:attrName>
                                        </p:attrNameLst>
                                      </p:cBhvr>
                                      <p:to>
                                        <p:strVal val="visible"/>
                                      </p:to>
                                    </p:set>
                                    <p:animEffect transition="in" filter="fade">
                                      <p:cBhvr>
                                        <p:cTn id="33" dur="500"/>
                                        <p:tgtEl>
                                          <p:spTgt spid="1604"/>
                                        </p:tgtEl>
                                      </p:cBhvr>
                                    </p:animEffect>
                                  </p:childTnLst>
                                </p:cTn>
                              </p:par>
                            </p:childTnLst>
                          </p:cTn>
                        </p:par>
                        <p:par>
                          <p:cTn id="34" fill="hold">
                            <p:stCondLst>
                              <p:cond delay="2500"/>
                            </p:stCondLst>
                            <p:childTnLst>
                              <p:par>
                                <p:cTn id="35" presetID="23" presetClass="entr" presetSubtype="16" fill="hold" grpId="9" nodeType="afterEffect">
                                  <p:stCondLst>
                                    <p:cond delay="0"/>
                                  </p:stCondLst>
                                  <p:iterate>
                                    <p:tmAbs val="0"/>
                                  </p:iterate>
                                  <p:childTnLst>
                                    <p:set>
                                      <p:cBhvr>
                                        <p:cTn id="36" fill="hold"/>
                                        <p:tgtEl>
                                          <p:spTgt spid="1599"/>
                                        </p:tgtEl>
                                        <p:attrNameLst>
                                          <p:attrName>style.visibility</p:attrName>
                                        </p:attrNameLst>
                                      </p:cBhvr>
                                      <p:to>
                                        <p:strVal val="visible"/>
                                      </p:to>
                                    </p:set>
                                    <p:anim calcmode="lin" valueType="num">
                                      <p:cBhvr>
                                        <p:cTn id="37" dur="1000" fill="hold"/>
                                        <p:tgtEl>
                                          <p:spTgt spid="1599"/>
                                        </p:tgtEl>
                                        <p:attrNameLst>
                                          <p:attrName>ppt_w</p:attrName>
                                        </p:attrNameLst>
                                      </p:cBhvr>
                                      <p:tavLst>
                                        <p:tav tm="0">
                                          <p:val>
                                            <p:fltVal val="0"/>
                                          </p:val>
                                        </p:tav>
                                        <p:tav tm="100000">
                                          <p:val>
                                            <p:strVal val="#ppt_w"/>
                                          </p:val>
                                        </p:tav>
                                      </p:tavLst>
                                    </p:anim>
                                    <p:anim calcmode="lin" valueType="num">
                                      <p:cBhvr>
                                        <p:cTn id="38" dur="1000" fill="hold"/>
                                        <p:tgtEl>
                                          <p:spTgt spid="1599"/>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1" presetClass="exit" presetSubtype="0" fill="hold" grpId="10" nodeType="afterEffect">
                                  <p:stCondLst>
                                    <p:cond delay="0"/>
                                  </p:stCondLst>
                                  <p:iterate>
                                    <p:tmAbs val="0"/>
                                  </p:iterate>
                                  <p:childTnLst>
                                    <p:set>
                                      <p:cBhvr>
                                        <p:cTn id="41" fill="hold">
                                          <p:stCondLst>
                                            <p:cond delay="0"/>
                                          </p:stCondLst>
                                        </p:cTn>
                                        <p:tgtEl>
                                          <p:spTgt spid="1599"/>
                                        </p:tgtEl>
                                        <p:attrNameLst>
                                          <p:attrName>style.visibility</p:attrName>
                                        </p:attrNameLst>
                                      </p:cBhvr>
                                      <p:to>
                                        <p:strVal val="hidden"/>
                                      </p:to>
                                    </p:set>
                                  </p:childTnLst>
                                </p:cTn>
                              </p:par>
                            </p:childTnLst>
                          </p:cTn>
                        </p:par>
                        <p:par>
                          <p:cTn id="42" fill="hold">
                            <p:stCondLst>
                              <p:cond delay="3500"/>
                            </p:stCondLst>
                            <p:childTnLst>
                              <p:par>
                                <p:cTn id="43" presetID="23" presetClass="entr" presetSubtype="16" fill="hold" grpId="11" nodeType="afterEffect">
                                  <p:stCondLst>
                                    <p:cond delay="0"/>
                                  </p:stCondLst>
                                  <p:iterate>
                                    <p:tmAbs val="0"/>
                                  </p:iterate>
                                  <p:childTnLst>
                                    <p:set>
                                      <p:cBhvr>
                                        <p:cTn id="44" fill="hold"/>
                                        <p:tgtEl>
                                          <p:spTgt spid="1600"/>
                                        </p:tgtEl>
                                        <p:attrNameLst>
                                          <p:attrName>style.visibility</p:attrName>
                                        </p:attrNameLst>
                                      </p:cBhvr>
                                      <p:to>
                                        <p:strVal val="visible"/>
                                      </p:to>
                                    </p:set>
                                    <p:anim calcmode="lin" valueType="num">
                                      <p:cBhvr>
                                        <p:cTn id="45" dur="1000" fill="hold"/>
                                        <p:tgtEl>
                                          <p:spTgt spid="1600"/>
                                        </p:tgtEl>
                                        <p:attrNameLst>
                                          <p:attrName>ppt_w</p:attrName>
                                        </p:attrNameLst>
                                      </p:cBhvr>
                                      <p:tavLst>
                                        <p:tav tm="0">
                                          <p:val>
                                            <p:fltVal val="0"/>
                                          </p:val>
                                        </p:tav>
                                        <p:tav tm="100000">
                                          <p:val>
                                            <p:strVal val="#ppt_w"/>
                                          </p:val>
                                        </p:tav>
                                      </p:tavLst>
                                    </p:anim>
                                    <p:anim calcmode="lin" valueType="num">
                                      <p:cBhvr>
                                        <p:cTn id="46" dur="1000" fill="hold"/>
                                        <p:tgtEl>
                                          <p:spTgt spid="1600"/>
                                        </p:tgtEl>
                                        <p:attrNameLst>
                                          <p:attrName>ppt_h</p:attrName>
                                        </p:attrNameLst>
                                      </p:cBhvr>
                                      <p:tavLst>
                                        <p:tav tm="0">
                                          <p:val>
                                            <p:fltVal val="0"/>
                                          </p:val>
                                        </p:tav>
                                        <p:tav tm="100000">
                                          <p:val>
                                            <p:strVal val="#ppt_h"/>
                                          </p:val>
                                        </p:tav>
                                      </p:tavLst>
                                    </p:anim>
                                  </p:childTnLst>
                                </p:cTn>
                              </p:par>
                            </p:childTnLst>
                          </p:cTn>
                        </p:par>
                        <p:par>
                          <p:cTn id="47" fill="hold">
                            <p:stCondLst>
                              <p:cond delay="4500"/>
                            </p:stCondLst>
                            <p:childTnLst>
                              <p:par>
                                <p:cTn id="48" presetID="1" presetClass="exit" presetSubtype="0" fill="hold" grpId="12" nodeType="afterEffect">
                                  <p:stCondLst>
                                    <p:cond delay="0"/>
                                  </p:stCondLst>
                                  <p:iterate>
                                    <p:tmAbs val="0"/>
                                  </p:iterate>
                                  <p:childTnLst>
                                    <p:set>
                                      <p:cBhvr>
                                        <p:cTn id="49" fill="hold">
                                          <p:stCondLst>
                                            <p:cond delay="0"/>
                                          </p:stCondLst>
                                        </p:cTn>
                                        <p:tgtEl>
                                          <p:spTgt spid="1600"/>
                                        </p:tgtEl>
                                        <p:attrNameLst>
                                          <p:attrName>style.visibility</p:attrName>
                                        </p:attrNameLst>
                                      </p:cBhvr>
                                      <p:to>
                                        <p:strVal val="hidden"/>
                                      </p:to>
                                    </p:set>
                                  </p:childTnLst>
                                </p:cTn>
                              </p:par>
                            </p:childTnLst>
                          </p:cTn>
                        </p:par>
                        <p:par>
                          <p:cTn id="50" fill="hold">
                            <p:stCondLst>
                              <p:cond delay="4500"/>
                            </p:stCondLst>
                            <p:childTnLst>
                              <p:par>
                                <p:cTn id="51" presetID="10" presetClass="entr" presetSubtype="0" fill="hold" grpId="13" nodeType="afterEffect">
                                  <p:stCondLst>
                                    <p:cond delay="0"/>
                                  </p:stCondLst>
                                  <p:childTnLst>
                                    <p:set>
                                      <p:cBhvr>
                                        <p:cTn id="52" dur="1" fill="hold">
                                          <p:stCondLst>
                                            <p:cond delay="0"/>
                                          </p:stCondLst>
                                        </p:cTn>
                                        <p:tgtEl>
                                          <p:spTgt spid="1605"/>
                                        </p:tgtEl>
                                        <p:attrNameLst>
                                          <p:attrName>style.visibility</p:attrName>
                                        </p:attrNameLst>
                                      </p:cBhvr>
                                      <p:to>
                                        <p:strVal val="visible"/>
                                      </p:to>
                                    </p:set>
                                    <p:animEffect transition="in" filter="fade">
                                      <p:cBhvr>
                                        <p:cTn id="53" dur="500"/>
                                        <p:tgtEl>
                                          <p:spTgt spid="1605"/>
                                        </p:tgtEl>
                                      </p:cBhvr>
                                    </p:animEffect>
                                  </p:childTnLst>
                                </p:cTn>
                              </p:par>
                              <p:par>
                                <p:cTn id="54" presetID="10" presetClass="entr" presetSubtype="0" fill="hold" grpId="14" nodeType="withEffect">
                                  <p:stCondLst>
                                    <p:cond delay="0"/>
                                  </p:stCondLst>
                                  <p:childTnLst>
                                    <p:set>
                                      <p:cBhvr>
                                        <p:cTn id="55" dur="1" fill="hold">
                                          <p:stCondLst>
                                            <p:cond delay="0"/>
                                          </p:stCondLst>
                                        </p:cTn>
                                        <p:tgtEl>
                                          <p:spTgt spid="1606"/>
                                        </p:tgtEl>
                                        <p:attrNameLst>
                                          <p:attrName>style.visibility</p:attrName>
                                        </p:attrNameLst>
                                      </p:cBhvr>
                                      <p:to>
                                        <p:strVal val="visible"/>
                                      </p:to>
                                    </p:set>
                                    <p:animEffect transition="in" filter="fade">
                                      <p:cBhvr>
                                        <p:cTn id="56" dur="500"/>
                                        <p:tgtEl>
                                          <p:spTgt spid="1606"/>
                                        </p:tgtEl>
                                      </p:cBhvr>
                                    </p:animEffect>
                                  </p:childTnLst>
                                </p:cTn>
                              </p:par>
                            </p:childTnLst>
                          </p:cTn>
                        </p:par>
                        <p:par>
                          <p:cTn id="57" fill="hold">
                            <p:stCondLst>
                              <p:cond delay="5000"/>
                            </p:stCondLst>
                            <p:childTnLst>
                              <p:par>
                                <p:cTn id="58" presetID="23" presetClass="entr" presetSubtype="16" fill="hold" grpId="15" nodeType="afterEffect">
                                  <p:stCondLst>
                                    <p:cond delay="0"/>
                                  </p:stCondLst>
                                  <p:iterate>
                                    <p:tmAbs val="0"/>
                                  </p:iterate>
                                  <p:childTnLst>
                                    <p:set>
                                      <p:cBhvr>
                                        <p:cTn id="59" fill="hold"/>
                                        <p:tgtEl>
                                          <p:spTgt spid="1598"/>
                                        </p:tgtEl>
                                        <p:attrNameLst>
                                          <p:attrName>style.visibility</p:attrName>
                                        </p:attrNameLst>
                                      </p:cBhvr>
                                      <p:to>
                                        <p:strVal val="visible"/>
                                      </p:to>
                                    </p:set>
                                    <p:anim calcmode="lin" valueType="num">
                                      <p:cBhvr>
                                        <p:cTn id="60" dur="1000" fill="hold"/>
                                        <p:tgtEl>
                                          <p:spTgt spid="1598"/>
                                        </p:tgtEl>
                                        <p:attrNameLst>
                                          <p:attrName>ppt_w</p:attrName>
                                        </p:attrNameLst>
                                      </p:cBhvr>
                                      <p:tavLst>
                                        <p:tav tm="0">
                                          <p:val>
                                            <p:fltVal val="0"/>
                                          </p:val>
                                        </p:tav>
                                        <p:tav tm="100000">
                                          <p:val>
                                            <p:strVal val="#ppt_w"/>
                                          </p:val>
                                        </p:tav>
                                      </p:tavLst>
                                    </p:anim>
                                    <p:anim calcmode="lin" valueType="num">
                                      <p:cBhvr>
                                        <p:cTn id="61" dur="1000" fill="hold"/>
                                        <p:tgtEl>
                                          <p:spTgt spid="1598"/>
                                        </p:tgtEl>
                                        <p:attrNameLst>
                                          <p:attrName>ppt_h</p:attrName>
                                        </p:attrNameLst>
                                      </p:cBhvr>
                                      <p:tavLst>
                                        <p:tav tm="0">
                                          <p:val>
                                            <p:fltVal val="0"/>
                                          </p:val>
                                        </p:tav>
                                        <p:tav tm="100000">
                                          <p:val>
                                            <p:strVal val="#ppt_h"/>
                                          </p:val>
                                        </p:tav>
                                      </p:tavLst>
                                    </p:anim>
                                  </p:childTnLst>
                                </p:cTn>
                              </p:par>
                            </p:childTnLst>
                          </p:cTn>
                        </p:par>
                        <p:par>
                          <p:cTn id="62" fill="hold">
                            <p:stCondLst>
                              <p:cond delay="6000"/>
                            </p:stCondLst>
                            <p:childTnLst>
                              <p:par>
                                <p:cTn id="63" presetID="1" presetClass="exit" presetSubtype="0" fill="hold" grpId="16" nodeType="afterEffect">
                                  <p:stCondLst>
                                    <p:cond delay="0"/>
                                  </p:stCondLst>
                                  <p:iterate>
                                    <p:tmAbs val="0"/>
                                  </p:iterate>
                                  <p:childTnLst>
                                    <p:set>
                                      <p:cBhvr>
                                        <p:cTn id="64" fill="hold">
                                          <p:stCondLst>
                                            <p:cond delay="0"/>
                                          </p:stCondLst>
                                        </p:cTn>
                                        <p:tgtEl>
                                          <p:spTgt spid="1598"/>
                                        </p:tgtEl>
                                        <p:attrNameLst>
                                          <p:attrName>style.visibility</p:attrName>
                                        </p:attrNameLst>
                                      </p:cBhvr>
                                      <p:to>
                                        <p:strVal val="hidden"/>
                                      </p:to>
                                    </p:set>
                                  </p:childTnLst>
                                </p:cTn>
                              </p:par>
                            </p:childTnLst>
                          </p:cTn>
                        </p:par>
                        <p:par>
                          <p:cTn id="65" fill="hold">
                            <p:stCondLst>
                              <p:cond delay="6000"/>
                            </p:stCondLst>
                            <p:childTnLst>
                              <p:par>
                                <p:cTn id="66" presetID="23" presetClass="entr" presetSubtype="16" fill="hold" grpId="17" nodeType="afterEffect">
                                  <p:stCondLst>
                                    <p:cond delay="0"/>
                                  </p:stCondLst>
                                  <p:iterate>
                                    <p:tmAbs val="0"/>
                                  </p:iterate>
                                  <p:childTnLst>
                                    <p:set>
                                      <p:cBhvr>
                                        <p:cTn id="67" fill="hold"/>
                                        <p:tgtEl>
                                          <p:spTgt spid="1601"/>
                                        </p:tgtEl>
                                        <p:attrNameLst>
                                          <p:attrName>style.visibility</p:attrName>
                                        </p:attrNameLst>
                                      </p:cBhvr>
                                      <p:to>
                                        <p:strVal val="visible"/>
                                      </p:to>
                                    </p:set>
                                    <p:anim calcmode="lin" valueType="num">
                                      <p:cBhvr>
                                        <p:cTn id="68" dur="1000" fill="hold"/>
                                        <p:tgtEl>
                                          <p:spTgt spid="1601"/>
                                        </p:tgtEl>
                                        <p:attrNameLst>
                                          <p:attrName>ppt_w</p:attrName>
                                        </p:attrNameLst>
                                      </p:cBhvr>
                                      <p:tavLst>
                                        <p:tav tm="0">
                                          <p:val>
                                            <p:fltVal val="0"/>
                                          </p:val>
                                        </p:tav>
                                        <p:tav tm="100000">
                                          <p:val>
                                            <p:strVal val="#ppt_w"/>
                                          </p:val>
                                        </p:tav>
                                      </p:tavLst>
                                    </p:anim>
                                    <p:anim calcmode="lin" valueType="num">
                                      <p:cBhvr>
                                        <p:cTn id="69" dur="1000" fill="hold"/>
                                        <p:tgtEl>
                                          <p:spTgt spid="1601"/>
                                        </p:tgtEl>
                                        <p:attrNameLst>
                                          <p:attrName>ppt_h</p:attrName>
                                        </p:attrNameLst>
                                      </p:cBhvr>
                                      <p:tavLst>
                                        <p:tav tm="0">
                                          <p:val>
                                            <p:fltVal val="0"/>
                                          </p:val>
                                        </p:tav>
                                        <p:tav tm="100000">
                                          <p:val>
                                            <p:strVal val="#ppt_h"/>
                                          </p:val>
                                        </p:tav>
                                      </p:tavLst>
                                    </p:anim>
                                  </p:childTnLst>
                                </p:cTn>
                              </p:par>
                            </p:childTnLst>
                          </p:cTn>
                        </p:par>
                        <p:par>
                          <p:cTn id="70" fill="hold">
                            <p:stCondLst>
                              <p:cond delay="7000"/>
                            </p:stCondLst>
                            <p:childTnLst>
                              <p:par>
                                <p:cTn id="71" presetID="1" presetClass="exit" presetSubtype="0" fill="hold" grpId="18" nodeType="afterEffect">
                                  <p:stCondLst>
                                    <p:cond delay="0"/>
                                  </p:stCondLst>
                                  <p:iterate>
                                    <p:tmAbs val="0"/>
                                  </p:iterate>
                                  <p:childTnLst>
                                    <p:set>
                                      <p:cBhvr>
                                        <p:cTn id="72" fill="hold">
                                          <p:stCondLst>
                                            <p:cond delay="0"/>
                                          </p:stCondLst>
                                        </p:cTn>
                                        <p:tgtEl>
                                          <p:spTgt spid="1601"/>
                                        </p:tgtEl>
                                        <p:attrNameLst>
                                          <p:attrName>style.visibility</p:attrName>
                                        </p:attrNameLst>
                                      </p:cBhvr>
                                      <p:to>
                                        <p:strVal val="hidden"/>
                                      </p:to>
                                    </p:set>
                                  </p:childTnLst>
                                </p:cTn>
                              </p:par>
                            </p:childTnLst>
                          </p:cTn>
                        </p:par>
                        <p:par>
                          <p:cTn id="73" fill="hold">
                            <p:stCondLst>
                              <p:cond delay="7000"/>
                            </p:stCondLst>
                            <p:childTnLst>
                              <p:par>
                                <p:cTn id="74" presetID="10" presetClass="entr" presetSubtype="0" fill="hold" grpId="19" nodeType="afterEffect">
                                  <p:stCondLst>
                                    <p:cond delay="0"/>
                                  </p:stCondLst>
                                  <p:childTnLst>
                                    <p:set>
                                      <p:cBhvr>
                                        <p:cTn id="75" dur="1" fill="hold">
                                          <p:stCondLst>
                                            <p:cond delay="0"/>
                                          </p:stCondLst>
                                        </p:cTn>
                                        <p:tgtEl>
                                          <p:spTgt spid="1607"/>
                                        </p:tgtEl>
                                        <p:attrNameLst>
                                          <p:attrName>style.visibility</p:attrName>
                                        </p:attrNameLst>
                                      </p:cBhvr>
                                      <p:to>
                                        <p:strVal val="visible"/>
                                      </p:to>
                                    </p:set>
                                    <p:animEffect transition="in" filter="fade">
                                      <p:cBhvr>
                                        <p:cTn id="76" dur="500"/>
                                        <p:tgtEl>
                                          <p:spTgt spid="160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fade">
                                      <p:cBhvr>
                                        <p:cTn id="8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 grpId="3" animBg="1" advAuto="0"/>
      <p:bldP spid="1596" grpId="4" animBg="1" advAuto="0"/>
      <p:bldP spid="1597" grpId="5" animBg="1" advAuto="0"/>
      <p:bldP spid="1597" grpId="6" animBg="1" advAuto="0"/>
      <p:bldP spid="1598" grpId="15" animBg="1" advAuto="0"/>
      <p:bldP spid="1598" grpId="16" animBg="1" advAuto="0"/>
      <p:bldP spid="1599" grpId="9" animBg="1" advAuto="0"/>
      <p:bldP spid="1599" grpId="10" animBg="1" advAuto="0"/>
      <p:bldP spid="1600" grpId="11" animBg="1" advAuto="0"/>
      <p:bldP spid="1600" grpId="12" animBg="1" advAuto="0"/>
      <p:bldP spid="1601" grpId="17" animBg="1" advAuto="0"/>
      <p:bldP spid="1601" grpId="18" animBg="1" advAuto="0"/>
      <p:bldP spid="1603" grpId="7" animBg="1" advAuto="0"/>
      <p:bldP spid="1604" grpId="8" animBg="1" advAuto="0"/>
      <p:bldP spid="1605" grpId="13" animBg="1" advAuto="0"/>
      <p:bldP spid="1606" grpId="14" animBg="1" advAuto="0"/>
      <p:bldP spid="1607" grpId="19" animBg="1" advAuto="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6D62-25B8-4A87-994E-F54F116F8FAA}"/>
              </a:ext>
            </a:extLst>
          </p:cNvPr>
          <p:cNvSpPr>
            <a:spLocks noGrp="1"/>
          </p:cNvSpPr>
          <p:nvPr>
            <p:ph type="title"/>
          </p:nvPr>
        </p:nvSpPr>
        <p:spPr/>
        <p:txBody>
          <a:bodyPr>
            <a:normAutofit/>
          </a:bodyPr>
          <a:lstStyle/>
          <a:p>
            <a:r>
              <a:rPr lang="en-US" sz="6000" dirty="0"/>
              <a:t>Skewed workloads are </a:t>
            </a:r>
            <a:r>
              <a:rPr lang="en-US" sz="6000" b="1" dirty="0">
                <a:latin typeface="Helvetica" panose="020B0604020202020204" pitchFamily="34" charset="0"/>
                <a:cs typeface="Helvetica" panose="020B0604020202020204" pitchFamily="34" charset="0"/>
              </a:rPr>
              <a:t>diverse</a:t>
            </a:r>
          </a:p>
        </p:txBody>
      </p:sp>
      <p:sp>
        <p:nvSpPr>
          <p:cNvPr id="4" name="TextBox 3">
            <a:extLst>
              <a:ext uri="{FF2B5EF4-FFF2-40B4-BE49-F238E27FC236}">
                <a16:creationId xmlns:a16="http://schemas.microsoft.com/office/drawing/2014/main" id="{459A0F1B-AE1B-4D61-A790-B97AEEAE5909}"/>
              </a:ext>
            </a:extLst>
          </p:cNvPr>
          <p:cNvSpPr txBox="1"/>
          <p:nvPr/>
        </p:nvSpPr>
        <p:spPr>
          <a:xfrm>
            <a:off x="170745" y="2918331"/>
            <a:ext cx="4495800" cy="1754326"/>
          </a:xfrm>
          <a:prstGeom prst="rect">
            <a:avLst/>
          </a:prstGeom>
          <a:noFill/>
        </p:spPr>
        <p:txBody>
          <a:bodyPr wrap="square" rtlCol="0">
            <a:spAutoFit/>
          </a:bodyPr>
          <a:lstStyle/>
          <a:p>
            <a:pPr marL="571500" indent="-571500" algn="l">
              <a:buFont typeface="Arial" panose="020B0604020202020204" pitchFamily="34" charset="0"/>
              <a:buChar char="•"/>
            </a:pPr>
            <a:r>
              <a:rPr lang="en-US" dirty="0"/>
              <a:t>read-heavy</a:t>
            </a:r>
          </a:p>
          <a:p>
            <a:pPr marL="571500" indent="-571500" algn="l">
              <a:buFont typeface="Arial" panose="020B0604020202020204" pitchFamily="34" charset="0"/>
              <a:buChar char="•"/>
            </a:pPr>
            <a:r>
              <a:rPr lang="en-US" dirty="0"/>
              <a:t>write-heavy</a:t>
            </a:r>
          </a:p>
          <a:p>
            <a:pPr marL="571500" indent="-571500" algn="l">
              <a:buFont typeface="Arial" panose="020B0604020202020204" pitchFamily="34" charset="0"/>
              <a:buChar char="•"/>
            </a:pPr>
            <a:r>
              <a:rPr lang="en-US" dirty="0"/>
              <a:t>read-write mixed</a:t>
            </a:r>
          </a:p>
        </p:txBody>
      </p:sp>
      <p:grpSp>
        <p:nvGrpSpPr>
          <p:cNvPr id="10" name="Group 9">
            <a:extLst>
              <a:ext uri="{FF2B5EF4-FFF2-40B4-BE49-F238E27FC236}">
                <a16:creationId xmlns:a16="http://schemas.microsoft.com/office/drawing/2014/main" id="{57B4C38F-B3BD-4A78-A8E3-E35F8250DB5F}"/>
              </a:ext>
            </a:extLst>
          </p:cNvPr>
          <p:cNvGrpSpPr/>
          <p:nvPr/>
        </p:nvGrpSpPr>
        <p:grpSpPr>
          <a:xfrm>
            <a:off x="4476045" y="3047625"/>
            <a:ext cx="8036021" cy="2033319"/>
            <a:chOff x="2837745" y="3746108"/>
            <a:chExt cx="8036021" cy="2033319"/>
          </a:xfrm>
        </p:grpSpPr>
        <p:pic>
          <p:nvPicPr>
            <p:cNvPr id="5" name="Picture 4">
              <a:extLst>
                <a:ext uri="{FF2B5EF4-FFF2-40B4-BE49-F238E27FC236}">
                  <a16:creationId xmlns:a16="http://schemas.microsoft.com/office/drawing/2014/main" id="{3D8A9889-EF9A-4491-B12F-505D89376F35}"/>
                </a:ext>
              </a:extLst>
            </p:cNvPr>
            <p:cNvPicPr>
              <a:picLocks noChangeAspect="1"/>
            </p:cNvPicPr>
            <p:nvPr/>
          </p:nvPicPr>
          <p:blipFill>
            <a:blip r:embed="rId3"/>
            <a:stretch>
              <a:fillRect/>
            </a:stretch>
          </p:blipFill>
          <p:spPr>
            <a:xfrm>
              <a:off x="2837745" y="3746109"/>
              <a:ext cx="7982655" cy="2033318"/>
            </a:xfrm>
            <a:prstGeom prst="rect">
              <a:avLst/>
            </a:prstGeom>
            <a:ln>
              <a:solidFill>
                <a:schemeClr val="tx1"/>
              </a:solidFill>
            </a:ln>
          </p:spPr>
        </p:pic>
        <p:pic>
          <p:nvPicPr>
            <p:cNvPr id="7" name="Picture 6">
              <a:extLst>
                <a:ext uri="{FF2B5EF4-FFF2-40B4-BE49-F238E27FC236}">
                  <a16:creationId xmlns:a16="http://schemas.microsoft.com/office/drawing/2014/main" id="{5B826DCF-3ADC-4C14-A6BD-C352AE8142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3074" y="3746108"/>
              <a:ext cx="1130692" cy="1130692"/>
            </a:xfrm>
            <a:prstGeom prst="rect">
              <a:avLst/>
            </a:prstGeom>
          </p:spPr>
        </p:pic>
      </p:grpSp>
      <p:sp>
        <p:nvSpPr>
          <p:cNvPr id="8" name="TextBox 7">
            <a:extLst>
              <a:ext uri="{FF2B5EF4-FFF2-40B4-BE49-F238E27FC236}">
                <a16:creationId xmlns:a16="http://schemas.microsoft.com/office/drawing/2014/main" id="{0934B7AC-35DE-4E98-BA7B-FE8F73183FC3}"/>
              </a:ext>
            </a:extLst>
          </p:cNvPr>
          <p:cNvSpPr txBox="1"/>
          <p:nvPr/>
        </p:nvSpPr>
        <p:spPr>
          <a:xfrm>
            <a:off x="8140248" y="6710086"/>
            <a:ext cx="4971345" cy="2308324"/>
          </a:xfrm>
          <a:prstGeom prst="rect">
            <a:avLst/>
          </a:prstGeom>
          <a:noFill/>
        </p:spPr>
        <p:txBody>
          <a:bodyPr wrap="square" rtlCol="0">
            <a:spAutoFit/>
          </a:bodyPr>
          <a:lstStyle/>
          <a:p>
            <a:pPr marL="571500" indent="-571500" algn="l">
              <a:buFont typeface="Arial" panose="020B0604020202020204" pitchFamily="34" charset="0"/>
              <a:buChar char="•"/>
            </a:pPr>
            <a:r>
              <a:rPr lang="en-US" dirty="0"/>
              <a:t>small objects</a:t>
            </a:r>
          </a:p>
          <a:p>
            <a:pPr marL="571500" indent="-571500" algn="l">
              <a:buFont typeface="Arial" panose="020B0604020202020204" pitchFamily="34" charset="0"/>
              <a:buChar char="•"/>
            </a:pPr>
            <a:r>
              <a:rPr lang="en-US" dirty="0"/>
              <a:t>large objects</a:t>
            </a:r>
          </a:p>
          <a:p>
            <a:pPr marL="571500" indent="-571500" algn="l">
              <a:buFont typeface="Arial" panose="020B0604020202020204" pitchFamily="34" charset="0"/>
              <a:buChar char="•"/>
            </a:pPr>
            <a:r>
              <a:rPr lang="en-US" dirty="0"/>
              <a:t>combination of both</a:t>
            </a:r>
          </a:p>
          <a:p>
            <a:pPr algn="l"/>
            <a:endParaRPr lang="en-US" dirty="0"/>
          </a:p>
        </p:txBody>
      </p:sp>
      <p:grpSp>
        <p:nvGrpSpPr>
          <p:cNvPr id="22" name="Group 21">
            <a:extLst>
              <a:ext uri="{FF2B5EF4-FFF2-40B4-BE49-F238E27FC236}">
                <a16:creationId xmlns:a16="http://schemas.microsoft.com/office/drawing/2014/main" id="{D92E0E81-88E9-4D8C-98E2-8FCB7C64D8B2}"/>
              </a:ext>
            </a:extLst>
          </p:cNvPr>
          <p:cNvGrpSpPr/>
          <p:nvPr/>
        </p:nvGrpSpPr>
        <p:grpSpPr>
          <a:xfrm>
            <a:off x="283121" y="6025571"/>
            <a:ext cx="7857127" cy="3121830"/>
            <a:chOff x="283121" y="6025571"/>
            <a:chExt cx="7857127" cy="3121830"/>
          </a:xfrm>
        </p:grpSpPr>
        <p:pic>
          <p:nvPicPr>
            <p:cNvPr id="11" name="Picture 10">
              <a:extLst>
                <a:ext uri="{FF2B5EF4-FFF2-40B4-BE49-F238E27FC236}">
                  <a16:creationId xmlns:a16="http://schemas.microsoft.com/office/drawing/2014/main" id="{6F10A64D-66DD-47CC-8B4D-7572D54EE3D6}"/>
                </a:ext>
              </a:extLst>
            </p:cNvPr>
            <p:cNvPicPr>
              <a:picLocks noChangeAspect="1"/>
            </p:cNvPicPr>
            <p:nvPr/>
          </p:nvPicPr>
          <p:blipFill>
            <a:blip r:embed="rId5"/>
            <a:stretch>
              <a:fillRect/>
            </a:stretch>
          </p:blipFill>
          <p:spPr>
            <a:xfrm>
              <a:off x="317245" y="6797643"/>
              <a:ext cx="7467280" cy="695815"/>
            </a:xfrm>
            <a:prstGeom prst="rect">
              <a:avLst/>
            </a:prstGeom>
          </p:spPr>
        </p:pic>
        <p:pic>
          <p:nvPicPr>
            <p:cNvPr id="15" name="Picture 14">
              <a:extLst>
                <a:ext uri="{FF2B5EF4-FFF2-40B4-BE49-F238E27FC236}">
                  <a16:creationId xmlns:a16="http://schemas.microsoft.com/office/drawing/2014/main" id="{317086B8-2C7B-409B-BC6A-61986A54779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8119" y="6025571"/>
              <a:ext cx="815122" cy="815122"/>
            </a:xfrm>
            <a:prstGeom prst="rect">
              <a:avLst/>
            </a:prstGeom>
          </p:spPr>
        </p:pic>
        <p:pic>
          <p:nvPicPr>
            <p:cNvPr id="17" name="Picture 16">
              <a:extLst>
                <a:ext uri="{FF2B5EF4-FFF2-40B4-BE49-F238E27FC236}">
                  <a16:creationId xmlns:a16="http://schemas.microsoft.com/office/drawing/2014/main" id="{C1E06B98-6AF8-4948-B5B6-FFF573EC55F9}"/>
                </a:ext>
              </a:extLst>
            </p:cNvPr>
            <p:cNvPicPr>
              <a:picLocks noChangeAspect="1"/>
            </p:cNvPicPr>
            <p:nvPr/>
          </p:nvPicPr>
          <p:blipFill>
            <a:blip r:embed="rId7"/>
            <a:stretch>
              <a:fillRect/>
            </a:stretch>
          </p:blipFill>
          <p:spPr>
            <a:xfrm>
              <a:off x="283121" y="8746219"/>
              <a:ext cx="7857127" cy="401182"/>
            </a:xfrm>
            <a:prstGeom prst="rect">
              <a:avLst/>
            </a:prstGeom>
          </p:spPr>
        </p:pic>
        <p:pic>
          <p:nvPicPr>
            <p:cNvPr id="21" name="Picture 20">
              <a:extLst>
                <a:ext uri="{FF2B5EF4-FFF2-40B4-BE49-F238E27FC236}">
                  <a16:creationId xmlns:a16="http://schemas.microsoft.com/office/drawing/2014/main" id="{FC49684D-C38C-4186-A5D2-EBFC998C5E4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65433" y="8113130"/>
              <a:ext cx="1873934" cy="633390"/>
            </a:xfrm>
            <a:prstGeom prst="rect">
              <a:avLst/>
            </a:prstGeom>
          </p:spPr>
        </p:pic>
      </p:grpSp>
    </p:spTree>
    <p:extLst>
      <p:ext uri="{BB962C8B-B14F-4D97-AF65-F5344CB8AC3E}">
        <p14:creationId xmlns:p14="http://schemas.microsoft.com/office/powerpoint/2010/main" val="28469633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8EC9-92D7-401F-A940-D70FF73B06BC}"/>
              </a:ext>
            </a:extLst>
          </p:cNvPr>
          <p:cNvSpPr>
            <a:spLocks noGrp="1"/>
          </p:cNvSpPr>
          <p:nvPr>
            <p:ph type="title"/>
          </p:nvPr>
        </p:nvSpPr>
        <p:spPr/>
        <p:txBody>
          <a:bodyPr>
            <a:normAutofit/>
          </a:bodyPr>
          <a:lstStyle/>
          <a:p>
            <a:r>
              <a:rPr lang="en-US" sz="6000" dirty="0"/>
              <a:t>Two approaches to deal with </a:t>
            </a:r>
            <a:br>
              <a:rPr lang="en-US" sz="6000" dirty="0"/>
            </a:br>
            <a:r>
              <a:rPr lang="en-US" sz="6000" b="1" dirty="0">
                <a:latin typeface="Helvetica" panose="020B0604020202020204" pitchFamily="34" charset="0"/>
                <a:cs typeface="Helvetica" panose="020B0604020202020204" pitchFamily="34" charset="0"/>
              </a:rPr>
              <a:t>highly skewed workloads</a:t>
            </a:r>
          </a:p>
        </p:txBody>
      </p:sp>
      <p:grpSp>
        <p:nvGrpSpPr>
          <p:cNvPr id="12" name="Group 11">
            <a:extLst>
              <a:ext uri="{FF2B5EF4-FFF2-40B4-BE49-F238E27FC236}">
                <a16:creationId xmlns:a16="http://schemas.microsoft.com/office/drawing/2014/main" id="{1F6A1DDF-5B20-4D03-94E9-0CDE8E393142}"/>
              </a:ext>
            </a:extLst>
          </p:cNvPr>
          <p:cNvGrpSpPr/>
          <p:nvPr/>
        </p:nvGrpSpPr>
        <p:grpSpPr>
          <a:xfrm>
            <a:off x="271779" y="3097431"/>
            <a:ext cx="5862318" cy="4926600"/>
            <a:chOff x="271779" y="3097431"/>
            <a:chExt cx="5862318" cy="4926600"/>
          </a:xfrm>
        </p:grpSpPr>
        <p:sp>
          <p:nvSpPr>
            <p:cNvPr id="8" name="TextBox 7">
              <a:extLst>
                <a:ext uri="{FF2B5EF4-FFF2-40B4-BE49-F238E27FC236}">
                  <a16:creationId xmlns:a16="http://schemas.microsoft.com/office/drawing/2014/main" id="{ADEA1EC1-4C38-46CE-9D76-D7848BC6D643}"/>
                </a:ext>
              </a:extLst>
            </p:cNvPr>
            <p:cNvSpPr txBox="1"/>
            <p:nvPr/>
          </p:nvSpPr>
          <p:spPr>
            <a:xfrm>
              <a:off x="1955800" y="3097431"/>
              <a:ext cx="3149595" cy="707886"/>
            </a:xfrm>
            <a:prstGeom prst="rect">
              <a:avLst/>
            </a:prstGeom>
            <a:noFill/>
          </p:spPr>
          <p:txBody>
            <a:bodyPr wrap="square" rtlCol="0">
              <a:spAutoFit/>
            </a:bodyPr>
            <a:lstStyle/>
            <a:p>
              <a:r>
                <a:rPr lang="en-US" sz="4000" b="1" dirty="0"/>
                <a:t>Caching</a:t>
              </a:r>
            </a:p>
          </p:txBody>
        </p:sp>
        <p:sp>
          <p:nvSpPr>
            <p:cNvPr id="9" name="TextBox 8">
              <a:extLst>
                <a:ext uri="{FF2B5EF4-FFF2-40B4-BE49-F238E27FC236}">
                  <a16:creationId xmlns:a16="http://schemas.microsoft.com/office/drawing/2014/main" id="{332B574A-975B-4403-93B3-83EDAC6DFB78}"/>
                </a:ext>
              </a:extLst>
            </p:cNvPr>
            <p:cNvSpPr txBox="1"/>
            <p:nvPr/>
          </p:nvSpPr>
          <p:spPr>
            <a:xfrm>
              <a:off x="271779" y="4053713"/>
              <a:ext cx="5862318" cy="3970318"/>
            </a:xfrm>
            <a:prstGeom prst="rect">
              <a:avLst/>
            </a:prstGeom>
            <a:noFill/>
          </p:spPr>
          <p:txBody>
            <a:bodyPr wrap="square" rtlCol="0">
              <a:spAutoFit/>
            </a:bodyPr>
            <a:lstStyle/>
            <a:p>
              <a:pPr marL="571500" indent="-571500" algn="l">
                <a:buClr>
                  <a:schemeClr val="tx1"/>
                </a:buClr>
                <a:buFont typeface="Arial" panose="020B0604020202020204" pitchFamily="34" charset="0"/>
                <a:buChar char="•"/>
              </a:pPr>
              <a:r>
                <a:rPr lang="en-US" dirty="0">
                  <a:solidFill>
                    <a:schemeClr val="accent5"/>
                  </a:solidFill>
                </a:rPr>
                <a:t>Cache</a:t>
              </a:r>
              <a:r>
                <a:rPr lang="en-US" dirty="0"/>
                <a:t> popular objects in a faster tier</a:t>
              </a:r>
            </a:p>
            <a:p>
              <a:pPr marL="571500" indent="-571500" algn="l">
                <a:buFont typeface="Arial" panose="020B0604020202020204" pitchFamily="34" charset="0"/>
                <a:buChar char="•"/>
              </a:pPr>
              <a:r>
                <a:rPr lang="en-US" dirty="0"/>
                <a:t>Caching tier </a:t>
              </a:r>
              <a:r>
                <a:rPr lang="en-US" i="1" dirty="0"/>
                <a:t>absorbs</a:t>
              </a:r>
              <a:r>
                <a:rPr lang="en-US" dirty="0"/>
                <a:t> traffic to popular objects</a:t>
              </a:r>
            </a:p>
            <a:p>
              <a:pPr marL="571500" indent="-571500" algn="l">
                <a:buFont typeface="Arial" panose="020B0604020202020204" pitchFamily="34" charset="0"/>
                <a:buChar char="•"/>
              </a:pPr>
              <a:r>
                <a:rPr lang="en-US" dirty="0"/>
                <a:t>More </a:t>
              </a:r>
              <a:r>
                <a:rPr lang="en-US" b="1" dirty="0"/>
                <a:t>uniform</a:t>
              </a:r>
              <a:r>
                <a:rPr lang="en-US" dirty="0"/>
                <a:t> load on backend storage servers</a:t>
              </a:r>
            </a:p>
            <a:p>
              <a:pPr marL="571500" indent="-571500" algn="l">
                <a:buFont typeface="Arial" panose="020B0604020202020204" pitchFamily="34" charset="0"/>
                <a:buChar char="•"/>
              </a:pPr>
              <a:endParaRPr lang="en-US" dirty="0"/>
            </a:p>
          </p:txBody>
        </p:sp>
      </p:grpSp>
      <p:grpSp>
        <p:nvGrpSpPr>
          <p:cNvPr id="58" name="Group 57">
            <a:extLst>
              <a:ext uri="{FF2B5EF4-FFF2-40B4-BE49-F238E27FC236}">
                <a16:creationId xmlns:a16="http://schemas.microsoft.com/office/drawing/2014/main" id="{F14AC7AC-86E8-49D8-9F5B-37F53CF15174}"/>
              </a:ext>
            </a:extLst>
          </p:cNvPr>
          <p:cNvGrpSpPr/>
          <p:nvPr/>
        </p:nvGrpSpPr>
        <p:grpSpPr>
          <a:xfrm>
            <a:off x="6973919" y="3097431"/>
            <a:ext cx="5862318" cy="5480597"/>
            <a:chOff x="6863079" y="3097431"/>
            <a:chExt cx="5862318" cy="5480597"/>
          </a:xfrm>
        </p:grpSpPr>
        <p:sp>
          <p:nvSpPr>
            <p:cNvPr id="59" name="TextBox 58">
              <a:extLst>
                <a:ext uri="{FF2B5EF4-FFF2-40B4-BE49-F238E27FC236}">
                  <a16:creationId xmlns:a16="http://schemas.microsoft.com/office/drawing/2014/main" id="{8522E6D0-8433-4B55-8ED3-4C9701EE6E88}"/>
                </a:ext>
              </a:extLst>
            </p:cNvPr>
            <p:cNvSpPr txBox="1"/>
            <p:nvPr/>
          </p:nvSpPr>
          <p:spPr>
            <a:xfrm>
              <a:off x="7493008" y="3097431"/>
              <a:ext cx="4660888" cy="707886"/>
            </a:xfrm>
            <a:prstGeom prst="rect">
              <a:avLst/>
            </a:prstGeom>
            <a:noFill/>
          </p:spPr>
          <p:txBody>
            <a:bodyPr wrap="square" rtlCol="0">
              <a:spAutoFit/>
            </a:bodyPr>
            <a:lstStyle/>
            <a:p>
              <a:r>
                <a:rPr lang="en-US" sz="4000" b="1" dirty="0"/>
                <a:t>Selective Replication</a:t>
              </a:r>
            </a:p>
          </p:txBody>
        </p:sp>
        <p:sp>
          <p:nvSpPr>
            <p:cNvPr id="60" name="TextBox 59">
              <a:extLst>
                <a:ext uri="{FF2B5EF4-FFF2-40B4-BE49-F238E27FC236}">
                  <a16:creationId xmlns:a16="http://schemas.microsoft.com/office/drawing/2014/main" id="{13BEC66E-4D2F-4D36-B0AF-4F0F09C909B0}"/>
                </a:ext>
              </a:extLst>
            </p:cNvPr>
            <p:cNvSpPr txBox="1"/>
            <p:nvPr/>
          </p:nvSpPr>
          <p:spPr>
            <a:xfrm>
              <a:off x="6863079" y="4053713"/>
              <a:ext cx="5862318" cy="4524315"/>
            </a:xfrm>
            <a:prstGeom prst="rect">
              <a:avLst/>
            </a:prstGeom>
            <a:noFill/>
          </p:spPr>
          <p:txBody>
            <a:bodyPr wrap="square" rtlCol="0">
              <a:spAutoFit/>
            </a:bodyPr>
            <a:lstStyle/>
            <a:p>
              <a:pPr marL="571500" indent="-571500" algn="l">
                <a:buClr>
                  <a:schemeClr val="tx1"/>
                </a:buClr>
                <a:buFont typeface="Arial" panose="020B0604020202020204" pitchFamily="34" charset="0"/>
                <a:buChar char="•"/>
              </a:pPr>
              <a:r>
                <a:rPr lang="en-US" dirty="0">
                  <a:solidFill>
                    <a:srgbClr val="C00000"/>
                  </a:solidFill>
                </a:rPr>
                <a:t>Replicate</a:t>
              </a:r>
              <a:r>
                <a:rPr lang="en-US" dirty="0"/>
                <a:t> popular objects on multiple servers</a:t>
              </a:r>
            </a:p>
            <a:p>
              <a:pPr marL="571500" indent="-571500" algn="l">
                <a:buFont typeface="Arial" panose="020B0604020202020204" pitchFamily="34" charset="0"/>
                <a:buChar char="•"/>
              </a:pPr>
              <a:r>
                <a:rPr lang="en-US" dirty="0"/>
                <a:t>Requests to replicated objects can be forwarded to </a:t>
              </a:r>
              <a:r>
                <a:rPr lang="en-US" i="1" dirty="0"/>
                <a:t>any</a:t>
              </a:r>
              <a:r>
                <a:rPr lang="en-US" dirty="0"/>
                <a:t> replica</a:t>
              </a:r>
            </a:p>
            <a:p>
              <a:pPr marL="571500" indent="-571500" algn="l">
                <a:buFont typeface="Arial" panose="020B0604020202020204" pitchFamily="34" charset="0"/>
                <a:buChar char="•"/>
              </a:pPr>
              <a:r>
                <a:rPr lang="en-US" b="1" dirty="0"/>
                <a:t>Distribute</a:t>
              </a:r>
              <a:r>
                <a:rPr lang="en-US" dirty="0"/>
                <a:t> load across servers</a:t>
              </a:r>
            </a:p>
            <a:p>
              <a:pPr marL="571500" indent="-571500" algn="l">
                <a:buFont typeface="Arial" panose="020B0604020202020204" pitchFamily="34" charset="0"/>
                <a:buChar char="•"/>
              </a:pPr>
              <a:endParaRPr lang="en-US" dirty="0"/>
            </a:p>
          </p:txBody>
        </p:sp>
      </p:grpSp>
      <p:cxnSp>
        <p:nvCxnSpPr>
          <p:cNvPr id="61" name="Straight Connector 60">
            <a:extLst>
              <a:ext uri="{FF2B5EF4-FFF2-40B4-BE49-F238E27FC236}">
                <a16:creationId xmlns:a16="http://schemas.microsoft.com/office/drawing/2014/main" id="{1CF93C8C-2CA7-4338-A35C-17156DCB5557}"/>
              </a:ext>
            </a:extLst>
          </p:cNvPr>
          <p:cNvCxnSpPr>
            <a:cxnSpLocks/>
          </p:cNvCxnSpPr>
          <p:nvPr/>
        </p:nvCxnSpPr>
        <p:spPr>
          <a:xfrm>
            <a:off x="6502400" y="2404535"/>
            <a:ext cx="0" cy="70696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8435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ntr" presetSubtype="0"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BFA-B99A-4D72-8ECB-68978CDF9C5E}"/>
              </a:ext>
            </a:extLst>
          </p:cNvPr>
          <p:cNvSpPr>
            <a:spLocks noGrp="1"/>
          </p:cNvSpPr>
          <p:nvPr>
            <p:ph type="title"/>
          </p:nvPr>
        </p:nvSpPr>
        <p:spPr/>
        <p:txBody>
          <a:bodyPr>
            <a:noAutofit/>
          </a:bodyPr>
          <a:lstStyle/>
          <a:p>
            <a:r>
              <a:rPr lang="en-US" sz="6000" dirty="0"/>
              <a:t>Existing solutions have </a:t>
            </a:r>
            <a:br>
              <a:rPr lang="en-US" sz="6000" dirty="0"/>
            </a:br>
            <a:r>
              <a:rPr lang="en-US" sz="6000" b="1" dirty="0">
                <a:latin typeface="Helvetica" panose="020B0604020202020204" pitchFamily="34" charset="0"/>
                <a:cs typeface="Helvetica" panose="020B0604020202020204" pitchFamily="34" charset="0"/>
              </a:rPr>
              <a:t>limitations</a:t>
            </a:r>
          </a:p>
        </p:txBody>
      </p:sp>
      <p:cxnSp>
        <p:nvCxnSpPr>
          <p:cNvPr id="4" name="Straight Connector 3">
            <a:extLst>
              <a:ext uri="{FF2B5EF4-FFF2-40B4-BE49-F238E27FC236}">
                <a16:creationId xmlns:a16="http://schemas.microsoft.com/office/drawing/2014/main" id="{54CEF010-A088-4EC0-91C9-D4ECEEE44614}"/>
              </a:ext>
            </a:extLst>
          </p:cNvPr>
          <p:cNvCxnSpPr>
            <a:cxnSpLocks/>
          </p:cNvCxnSpPr>
          <p:nvPr/>
        </p:nvCxnSpPr>
        <p:spPr>
          <a:xfrm>
            <a:off x="6502400" y="2404535"/>
            <a:ext cx="0" cy="70696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92A74CA-9CB8-41B1-BBD5-424571B94782}"/>
              </a:ext>
            </a:extLst>
          </p:cNvPr>
          <p:cNvSpPr txBox="1"/>
          <p:nvPr/>
        </p:nvSpPr>
        <p:spPr>
          <a:xfrm>
            <a:off x="1955800" y="3097431"/>
            <a:ext cx="3149595" cy="707886"/>
          </a:xfrm>
          <a:prstGeom prst="rect">
            <a:avLst/>
          </a:prstGeom>
          <a:noFill/>
        </p:spPr>
        <p:txBody>
          <a:bodyPr wrap="square" rtlCol="0">
            <a:spAutoFit/>
          </a:bodyPr>
          <a:lstStyle/>
          <a:p>
            <a:r>
              <a:rPr lang="en-US" sz="4000" b="1" dirty="0"/>
              <a:t>Caching</a:t>
            </a:r>
          </a:p>
        </p:txBody>
      </p:sp>
      <p:grpSp>
        <p:nvGrpSpPr>
          <p:cNvPr id="26" name="Group 25">
            <a:extLst>
              <a:ext uri="{FF2B5EF4-FFF2-40B4-BE49-F238E27FC236}">
                <a16:creationId xmlns:a16="http://schemas.microsoft.com/office/drawing/2014/main" id="{88CEC463-767C-4694-9F83-DD60D82F79FA}"/>
              </a:ext>
            </a:extLst>
          </p:cNvPr>
          <p:cNvGrpSpPr/>
          <p:nvPr/>
        </p:nvGrpSpPr>
        <p:grpSpPr>
          <a:xfrm>
            <a:off x="996571" y="4692788"/>
            <a:ext cx="3668246" cy="1077218"/>
            <a:chOff x="642623" y="4216400"/>
            <a:chExt cx="3668246" cy="1077218"/>
          </a:xfrm>
        </p:grpSpPr>
        <p:sp>
          <p:nvSpPr>
            <p:cNvPr id="6" name="TextBox 5">
              <a:extLst>
                <a:ext uri="{FF2B5EF4-FFF2-40B4-BE49-F238E27FC236}">
                  <a16:creationId xmlns:a16="http://schemas.microsoft.com/office/drawing/2014/main" id="{2F53E461-5236-4B4D-BD6C-21432FEAB7A3}"/>
                </a:ext>
              </a:extLst>
            </p:cNvPr>
            <p:cNvSpPr txBox="1"/>
            <p:nvPr/>
          </p:nvSpPr>
          <p:spPr>
            <a:xfrm>
              <a:off x="642623" y="4216400"/>
              <a:ext cx="3055617" cy="1077218"/>
            </a:xfrm>
            <a:prstGeom prst="rect">
              <a:avLst/>
            </a:prstGeom>
            <a:noFill/>
          </p:spPr>
          <p:txBody>
            <a:bodyPr wrap="square" rtlCol="0">
              <a:spAutoFit/>
            </a:bodyPr>
            <a:lstStyle/>
            <a:p>
              <a:r>
                <a:rPr lang="en-US" sz="3200" dirty="0"/>
                <a:t>non read-heavy workloads</a:t>
              </a:r>
            </a:p>
          </p:txBody>
        </p:sp>
        <p:pic>
          <p:nvPicPr>
            <p:cNvPr id="14" name="Picture 13">
              <a:extLst>
                <a:ext uri="{FF2B5EF4-FFF2-40B4-BE49-F238E27FC236}">
                  <a16:creationId xmlns:a16="http://schemas.microsoft.com/office/drawing/2014/main" id="{2A254477-0D3D-4FF9-BF23-B825B9C6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8240" y="4489440"/>
              <a:ext cx="612629" cy="612629"/>
            </a:xfrm>
            <a:prstGeom prst="rect">
              <a:avLst/>
            </a:prstGeom>
          </p:spPr>
        </p:pic>
      </p:grpSp>
      <p:grpSp>
        <p:nvGrpSpPr>
          <p:cNvPr id="27" name="Group 26">
            <a:extLst>
              <a:ext uri="{FF2B5EF4-FFF2-40B4-BE49-F238E27FC236}">
                <a16:creationId xmlns:a16="http://schemas.microsoft.com/office/drawing/2014/main" id="{6E54D769-8E97-430B-AE76-3ECF36700CFC}"/>
              </a:ext>
            </a:extLst>
          </p:cNvPr>
          <p:cNvGrpSpPr/>
          <p:nvPr/>
        </p:nvGrpSpPr>
        <p:grpSpPr>
          <a:xfrm>
            <a:off x="967116" y="7001916"/>
            <a:ext cx="3697701" cy="1077218"/>
            <a:chOff x="617222" y="5939367"/>
            <a:chExt cx="3697701" cy="1077218"/>
          </a:xfrm>
        </p:grpSpPr>
        <p:sp>
          <p:nvSpPr>
            <p:cNvPr id="15" name="TextBox 14">
              <a:extLst>
                <a:ext uri="{FF2B5EF4-FFF2-40B4-BE49-F238E27FC236}">
                  <a16:creationId xmlns:a16="http://schemas.microsoft.com/office/drawing/2014/main" id="{19528A4E-A87E-4F85-860A-6A5A068375DA}"/>
                </a:ext>
              </a:extLst>
            </p:cNvPr>
            <p:cNvSpPr txBox="1"/>
            <p:nvPr/>
          </p:nvSpPr>
          <p:spPr>
            <a:xfrm>
              <a:off x="617222" y="5939367"/>
              <a:ext cx="3055617" cy="1077218"/>
            </a:xfrm>
            <a:prstGeom prst="rect">
              <a:avLst/>
            </a:prstGeom>
            <a:noFill/>
          </p:spPr>
          <p:txBody>
            <a:bodyPr wrap="square" rtlCol="0">
              <a:spAutoFit/>
            </a:bodyPr>
            <a:lstStyle/>
            <a:p>
              <a:r>
                <a:rPr lang="en-US" sz="3200" dirty="0"/>
                <a:t>fast in-memory storage systems</a:t>
              </a:r>
            </a:p>
          </p:txBody>
        </p:sp>
        <p:pic>
          <p:nvPicPr>
            <p:cNvPr id="16" name="Picture 15">
              <a:extLst>
                <a:ext uri="{FF2B5EF4-FFF2-40B4-BE49-F238E27FC236}">
                  <a16:creationId xmlns:a16="http://schemas.microsoft.com/office/drawing/2014/main" id="{0713E2B4-2A67-477A-94CA-8BFCBF18B4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2294" y="6171661"/>
              <a:ext cx="612629" cy="612629"/>
            </a:xfrm>
            <a:prstGeom prst="rect">
              <a:avLst/>
            </a:prstGeom>
          </p:spPr>
        </p:pic>
      </p:grpSp>
      <p:sp>
        <p:nvSpPr>
          <p:cNvPr id="21" name="TextBox 20">
            <a:extLst>
              <a:ext uri="{FF2B5EF4-FFF2-40B4-BE49-F238E27FC236}">
                <a16:creationId xmlns:a16="http://schemas.microsoft.com/office/drawing/2014/main" id="{A9E2A0C8-0A29-4B35-ACE9-D42AA85E021D}"/>
              </a:ext>
            </a:extLst>
          </p:cNvPr>
          <p:cNvSpPr txBox="1"/>
          <p:nvPr/>
        </p:nvSpPr>
        <p:spPr>
          <a:xfrm>
            <a:off x="7493008" y="3097431"/>
            <a:ext cx="4660888" cy="707886"/>
          </a:xfrm>
          <a:prstGeom prst="rect">
            <a:avLst/>
          </a:prstGeom>
          <a:noFill/>
        </p:spPr>
        <p:txBody>
          <a:bodyPr wrap="square" rtlCol="0">
            <a:spAutoFit/>
          </a:bodyPr>
          <a:lstStyle/>
          <a:p>
            <a:r>
              <a:rPr lang="en-US" sz="4000" b="1" dirty="0"/>
              <a:t>Selective Replication</a:t>
            </a:r>
          </a:p>
        </p:txBody>
      </p:sp>
      <p:grpSp>
        <p:nvGrpSpPr>
          <p:cNvPr id="29" name="Group 28">
            <a:extLst>
              <a:ext uri="{FF2B5EF4-FFF2-40B4-BE49-F238E27FC236}">
                <a16:creationId xmlns:a16="http://schemas.microsoft.com/office/drawing/2014/main" id="{D0FEFFF6-CFAB-44C2-BBEA-5F1D3BC68F32}"/>
              </a:ext>
            </a:extLst>
          </p:cNvPr>
          <p:cNvGrpSpPr/>
          <p:nvPr/>
        </p:nvGrpSpPr>
        <p:grpSpPr>
          <a:xfrm>
            <a:off x="7340602" y="4691606"/>
            <a:ext cx="4578838" cy="1077218"/>
            <a:chOff x="7340602" y="4992304"/>
            <a:chExt cx="4578838" cy="1077218"/>
          </a:xfrm>
        </p:grpSpPr>
        <p:sp>
          <p:nvSpPr>
            <p:cNvPr id="22" name="TextBox 21">
              <a:extLst>
                <a:ext uri="{FF2B5EF4-FFF2-40B4-BE49-F238E27FC236}">
                  <a16:creationId xmlns:a16="http://schemas.microsoft.com/office/drawing/2014/main" id="{D9455C9B-24E2-4B0B-A2A4-6F2F95889108}"/>
                </a:ext>
              </a:extLst>
            </p:cNvPr>
            <p:cNvSpPr txBox="1"/>
            <p:nvPr/>
          </p:nvSpPr>
          <p:spPr>
            <a:xfrm>
              <a:off x="7340602" y="4992304"/>
              <a:ext cx="4420868" cy="1077218"/>
            </a:xfrm>
            <a:prstGeom prst="rect">
              <a:avLst/>
            </a:prstGeom>
            <a:noFill/>
          </p:spPr>
          <p:txBody>
            <a:bodyPr wrap="square" rtlCol="0">
              <a:spAutoFit/>
            </a:bodyPr>
            <a:lstStyle/>
            <a:p>
              <a:r>
                <a:rPr lang="en-US" sz="3200" dirty="0"/>
                <a:t>dynamic replicated objects &amp; locations</a:t>
              </a:r>
            </a:p>
          </p:txBody>
        </p:sp>
        <p:pic>
          <p:nvPicPr>
            <p:cNvPr id="23" name="Picture 22">
              <a:extLst>
                <a:ext uri="{FF2B5EF4-FFF2-40B4-BE49-F238E27FC236}">
                  <a16:creationId xmlns:a16="http://schemas.microsoft.com/office/drawing/2014/main" id="{57D83C77-A50B-41CA-A1AC-AAB5C0483C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6811" y="5204718"/>
              <a:ext cx="612629" cy="612629"/>
            </a:xfrm>
            <a:prstGeom prst="rect">
              <a:avLst/>
            </a:prstGeom>
          </p:spPr>
        </p:pic>
      </p:grpSp>
      <p:grpSp>
        <p:nvGrpSpPr>
          <p:cNvPr id="30" name="Group 29">
            <a:extLst>
              <a:ext uri="{FF2B5EF4-FFF2-40B4-BE49-F238E27FC236}">
                <a16:creationId xmlns:a16="http://schemas.microsoft.com/office/drawing/2014/main" id="{2F8577B2-7AEB-4D1E-9E6F-135C3087B187}"/>
              </a:ext>
            </a:extLst>
          </p:cNvPr>
          <p:cNvGrpSpPr/>
          <p:nvPr/>
        </p:nvGrpSpPr>
        <p:grpSpPr>
          <a:xfrm>
            <a:off x="7340602" y="7234211"/>
            <a:ext cx="4578838" cy="612629"/>
            <a:chOff x="7340602" y="7127993"/>
            <a:chExt cx="4578838" cy="612629"/>
          </a:xfrm>
        </p:grpSpPr>
        <p:sp>
          <p:nvSpPr>
            <p:cNvPr id="24" name="TextBox 23">
              <a:extLst>
                <a:ext uri="{FF2B5EF4-FFF2-40B4-BE49-F238E27FC236}">
                  <a16:creationId xmlns:a16="http://schemas.microsoft.com/office/drawing/2014/main" id="{47474D4F-E33E-47E9-9461-270B1338F8AB}"/>
                </a:ext>
              </a:extLst>
            </p:cNvPr>
            <p:cNvSpPr txBox="1"/>
            <p:nvPr/>
          </p:nvSpPr>
          <p:spPr>
            <a:xfrm>
              <a:off x="7340602" y="7141921"/>
              <a:ext cx="4420868" cy="584775"/>
            </a:xfrm>
            <a:prstGeom prst="rect">
              <a:avLst/>
            </a:prstGeom>
            <a:noFill/>
          </p:spPr>
          <p:txBody>
            <a:bodyPr wrap="square" rtlCol="0">
              <a:spAutoFit/>
            </a:bodyPr>
            <a:lstStyle/>
            <a:p>
              <a:r>
                <a:rPr lang="en-US" sz="3200" dirty="0"/>
                <a:t>strong consistency</a:t>
              </a:r>
            </a:p>
          </p:txBody>
        </p:sp>
        <p:pic>
          <p:nvPicPr>
            <p:cNvPr id="25" name="Picture 24">
              <a:extLst>
                <a:ext uri="{FF2B5EF4-FFF2-40B4-BE49-F238E27FC236}">
                  <a16:creationId xmlns:a16="http://schemas.microsoft.com/office/drawing/2014/main" id="{71FEE8B0-1095-437C-AD3B-0418DAE990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6811" y="7127993"/>
              <a:ext cx="612629" cy="612629"/>
            </a:xfrm>
            <a:prstGeom prst="rect">
              <a:avLst/>
            </a:prstGeom>
          </p:spPr>
        </p:pic>
      </p:grpSp>
    </p:spTree>
    <p:extLst>
      <p:ext uri="{BB962C8B-B14F-4D97-AF65-F5344CB8AC3E}">
        <p14:creationId xmlns:p14="http://schemas.microsoft.com/office/powerpoint/2010/main" val="38901373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803D-603E-4372-A2AF-3C2B7FE52CBB}"/>
              </a:ext>
            </a:extLst>
          </p:cNvPr>
          <p:cNvSpPr>
            <a:spLocks noGrp="1"/>
          </p:cNvSpPr>
          <p:nvPr>
            <p:ph type="title"/>
          </p:nvPr>
        </p:nvSpPr>
        <p:spPr/>
        <p:txBody>
          <a:bodyPr>
            <a:normAutofit/>
          </a:bodyPr>
          <a:lstStyle/>
          <a:p>
            <a:r>
              <a:rPr lang="en-US" sz="6000" dirty="0"/>
              <a:t>Our system: </a:t>
            </a:r>
            <a:r>
              <a:rPr lang="en-US" sz="6000" b="1" dirty="0">
                <a:latin typeface="Helvetica" panose="020B0604020202020204" pitchFamily="34" charset="0"/>
                <a:cs typeface="Helvetica" panose="020B0604020202020204" pitchFamily="34" charset="0"/>
              </a:rPr>
              <a:t>Pegasus</a:t>
            </a:r>
          </a:p>
        </p:txBody>
      </p:sp>
      <p:grpSp>
        <p:nvGrpSpPr>
          <p:cNvPr id="4" name="Group">
            <a:extLst>
              <a:ext uri="{FF2B5EF4-FFF2-40B4-BE49-F238E27FC236}">
                <a16:creationId xmlns:a16="http://schemas.microsoft.com/office/drawing/2014/main" id="{2B1E379E-AC55-4467-845A-039A16602E18}"/>
              </a:ext>
            </a:extLst>
          </p:cNvPr>
          <p:cNvGrpSpPr/>
          <p:nvPr/>
        </p:nvGrpSpPr>
        <p:grpSpPr>
          <a:xfrm>
            <a:off x="8229106" y="519290"/>
            <a:ext cx="1235427" cy="1214394"/>
            <a:chOff x="-38099" y="-38099"/>
            <a:chExt cx="1235426" cy="1214393"/>
          </a:xfrm>
        </p:grpSpPr>
        <p:pic>
          <p:nvPicPr>
            <p:cNvPr id="5" name="pegasus.png" descr="pegasus.png">
              <a:extLst>
                <a:ext uri="{FF2B5EF4-FFF2-40B4-BE49-F238E27FC236}">
                  <a16:creationId xmlns:a16="http://schemas.microsoft.com/office/drawing/2014/main" id="{745C5638-C67D-4746-B51F-C3EA3CF28817}"/>
                </a:ext>
              </a:extLst>
            </p:cNvPr>
            <p:cNvPicPr>
              <a:picLocks noChangeAspect="1"/>
            </p:cNvPicPr>
            <p:nvPr/>
          </p:nvPicPr>
          <p:blipFill>
            <a:blip r:embed="rId3"/>
            <a:stretch>
              <a:fillRect/>
            </a:stretch>
          </p:blipFill>
          <p:spPr>
            <a:xfrm>
              <a:off x="96703" y="86187"/>
              <a:ext cx="965820" cy="965820"/>
            </a:xfrm>
            <a:prstGeom prst="rect">
              <a:avLst/>
            </a:prstGeom>
            <a:ln w="12700" cap="flat">
              <a:noFill/>
              <a:miter lim="400000"/>
            </a:ln>
            <a:effectLst/>
          </p:spPr>
        </p:pic>
        <p:pic>
          <p:nvPicPr>
            <p:cNvPr id="6" name="Oval" descr="Oval">
              <a:extLst>
                <a:ext uri="{FF2B5EF4-FFF2-40B4-BE49-F238E27FC236}">
                  <a16:creationId xmlns:a16="http://schemas.microsoft.com/office/drawing/2014/main" id="{37C50B6E-4598-4FFA-81BB-249BC178D8BB}"/>
                </a:ext>
              </a:extLst>
            </p:cNvPr>
            <p:cNvPicPr>
              <a:picLocks/>
            </p:cNvPicPr>
            <p:nvPr/>
          </p:nvPicPr>
          <p:blipFill>
            <a:blip r:embed="rId4">
              <a:alphaModFix amt="29936"/>
            </a:blip>
            <a:stretch>
              <a:fillRect/>
            </a:stretch>
          </p:blipFill>
          <p:spPr>
            <a:xfrm>
              <a:off x="-38100" y="-38100"/>
              <a:ext cx="1235427" cy="1214394"/>
            </a:xfrm>
            <a:prstGeom prst="rect">
              <a:avLst/>
            </a:prstGeom>
            <a:effectLst/>
          </p:spPr>
        </p:pic>
      </p:grpSp>
      <p:grpSp>
        <p:nvGrpSpPr>
          <p:cNvPr id="25" name="Group 24">
            <a:extLst>
              <a:ext uri="{FF2B5EF4-FFF2-40B4-BE49-F238E27FC236}">
                <a16:creationId xmlns:a16="http://schemas.microsoft.com/office/drawing/2014/main" id="{0551B0F3-0BEB-47D1-8262-9014FE786CB3}"/>
              </a:ext>
            </a:extLst>
          </p:cNvPr>
          <p:cNvGrpSpPr/>
          <p:nvPr/>
        </p:nvGrpSpPr>
        <p:grpSpPr>
          <a:xfrm>
            <a:off x="6548120" y="2364153"/>
            <a:ext cx="5692398" cy="7025220"/>
            <a:chOff x="2319020" y="2364153"/>
            <a:chExt cx="5692398" cy="7025220"/>
          </a:xfrm>
        </p:grpSpPr>
        <p:grpSp>
          <p:nvGrpSpPr>
            <p:cNvPr id="20" name="Group 19">
              <a:extLst>
                <a:ext uri="{FF2B5EF4-FFF2-40B4-BE49-F238E27FC236}">
                  <a16:creationId xmlns:a16="http://schemas.microsoft.com/office/drawing/2014/main" id="{0BA4FFF4-324A-4DB9-BB76-D8449F40FCC1}"/>
                </a:ext>
              </a:extLst>
            </p:cNvPr>
            <p:cNvGrpSpPr/>
            <p:nvPr/>
          </p:nvGrpSpPr>
          <p:grpSpPr>
            <a:xfrm>
              <a:off x="2319022" y="2364153"/>
              <a:ext cx="5692396" cy="1238392"/>
              <a:chOff x="1887222" y="2364153"/>
              <a:chExt cx="5692396" cy="1238392"/>
            </a:xfrm>
          </p:grpSpPr>
          <p:sp>
            <p:nvSpPr>
              <p:cNvPr id="10" name="TextBox 9">
                <a:extLst>
                  <a:ext uri="{FF2B5EF4-FFF2-40B4-BE49-F238E27FC236}">
                    <a16:creationId xmlns:a16="http://schemas.microsoft.com/office/drawing/2014/main" id="{A2C5BBA6-8650-4F3B-8A6C-CA92812E9C17}"/>
                  </a:ext>
                </a:extLst>
              </p:cNvPr>
              <p:cNvSpPr txBox="1"/>
              <p:nvPr/>
            </p:nvSpPr>
            <p:spPr>
              <a:xfrm>
                <a:off x="1887222" y="2525327"/>
                <a:ext cx="3878577" cy="1077218"/>
              </a:xfrm>
              <a:prstGeom prst="rect">
                <a:avLst/>
              </a:prstGeom>
              <a:noFill/>
            </p:spPr>
            <p:txBody>
              <a:bodyPr wrap="square" rtlCol="0">
                <a:spAutoFit/>
              </a:bodyPr>
              <a:lstStyle/>
              <a:p>
                <a:r>
                  <a:rPr lang="en-US" sz="3200" dirty="0"/>
                  <a:t>highly skewed and dynamic workloads</a:t>
                </a:r>
              </a:p>
            </p:txBody>
          </p:sp>
          <p:pic>
            <p:nvPicPr>
              <p:cNvPr id="15" name="Picture 14">
                <a:extLst>
                  <a:ext uri="{FF2B5EF4-FFF2-40B4-BE49-F238E27FC236}">
                    <a16:creationId xmlns:a16="http://schemas.microsoft.com/office/drawing/2014/main" id="{83A2C1B7-9D98-48C4-8035-C36A721582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02400" y="2364153"/>
                <a:ext cx="1077218" cy="1077218"/>
              </a:xfrm>
              <a:prstGeom prst="rect">
                <a:avLst/>
              </a:prstGeom>
            </p:spPr>
          </p:pic>
        </p:grpSp>
        <p:grpSp>
          <p:nvGrpSpPr>
            <p:cNvPr id="21" name="Group 20">
              <a:extLst>
                <a:ext uri="{FF2B5EF4-FFF2-40B4-BE49-F238E27FC236}">
                  <a16:creationId xmlns:a16="http://schemas.microsoft.com/office/drawing/2014/main" id="{ABA3D7B5-6D9C-4D1D-8486-5C5202EA5680}"/>
                </a:ext>
              </a:extLst>
            </p:cNvPr>
            <p:cNvGrpSpPr/>
            <p:nvPr/>
          </p:nvGrpSpPr>
          <p:grpSpPr>
            <a:xfrm>
              <a:off x="2319021" y="3900853"/>
              <a:ext cx="5692397" cy="1181078"/>
              <a:chOff x="1887221" y="3964353"/>
              <a:chExt cx="5692397" cy="1181078"/>
            </a:xfrm>
          </p:grpSpPr>
          <p:sp>
            <p:nvSpPr>
              <p:cNvPr id="11" name="TextBox 10">
                <a:extLst>
                  <a:ext uri="{FF2B5EF4-FFF2-40B4-BE49-F238E27FC236}">
                    <a16:creationId xmlns:a16="http://schemas.microsoft.com/office/drawing/2014/main" id="{E0F87B5A-A167-42EA-9065-6082CE21683C}"/>
                  </a:ext>
                </a:extLst>
              </p:cNvPr>
              <p:cNvSpPr txBox="1"/>
              <p:nvPr/>
            </p:nvSpPr>
            <p:spPr>
              <a:xfrm>
                <a:off x="1887221" y="4068213"/>
                <a:ext cx="3878577" cy="1077218"/>
              </a:xfrm>
              <a:prstGeom prst="rect">
                <a:avLst/>
              </a:prstGeom>
              <a:noFill/>
            </p:spPr>
            <p:txBody>
              <a:bodyPr wrap="square" rtlCol="0">
                <a:spAutoFit/>
              </a:bodyPr>
              <a:lstStyle/>
              <a:p>
                <a:r>
                  <a:rPr lang="en-US" sz="3200" dirty="0"/>
                  <a:t>fast in-memory storage systems</a:t>
                </a:r>
              </a:p>
            </p:txBody>
          </p:sp>
          <p:pic>
            <p:nvPicPr>
              <p:cNvPr id="16" name="Picture 15">
                <a:extLst>
                  <a:ext uri="{FF2B5EF4-FFF2-40B4-BE49-F238E27FC236}">
                    <a16:creationId xmlns:a16="http://schemas.microsoft.com/office/drawing/2014/main" id="{924216C9-981B-4BAC-95F0-1F4330179D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02400" y="3964353"/>
                <a:ext cx="1077218" cy="1077218"/>
              </a:xfrm>
              <a:prstGeom prst="rect">
                <a:avLst/>
              </a:prstGeom>
            </p:spPr>
          </p:pic>
        </p:grpSp>
        <p:grpSp>
          <p:nvGrpSpPr>
            <p:cNvPr id="22" name="Group 21">
              <a:extLst>
                <a:ext uri="{FF2B5EF4-FFF2-40B4-BE49-F238E27FC236}">
                  <a16:creationId xmlns:a16="http://schemas.microsoft.com/office/drawing/2014/main" id="{51507A3A-8FAF-483F-B835-6AD282F4E051}"/>
                </a:ext>
              </a:extLst>
            </p:cNvPr>
            <p:cNvGrpSpPr/>
            <p:nvPr/>
          </p:nvGrpSpPr>
          <p:grpSpPr>
            <a:xfrm>
              <a:off x="2335532" y="5377577"/>
              <a:ext cx="5675886" cy="1077218"/>
              <a:chOff x="1903732" y="5479177"/>
              <a:chExt cx="5675886" cy="1077218"/>
            </a:xfrm>
          </p:grpSpPr>
          <p:sp>
            <p:nvSpPr>
              <p:cNvPr id="12" name="TextBox 11">
                <a:extLst>
                  <a:ext uri="{FF2B5EF4-FFF2-40B4-BE49-F238E27FC236}">
                    <a16:creationId xmlns:a16="http://schemas.microsoft.com/office/drawing/2014/main" id="{44690726-D936-4D29-94B9-26E627DAD903}"/>
                  </a:ext>
                </a:extLst>
              </p:cNvPr>
              <p:cNvSpPr txBox="1"/>
              <p:nvPr/>
            </p:nvSpPr>
            <p:spPr>
              <a:xfrm>
                <a:off x="1903732" y="5809935"/>
                <a:ext cx="3878577" cy="584775"/>
              </a:xfrm>
              <a:prstGeom prst="rect">
                <a:avLst/>
              </a:prstGeom>
              <a:noFill/>
            </p:spPr>
            <p:txBody>
              <a:bodyPr wrap="square" rtlCol="0">
                <a:spAutoFit/>
              </a:bodyPr>
              <a:lstStyle/>
              <a:p>
                <a:r>
                  <a:rPr lang="en-US" sz="3200" dirty="0"/>
                  <a:t>any object sizes</a:t>
                </a:r>
              </a:p>
            </p:txBody>
          </p:sp>
          <p:pic>
            <p:nvPicPr>
              <p:cNvPr id="17" name="Picture 16">
                <a:extLst>
                  <a:ext uri="{FF2B5EF4-FFF2-40B4-BE49-F238E27FC236}">
                    <a16:creationId xmlns:a16="http://schemas.microsoft.com/office/drawing/2014/main" id="{0C07D1EE-1FAB-41F6-A78E-6A9823F303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02400" y="5479177"/>
                <a:ext cx="1077218" cy="1077218"/>
              </a:xfrm>
              <a:prstGeom prst="rect">
                <a:avLst/>
              </a:prstGeom>
            </p:spPr>
          </p:pic>
        </p:grpSp>
        <p:grpSp>
          <p:nvGrpSpPr>
            <p:cNvPr id="23" name="Group 22">
              <a:extLst>
                <a:ext uri="{FF2B5EF4-FFF2-40B4-BE49-F238E27FC236}">
                  <a16:creationId xmlns:a16="http://schemas.microsoft.com/office/drawing/2014/main" id="{1020DAAE-0A05-4802-AB45-F311AB1D78A1}"/>
                </a:ext>
              </a:extLst>
            </p:cNvPr>
            <p:cNvGrpSpPr/>
            <p:nvPr/>
          </p:nvGrpSpPr>
          <p:grpSpPr>
            <a:xfrm>
              <a:off x="2335532" y="6874297"/>
              <a:ext cx="5675886" cy="1077218"/>
              <a:chOff x="1903732" y="6925097"/>
              <a:chExt cx="5675886" cy="1077218"/>
            </a:xfrm>
          </p:grpSpPr>
          <p:sp>
            <p:nvSpPr>
              <p:cNvPr id="8" name="TextBox 7">
                <a:extLst>
                  <a:ext uri="{FF2B5EF4-FFF2-40B4-BE49-F238E27FC236}">
                    <a16:creationId xmlns:a16="http://schemas.microsoft.com/office/drawing/2014/main" id="{9EC414AE-9E36-45AE-AE7C-A341F3DB1DC4}"/>
                  </a:ext>
                </a:extLst>
              </p:cNvPr>
              <p:cNvSpPr txBox="1"/>
              <p:nvPr/>
            </p:nvSpPr>
            <p:spPr>
              <a:xfrm>
                <a:off x="1903732" y="7097315"/>
                <a:ext cx="3878577" cy="584775"/>
              </a:xfrm>
              <a:prstGeom prst="rect">
                <a:avLst/>
              </a:prstGeom>
              <a:noFill/>
            </p:spPr>
            <p:txBody>
              <a:bodyPr wrap="square" rtlCol="0">
                <a:spAutoFit/>
              </a:bodyPr>
              <a:lstStyle/>
              <a:p>
                <a:r>
                  <a:rPr lang="en-US" sz="3200" dirty="0"/>
                  <a:t>all read-write ratios</a:t>
                </a:r>
              </a:p>
            </p:txBody>
          </p:sp>
          <p:pic>
            <p:nvPicPr>
              <p:cNvPr id="18" name="Picture 17">
                <a:extLst>
                  <a:ext uri="{FF2B5EF4-FFF2-40B4-BE49-F238E27FC236}">
                    <a16:creationId xmlns:a16="http://schemas.microsoft.com/office/drawing/2014/main" id="{7AB377F3-72CB-4F8E-9F78-0731BACA9B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02400" y="6925097"/>
                <a:ext cx="1077218" cy="1077218"/>
              </a:xfrm>
              <a:prstGeom prst="rect">
                <a:avLst/>
              </a:prstGeom>
            </p:spPr>
          </p:pic>
        </p:grpSp>
        <p:grpSp>
          <p:nvGrpSpPr>
            <p:cNvPr id="24" name="Group 23">
              <a:extLst>
                <a:ext uri="{FF2B5EF4-FFF2-40B4-BE49-F238E27FC236}">
                  <a16:creationId xmlns:a16="http://schemas.microsoft.com/office/drawing/2014/main" id="{677F3D8D-7E29-4C74-BDA0-9E320C799AD7}"/>
                </a:ext>
              </a:extLst>
            </p:cNvPr>
            <p:cNvGrpSpPr/>
            <p:nvPr/>
          </p:nvGrpSpPr>
          <p:grpSpPr>
            <a:xfrm>
              <a:off x="2319020" y="8312155"/>
              <a:ext cx="5692398" cy="1077218"/>
              <a:chOff x="1887220" y="8312155"/>
              <a:chExt cx="5692398" cy="1077218"/>
            </a:xfrm>
          </p:grpSpPr>
          <p:sp>
            <p:nvSpPr>
              <p:cNvPr id="13" name="TextBox 12">
                <a:extLst>
                  <a:ext uri="{FF2B5EF4-FFF2-40B4-BE49-F238E27FC236}">
                    <a16:creationId xmlns:a16="http://schemas.microsoft.com/office/drawing/2014/main" id="{CE0B24CB-69D9-45E3-AE91-3A533AAFD33C}"/>
                  </a:ext>
                </a:extLst>
              </p:cNvPr>
              <p:cNvSpPr txBox="1"/>
              <p:nvPr/>
            </p:nvSpPr>
            <p:spPr>
              <a:xfrm>
                <a:off x="1887220" y="8375655"/>
                <a:ext cx="3878577" cy="584775"/>
              </a:xfrm>
              <a:prstGeom prst="rect">
                <a:avLst/>
              </a:prstGeom>
              <a:noFill/>
            </p:spPr>
            <p:txBody>
              <a:bodyPr wrap="square" rtlCol="0">
                <a:spAutoFit/>
              </a:bodyPr>
              <a:lstStyle/>
              <a:p>
                <a:r>
                  <a:rPr lang="en-US" sz="3200" dirty="0"/>
                  <a:t>strong consistency</a:t>
                </a:r>
              </a:p>
            </p:txBody>
          </p:sp>
          <p:pic>
            <p:nvPicPr>
              <p:cNvPr id="19" name="Picture 18">
                <a:extLst>
                  <a:ext uri="{FF2B5EF4-FFF2-40B4-BE49-F238E27FC236}">
                    <a16:creationId xmlns:a16="http://schemas.microsoft.com/office/drawing/2014/main" id="{D17628BC-7348-4EA5-B902-05B1D63BC8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02400" y="8312155"/>
                <a:ext cx="1077218" cy="1077218"/>
              </a:xfrm>
              <a:prstGeom prst="rect">
                <a:avLst/>
              </a:prstGeom>
            </p:spPr>
          </p:pic>
        </p:grpSp>
      </p:grpSp>
      <p:grpSp>
        <p:nvGrpSpPr>
          <p:cNvPr id="46" name="Group 45">
            <a:extLst>
              <a:ext uri="{FF2B5EF4-FFF2-40B4-BE49-F238E27FC236}">
                <a16:creationId xmlns:a16="http://schemas.microsoft.com/office/drawing/2014/main" id="{3C689D0E-7D55-47F5-8C46-63868E14FCB2}"/>
              </a:ext>
            </a:extLst>
          </p:cNvPr>
          <p:cNvGrpSpPr/>
          <p:nvPr/>
        </p:nvGrpSpPr>
        <p:grpSpPr>
          <a:xfrm>
            <a:off x="764282" y="2573385"/>
            <a:ext cx="4386021" cy="6660925"/>
            <a:chOff x="764282" y="2573385"/>
            <a:chExt cx="4386021" cy="6660925"/>
          </a:xfrm>
        </p:grpSpPr>
        <p:pic>
          <p:nvPicPr>
            <p:cNvPr id="33" name="Picture 32">
              <a:extLst>
                <a:ext uri="{FF2B5EF4-FFF2-40B4-BE49-F238E27FC236}">
                  <a16:creationId xmlns:a16="http://schemas.microsoft.com/office/drawing/2014/main" id="{BB57F5CA-7FE2-4DF0-A602-341618FDB0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4282" y="3773714"/>
              <a:ext cx="4386021" cy="5460596"/>
            </a:xfrm>
            <a:prstGeom prst="rect">
              <a:avLst/>
            </a:prstGeom>
          </p:spPr>
        </p:pic>
        <p:sp>
          <p:nvSpPr>
            <p:cNvPr id="36" name="TextBox 35">
              <a:extLst>
                <a:ext uri="{FF2B5EF4-FFF2-40B4-BE49-F238E27FC236}">
                  <a16:creationId xmlns:a16="http://schemas.microsoft.com/office/drawing/2014/main" id="{6917F2BF-4B5F-44F7-A7ED-31251C3D80B8}"/>
                </a:ext>
              </a:extLst>
            </p:cNvPr>
            <p:cNvSpPr txBox="1"/>
            <p:nvPr/>
          </p:nvSpPr>
          <p:spPr>
            <a:xfrm>
              <a:off x="1266377" y="2573385"/>
              <a:ext cx="3381829" cy="1200329"/>
            </a:xfrm>
            <a:prstGeom prst="rect">
              <a:avLst/>
            </a:prstGeom>
            <a:noFill/>
          </p:spPr>
          <p:txBody>
            <a:bodyPr wrap="square" rtlCol="0">
              <a:spAutoFit/>
            </a:bodyPr>
            <a:lstStyle/>
            <a:p>
              <a:r>
                <a:rPr lang="en-US" dirty="0"/>
                <a:t>rack-scale storage system</a:t>
              </a:r>
            </a:p>
          </p:txBody>
        </p:sp>
      </p:grpSp>
      <p:grpSp>
        <p:nvGrpSpPr>
          <p:cNvPr id="45" name="Group 44">
            <a:extLst>
              <a:ext uri="{FF2B5EF4-FFF2-40B4-BE49-F238E27FC236}">
                <a16:creationId xmlns:a16="http://schemas.microsoft.com/office/drawing/2014/main" id="{F0EDE9B2-8D7E-440B-AE32-565810A286D1}"/>
              </a:ext>
            </a:extLst>
          </p:cNvPr>
          <p:cNvGrpSpPr/>
          <p:nvPr/>
        </p:nvGrpSpPr>
        <p:grpSpPr>
          <a:xfrm>
            <a:off x="3686628" y="5582921"/>
            <a:ext cx="2977407" cy="1200329"/>
            <a:chOff x="3686629" y="5582921"/>
            <a:chExt cx="2753540" cy="1200329"/>
          </a:xfrm>
        </p:grpSpPr>
        <p:cxnSp>
          <p:nvCxnSpPr>
            <p:cNvPr id="42" name="Straight Connector 41">
              <a:extLst>
                <a:ext uri="{FF2B5EF4-FFF2-40B4-BE49-F238E27FC236}">
                  <a16:creationId xmlns:a16="http://schemas.microsoft.com/office/drawing/2014/main" id="{35123D5D-764B-416F-AC72-D90A64783B85}"/>
                </a:ext>
              </a:extLst>
            </p:cNvPr>
            <p:cNvCxnSpPr>
              <a:cxnSpLocks/>
            </p:cNvCxnSpPr>
            <p:nvPr/>
          </p:nvCxnSpPr>
          <p:spPr>
            <a:xfrm>
              <a:off x="3686629" y="6183086"/>
              <a:ext cx="783771"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5ABB875-7C23-47A6-9EB2-77BDAD542C27}"/>
                </a:ext>
              </a:extLst>
            </p:cNvPr>
            <p:cNvSpPr txBox="1"/>
            <p:nvPr/>
          </p:nvSpPr>
          <p:spPr>
            <a:xfrm>
              <a:off x="4408169" y="5582921"/>
              <a:ext cx="2032000" cy="1200329"/>
            </a:xfrm>
            <a:prstGeom prst="rect">
              <a:avLst/>
            </a:prstGeom>
            <a:noFill/>
          </p:spPr>
          <p:txBody>
            <a:bodyPr wrap="square" rtlCol="0">
              <a:spAutoFit/>
            </a:bodyPr>
            <a:lstStyle/>
            <a:p>
              <a:r>
                <a:rPr lang="en-US" sz="2400" b="1" dirty="0"/>
                <a:t>programmable</a:t>
              </a:r>
              <a:r>
                <a:rPr lang="en-US" sz="2400" dirty="0"/>
                <a:t> top-of-rack switch</a:t>
              </a:r>
            </a:p>
          </p:txBody>
        </p:sp>
      </p:grpSp>
    </p:spTree>
    <p:extLst>
      <p:ext uri="{BB962C8B-B14F-4D97-AF65-F5344CB8AC3E}">
        <p14:creationId xmlns:p14="http://schemas.microsoft.com/office/powerpoint/2010/main" val="640230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BBD3-DBB7-4CD5-9ABD-A63941A7C6B1}"/>
              </a:ext>
            </a:extLst>
          </p:cNvPr>
          <p:cNvSpPr>
            <a:spLocks noGrp="1"/>
          </p:cNvSpPr>
          <p:nvPr>
            <p:ph type="title"/>
          </p:nvPr>
        </p:nvSpPr>
        <p:spPr/>
        <p:txBody>
          <a:bodyPr/>
          <a:lstStyle/>
          <a:p>
            <a:r>
              <a:rPr lang="en-US" dirty="0"/>
              <a:t>Observation: rack as a whole has </a:t>
            </a:r>
            <a:br>
              <a:rPr lang="en-US" dirty="0"/>
            </a:br>
            <a:r>
              <a:rPr lang="en-US" b="1" dirty="0">
                <a:latin typeface="Helvetica" panose="020B0604020202020204" pitchFamily="34" charset="0"/>
                <a:cs typeface="Helvetica" panose="020B0604020202020204" pitchFamily="34" charset="0"/>
              </a:rPr>
              <a:t>spare processing capacity</a:t>
            </a:r>
          </a:p>
        </p:txBody>
      </p:sp>
      <p:pic>
        <p:nvPicPr>
          <p:cNvPr id="4" name="server.png" descr="server.png">
            <a:extLst>
              <a:ext uri="{FF2B5EF4-FFF2-40B4-BE49-F238E27FC236}">
                <a16:creationId xmlns:a16="http://schemas.microsoft.com/office/drawing/2014/main" id="{91545364-0F19-422D-B13D-DF55115C6D5A}"/>
              </a:ext>
            </a:extLst>
          </p:cNvPr>
          <p:cNvPicPr>
            <a:picLocks noChangeAspect="1"/>
          </p:cNvPicPr>
          <p:nvPr/>
        </p:nvPicPr>
        <p:blipFill rotWithShape="1">
          <a:blip r:embed="rId3"/>
          <a:srcRect t="11107" b="32230"/>
          <a:stretch/>
        </p:blipFill>
        <p:spPr>
          <a:xfrm>
            <a:off x="3622304" y="2949333"/>
            <a:ext cx="1171283" cy="663684"/>
          </a:xfrm>
          <a:prstGeom prst="rect">
            <a:avLst/>
          </a:prstGeom>
          <a:ln w="12700">
            <a:miter lim="400000"/>
          </a:ln>
        </p:spPr>
      </p:pic>
      <p:pic>
        <p:nvPicPr>
          <p:cNvPr id="5" name="server.png" descr="server.png">
            <a:extLst>
              <a:ext uri="{FF2B5EF4-FFF2-40B4-BE49-F238E27FC236}">
                <a16:creationId xmlns:a16="http://schemas.microsoft.com/office/drawing/2014/main" id="{549DCEF2-4BF2-4339-B1E9-8B7EF87608B3}"/>
              </a:ext>
            </a:extLst>
          </p:cNvPr>
          <p:cNvPicPr>
            <a:picLocks noChangeAspect="1"/>
          </p:cNvPicPr>
          <p:nvPr/>
        </p:nvPicPr>
        <p:blipFill rotWithShape="1">
          <a:blip r:embed="rId3"/>
          <a:srcRect t="11107" b="32230"/>
          <a:stretch/>
        </p:blipFill>
        <p:spPr>
          <a:xfrm>
            <a:off x="3622304" y="4827596"/>
            <a:ext cx="1171283" cy="663684"/>
          </a:xfrm>
          <a:prstGeom prst="rect">
            <a:avLst/>
          </a:prstGeom>
          <a:ln w="12700">
            <a:miter lim="400000"/>
          </a:ln>
        </p:spPr>
      </p:pic>
      <p:pic>
        <p:nvPicPr>
          <p:cNvPr id="6" name="server.png" descr="server.png">
            <a:extLst>
              <a:ext uri="{FF2B5EF4-FFF2-40B4-BE49-F238E27FC236}">
                <a16:creationId xmlns:a16="http://schemas.microsoft.com/office/drawing/2014/main" id="{AD34A663-3EB1-49CF-B0C8-4A8D62BE15BD}"/>
              </a:ext>
            </a:extLst>
          </p:cNvPr>
          <p:cNvPicPr>
            <a:picLocks noChangeAspect="1"/>
          </p:cNvPicPr>
          <p:nvPr/>
        </p:nvPicPr>
        <p:blipFill rotWithShape="1">
          <a:blip r:embed="rId3"/>
          <a:srcRect t="11107" b="32230"/>
          <a:stretch/>
        </p:blipFill>
        <p:spPr>
          <a:xfrm>
            <a:off x="3622304" y="8584122"/>
            <a:ext cx="1171283" cy="663684"/>
          </a:xfrm>
          <a:prstGeom prst="rect">
            <a:avLst/>
          </a:prstGeom>
          <a:ln w="12700">
            <a:miter lim="400000"/>
          </a:ln>
        </p:spPr>
      </p:pic>
      <p:pic>
        <p:nvPicPr>
          <p:cNvPr id="7" name="server.png" descr="server.png">
            <a:extLst>
              <a:ext uri="{FF2B5EF4-FFF2-40B4-BE49-F238E27FC236}">
                <a16:creationId xmlns:a16="http://schemas.microsoft.com/office/drawing/2014/main" id="{1EB75DAF-C616-493A-B7A3-90F58F34A3FF}"/>
              </a:ext>
            </a:extLst>
          </p:cNvPr>
          <p:cNvPicPr>
            <a:picLocks noChangeAspect="1"/>
          </p:cNvPicPr>
          <p:nvPr/>
        </p:nvPicPr>
        <p:blipFill rotWithShape="1">
          <a:blip r:embed="rId3"/>
          <a:srcRect t="11107" b="32230"/>
          <a:stretch/>
        </p:blipFill>
        <p:spPr>
          <a:xfrm>
            <a:off x="3622304" y="6705859"/>
            <a:ext cx="1171283" cy="663684"/>
          </a:xfrm>
          <a:prstGeom prst="rect">
            <a:avLst/>
          </a:prstGeom>
          <a:ln w="12700">
            <a:miter lim="400000"/>
          </a:ln>
        </p:spPr>
      </p:pic>
      <p:grpSp>
        <p:nvGrpSpPr>
          <p:cNvPr id="8" name="Group 7">
            <a:extLst>
              <a:ext uri="{FF2B5EF4-FFF2-40B4-BE49-F238E27FC236}">
                <a16:creationId xmlns:a16="http://schemas.microsoft.com/office/drawing/2014/main" id="{1B180B40-D127-4754-94D1-7F5AC79D142A}"/>
              </a:ext>
            </a:extLst>
          </p:cNvPr>
          <p:cNvGrpSpPr/>
          <p:nvPr/>
        </p:nvGrpSpPr>
        <p:grpSpPr>
          <a:xfrm>
            <a:off x="3051241" y="6455949"/>
            <a:ext cx="304253" cy="1163504"/>
            <a:chOff x="8268899" y="8105170"/>
            <a:chExt cx="304253" cy="1163504"/>
          </a:xfrm>
        </p:grpSpPr>
        <p:sp>
          <p:nvSpPr>
            <p:cNvPr id="9" name="Rectangle">
              <a:extLst>
                <a:ext uri="{FF2B5EF4-FFF2-40B4-BE49-F238E27FC236}">
                  <a16:creationId xmlns:a16="http://schemas.microsoft.com/office/drawing/2014/main" id="{377A8E50-287E-4B4A-BD17-A70379DCE923}"/>
                </a:ext>
              </a:extLst>
            </p:cNvPr>
            <p:cNvSpPr/>
            <p:nvPr/>
          </p:nvSpPr>
          <p:spPr>
            <a:xfrm>
              <a:off x="8268899" y="8510629"/>
              <a:ext cx="304252" cy="172496"/>
            </a:xfrm>
            <a:prstGeom prst="rect">
              <a:avLst/>
            </a:prstGeom>
            <a:solidFill>
              <a:srgbClr val="F78F00"/>
            </a:solidFill>
            <a:ln w="12700">
              <a:miter lim="400000"/>
            </a:ln>
          </p:spPr>
          <p:txBody>
            <a:bodyPr lIns="50800" tIns="50800" rIns="50800" bIns="50800" anchor="ctr"/>
            <a:lstStyle/>
            <a:p>
              <a:pPr>
                <a:defRPr sz="2400">
                  <a:solidFill>
                    <a:srgbClr val="FFFFFF"/>
                  </a:solidFill>
                </a:defRPr>
              </a:pPr>
              <a:endParaRPr/>
            </a:p>
          </p:txBody>
        </p:sp>
        <p:sp>
          <p:nvSpPr>
            <p:cNvPr id="10" name="Rectangle">
              <a:extLst>
                <a:ext uri="{FF2B5EF4-FFF2-40B4-BE49-F238E27FC236}">
                  <a16:creationId xmlns:a16="http://schemas.microsoft.com/office/drawing/2014/main" id="{FEEBEF22-54EE-4F6F-A712-B8B9CB24EEA3}"/>
                </a:ext>
              </a:extLst>
            </p:cNvPr>
            <p:cNvSpPr/>
            <p:nvPr/>
          </p:nvSpPr>
          <p:spPr>
            <a:xfrm>
              <a:off x="8268899" y="8320129"/>
              <a:ext cx="304252" cy="172496"/>
            </a:xfrm>
            <a:prstGeom prst="rect">
              <a:avLst/>
            </a:prstGeom>
            <a:solidFill>
              <a:srgbClr val="FB6200"/>
            </a:solidFill>
            <a:ln w="12700">
              <a:miter lim="400000"/>
            </a:ln>
          </p:spPr>
          <p:txBody>
            <a:bodyPr lIns="50800" tIns="50800" rIns="50800" bIns="50800" anchor="ctr"/>
            <a:lstStyle/>
            <a:p>
              <a:pPr>
                <a:defRPr sz="2400">
                  <a:solidFill>
                    <a:srgbClr val="FFFFFF"/>
                  </a:solidFill>
                </a:defRPr>
              </a:pPr>
              <a:endParaRPr/>
            </a:p>
          </p:txBody>
        </p:sp>
        <p:sp>
          <p:nvSpPr>
            <p:cNvPr id="11" name="Rectangle">
              <a:extLst>
                <a:ext uri="{FF2B5EF4-FFF2-40B4-BE49-F238E27FC236}">
                  <a16:creationId xmlns:a16="http://schemas.microsoft.com/office/drawing/2014/main" id="{DF7673A5-DE4F-4842-8EED-F9F5562A8B3F}"/>
                </a:ext>
              </a:extLst>
            </p:cNvPr>
            <p:cNvSpPr/>
            <p:nvPr/>
          </p:nvSpPr>
          <p:spPr>
            <a:xfrm>
              <a:off x="8268899" y="8129629"/>
              <a:ext cx="304252" cy="172496"/>
            </a:xfrm>
            <a:prstGeom prst="rect">
              <a:avLst/>
            </a:prstGeom>
            <a:solidFill>
              <a:srgbClr val="FA2624"/>
            </a:solidFill>
            <a:ln w="12700">
              <a:miter lim="400000"/>
            </a:ln>
          </p:spPr>
          <p:txBody>
            <a:bodyPr lIns="50800" tIns="50800" rIns="50800" bIns="50800" anchor="ctr"/>
            <a:lstStyle/>
            <a:p>
              <a:pPr>
                <a:defRPr sz="2400">
                  <a:solidFill>
                    <a:srgbClr val="FFFFFF"/>
                  </a:solidFill>
                </a:defRPr>
              </a:pPr>
              <a:endParaRPr/>
            </a:p>
          </p:txBody>
        </p:sp>
        <p:sp>
          <p:nvSpPr>
            <p:cNvPr id="12" name="Rectangle">
              <a:extLst>
                <a:ext uri="{FF2B5EF4-FFF2-40B4-BE49-F238E27FC236}">
                  <a16:creationId xmlns:a16="http://schemas.microsoft.com/office/drawing/2014/main" id="{2ACBFD29-7C77-4399-8EAC-0113CBAF7A47}"/>
                </a:ext>
              </a:extLst>
            </p:cNvPr>
            <p:cNvSpPr/>
            <p:nvPr/>
          </p:nvSpPr>
          <p:spPr>
            <a:xfrm>
              <a:off x="8268899" y="9078304"/>
              <a:ext cx="304253" cy="172496"/>
            </a:xfrm>
            <a:prstGeom prst="rect">
              <a:avLst/>
            </a:prstGeom>
            <a:solidFill>
              <a:srgbClr val="0545F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13" name="Rectangle">
              <a:extLst>
                <a:ext uri="{FF2B5EF4-FFF2-40B4-BE49-F238E27FC236}">
                  <a16:creationId xmlns:a16="http://schemas.microsoft.com/office/drawing/2014/main" id="{54F4FED2-DB99-43CE-8574-3CE2E7F8278F}"/>
                </a:ext>
              </a:extLst>
            </p:cNvPr>
            <p:cNvSpPr/>
            <p:nvPr/>
          </p:nvSpPr>
          <p:spPr>
            <a:xfrm>
              <a:off x="8268899" y="8891630"/>
              <a:ext cx="304253" cy="172496"/>
            </a:xfrm>
            <a:prstGeom prst="rect">
              <a:avLst/>
            </a:prstGeom>
            <a:solidFill>
              <a:srgbClr val="6D8DF1"/>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14" name="Rectangle">
              <a:extLst>
                <a:ext uri="{FF2B5EF4-FFF2-40B4-BE49-F238E27FC236}">
                  <a16:creationId xmlns:a16="http://schemas.microsoft.com/office/drawing/2014/main" id="{11B3902E-1684-4240-ACD1-9C2075E2C46A}"/>
                </a:ext>
              </a:extLst>
            </p:cNvPr>
            <p:cNvSpPr/>
            <p:nvPr/>
          </p:nvSpPr>
          <p:spPr>
            <a:xfrm>
              <a:off x="8268899" y="8701130"/>
              <a:ext cx="304253" cy="172496"/>
            </a:xfrm>
            <a:prstGeom prst="rect">
              <a:avLst/>
            </a:prstGeom>
            <a:solidFill>
              <a:srgbClr val="FAD129"/>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15" name="Rectangle">
              <a:extLst>
                <a:ext uri="{FF2B5EF4-FFF2-40B4-BE49-F238E27FC236}">
                  <a16:creationId xmlns:a16="http://schemas.microsoft.com/office/drawing/2014/main" id="{42C98C5F-C236-4D9B-8F3F-B38FBF11B07F}"/>
                </a:ext>
              </a:extLst>
            </p:cNvPr>
            <p:cNvSpPr/>
            <p:nvPr/>
          </p:nvSpPr>
          <p:spPr>
            <a:xfrm>
              <a:off x="8268899" y="8105170"/>
              <a:ext cx="304253" cy="1163504"/>
            </a:xfrm>
            <a:prstGeom prst="rect">
              <a:avLst/>
            </a:prstGeom>
            <a:noFill/>
            <a:ln w="25400" cap="flat">
              <a:solidFill>
                <a:srgbClr val="000000"/>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grpSp>
        <p:nvGrpSpPr>
          <p:cNvPr id="16" name="Group 15">
            <a:extLst>
              <a:ext uri="{FF2B5EF4-FFF2-40B4-BE49-F238E27FC236}">
                <a16:creationId xmlns:a16="http://schemas.microsoft.com/office/drawing/2014/main" id="{DC4AF4D8-3026-47E0-A03C-3ED2C6DF6AC6}"/>
              </a:ext>
            </a:extLst>
          </p:cNvPr>
          <p:cNvGrpSpPr/>
          <p:nvPr/>
        </p:nvGrpSpPr>
        <p:grpSpPr>
          <a:xfrm>
            <a:off x="3051241" y="4591687"/>
            <a:ext cx="304253" cy="1173340"/>
            <a:chOff x="6663337" y="8043531"/>
            <a:chExt cx="304253" cy="1173340"/>
          </a:xfrm>
        </p:grpSpPr>
        <p:sp>
          <p:nvSpPr>
            <p:cNvPr id="17" name="Rectangle">
              <a:extLst>
                <a:ext uri="{FF2B5EF4-FFF2-40B4-BE49-F238E27FC236}">
                  <a16:creationId xmlns:a16="http://schemas.microsoft.com/office/drawing/2014/main" id="{76D75A8B-A5DC-4DE3-951F-9B7DD1E266FC}"/>
                </a:ext>
              </a:extLst>
            </p:cNvPr>
            <p:cNvSpPr/>
            <p:nvPr/>
          </p:nvSpPr>
          <p:spPr>
            <a:xfrm>
              <a:off x="6663337" y="8840188"/>
              <a:ext cx="304253" cy="172496"/>
            </a:xfrm>
            <a:prstGeom prst="rect">
              <a:avLst/>
            </a:prstGeom>
            <a:solidFill>
              <a:srgbClr val="6D8DF1"/>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18" name="Rectangle">
              <a:extLst>
                <a:ext uri="{FF2B5EF4-FFF2-40B4-BE49-F238E27FC236}">
                  <a16:creationId xmlns:a16="http://schemas.microsoft.com/office/drawing/2014/main" id="{B3504CAB-D3D8-4C38-9E9C-037C6A289A87}"/>
                </a:ext>
              </a:extLst>
            </p:cNvPr>
            <p:cNvSpPr/>
            <p:nvPr/>
          </p:nvSpPr>
          <p:spPr>
            <a:xfrm>
              <a:off x="6663338" y="9044375"/>
              <a:ext cx="304252" cy="172496"/>
            </a:xfrm>
            <a:prstGeom prst="rect">
              <a:avLst/>
            </a:prstGeom>
            <a:solidFill>
              <a:srgbClr val="0545F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19" name="Rectangle">
              <a:extLst>
                <a:ext uri="{FF2B5EF4-FFF2-40B4-BE49-F238E27FC236}">
                  <a16:creationId xmlns:a16="http://schemas.microsoft.com/office/drawing/2014/main" id="{05D0BDA3-4B1C-4B63-BF7A-0272A807AA85}"/>
                </a:ext>
              </a:extLst>
            </p:cNvPr>
            <p:cNvSpPr/>
            <p:nvPr/>
          </p:nvSpPr>
          <p:spPr>
            <a:xfrm>
              <a:off x="6663338" y="8043531"/>
              <a:ext cx="304252" cy="1163504"/>
            </a:xfrm>
            <a:prstGeom prst="rect">
              <a:avLst/>
            </a:prstGeom>
            <a:noFill/>
            <a:ln w="25400" cap="flat">
              <a:solidFill>
                <a:srgbClr val="000000"/>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grpSp>
        <p:nvGrpSpPr>
          <p:cNvPr id="42" name="Group 41">
            <a:extLst>
              <a:ext uri="{FF2B5EF4-FFF2-40B4-BE49-F238E27FC236}">
                <a16:creationId xmlns:a16="http://schemas.microsoft.com/office/drawing/2014/main" id="{7A4F8F96-DBEE-43F9-B270-9EEBC28F9743}"/>
              </a:ext>
            </a:extLst>
          </p:cNvPr>
          <p:cNvGrpSpPr/>
          <p:nvPr/>
        </p:nvGrpSpPr>
        <p:grpSpPr>
          <a:xfrm>
            <a:off x="3051241" y="2854911"/>
            <a:ext cx="304252" cy="1173340"/>
            <a:chOff x="4801523" y="2967971"/>
            <a:chExt cx="304252" cy="1173340"/>
          </a:xfrm>
        </p:grpSpPr>
        <p:sp>
          <p:nvSpPr>
            <p:cNvPr id="22" name="Rectangle">
              <a:extLst>
                <a:ext uri="{FF2B5EF4-FFF2-40B4-BE49-F238E27FC236}">
                  <a16:creationId xmlns:a16="http://schemas.microsoft.com/office/drawing/2014/main" id="{1EDBD8DE-49B1-4FE2-AD04-4FF951491BDB}"/>
                </a:ext>
              </a:extLst>
            </p:cNvPr>
            <p:cNvSpPr/>
            <p:nvPr/>
          </p:nvSpPr>
          <p:spPr>
            <a:xfrm>
              <a:off x="4801523" y="3968815"/>
              <a:ext cx="304252" cy="172496"/>
            </a:xfrm>
            <a:prstGeom prst="rect">
              <a:avLst/>
            </a:prstGeom>
            <a:solidFill>
              <a:srgbClr val="0545F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23" name="Rectangle">
              <a:extLst>
                <a:ext uri="{FF2B5EF4-FFF2-40B4-BE49-F238E27FC236}">
                  <a16:creationId xmlns:a16="http://schemas.microsoft.com/office/drawing/2014/main" id="{66808AD8-95C3-4EB0-AF3E-DF044AD5ADB6}"/>
                </a:ext>
              </a:extLst>
            </p:cNvPr>
            <p:cNvSpPr/>
            <p:nvPr/>
          </p:nvSpPr>
          <p:spPr>
            <a:xfrm>
              <a:off x="4801523" y="2967971"/>
              <a:ext cx="304252" cy="1163504"/>
            </a:xfrm>
            <a:prstGeom prst="rect">
              <a:avLst/>
            </a:prstGeom>
            <a:noFill/>
            <a:ln w="25400" cap="flat">
              <a:solidFill>
                <a:srgbClr val="000000"/>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sp>
        <p:nvSpPr>
          <p:cNvPr id="25" name="Rectangle">
            <a:extLst>
              <a:ext uri="{FF2B5EF4-FFF2-40B4-BE49-F238E27FC236}">
                <a16:creationId xmlns:a16="http://schemas.microsoft.com/office/drawing/2014/main" id="{5115699E-92E8-4154-B768-3561FDB66997}"/>
              </a:ext>
            </a:extLst>
          </p:cNvPr>
          <p:cNvSpPr/>
          <p:nvPr/>
        </p:nvSpPr>
        <p:spPr>
          <a:xfrm>
            <a:off x="3051241" y="8620872"/>
            <a:ext cx="304252" cy="172496"/>
          </a:xfrm>
          <a:prstGeom prst="rect">
            <a:avLst/>
          </a:prstGeom>
          <a:solidFill>
            <a:srgbClr val="F78F00"/>
          </a:solidFill>
          <a:ln w="12700">
            <a:miter lim="400000"/>
          </a:ln>
        </p:spPr>
        <p:txBody>
          <a:bodyPr lIns="50800" tIns="50800" rIns="50800" bIns="50800" anchor="ctr"/>
          <a:lstStyle/>
          <a:p>
            <a:pPr>
              <a:defRPr sz="2400">
                <a:solidFill>
                  <a:srgbClr val="FFFFFF"/>
                </a:solidFill>
              </a:defRPr>
            </a:pPr>
            <a:endParaRPr/>
          </a:p>
        </p:txBody>
      </p:sp>
      <p:sp>
        <p:nvSpPr>
          <p:cNvPr id="26" name="Rectangle">
            <a:extLst>
              <a:ext uri="{FF2B5EF4-FFF2-40B4-BE49-F238E27FC236}">
                <a16:creationId xmlns:a16="http://schemas.microsoft.com/office/drawing/2014/main" id="{830D23C9-0AD8-42FF-A3B1-84A74404E36B}"/>
              </a:ext>
            </a:extLst>
          </p:cNvPr>
          <p:cNvSpPr/>
          <p:nvPr/>
        </p:nvSpPr>
        <p:spPr>
          <a:xfrm>
            <a:off x="3051241" y="8430372"/>
            <a:ext cx="304252" cy="172496"/>
          </a:xfrm>
          <a:prstGeom prst="rect">
            <a:avLst/>
          </a:prstGeom>
          <a:solidFill>
            <a:srgbClr val="FB6200"/>
          </a:solidFill>
          <a:ln w="12700">
            <a:miter lim="400000"/>
          </a:ln>
        </p:spPr>
        <p:txBody>
          <a:bodyPr lIns="50800" tIns="50800" rIns="50800" bIns="50800" anchor="ctr"/>
          <a:lstStyle/>
          <a:p>
            <a:pPr>
              <a:defRPr sz="2400">
                <a:solidFill>
                  <a:srgbClr val="FFFFFF"/>
                </a:solidFill>
              </a:defRPr>
            </a:pPr>
            <a:endParaRPr/>
          </a:p>
        </p:txBody>
      </p:sp>
      <p:sp>
        <p:nvSpPr>
          <p:cNvPr id="28" name="Rectangle">
            <a:extLst>
              <a:ext uri="{FF2B5EF4-FFF2-40B4-BE49-F238E27FC236}">
                <a16:creationId xmlns:a16="http://schemas.microsoft.com/office/drawing/2014/main" id="{9F918E67-244D-4E5B-BD66-E7EAD81BE0E0}"/>
              </a:ext>
            </a:extLst>
          </p:cNvPr>
          <p:cNvSpPr/>
          <p:nvPr/>
        </p:nvSpPr>
        <p:spPr>
          <a:xfrm>
            <a:off x="3051241" y="9188547"/>
            <a:ext cx="304253" cy="172496"/>
          </a:xfrm>
          <a:prstGeom prst="rect">
            <a:avLst/>
          </a:prstGeom>
          <a:solidFill>
            <a:srgbClr val="0545F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29" name="Rectangle">
            <a:extLst>
              <a:ext uri="{FF2B5EF4-FFF2-40B4-BE49-F238E27FC236}">
                <a16:creationId xmlns:a16="http://schemas.microsoft.com/office/drawing/2014/main" id="{CF02870E-D74A-4674-99C3-41AF42365900}"/>
              </a:ext>
            </a:extLst>
          </p:cNvPr>
          <p:cNvSpPr/>
          <p:nvPr/>
        </p:nvSpPr>
        <p:spPr>
          <a:xfrm>
            <a:off x="3051241" y="9001873"/>
            <a:ext cx="304253" cy="172496"/>
          </a:xfrm>
          <a:prstGeom prst="rect">
            <a:avLst/>
          </a:prstGeom>
          <a:solidFill>
            <a:srgbClr val="6D8DF1"/>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dirty="0"/>
          </a:p>
        </p:txBody>
      </p:sp>
      <p:sp>
        <p:nvSpPr>
          <p:cNvPr id="30" name="Rectangle">
            <a:extLst>
              <a:ext uri="{FF2B5EF4-FFF2-40B4-BE49-F238E27FC236}">
                <a16:creationId xmlns:a16="http://schemas.microsoft.com/office/drawing/2014/main" id="{D6AC11B7-630C-4488-9697-6722972F2294}"/>
              </a:ext>
            </a:extLst>
          </p:cNvPr>
          <p:cNvSpPr/>
          <p:nvPr/>
        </p:nvSpPr>
        <p:spPr>
          <a:xfrm>
            <a:off x="3051241" y="8811373"/>
            <a:ext cx="304253" cy="172496"/>
          </a:xfrm>
          <a:prstGeom prst="rect">
            <a:avLst/>
          </a:prstGeom>
          <a:solidFill>
            <a:srgbClr val="FAD129"/>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31" name="Rectangle">
            <a:extLst>
              <a:ext uri="{FF2B5EF4-FFF2-40B4-BE49-F238E27FC236}">
                <a16:creationId xmlns:a16="http://schemas.microsoft.com/office/drawing/2014/main" id="{7DFC36A1-40DD-4734-B538-E0CF12938C21}"/>
              </a:ext>
            </a:extLst>
          </p:cNvPr>
          <p:cNvSpPr/>
          <p:nvPr/>
        </p:nvSpPr>
        <p:spPr>
          <a:xfrm>
            <a:off x="3051241" y="8215413"/>
            <a:ext cx="304253" cy="1163504"/>
          </a:xfrm>
          <a:prstGeom prst="rect">
            <a:avLst/>
          </a:prstGeom>
          <a:noFill/>
          <a:ln w="25400" cap="flat">
            <a:solidFill>
              <a:srgbClr val="000000"/>
            </a:solidFill>
            <a:prstDash val="solid"/>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32" name="Oval 31">
            <a:extLst>
              <a:ext uri="{FF2B5EF4-FFF2-40B4-BE49-F238E27FC236}">
                <a16:creationId xmlns:a16="http://schemas.microsoft.com/office/drawing/2014/main" id="{B70F8581-6A0D-4F47-B17A-68B02352F8C4}"/>
              </a:ext>
            </a:extLst>
          </p:cNvPr>
          <p:cNvSpPr/>
          <p:nvPr/>
        </p:nvSpPr>
        <p:spPr>
          <a:xfrm>
            <a:off x="5060397" y="6700790"/>
            <a:ext cx="663542" cy="656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p>
        </p:txBody>
      </p:sp>
      <p:sp>
        <p:nvSpPr>
          <p:cNvPr id="35" name="Rectangle 34">
            <a:extLst>
              <a:ext uri="{FF2B5EF4-FFF2-40B4-BE49-F238E27FC236}">
                <a16:creationId xmlns:a16="http://schemas.microsoft.com/office/drawing/2014/main" id="{E232B893-C59E-4AB6-A431-E9BEC164777A}"/>
              </a:ext>
            </a:extLst>
          </p:cNvPr>
          <p:cNvSpPr/>
          <p:nvPr/>
        </p:nvSpPr>
        <p:spPr>
          <a:xfrm>
            <a:off x="2262160" y="2439071"/>
            <a:ext cx="3889612" cy="70422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696FAE2-CE81-43D6-B2A1-C9FDD4E8A1F0}"/>
              </a:ext>
            </a:extLst>
          </p:cNvPr>
          <p:cNvSpPr txBox="1"/>
          <p:nvPr/>
        </p:nvSpPr>
        <p:spPr>
          <a:xfrm>
            <a:off x="1090877" y="2404535"/>
            <a:ext cx="1171283" cy="663684"/>
          </a:xfrm>
          <a:prstGeom prst="rect">
            <a:avLst/>
          </a:prstGeom>
          <a:noFill/>
        </p:spPr>
        <p:txBody>
          <a:bodyPr wrap="square" rtlCol="0">
            <a:spAutoFit/>
          </a:bodyPr>
          <a:lstStyle/>
          <a:p>
            <a:r>
              <a:rPr lang="en-US" dirty="0"/>
              <a:t>Rack</a:t>
            </a:r>
          </a:p>
        </p:txBody>
      </p:sp>
      <p:sp>
        <p:nvSpPr>
          <p:cNvPr id="37" name="Oval 36">
            <a:extLst>
              <a:ext uri="{FF2B5EF4-FFF2-40B4-BE49-F238E27FC236}">
                <a16:creationId xmlns:a16="http://schemas.microsoft.com/office/drawing/2014/main" id="{C1BBE8AD-D9BD-4850-9A84-CAA34CAEE52E}"/>
              </a:ext>
            </a:extLst>
          </p:cNvPr>
          <p:cNvSpPr/>
          <p:nvPr/>
        </p:nvSpPr>
        <p:spPr>
          <a:xfrm>
            <a:off x="5046973" y="4844942"/>
            <a:ext cx="663542" cy="656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p>
        </p:txBody>
      </p:sp>
      <p:sp>
        <p:nvSpPr>
          <p:cNvPr id="38" name="Oval 37">
            <a:extLst>
              <a:ext uri="{FF2B5EF4-FFF2-40B4-BE49-F238E27FC236}">
                <a16:creationId xmlns:a16="http://schemas.microsoft.com/office/drawing/2014/main" id="{11B577D2-5EC3-44E5-AFCC-AF69B854A623}"/>
              </a:ext>
            </a:extLst>
          </p:cNvPr>
          <p:cNvSpPr/>
          <p:nvPr/>
        </p:nvSpPr>
        <p:spPr>
          <a:xfrm>
            <a:off x="5046973" y="2949333"/>
            <a:ext cx="663542" cy="656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a:t>
            </a:r>
          </a:p>
        </p:txBody>
      </p:sp>
      <p:sp>
        <p:nvSpPr>
          <p:cNvPr id="39" name="Rectangle: Rounded Corners 38">
            <a:extLst>
              <a:ext uri="{FF2B5EF4-FFF2-40B4-BE49-F238E27FC236}">
                <a16:creationId xmlns:a16="http://schemas.microsoft.com/office/drawing/2014/main" id="{D40CC160-DC84-4C68-BF49-A3BD50E3D4BF}"/>
              </a:ext>
            </a:extLst>
          </p:cNvPr>
          <p:cNvSpPr/>
          <p:nvPr/>
        </p:nvSpPr>
        <p:spPr>
          <a:xfrm>
            <a:off x="6853030" y="2439071"/>
            <a:ext cx="5908391" cy="3192496"/>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solidFill>
                  <a:schemeClr val="tx1"/>
                </a:solidFill>
              </a:rPr>
              <a:t>How to route requests to the right server? </a:t>
            </a:r>
          </a:p>
        </p:txBody>
      </p:sp>
      <p:pic>
        <p:nvPicPr>
          <p:cNvPr id="41" name="Picture 40">
            <a:extLst>
              <a:ext uri="{FF2B5EF4-FFF2-40B4-BE49-F238E27FC236}">
                <a16:creationId xmlns:a16="http://schemas.microsoft.com/office/drawing/2014/main" id="{A2667596-EE48-402A-BF43-37A80EDDAC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9707" y="6247050"/>
            <a:ext cx="516253" cy="516253"/>
          </a:xfrm>
          <a:prstGeom prst="rect">
            <a:avLst/>
          </a:prstGeom>
        </p:spPr>
      </p:pic>
      <p:sp>
        <p:nvSpPr>
          <p:cNvPr id="43" name="Rectangle: Rounded Corners 42">
            <a:extLst>
              <a:ext uri="{FF2B5EF4-FFF2-40B4-BE49-F238E27FC236}">
                <a16:creationId xmlns:a16="http://schemas.microsoft.com/office/drawing/2014/main" id="{50E4C0B7-2CF2-4334-AFE8-8EB97F694D59}"/>
              </a:ext>
            </a:extLst>
          </p:cNvPr>
          <p:cNvSpPr/>
          <p:nvPr/>
        </p:nvSpPr>
        <p:spPr>
          <a:xfrm>
            <a:off x="6853030" y="6264311"/>
            <a:ext cx="5908391" cy="2613676"/>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solidFill>
                  <a:schemeClr val="tx1"/>
                </a:solidFill>
              </a:rPr>
              <a:t>How to ensure consistency? </a:t>
            </a:r>
          </a:p>
        </p:txBody>
      </p:sp>
    </p:spTree>
    <p:extLst>
      <p:ext uri="{BB962C8B-B14F-4D97-AF65-F5344CB8AC3E}">
        <p14:creationId xmlns:p14="http://schemas.microsoft.com/office/powerpoint/2010/main" val="1962116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0563-1DF0-4ECB-ABC3-893F24800D4B}"/>
              </a:ext>
            </a:extLst>
          </p:cNvPr>
          <p:cNvSpPr>
            <a:spLocks noGrp="1"/>
          </p:cNvSpPr>
          <p:nvPr>
            <p:ph type="title"/>
          </p:nvPr>
        </p:nvSpPr>
        <p:spPr/>
        <p:txBody>
          <a:bodyPr>
            <a:normAutofit/>
          </a:bodyPr>
          <a:lstStyle/>
          <a:p>
            <a:r>
              <a:rPr lang="en-US" sz="6000" dirty="0"/>
              <a:t>Pegasus’ </a:t>
            </a:r>
            <a:r>
              <a:rPr lang="en-US" sz="6000" dirty="0">
                <a:cs typeface="Helvetica" panose="020B0604020202020204" pitchFamily="34" charset="0"/>
              </a:rPr>
              <a:t>approach</a:t>
            </a:r>
          </a:p>
        </p:txBody>
      </p:sp>
      <p:sp>
        <p:nvSpPr>
          <p:cNvPr id="4" name="TextBox 3">
            <a:extLst>
              <a:ext uri="{FF2B5EF4-FFF2-40B4-BE49-F238E27FC236}">
                <a16:creationId xmlns:a16="http://schemas.microsoft.com/office/drawing/2014/main" id="{CEC80D45-8AD8-4C05-B712-B9E0435698F1}"/>
              </a:ext>
            </a:extLst>
          </p:cNvPr>
          <p:cNvSpPr txBox="1"/>
          <p:nvPr/>
        </p:nvSpPr>
        <p:spPr>
          <a:xfrm>
            <a:off x="894080" y="4228903"/>
            <a:ext cx="3556000" cy="1754326"/>
          </a:xfrm>
          <a:prstGeom prst="rect">
            <a:avLst/>
          </a:prstGeom>
          <a:noFill/>
        </p:spPr>
        <p:txBody>
          <a:bodyPr wrap="square" rtlCol="0">
            <a:spAutoFit/>
          </a:bodyPr>
          <a:lstStyle/>
          <a:p>
            <a:r>
              <a:rPr lang="en-US" sz="5400" dirty="0"/>
              <a:t>selective replication</a:t>
            </a:r>
          </a:p>
        </p:txBody>
      </p:sp>
      <p:sp>
        <p:nvSpPr>
          <p:cNvPr id="5" name="TextBox 4">
            <a:extLst>
              <a:ext uri="{FF2B5EF4-FFF2-40B4-BE49-F238E27FC236}">
                <a16:creationId xmlns:a16="http://schemas.microsoft.com/office/drawing/2014/main" id="{07A7EC67-1B1C-4397-AEF9-4E7D08657A7B}"/>
              </a:ext>
            </a:extLst>
          </p:cNvPr>
          <p:cNvSpPr txBox="1"/>
          <p:nvPr/>
        </p:nvSpPr>
        <p:spPr>
          <a:xfrm>
            <a:off x="4450080" y="4598235"/>
            <a:ext cx="1712686" cy="1015663"/>
          </a:xfrm>
          <a:prstGeom prst="rect">
            <a:avLst/>
          </a:prstGeom>
          <a:noFill/>
        </p:spPr>
        <p:txBody>
          <a:bodyPr wrap="square" rtlCol="0">
            <a:spAutoFit/>
          </a:bodyPr>
          <a:lstStyle/>
          <a:p>
            <a:r>
              <a:rPr lang="en-US" sz="6000" dirty="0"/>
              <a:t>+</a:t>
            </a:r>
          </a:p>
        </p:txBody>
      </p:sp>
      <p:sp>
        <p:nvSpPr>
          <p:cNvPr id="6" name="TextBox 5">
            <a:extLst>
              <a:ext uri="{FF2B5EF4-FFF2-40B4-BE49-F238E27FC236}">
                <a16:creationId xmlns:a16="http://schemas.microsoft.com/office/drawing/2014/main" id="{B027DEE8-3EB0-48DB-AFD1-109A0C10F788}"/>
              </a:ext>
            </a:extLst>
          </p:cNvPr>
          <p:cNvSpPr txBox="1"/>
          <p:nvPr/>
        </p:nvSpPr>
        <p:spPr>
          <a:xfrm>
            <a:off x="6477724" y="3122474"/>
            <a:ext cx="6125029" cy="1754326"/>
          </a:xfrm>
          <a:prstGeom prst="rect">
            <a:avLst/>
          </a:prstGeom>
          <a:noFill/>
        </p:spPr>
        <p:txBody>
          <a:bodyPr wrap="square" rtlCol="0">
            <a:spAutoFit/>
          </a:bodyPr>
          <a:lstStyle/>
          <a:p>
            <a:r>
              <a:rPr lang="en-US" sz="5400" dirty="0"/>
              <a:t>in-network </a:t>
            </a:r>
            <a:r>
              <a:rPr lang="en-US" sz="5400" b="1" dirty="0">
                <a:solidFill>
                  <a:schemeClr val="accent5"/>
                </a:solidFill>
              </a:rPr>
              <a:t>coherence directory </a:t>
            </a:r>
          </a:p>
        </p:txBody>
      </p:sp>
      <p:grpSp>
        <p:nvGrpSpPr>
          <p:cNvPr id="10" name="Group 9">
            <a:extLst>
              <a:ext uri="{FF2B5EF4-FFF2-40B4-BE49-F238E27FC236}">
                <a16:creationId xmlns:a16="http://schemas.microsoft.com/office/drawing/2014/main" id="{FB5837E1-12BF-4158-8EC6-CB9B8948FF33}"/>
              </a:ext>
            </a:extLst>
          </p:cNvPr>
          <p:cNvGrpSpPr/>
          <p:nvPr/>
        </p:nvGrpSpPr>
        <p:grpSpPr>
          <a:xfrm>
            <a:off x="6612709" y="5106066"/>
            <a:ext cx="5855063" cy="3337469"/>
            <a:chOff x="6612709" y="5106066"/>
            <a:chExt cx="5855063" cy="3337469"/>
          </a:xfrm>
        </p:grpSpPr>
        <p:pic>
          <p:nvPicPr>
            <p:cNvPr id="8" name="Picture 7">
              <a:extLst>
                <a:ext uri="{FF2B5EF4-FFF2-40B4-BE49-F238E27FC236}">
                  <a16:creationId xmlns:a16="http://schemas.microsoft.com/office/drawing/2014/main" id="{595B704E-F4D2-4E0A-BAD1-E258339D0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502" y="5106066"/>
              <a:ext cx="5705475" cy="2952750"/>
            </a:xfrm>
            <a:prstGeom prst="rect">
              <a:avLst/>
            </a:prstGeom>
          </p:spPr>
        </p:pic>
        <p:sp>
          <p:nvSpPr>
            <p:cNvPr id="9" name="TextBox 8">
              <a:extLst>
                <a:ext uri="{FF2B5EF4-FFF2-40B4-BE49-F238E27FC236}">
                  <a16:creationId xmlns:a16="http://schemas.microsoft.com/office/drawing/2014/main" id="{A4A488A1-3C3E-41C5-9101-47C3114FCDD0}"/>
                </a:ext>
              </a:extLst>
            </p:cNvPr>
            <p:cNvSpPr txBox="1"/>
            <p:nvPr/>
          </p:nvSpPr>
          <p:spPr>
            <a:xfrm>
              <a:off x="6612709" y="7858760"/>
              <a:ext cx="5855063" cy="584775"/>
            </a:xfrm>
            <a:prstGeom prst="rect">
              <a:avLst/>
            </a:prstGeom>
            <a:noFill/>
          </p:spPr>
          <p:txBody>
            <a:bodyPr wrap="square" rtlCol="0">
              <a:spAutoFit/>
            </a:bodyPr>
            <a:lstStyle/>
            <a:p>
              <a:r>
                <a:rPr lang="en-US" sz="3200" dirty="0"/>
                <a:t>Barefoot P4 switch</a:t>
              </a:r>
            </a:p>
          </p:txBody>
        </p:sp>
      </p:grpSp>
    </p:spTree>
    <p:extLst>
      <p:ext uri="{BB962C8B-B14F-4D97-AF65-F5344CB8AC3E}">
        <p14:creationId xmlns:p14="http://schemas.microsoft.com/office/powerpoint/2010/main" val="1578499527"/>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IMING" val="|20.8"/>
</p:tagLst>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4074</TotalTime>
  <Words>3831</Words>
  <Application>Microsoft Macintosh PowerPoint</Application>
  <PresentationFormat>Custom</PresentationFormat>
  <Paragraphs>335</Paragraphs>
  <Slides>28</Slides>
  <Notes>26</Notes>
  <HiddenSlides>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Calibri Light</vt:lpstr>
      <vt:lpstr>Chalkboard SE Bold</vt:lpstr>
      <vt:lpstr>Chalkboard SE Regular</vt:lpstr>
      <vt:lpstr>Helvetica</vt:lpstr>
      <vt:lpstr>Helvetica Light</vt:lpstr>
      <vt:lpstr>Helvetica Neue</vt:lpstr>
      <vt:lpstr>Lucida Grande</vt:lpstr>
      <vt:lpstr>Office Theme</vt:lpstr>
      <vt:lpstr>Pegasus: Tolerating Skewed Workloads in Distributed Storage with In-Network Coherence Directories</vt:lpstr>
      <vt:lpstr>Many real-workloads are skewed and dynamic</vt:lpstr>
      <vt:lpstr>Skewed workloads lead to load imbalance</vt:lpstr>
      <vt:lpstr>Skewed workloads are diverse</vt:lpstr>
      <vt:lpstr>Two approaches to deal with  highly skewed workloads</vt:lpstr>
      <vt:lpstr>Existing solutions have  limitations</vt:lpstr>
      <vt:lpstr>Our system: Pegasus</vt:lpstr>
      <vt:lpstr>Observation: rack as a whole has  spare processing capacity</vt:lpstr>
      <vt:lpstr>Pegasus’ approach</vt:lpstr>
      <vt:lpstr>Coherence directory for replicated data</vt:lpstr>
      <vt:lpstr>Coherence directory illustrated</vt:lpstr>
      <vt:lpstr>Implementing coherence directory in the network</vt:lpstr>
      <vt:lpstr>Pegasus version-based coherence protocol</vt:lpstr>
      <vt:lpstr>Pegasus’ coherence protocol in action</vt:lpstr>
      <vt:lpstr>Other protocol details</vt:lpstr>
      <vt:lpstr>Coherence directory  switch implementation</vt:lpstr>
      <vt:lpstr>Efficient switch implementation</vt:lpstr>
      <vt:lpstr>Evaluation</vt:lpstr>
      <vt:lpstr>Pegasus is effective under  highly skewed workloads</vt:lpstr>
      <vt:lpstr>Pegasus equally effective under different read/write ratios</vt:lpstr>
      <vt:lpstr>Conclusion</vt:lpstr>
      <vt:lpstr>PowerPoint Presentation</vt:lpstr>
      <vt:lpstr>Two approaches to deal with  highly skewed workloads</vt:lpstr>
      <vt:lpstr>Two approaches to deal with  highly skewed workloads</vt:lpstr>
      <vt:lpstr>Coherence directory illustrated</vt:lpstr>
      <vt:lpstr>Coherence directory addresses  key challenges in selective replication </vt:lpstr>
      <vt:lpstr>PowerPoint Presentation</vt:lpstr>
      <vt:lpstr>Why O(nlogn) is sufficient?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Co-Designing Distributed Systems with Programmable Network Hardware</dc:title>
  <dc:creator>Jialin Li</dc:creator>
  <cp:lastModifiedBy>Xin Jin</cp:lastModifiedBy>
  <cp:revision>350</cp:revision>
  <dcterms:modified xsi:type="dcterms:W3CDTF">2020-10-30T04:52:28Z</dcterms:modified>
</cp:coreProperties>
</file>