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697" r:id="rId3"/>
    <p:sldId id="698" r:id="rId4"/>
    <p:sldId id="712" r:id="rId5"/>
    <p:sldId id="704" r:id="rId6"/>
    <p:sldId id="705" r:id="rId7"/>
    <p:sldId id="707" r:id="rId8"/>
    <p:sldId id="706" r:id="rId9"/>
    <p:sldId id="709" r:id="rId10"/>
    <p:sldId id="708" r:id="rId11"/>
    <p:sldId id="711" r:id="rId12"/>
    <p:sldId id="713" r:id="rId13"/>
    <p:sldId id="714" r:id="rId14"/>
    <p:sldId id="715" r:id="rId15"/>
    <p:sldId id="720" r:id="rId16"/>
    <p:sldId id="721" r:id="rId17"/>
    <p:sldId id="722" r:id="rId18"/>
    <p:sldId id="723" r:id="rId19"/>
    <p:sldId id="725" r:id="rId20"/>
    <p:sldId id="796" r:id="rId21"/>
    <p:sldId id="797" r:id="rId22"/>
    <p:sldId id="799" r:id="rId23"/>
    <p:sldId id="800" r:id="rId24"/>
    <p:sldId id="801" r:id="rId25"/>
    <p:sldId id="802" r:id="rId26"/>
    <p:sldId id="803" r:id="rId27"/>
    <p:sldId id="745" r:id="rId28"/>
    <p:sldId id="746" r:id="rId29"/>
    <p:sldId id="747" r:id="rId30"/>
    <p:sldId id="535" r:id="rId31"/>
    <p:sldId id="752" r:id="rId32"/>
    <p:sldId id="753" r:id="rId33"/>
    <p:sldId id="754" r:id="rId34"/>
    <p:sldId id="755" r:id="rId35"/>
    <p:sldId id="756" r:id="rId36"/>
    <p:sldId id="757" r:id="rId37"/>
    <p:sldId id="758" r:id="rId38"/>
    <p:sldId id="759" r:id="rId39"/>
    <p:sldId id="760" r:id="rId40"/>
    <p:sldId id="761" r:id="rId41"/>
    <p:sldId id="763" r:id="rId42"/>
    <p:sldId id="764" r:id="rId43"/>
    <p:sldId id="765" r:id="rId44"/>
    <p:sldId id="766" r:id="rId45"/>
    <p:sldId id="808" r:id="rId46"/>
    <p:sldId id="771" r:id="rId47"/>
    <p:sldId id="772" r:id="rId48"/>
    <p:sldId id="773" r:id="rId49"/>
    <p:sldId id="774" r:id="rId50"/>
    <p:sldId id="775" r:id="rId51"/>
    <p:sldId id="777" r:id="rId52"/>
    <p:sldId id="779" r:id="rId53"/>
    <p:sldId id="780" r:id="rId54"/>
    <p:sldId id="536" r:id="rId55"/>
    <p:sldId id="781" r:id="rId56"/>
    <p:sldId id="543" r:id="rId57"/>
    <p:sldId id="546" r:id="rId58"/>
    <p:sldId id="548" r:id="rId59"/>
    <p:sldId id="549" r:id="rId60"/>
    <p:sldId id="550" r:id="rId61"/>
    <p:sldId id="809" r:id="rId62"/>
    <p:sldId id="552" r:id="rId63"/>
    <p:sldId id="571" r:id="rId64"/>
    <p:sldId id="804" r:id="rId65"/>
    <p:sldId id="806" r:id="rId66"/>
    <p:sldId id="807" r:id="rId67"/>
    <p:sldId id="784" r:id="rId68"/>
    <p:sldId id="785" r:id="rId69"/>
    <p:sldId id="570" r:id="rId70"/>
    <p:sldId id="416" r:id="rId71"/>
    <p:sldId id="25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8ABBF8C-9BE5-564A-BC70-7E67D269249B}">
          <p14:sldIdLst>
            <p14:sldId id="256"/>
            <p14:sldId id="697"/>
            <p14:sldId id="698"/>
            <p14:sldId id="712"/>
            <p14:sldId id="704"/>
            <p14:sldId id="705"/>
            <p14:sldId id="707"/>
            <p14:sldId id="706"/>
            <p14:sldId id="709"/>
            <p14:sldId id="708"/>
            <p14:sldId id="711"/>
          </p14:sldIdLst>
        </p14:section>
        <p14:section name="Service Composition" id="{FB33071A-3A60-4549-B8D4-40C766963DCD}">
          <p14:sldIdLst>
            <p14:sldId id="713"/>
            <p14:sldId id="714"/>
            <p14:sldId id="715"/>
            <p14:sldId id="720"/>
            <p14:sldId id="721"/>
            <p14:sldId id="722"/>
            <p14:sldId id="723"/>
            <p14:sldId id="725"/>
            <p14:sldId id="796"/>
            <p14:sldId id="797"/>
            <p14:sldId id="799"/>
            <p14:sldId id="800"/>
            <p14:sldId id="801"/>
            <p14:sldId id="802"/>
            <p14:sldId id="803"/>
            <p14:sldId id="745"/>
            <p14:sldId id="746"/>
            <p14:sldId id="747"/>
            <p14:sldId id="535"/>
          </p14:sldIdLst>
        </p14:section>
        <p14:section name="Network update" id="{D4A070F9-590D-CD44-B709-B8E3B4AB54FA}">
          <p14:sldIdLst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3"/>
            <p14:sldId id="764"/>
            <p14:sldId id="765"/>
            <p14:sldId id="766"/>
            <p14:sldId id="808"/>
            <p14:sldId id="771"/>
            <p14:sldId id="772"/>
            <p14:sldId id="773"/>
            <p14:sldId id="774"/>
            <p14:sldId id="775"/>
            <p14:sldId id="777"/>
            <p14:sldId id="779"/>
            <p14:sldId id="780"/>
            <p14:sldId id="536"/>
          </p14:sldIdLst>
        </p14:section>
        <p14:section name="Bulk transfer" id="{C4CB1D8E-D921-D748-82ED-B7E205FC2738}">
          <p14:sldIdLst>
            <p14:sldId id="781"/>
            <p14:sldId id="543"/>
            <p14:sldId id="546"/>
            <p14:sldId id="548"/>
            <p14:sldId id="549"/>
            <p14:sldId id="550"/>
            <p14:sldId id="809"/>
            <p14:sldId id="552"/>
            <p14:sldId id="571"/>
            <p14:sldId id="804"/>
            <p14:sldId id="806"/>
            <p14:sldId id="807"/>
            <p14:sldId id="784"/>
            <p14:sldId id="785"/>
            <p14:sldId id="570"/>
          </p14:sldIdLst>
        </p14:section>
        <p14:section name="Conclustion" id="{1735D948-776E-9641-A5EE-81B837513B5B}">
          <p14:sldIdLst>
            <p14:sldId id="41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E3E02"/>
    <a:srgbClr val="D99694"/>
    <a:srgbClr val="E8D0D0"/>
    <a:srgbClr val="F4E9E9"/>
    <a:srgbClr val="EE4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8"/>
    <p:restoredTop sz="74841"/>
  </p:normalViewPr>
  <p:slideViewPr>
    <p:cSldViewPr snapToGrid="0" snapToObjects="1">
      <p:cViewPr>
        <p:scale>
          <a:sx n="100" d="100"/>
          <a:sy n="100" d="100"/>
        </p:scale>
        <p:origin x="912" y="-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26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xinjin/Dropbox/01_Research/04_FlowMaster/Paper/Talks/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xinjin/Dropbox/01_Research/04_FlowMaster/Paper/Talks/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xinjin/Dropbox/01_Research/06_NetworkUpdate/Paper/talk/Evaluation_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Sheet1!$X$171</c:f>
              <c:strCache>
                <c:ptCount val="1"/>
                <c:pt idx="0">
                  <c:v>Naïve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Sheet1!$W$172:$W$177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Sheet1!$X$172:$X$177</c:f>
              <c:numCache>
                <c:formatCode>General</c:formatCode>
                <c:ptCount val="6"/>
                <c:pt idx="0">
                  <c:v>20.29809501</c:v>
                </c:pt>
                <c:pt idx="1">
                  <c:v>41.06949874</c:v>
                </c:pt>
                <c:pt idx="2">
                  <c:v>85.13778139999934</c:v>
                </c:pt>
                <c:pt idx="3">
                  <c:v>207.36597468</c:v>
                </c:pt>
                <c:pt idx="4">
                  <c:v>653.77103799</c:v>
                </c:pt>
                <c:pt idx="5">
                  <c:v>1295.20583799</c:v>
                </c:pt>
              </c:numCache>
            </c:numRef>
          </c:val>
        </c:ser>
        <c:ser>
          <c:idx val="1"/>
          <c:order val="1"/>
          <c:tx>
            <c:strRef>
              <c:f>Sheet1!$Y$171</c:f>
              <c:strCache>
                <c:ptCount val="1"/>
                <c:pt idx="0">
                  <c:v>Incremental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cat>
            <c:strRef>
              <c:f>Sheet1!$W$172:$W$177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Sheet1!$Y$172:$Y$177</c:f>
              <c:numCache>
                <c:formatCode>General</c:formatCode>
                <c:ptCount val="6"/>
                <c:pt idx="0">
                  <c:v>0.23763836</c:v>
                </c:pt>
                <c:pt idx="1">
                  <c:v>0.55556856</c:v>
                </c:pt>
                <c:pt idx="2">
                  <c:v>1.10212753</c:v>
                </c:pt>
                <c:pt idx="3">
                  <c:v>3.03952759</c:v>
                </c:pt>
                <c:pt idx="4">
                  <c:v>6.90853573</c:v>
                </c:pt>
                <c:pt idx="5">
                  <c:v>13.29034688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1845456"/>
        <c:axId val="-2051851856"/>
      </c:barChart>
      <c:catAx>
        <c:axId val="-205184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L3 Router Policy Size</a:t>
                </a:r>
              </a:p>
              <a:p>
                <a:pPr>
                  <a:defRPr/>
                </a:pPr>
                <a:r>
                  <a:rPr lang="en-US"/>
                  <a:t>(Log-Scale)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851856"/>
        <c:crossesAt val="0.001"/>
        <c:auto val="1"/>
        <c:lblAlgn val="ctr"/>
        <c:lblOffset val="100"/>
        <c:noMultiLvlLbl val="0"/>
      </c:catAx>
      <c:valAx>
        <c:axId val="-2051851856"/>
        <c:scaling>
          <c:logBase val="10.0"/>
          <c:orientation val="minMax"/>
          <c:max val="10000.0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  <a:p>
                <a:pPr>
                  <a:defRPr/>
                </a:pPr>
                <a:r>
                  <a:rPr lang="en-US"/>
                  <a:t>(Log-Scale)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84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Sheet1!$X$190</c:f>
              <c:strCache>
                <c:ptCount val="1"/>
                <c:pt idx="0">
                  <c:v>Naïve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Sheet1!$W$191:$W$196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Sheet1!$X$191:$X$196</c:f>
              <c:numCache>
                <c:formatCode>General</c:formatCode>
                <c:ptCount val="6"/>
                <c:pt idx="0">
                  <c:v>10293.19</c:v>
                </c:pt>
                <c:pt idx="1">
                  <c:v>19538.98</c:v>
                </c:pt>
                <c:pt idx="2">
                  <c:v>37984.67</c:v>
                </c:pt>
                <c:pt idx="3">
                  <c:v>74979.24000000001</c:v>
                </c:pt>
                <c:pt idx="4">
                  <c:v>184927.41</c:v>
                </c:pt>
                <c:pt idx="5">
                  <c:v>368753.53</c:v>
                </c:pt>
              </c:numCache>
            </c:numRef>
          </c:val>
        </c:ser>
        <c:ser>
          <c:idx val="1"/>
          <c:order val="1"/>
          <c:tx>
            <c:strRef>
              <c:f>Sheet1!$Y$190</c:f>
              <c:strCache>
                <c:ptCount val="1"/>
                <c:pt idx="0">
                  <c:v>Incremental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cat>
            <c:strRef>
              <c:f>Sheet1!$W$191:$W$196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Sheet1!$Y$191:$Y$196</c:f>
              <c:numCache>
                <c:formatCode>General</c:formatCode>
                <c:ptCount val="6"/>
                <c:pt idx="0">
                  <c:v>138.74</c:v>
                </c:pt>
                <c:pt idx="1">
                  <c:v>275.79</c:v>
                </c:pt>
                <c:pt idx="2">
                  <c:v>549.98</c:v>
                </c:pt>
                <c:pt idx="3">
                  <c:v>1101.25</c:v>
                </c:pt>
                <c:pt idx="4">
                  <c:v>2202.71</c:v>
                </c:pt>
                <c:pt idx="5">
                  <c:v>4401.5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0369072"/>
        <c:axId val="-2048962832"/>
      </c:barChart>
      <c:catAx>
        <c:axId val="-2050369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L3 Router Policy Size</a:t>
                </a:r>
              </a:p>
              <a:p>
                <a:pPr>
                  <a:defRPr/>
                </a:pPr>
                <a:r>
                  <a:rPr lang="en-US"/>
                  <a:t>(Log-Scale)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962832"/>
        <c:crossesAt val="0.0"/>
        <c:auto val="1"/>
        <c:lblAlgn val="ctr"/>
        <c:lblOffset val="100"/>
        <c:noMultiLvlLbl val="0"/>
      </c:catAx>
      <c:valAx>
        <c:axId val="-2048962832"/>
        <c:scaling>
          <c:logBase val="10.0"/>
          <c:orientation val="minMax"/>
          <c:max val="1.0E6"/>
          <c:min val="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Update Operations</a:t>
                </a:r>
              </a:p>
              <a:p>
                <a:pPr>
                  <a:defRPr/>
                </a:pPr>
                <a:r>
                  <a:rPr lang="en-US"/>
                  <a:t>(Log-Scale)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36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Sheet1!$C$9</c:f>
              <c:strCache>
                <c:ptCount val="1"/>
                <c:pt idx="0">
                  <c:v>SWAN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Sheet1!$A$10:$A$11</c:f>
              <c:strCache>
                <c:ptCount val="2"/>
                <c:pt idx="0">
                  <c:v>WAN TE</c:v>
                </c:pt>
                <c:pt idx="1">
                  <c:v>Data Center TE</c:v>
                </c:pt>
              </c:strCache>
            </c:strRef>
          </c:cat>
          <c:val>
            <c:numRef>
              <c:f>Sheet1!$C$10:$C$11</c:f>
              <c:numCache>
                <c:formatCode>General</c:formatCode>
                <c:ptCount val="2"/>
                <c:pt idx="0">
                  <c:v>1.496</c:v>
                </c:pt>
                <c:pt idx="1">
                  <c:v>3.297</c:v>
                </c:pt>
              </c:numCache>
            </c:numRef>
          </c:val>
        </c:ser>
        <c:ser>
          <c:idx val="2"/>
          <c:order val="1"/>
          <c:tx>
            <c:strRef>
              <c:f>Sheet1!$D$9</c:f>
              <c:strCache>
                <c:ptCount val="1"/>
                <c:pt idx="0">
                  <c:v>Our solution</c:v>
                </c:pt>
              </c:strCache>
            </c:strRef>
          </c:tx>
          <c:spPr>
            <a:solidFill>
              <a:srgbClr val="C0504D"/>
            </a:solidFill>
          </c:spPr>
          <c:invertIfNegative val="0"/>
          <c:cat>
            <c:strRef>
              <c:f>Sheet1!$A$10:$A$11</c:f>
              <c:strCache>
                <c:ptCount val="2"/>
                <c:pt idx="0">
                  <c:v>WAN TE</c:v>
                </c:pt>
                <c:pt idx="1">
                  <c:v>Data Center TE</c:v>
                </c:pt>
              </c:strCache>
            </c:strRef>
          </c:cat>
          <c:val>
            <c:numRef>
              <c:f>Sheet1!$D$10:$D$11</c:f>
              <c:numCache>
                <c:formatCode>General</c:formatCode>
                <c:ptCount val="2"/>
                <c:pt idx="0">
                  <c:v>0.795</c:v>
                </c:pt>
                <c:pt idx="1">
                  <c:v>1.819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4608384"/>
        <c:axId val="-2054543984"/>
      </c:barChart>
      <c:catAx>
        <c:axId val="-2054608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54543984"/>
        <c:crosses val="autoZero"/>
        <c:auto val="1"/>
        <c:lblAlgn val="ctr"/>
        <c:lblOffset val="100"/>
        <c:noMultiLvlLbl val="0"/>
      </c:catAx>
      <c:valAx>
        <c:axId val="-2054543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Media Update Time (second)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54608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 b="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C8C0-1B8F-7E47-980C-A1DBFB35F574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58682-CBDE-F547-BC6D-74D96FA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7672B-2988-4644-9BD8-DBE0C75A3BDD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0DB52-DEDB-BF41-BFD8-41C31856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4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0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9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40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4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4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9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1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8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9316-F5F1-4743-B0DF-2B4965841BC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9316-F5F1-4743-B0DF-2B4965841BC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5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9316-F5F1-4743-B0DF-2B4965841BC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8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9316-F5F1-4743-B0DF-2B4965841BC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4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9316-F5F1-4743-B0DF-2B4965841BC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3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10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9316-F5F1-4743-B0DF-2B4965841BC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1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9316-F5F1-4743-B0DF-2B4965841BC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6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9316-F5F1-4743-B0DF-2B4965841BC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29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3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9316-F5F1-4743-B0DF-2B4965841B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DB52-DEDB-BF41-BFD8-41C318567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65D9-07A4-0947-9EA1-827248A27503}" type="datetime1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4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EC6-59FF-1E4C-B435-3D1E74F67DA0}" type="datetime1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A4D2-8319-764D-AA0A-7F31BF213758}" type="datetime1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243-3CDB-7E41-B13F-25EC373454EA}" type="datetime1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986D-7E85-3344-BDF6-BDA3F4662034}" type="datetime1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CDC4-DB2C-2241-A65A-408CF6476A37}" type="datetime1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6B37-F391-3449-9506-BF17698350E3}" type="datetime1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07C-E3AA-D846-85F6-A517460675A2}" type="datetime1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1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C17E-D101-3E4A-8D76-F18EB2F6A039}" type="datetime1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8196-E439-1942-8303-5175A7CF6DED}" type="datetime1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929A-0B8A-564B-8BA1-CB5156D7FC57}" type="datetime1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8F48-6959-E748-8399-A4159E57B0A7}" type="datetime1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CFFF863-773A-3B49-81D3-3EAEA57CF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Grande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njin/CoVisor" TargetMode="External"/><Relationship Id="rId4" Type="http://schemas.openxmlformats.org/officeDocument/2006/relationships/image" Target="../media/image14.tiff"/><Relationship Id="rId5" Type="http://schemas.openxmlformats.org/officeDocument/2006/relationships/image" Target="../media/image15.tiff"/><Relationship Id="rId6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visor.cs.princeton.edu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tiff"/><Relationship Id="rId5" Type="http://schemas.openxmlformats.org/officeDocument/2006/relationships/image" Target="../media/image22.tiff"/><Relationship Id="rId6" Type="http://schemas.openxmlformats.org/officeDocument/2006/relationships/image" Target="../media/image23.tiff"/><Relationship Id="rId7" Type="http://schemas.openxmlformats.org/officeDocument/2006/relationships/image" Target="../media/image24.tiff"/><Relationship Id="rId8" Type="http://schemas.openxmlformats.org/officeDocument/2006/relationships/image" Target="../media/image2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0603"/>
            <a:ext cx="7772400" cy="1956736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Dynamic Control of Software-Defined Networks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2921000"/>
            <a:ext cx="7607300" cy="2641600"/>
          </a:xfrm>
        </p:spPr>
        <p:txBody>
          <a:bodyPr>
            <a:noAutofit/>
          </a:bodyPr>
          <a:lstStyle/>
          <a:p>
            <a:endParaRPr lang="en-US" sz="100" dirty="0" smtClean="0"/>
          </a:p>
          <a:p>
            <a:r>
              <a:rPr lang="en-US" sz="3600" dirty="0" smtClean="0"/>
              <a:t>Xin </a:t>
            </a:r>
            <a:r>
              <a:rPr lang="en-US" sz="3600" dirty="0" err="1" smtClean="0"/>
              <a:t>Jin</a:t>
            </a:r>
            <a:endParaRPr lang="en-US" sz="3600" dirty="0" smtClean="0"/>
          </a:p>
          <a:p>
            <a:endParaRPr lang="en-US" sz="100" b="1" dirty="0" smtClean="0"/>
          </a:p>
          <a:p>
            <a:r>
              <a:rPr lang="en-US" dirty="0" smtClean="0"/>
              <a:t>Committee: Jennifer Rexford (advisor),</a:t>
            </a:r>
          </a:p>
          <a:p>
            <a:r>
              <a:rPr lang="en-US" dirty="0" smtClean="0"/>
              <a:t>David Walker, </a:t>
            </a:r>
            <a:r>
              <a:rPr lang="en-US" dirty="0" err="1"/>
              <a:t>Ratul</a:t>
            </a:r>
            <a:r>
              <a:rPr lang="en-US" dirty="0"/>
              <a:t> Mahajan, Nick </a:t>
            </a:r>
            <a:r>
              <a:rPr lang="en-US" dirty="0" err="1" smtClean="0"/>
              <a:t>Feamster</a:t>
            </a:r>
            <a:r>
              <a:rPr lang="en-US" dirty="0" smtClean="0"/>
              <a:t>, </a:t>
            </a:r>
            <a:r>
              <a:rPr lang="en-US" dirty="0" err="1" smtClean="0"/>
              <a:t>Aarti</a:t>
            </a:r>
            <a:r>
              <a:rPr lang="en-US" dirty="0" smtClean="0"/>
              <a:t> Gupta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15" y="5549008"/>
            <a:ext cx="2395710" cy="6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Many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Jointly managing the network and optical layers</a:t>
            </a:r>
          </a:p>
          <a:p>
            <a:endParaRPr lang="en-US" dirty="0"/>
          </a:p>
          <a:p>
            <a:r>
              <a:rPr lang="en-US" dirty="0" smtClean="0"/>
              <a:t>Dynamically changing device configurations in face of network events</a:t>
            </a:r>
          </a:p>
          <a:p>
            <a:endParaRPr lang="en-US" dirty="0"/>
          </a:p>
          <a:p>
            <a:r>
              <a:rPr lang="en-US" dirty="0" smtClean="0"/>
              <a:t>Coordinating updates between the network and optical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10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08200" y="1866900"/>
            <a:ext cx="2926080" cy="43891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08600" y="1866900"/>
            <a:ext cx="2926080" cy="43891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44800" y="1909680"/>
            <a:ext cx="1495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Efficient</a:t>
            </a:r>
          </a:p>
          <a:p>
            <a:pPr algn="ctr"/>
            <a:r>
              <a:rPr lang="en-US" sz="2400" b="1" dirty="0" smtClean="0"/>
              <a:t>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81700" y="1909680"/>
            <a:ext cx="152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System</a:t>
            </a:r>
          </a:p>
          <a:p>
            <a:pPr algn="ctr"/>
            <a:r>
              <a:rPr lang="en-US" sz="2400" b="1" dirty="0" smtClean="0"/>
              <a:t>prototype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0791" y="2971132"/>
            <a:ext cx="12137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CoVisor</a:t>
            </a:r>
            <a:endParaRPr lang="en-US" sz="2400" b="1" dirty="0"/>
          </a:p>
          <a:p>
            <a:pPr algn="ctr"/>
            <a:r>
              <a:rPr lang="en-US" b="1" dirty="0" smtClean="0"/>
              <a:t>[NSDI’15]</a:t>
            </a:r>
            <a:endParaRPr lang="en-US" sz="1600" b="1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2260600" y="2882232"/>
            <a:ext cx="2560320" cy="914400"/>
          </a:xfrm>
          <a:prstGeom prst="roundRect">
            <a:avLst/>
          </a:prstGeom>
          <a:noFill/>
          <a:ln w="381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Efficient policy compilation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99100" y="2882232"/>
            <a:ext cx="2560320" cy="914400"/>
          </a:xfrm>
          <a:prstGeom prst="roundRect">
            <a:avLst/>
          </a:prstGeom>
          <a:noFill/>
          <a:ln w="381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Open-source prototype, integrated into ONOS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974" y="4088732"/>
            <a:ext cx="1659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Dionysus</a:t>
            </a:r>
          </a:p>
          <a:p>
            <a:pPr algn="ctr"/>
            <a:r>
              <a:rPr lang="en-US" b="1" dirty="0" smtClean="0"/>
              <a:t>[SIGCOMM’14]</a:t>
            </a:r>
            <a:endParaRPr lang="en-US" sz="1600" b="1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2286000" y="3987132"/>
            <a:ext cx="2560320" cy="914400"/>
          </a:xfrm>
          <a:prstGeom prst="roundRect">
            <a:avLst/>
          </a:prstGeom>
          <a:noFill/>
          <a:ln w="381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Efficient update </a:t>
            </a:r>
            <a:r>
              <a:rPr lang="en-US" sz="2000" dirty="0" smtClean="0">
                <a:solidFill>
                  <a:schemeClr val="tx1"/>
                </a:solidFill>
              </a:rPr>
              <a:t>scheduling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99100" y="3987132"/>
            <a:ext cx="2560320" cy="914400"/>
          </a:xfrm>
          <a:prstGeom prst="roundRect">
            <a:avLst/>
          </a:prstGeom>
          <a:noFill/>
          <a:ln w="381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Prototype on real </a:t>
            </a:r>
            <a:r>
              <a:rPr lang="en-US" sz="2000" dirty="0" err="1" smtClean="0">
                <a:solidFill>
                  <a:schemeClr val="tx1"/>
                </a:solidFill>
              </a:rPr>
              <a:t>testbed</a:t>
            </a:r>
            <a:r>
              <a:rPr lang="en-US" sz="2000" dirty="0" smtClean="0">
                <a:solidFill>
                  <a:schemeClr val="tx1"/>
                </a:solidFill>
              </a:rPr>
              <a:t>, evaluation on realistic 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569" y="5168232"/>
            <a:ext cx="1664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Owan</a:t>
            </a:r>
            <a:endParaRPr lang="en-US" sz="2400" b="1" dirty="0" smtClean="0"/>
          </a:p>
          <a:p>
            <a:pPr algn="ctr"/>
            <a:r>
              <a:rPr lang="en-US" b="1" dirty="0" smtClean="0"/>
              <a:t>[SIGCOMM’16]</a:t>
            </a:r>
            <a:endParaRPr lang="en-US" sz="1600" b="1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2286000" y="5117432"/>
            <a:ext cx="2560320" cy="914400"/>
          </a:xfrm>
          <a:prstGeom prst="roundRect">
            <a:avLst/>
          </a:prstGeom>
          <a:noFill/>
          <a:ln w="381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Efficient topology reconfiguration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9100" y="5117432"/>
            <a:ext cx="2560320" cy="914400"/>
          </a:xfrm>
          <a:prstGeom prst="roundRect">
            <a:avLst/>
          </a:prstGeom>
          <a:noFill/>
          <a:ln w="381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Prototype on real </a:t>
            </a:r>
            <a:r>
              <a:rPr lang="en-US" sz="2000" dirty="0" err="1" smtClean="0">
                <a:solidFill>
                  <a:schemeClr val="tx1"/>
                </a:solidFill>
              </a:rPr>
              <a:t>testbed</a:t>
            </a:r>
            <a:r>
              <a:rPr lang="en-US" sz="2000" dirty="0" smtClean="0">
                <a:solidFill>
                  <a:schemeClr val="tx1"/>
                </a:solidFill>
              </a:rPr>
              <a:t>, evaluation on realistic data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3626"/>
            <a:ext cx="7886700" cy="1325563"/>
          </a:xfrm>
        </p:spPr>
        <p:txBody>
          <a:bodyPr/>
          <a:lstStyle/>
          <a:p>
            <a:r>
              <a:rPr lang="en-US" dirty="0" err="1" smtClean="0"/>
              <a:t>CoVisor</a:t>
            </a:r>
            <a:r>
              <a:rPr lang="en-US" dirty="0" smtClean="0"/>
              <a:t>: Dynamic Service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33999"/>
            <a:ext cx="7886700" cy="84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[NSDI’15] Xin </a:t>
            </a:r>
            <a:r>
              <a:rPr lang="en-US" sz="1800" dirty="0" err="1"/>
              <a:t>Jin</a:t>
            </a:r>
            <a:r>
              <a:rPr lang="en-US" sz="1800" dirty="0"/>
              <a:t>, Jennifer </a:t>
            </a:r>
            <a:r>
              <a:rPr lang="en-US" sz="1800" dirty="0" err="1"/>
              <a:t>Gossels</a:t>
            </a:r>
            <a:r>
              <a:rPr lang="en-US" sz="1800" dirty="0"/>
              <a:t>, Jennifer Rexford, David Walker, “</a:t>
            </a:r>
            <a:r>
              <a:rPr lang="en-US" sz="1800" dirty="0" err="1"/>
              <a:t>CoVisor</a:t>
            </a:r>
            <a:r>
              <a:rPr lang="en-US" sz="1800" dirty="0"/>
              <a:t>: A compositional hypervisor for software-defined networks”, in USENIX Symposium on Networked </a:t>
            </a:r>
            <a:r>
              <a:rPr lang="en-US" sz="1800" dirty="0" smtClean="0"/>
              <a:t>Systems </a:t>
            </a:r>
            <a:r>
              <a:rPr lang="en-US" sz="1800" dirty="0"/>
              <a:t>Design and Implementation (NSDI), May 2015.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0528" y="2159616"/>
            <a:ext cx="1371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Routing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5200" y="2159616"/>
            <a:ext cx="1709928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Load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Balancing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6424" y="2159616"/>
            <a:ext cx="155448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Monitoring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99423" y="2159616"/>
            <a:ext cx="1371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Firewall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9500" y="3289300"/>
            <a:ext cx="7040880" cy="4572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 Platform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594170" y="45026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156270" y="39184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724470" y="53408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616770" y="41597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184970" y="52138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stCxn id="29" idx="2"/>
            <a:endCxn id="27" idx="5"/>
          </p:cNvCxnSpPr>
          <p:nvPr/>
        </p:nvCxnSpPr>
        <p:spPr>
          <a:xfrm flipH="1" flipV="1">
            <a:off x="2984415" y="4892856"/>
            <a:ext cx="740055" cy="676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1" idx="2"/>
            <a:endCxn id="29" idx="6"/>
          </p:cNvCxnSpPr>
          <p:nvPr/>
        </p:nvCxnSpPr>
        <p:spPr>
          <a:xfrm flipH="1">
            <a:off x="4181670" y="5442411"/>
            <a:ext cx="1003300" cy="127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7" idx="2"/>
          </p:cNvCxnSpPr>
          <p:nvPr/>
        </p:nvCxnSpPr>
        <p:spPr>
          <a:xfrm flipH="1">
            <a:off x="1727200" y="4731211"/>
            <a:ext cx="866970" cy="588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4"/>
            <a:endCxn id="31" idx="7"/>
          </p:cNvCxnSpPr>
          <p:nvPr/>
        </p:nvCxnSpPr>
        <p:spPr>
          <a:xfrm flipH="1">
            <a:off x="5575215" y="4616911"/>
            <a:ext cx="270155" cy="6638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7"/>
          </p:cNvCxnSpPr>
          <p:nvPr/>
        </p:nvCxnSpPr>
        <p:spPr>
          <a:xfrm flipH="1">
            <a:off x="6007015" y="3987800"/>
            <a:ext cx="1104985" cy="23886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" idx="5"/>
          </p:cNvCxnSpPr>
          <p:nvPr/>
        </p:nvCxnSpPr>
        <p:spPr>
          <a:xfrm flipH="1" flipV="1">
            <a:off x="5575215" y="5604056"/>
            <a:ext cx="1511385" cy="32684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27" idx="7"/>
          </p:cNvCxnSpPr>
          <p:nvPr/>
        </p:nvCxnSpPr>
        <p:spPr>
          <a:xfrm flipH="1">
            <a:off x="2984415" y="4147011"/>
            <a:ext cx="1171855" cy="422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8" idx="6"/>
          </p:cNvCxnSpPr>
          <p:nvPr/>
        </p:nvCxnSpPr>
        <p:spPr>
          <a:xfrm flipH="1" flipV="1">
            <a:off x="4613470" y="4147011"/>
            <a:ext cx="1070255" cy="796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5"/>
            <a:endCxn id="31" idx="1"/>
          </p:cNvCxnSpPr>
          <p:nvPr/>
        </p:nvCxnSpPr>
        <p:spPr>
          <a:xfrm>
            <a:off x="4546515" y="4308656"/>
            <a:ext cx="705410" cy="9721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62100" y="502920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Manage multiple services</a:t>
            </a:r>
            <a:br>
              <a:rPr lang="en-US" dirty="0" smtClean="0"/>
            </a:br>
            <a:r>
              <a:rPr lang="en-US" dirty="0" smtClean="0"/>
              <a:t>on the same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network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13</a:t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594170" y="52392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156270" y="4655011"/>
            <a:ext cx="457200" cy="4572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724470" y="60774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616770" y="48963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184970" y="59504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1" name="Straight Arrow Connector 10"/>
          <p:cNvCxnSpPr>
            <a:stCxn id="8" idx="2"/>
            <a:endCxn id="6" idx="5"/>
          </p:cNvCxnSpPr>
          <p:nvPr/>
        </p:nvCxnSpPr>
        <p:spPr>
          <a:xfrm flipH="1" flipV="1">
            <a:off x="2984415" y="5629456"/>
            <a:ext cx="740055" cy="676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  <a:endCxn id="8" idx="6"/>
          </p:cNvCxnSpPr>
          <p:nvPr/>
        </p:nvCxnSpPr>
        <p:spPr>
          <a:xfrm flipH="1">
            <a:off x="4181670" y="6179011"/>
            <a:ext cx="1003300" cy="127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1727200" y="5467811"/>
            <a:ext cx="866970" cy="588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0" idx="7"/>
          </p:cNvCxnSpPr>
          <p:nvPr/>
        </p:nvCxnSpPr>
        <p:spPr>
          <a:xfrm flipH="1">
            <a:off x="5575215" y="5353511"/>
            <a:ext cx="270155" cy="6638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6007015" y="4724400"/>
            <a:ext cx="1104985" cy="23886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5"/>
          </p:cNvCxnSpPr>
          <p:nvPr/>
        </p:nvCxnSpPr>
        <p:spPr>
          <a:xfrm flipH="1" flipV="1">
            <a:off x="5575215" y="6340656"/>
            <a:ext cx="1511385" cy="32684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6" idx="7"/>
          </p:cNvCxnSpPr>
          <p:nvPr/>
        </p:nvCxnSpPr>
        <p:spPr>
          <a:xfrm flipH="1">
            <a:off x="2984415" y="4883611"/>
            <a:ext cx="1171855" cy="422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7" idx="6"/>
          </p:cNvCxnSpPr>
          <p:nvPr/>
        </p:nvCxnSpPr>
        <p:spPr>
          <a:xfrm flipH="1" flipV="1">
            <a:off x="4613470" y="4883611"/>
            <a:ext cx="1070255" cy="796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65928" y="2312016"/>
            <a:ext cx="1371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Routing</a:t>
            </a:r>
            <a:endParaRPr lang="en-US" sz="2200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7" idx="5"/>
            <a:endCxn id="10" idx="1"/>
          </p:cNvCxnSpPr>
          <p:nvPr/>
        </p:nvCxnSpPr>
        <p:spPr>
          <a:xfrm>
            <a:off x="4546515" y="5045256"/>
            <a:ext cx="705410" cy="9721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73500" y="45085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0" y="44958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56100" y="5029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</a:t>
            </a:r>
            <a:endParaRPr lang="en-US" dirty="0"/>
          </a:p>
        </p:txBody>
      </p:sp>
      <p:sp>
        <p:nvSpPr>
          <p:cNvPr id="66" name="Right Arrow 65"/>
          <p:cNvSpPr/>
          <p:nvPr/>
        </p:nvSpPr>
        <p:spPr>
          <a:xfrm rot="20436282">
            <a:off x="3016039" y="4517991"/>
            <a:ext cx="804672" cy="548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203699" y="2197100"/>
          <a:ext cx="3746501" cy="11150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201"/>
                <a:gridCol w="18161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dstip</a:t>
                      </a:r>
                      <a:r>
                        <a:rPr lang="en-US" dirty="0" smtClean="0"/>
                        <a:t>=2.0.*.*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562100" y="576580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Network</a:t>
            </a:r>
            <a:endParaRPr lang="en-US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127500" y="17272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Policy on switch A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40300" y="5422900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“other traffic”  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3288013">
            <a:off x="4366620" y="5603635"/>
            <a:ext cx="807208" cy="3200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262837">
            <a:off x="4873938" y="4579644"/>
            <a:ext cx="807208" cy="3200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38700" y="4165600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  <a:ea typeface="Arial" charset="0"/>
                <a:cs typeface="Arial" charset="0"/>
              </a:rPr>
              <a:t>dstip</a:t>
            </a:r>
            <a:r>
              <a:rPr lang="en-US" sz="2400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=2.0.*.*   </a:t>
            </a:r>
            <a:endParaRPr lang="en-US" sz="2400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32" name="Left-Right Arrow 31"/>
          <p:cNvSpPr/>
          <p:nvPr/>
        </p:nvSpPr>
        <p:spPr>
          <a:xfrm rot="5400000">
            <a:off x="4013271" y="3784671"/>
            <a:ext cx="698500" cy="495158"/>
          </a:xfrm>
          <a:prstGeom prst="leftRightArrow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3" grpId="0"/>
      <p:bldP spid="40" grpId="0"/>
      <p:bldP spid="41" grpId="0" animBg="1"/>
      <p:bldP spid="42" grpId="0" animBg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2536826"/>
            <a:ext cx="8121650" cy="1325563"/>
          </a:xfrm>
        </p:spPr>
        <p:txBody>
          <a:bodyPr/>
          <a:lstStyle/>
          <a:p>
            <a:r>
              <a:rPr lang="en-US" dirty="0" smtClean="0"/>
              <a:t>What if we have more than one service?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two policies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22700" y="4864100"/>
            <a:ext cx="1473200" cy="1080532"/>
            <a:chOff x="3441700" y="4914900"/>
            <a:chExt cx="1473200" cy="1080532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3991170" y="5251911"/>
              <a:ext cx="457200" cy="45720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3441700" y="5480511"/>
              <a:ext cx="549470" cy="588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381415" y="5105400"/>
              <a:ext cx="495385" cy="21346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381415" y="5642156"/>
              <a:ext cx="533485" cy="17444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721100" y="51308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54500" y="49149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   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92600" y="56261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83144"/>
              </p:ext>
            </p:extLst>
          </p:nvPr>
        </p:nvGraphicFramePr>
        <p:xfrm>
          <a:off x="4927599" y="2425700"/>
          <a:ext cx="3657601" cy="82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298"/>
                <a:gridCol w="1773006"/>
                <a:gridCol w="942297"/>
              </a:tblGrid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dstip</a:t>
                      </a:r>
                      <a:r>
                        <a:rPr lang="en-US" dirty="0" smtClean="0"/>
                        <a:t>=2.0.0.0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67097"/>
              </p:ext>
            </p:extLst>
          </p:nvPr>
        </p:nvGraphicFramePr>
        <p:xfrm>
          <a:off x="660399" y="2425700"/>
          <a:ext cx="3657601" cy="82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2298"/>
                <a:gridCol w="1773006"/>
                <a:gridCol w="942297"/>
              </a:tblGrid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srcip</a:t>
                      </a:r>
                      <a:r>
                        <a:rPr lang="en-US" dirty="0" smtClean="0"/>
                        <a:t>=1.0.0.*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71500" y="19685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 on </a:t>
            </a:r>
            <a:r>
              <a:rPr lang="en-US" dirty="0" err="1" smtClean="0"/>
              <a:t>srcip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26000" y="1968500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 on </a:t>
            </a:r>
            <a:r>
              <a:rPr lang="en-US" dirty="0" err="1" smtClean="0"/>
              <a:t>dstip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596900" y="3644900"/>
            <a:ext cx="77724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" y="3822700"/>
            <a:ext cx="801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 How to combine two policy tables into a single policy table to be installed on the switch?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683000" y="56007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Simply installing two policy tables on the switch does not work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16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96900" y="3644900"/>
            <a:ext cx="77724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977901" y="4025900"/>
          <a:ext cx="7264398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3499"/>
                <a:gridCol w="3509433"/>
                <a:gridCol w="2421466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srcip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=1.0.0.*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dstip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=2.0.0.0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fwd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(2)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fwd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(3)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16000" y="5461000"/>
            <a:ext cx="801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if we have a packet with </a:t>
            </a:r>
            <a:r>
              <a:rPr lang="en-US" sz="2800" dirty="0" err="1" smtClean="0">
                <a:solidFill>
                  <a:schemeClr val="accent2"/>
                </a:solidFill>
              </a:rPr>
              <a:t>srcip</a:t>
            </a:r>
            <a:r>
              <a:rPr lang="en-US" sz="2800" dirty="0" smtClean="0">
                <a:solidFill>
                  <a:schemeClr val="accent2"/>
                </a:solidFill>
              </a:rPr>
              <a:t>=1.0.0.0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chemeClr val="accent1"/>
                </a:solidFill>
              </a:rPr>
              <a:t>dstip</a:t>
            </a:r>
            <a:r>
              <a:rPr lang="en-US" sz="2800" dirty="0" smtClean="0">
                <a:solidFill>
                  <a:schemeClr val="accent1"/>
                </a:solidFill>
              </a:rPr>
              <a:t>=2.0.0.0</a:t>
            </a:r>
            <a:r>
              <a:rPr lang="en-US" sz="2800" dirty="0" smtClean="0"/>
              <a:t>? Only </a:t>
            </a:r>
            <a:r>
              <a:rPr lang="en-US" sz="2800" dirty="0" smtClean="0">
                <a:solidFill>
                  <a:schemeClr val="accent1"/>
                </a:solidFill>
              </a:rPr>
              <a:t>forwarded</a:t>
            </a:r>
            <a:r>
              <a:rPr lang="en-US" sz="2800" dirty="0" smtClean="0"/>
              <a:t>, not </a:t>
            </a:r>
            <a:r>
              <a:rPr lang="en-US" sz="2800" dirty="0" smtClean="0">
                <a:solidFill>
                  <a:schemeClr val="accent2"/>
                </a:solidFill>
              </a:rPr>
              <a:t>counted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59460" y="4851400"/>
            <a:ext cx="762254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3E0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77025"/>
              </p:ext>
            </p:extLst>
          </p:nvPr>
        </p:nvGraphicFramePr>
        <p:xfrm>
          <a:off x="4927599" y="2425700"/>
          <a:ext cx="3657601" cy="82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298"/>
                <a:gridCol w="1773006"/>
                <a:gridCol w="942297"/>
              </a:tblGrid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dstip</a:t>
                      </a:r>
                      <a:r>
                        <a:rPr lang="en-US" dirty="0" smtClean="0"/>
                        <a:t>=2.0.0.0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69593"/>
              </p:ext>
            </p:extLst>
          </p:nvPr>
        </p:nvGraphicFramePr>
        <p:xfrm>
          <a:off x="660399" y="2425700"/>
          <a:ext cx="3657601" cy="82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2298"/>
                <a:gridCol w="1773006"/>
                <a:gridCol w="942297"/>
              </a:tblGrid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srcip</a:t>
                      </a:r>
                      <a:r>
                        <a:rPr lang="en-US" dirty="0" smtClean="0"/>
                        <a:t>=1.0.0.*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500" y="19685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 on </a:t>
            </a:r>
            <a:r>
              <a:rPr lang="en-US" dirty="0" err="1" smtClean="0"/>
              <a:t>srcip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26000" y="1968500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 on </a:t>
            </a:r>
            <a:r>
              <a:rPr lang="en-US" dirty="0" err="1" smtClean="0"/>
              <a:t>dstip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service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Well-defined </a:t>
            </a:r>
            <a:r>
              <a:rPr lang="en-US" dirty="0" smtClean="0">
                <a:solidFill>
                  <a:srgbClr val="C0504D"/>
                </a:solidFill>
              </a:rPr>
              <a:t>composition interface and semantics</a:t>
            </a:r>
          </a:p>
          <a:p>
            <a:pPr lvl="1"/>
            <a:r>
              <a:rPr lang="en-US" dirty="0" smtClean="0"/>
              <a:t>Parallel composition (||)</a:t>
            </a:r>
          </a:p>
          <a:p>
            <a:pPr lvl="1"/>
            <a:r>
              <a:rPr lang="en-US" dirty="0" smtClean="0"/>
              <a:t>Sequential composition (&gt;&gt;)</a:t>
            </a:r>
          </a:p>
          <a:p>
            <a:pPr lvl="1"/>
            <a:r>
              <a:rPr lang="en-US" dirty="0" smtClean="0"/>
              <a:t>Override composition (    )</a:t>
            </a:r>
          </a:p>
          <a:p>
            <a:endParaRPr lang="en-US" sz="1500" dirty="0"/>
          </a:p>
          <a:p>
            <a:r>
              <a:rPr lang="en-US" dirty="0">
                <a:solidFill>
                  <a:srgbClr val="C0504D"/>
                </a:solidFill>
              </a:rPr>
              <a:t>Network operator:</a:t>
            </a:r>
            <a:r>
              <a:rPr lang="en-US" dirty="0"/>
              <a:t> use the interface to </a:t>
            </a:r>
            <a:r>
              <a:rPr lang="en-US" dirty="0">
                <a:solidFill>
                  <a:srgbClr val="C0504D"/>
                </a:solidFill>
              </a:rPr>
              <a:t>specify the relationship</a:t>
            </a:r>
            <a:r>
              <a:rPr lang="en-US" dirty="0"/>
              <a:t> between multiple services</a:t>
            </a:r>
          </a:p>
          <a:p>
            <a:endParaRPr lang="en-US" sz="1500" dirty="0"/>
          </a:p>
          <a:p>
            <a:r>
              <a:rPr lang="en-US" dirty="0" err="1" smtClean="0">
                <a:solidFill>
                  <a:srgbClr val="C0504D"/>
                </a:solidFill>
              </a:rPr>
              <a:t>CoVisor</a:t>
            </a:r>
            <a:r>
              <a:rPr lang="en-US" dirty="0" smtClean="0">
                <a:solidFill>
                  <a:srgbClr val="C0504D"/>
                </a:solidFill>
              </a:rPr>
              <a:t>: </a:t>
            </a:r>
            <a:r>
              <a:rPr lang="en-US" dirty="0"/>
              <a:t>use </a:t>
            </a:r>
            <a:r>
              <a:rPr lang="en-US" dirty="0">
                <a:solidFill>
                  <a:srgbClr val="C0504D"/>
                </a:solidFill>
              </a:rPr>
              <a:t>efficient </a:t>
            </a:r>
            <a:r>
              <a:rPr lang="en-US" dirty="0" smtClean="0">
                <a:solidFill>
                  <a:srgbClr val="C0504D"/>
                </a:solidFill>
              </a:rPr>
              <a:t>algorithms </a:t>
            </a:r>
            <a:r>
              <a:rPr lang="en-US" dirty="0"/>
              <a:t>to compile multiple policy tables into a single policy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17</a:t>
            </a:fld>
            <a:endParaRPr lang="en-US"/>
          </a:p>
        </p:txBody>
      </p:sp>
      <p:sp>
        <p:nvSpPr>
          <p:cNvPr id="5" name="Isosceles Triangle 13"/>
          <p:cNvSpPr>
            <a:spLocks noChangeAspect="1"/>
          </p:cNvSpPr>
          <p:nvPr/>
        </p:nvSpPr>
        <p:spPr>
          <a:xfrm rot="5400000">
            <a:off x="4322516" y="3184584"/>
            <a:ext cx="205740" cy="137160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composition (||)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[ICFP’11]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services process packets in parallel</a:t>
            </a:r>
          </a:p>
          <a:p>
            <a:r>
              <a:rPr lang="en-US" dirty="0" smtClean="0"/>
              <a:t>Computing a </a:t>
            </a:r>
            <a:r>
              <a:rPr lang="en-US" dirty="0" smtClean="0">
                <a:solidFill>
                  <a:srgbClr val="C0504D"/>
                </a:solidFill>
              </a:rPr>
              <a:t>cross-product</a:t>
            </a:r>
            <a:r>
              <a:rPr lang="en-US" dirty="0" smtClean="0"/>
              <a:t> for the composition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98961"/>
              </p:ext>
            </p:extLst>
          </p:nvPr>
        </p:nvGraphicFramePr>
        <p:xfrm>
          <a:off x="4927599" y="3403600"/>
          <a:ext cx="3657601" cy="82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298"/>
                <a:gridCol w="1773006"/>
                <a:gridCol w="942297"/>
              </a:tblGrid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dstip</a:t>
                      </a:r>
                      <a:r>
                        <a:rPr lang="en-US" dirty="0" smtClean="0"/>
                        <a:t>=2.0.0.0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83399"/>
              </p:ext>
            </p:extLst>
          </p:nvPr>
        </p:nvGraphicFramePr>
        <p:xfrm>
          <a:off x="660399" y="3403600"/>
          <a:ext cx="3657601" cy="82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2298"/>
                <a:gridCol w="1773006"/>
                <a:gridCol w="942297"/>
              </a:tblGrid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srcip</a:t>
                      </a:r>
                      <a:r>
                        <a:rPr lang="en-US" dirty="0" smtClean="0"/>
                        <a:t>=1.0.0.*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91922"/>
              </p:ext>
            </p:extLst>
          </p:nvPr>
        </p:nvGraphicFramePr>
        <p:xfrm>
          <a:off x="914400" y="4546600"/>
          <a:ext cx="7264398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3499"/>
                <a:gridCol w="3509433"/>
                <a:gridCol w="2421466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accent2"/>
                          </a:solidFill>
                        </a:rPr>
                        <a:t>srcip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=1.0.0.*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>
                          <a:solidFill>
                            <a:schemeClr val="accent1"/>
                          </a:solidFill>
                        </a:rPr>
                        <a:t>dstip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=2.0.0.0</a:t>
                      </a:r>
                      <a:endParaRPr lang="en-US" baseline="-25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count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>
                          <a:solidFill>
                            <a:schemeClr val="accent1"/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(2)</a:t>
                      </a:r>
                      <a:endParaRPr lang="en-US" baseline="-25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accent2"/>
                          </a:solidFill>
                        </a:rPr>
                        <a:t>srcip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=1.0.0.*</a:t>
                      </a:r>
                      <a:endParaRPr lang="en-US" baseline="-250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count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>
                          <a:solidFill>
                            <a:schemeClr val="accent1"/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(3)</a:t>
                      </a:r>
                      <a:endParaRPr lang="en-US" baseline="-25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accent1"/>
                          </a:solidFill>
                        </a:rPr>
                        <a:t>dstip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=2.0.0.0</a:t>
                      </a:r>
                      <a:endParaRPr lang="en-US" baseline="-25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count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>
                          <a:solidFill>
                            <a:schemeClr val="accent1"/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(2)</a:t>
                      </a:r>
                      <a:endParaRPr lang="en-US" baseline="-25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*</a:t>
                      </a:r>
                      <a:endParaRPr lang="en-US" baseline="-25000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count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>
                          <a:solidFill>
                            <a:schemeClr val="accent1"/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(3)</a:t>
                      </a:r>
                      <a:endParaRPr lang="en-US" baseline="-25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71500" y="30353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26000" y="3035300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546600" y="3606800"/>
            <a:ext cx="127000" cy="457200"/>
            <a:chOff x="3860800" y="3276600"/>
            <a:chExt cx="127000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860800" y="3276600"/>
              <a:ext cx="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87800" y="3276600"/>
              <a:ext cx="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65200" y="5956300"/>
            <a:ext cx="755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packet with </a:t>
            </a:r>
            <a:r>
              <a:rPr lang="en-US" sz="2400" dirty="0" err="1" smtClean="0">
                <a:solidFill>
                  <a:schemeClr val="accent2"/>
                </a:solidFill>
              </a:rPr>
              <a:t>srcip</a:t>
            </a:r>
            <a:r>
              <a:rPr lang="en-US" sz="2400" dirty="0" smtClean="0">
                <a:solidFill>
                  <a:schemeClr val="accent2"/>
                </a:solidFill>
              </a:rPr>
              <a:t>=1.0.0.0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1"/>
                </a:solidFill>
              </a:rPr>
              <a:t>dstip</a:t>
            </a:r>
            <a:r>
              <a:rPr lang="en-US" sz="2400" dirty="0" smtClean="0">
                <a:solidFill>
                  <a:schemeClr val="accent1"/>
                </a:solidFill>
              </a:rPr>
              <a:t>=2.0.0.0</a:t>
            </a:r>
            <a:r>
              <a:rPr lang="en-US" sz="2400" dirty="0"/>
              <a:t> </a:t>
            </a:r>
            <a:r>
              <a:rPr lang="en-US" sz="2400" dirty="0" smtClean="0"/>
              <a:t>is both </a:t>
            </a:r>
            <a:r>
              <a:rPr lang="en-US" sz="2400" dirty="0" smtClean="0">
                <a:solidFill>
                  <a:schemeClr val="accent2"/>
                </a:solidFill>
              </a:rPr>
              <a:t>counted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</a:rPr>
              <a:t>forwarded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596900" y="4406900"/>
            <a:ext cx="77724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84860" y="4851400"/>
            <a:ext cx="762254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3E0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1660" y="3721100"/>
            <a:ext cx="384048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3E0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36160" y="3721100"/>
            <a:ext cx="384048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3E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</a:t>
            </a:fld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52870" y="46550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914970" y="40708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483170" y="54932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375470" y="43121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943670" y="53662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11" idx="2"/>
            <a:endCxn id="9" idx="5"/>
          </p:cNvCxnSpPr>
          <p:nvPr/>
        </p:nvCxnSpPr>
        <p:spPr>
          <a:xfrm flipH="1" flipV="1">
            <a:off x="2743115" y="5045256"/>
            <a:ext cx="740055" cy="676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2"/>
            <a:endCxn id="11" idx="6"/>
          </p:cNvCxnSpPr>
          <p:nvPr/>
        </p:nvCxnSpPr>
        <p:spPr>
          <a:xfrm flipH="1">
            <a:off x="3940370" y="5594811"/>
            <a:ext cx="1003300" cy="127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1485900" y="4883611"/>
            <a:ext cx="866970" cy="588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4"/>
            <a:endCxn id="13" idx="7"/>
          </p:cNvCxnSpPr>
          <p:nvPr/>
        </p:nvCxnSpPr>
        <p:spPr>
          <a:xfrm flipH="1">
            <a:off x="5333915" y="4769311"/>
            <a:ext cx="270155" cy="6638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7"/>
          </p:cNvCxnSpPr>
          <p:nvPr/>
        </p:nvCxnSpPr>
        <p:spPr>
          <a:xfrm flipH="1">
            <a:off x="5765715" y="4140200"/>
            <a:ext cx="1104985" cy="23886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5"/>
          </p:cNvCxnSpPr>
          <p:nvPr/>
        </p:nvCxnSpPr>
        <p:spPr>
          <a:xfrm flipH="1" flipV="1">
            <a:off x="5333915" y="5756456"/>
            <a:ext cx="1511385" cy="32684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9" idx="7"/>
          </p:cNvCxnSpPr>
          <p:nvPr/>
        </p:nvCxnSpPr>
        <p:spPr>
          <a:xfrm flipH="1">
            <a:off x="2743115" y="4299411"/>
            <a:ext cx="1171855" cy="422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10" idx="6"/>
          </p:cNvCxnSpPr>
          <p:nvPr/>
        </p:nvCxnSpPr>
        <p:spPr>
          <a:xfrm flipH="1" flipV="1">
            <a:off x="4372170" y="4299411"/>
            <a:ext cx="1070255" cy="796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  <a:endCxn id="13" idx="1"/>
          </p:cNvCxnSpPr>
          <p:nvPr/>
        </p:nvCxnSpPr>
        <p:spPr>
          <a:xfrm>
            <a:off x="4305215" y="4461056"/>
            <a:ext cx="705410" cy="9721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20800" y="518160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Network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120900" y="4343400"/>
            <a:ext cx="914400" cy="36576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8400" y="3911600"/>
            <a:ext cx="914400" cy="36576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0" y="4013200"/>
            <a:ext cx="914400" cy="36576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400" y="5295900"/>
            <a:ext cx="914400" cy="36576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37100" y="5207000"/>
            <a:ext cx="914400" cy="36576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1" idx="1"/>
            <a:endCxn id="20" idx="3"/>
          </p:cNvCxnSpPr>
          <p:nvPr/>
        </p:nvCxnSpPr>
        <p:spPr>
          <a:xfrm flipH="1">
            <a:off x="3035300" y="4094480"/>
            <a:ext cx="673100" cy="431800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1"/>
            <a:endCxn id="20" idx="2"/>
          </p:cNvCxnSpPr>
          <p:nvPr/>
        </p:nvCxnSpPr>
        <p:spPr>
          <a:xfrm flipH="1" flipV="1">
            <a:off x="2578100" y="4709160"/>
            <a:ext cx="749300" cy="769620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4" idx="3"/>
          </p:cNvCxnSpPr>
          <p:nvPr/>
        </p:nvCxnSpPr>
        <p:spPr>
          <a:xfrm flipH="1">
            <a:off x="5651500" y="4378960"/>
            <a:ext cx="139700" cy="1010920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  <a:endCxn id="23" idx="3"/>
          </p:cNvCxnSpPr>
          <p:nvPr/>
        </p:nvCxnSpPr>
        <p:spPr>
          <a:xfrm flipH="1">
            <a:off x="4241800" y="5389880"/>
            <a:ext cx="495300" cy="88900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1"/>
            <a:endCxn id="21" idx="3"/>
          </p:cNvCxnSpPr>
          <p:nvPr/>
        </p:nvCxnSpPr>
        <p:spPr>
          <a:xfrm flipH="1" flipV="1">
            <a:off x="4622800" y="4094480"/>
            <a:ext cx="711200" cy="101600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0"/>
            <a:endCxn id="21" idx="2"/>
          </p:cNvCxnSpPr>
          <p:nvPr/>
        </p:nvCxnSpPr>
        <p:spPr>
          <a:xfrm flipH="1" flipV="1">
            <a:off x="4165600" y="4277360"/>
            <a:ext cx="1028700" cy="929640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6225"/>
            <a:ext cx="7550150" cy="4351338"/>
          </a:xfrm>
        </p:spPr>
        <p:txBody>
          <a:bodyPr/>
          <a:lstStyle/>
          <a:p>
            <a:r>
              <a:rPr lang="en-US" dirty="0"/>
              <a:t>Coupled data plane (switch hardware) and control plane (switch software)</a:t>
            </a:r>
          </a:p>
          <a:p>
            <a:r>
              <a:rPr lang="en-US" dirty="0"/>
              <a:t>Closed, proprietary interface</a:t>
            </a:r>
          </a:p>
          <a:p>
            <a:r>
              <a:rPr lang="en-US" dirty="0"/>
              <a:t>Hard to change and innovate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challenge:</a:t>
            </a:r>
            <a:br>
              <a:rPr lang="en-US" dirty="0" smtClean="0"/>
            </a:br>
            <a:r>
              <a:rPr lang="en-US" dirty="0" smtClean="0"/>
              <a:t>Efficiently handle policy </a:t>
            </a:r>
            <a:r>
              <a:rPr lang="en-US" dirty="0"/>
              <a:t>updates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0525"/>
            <a:ext cx="7886700" cy="4351338"/>
          </a:xfrm>
        </p:spPr>
        <p:txBody>
          <a:bodyPr/>
          <a:lstStyle/>
          <a:p>
            <a:r>
              <a:rPr lang="en-US" dirty="0" smtClean="0">
                <a:solidFill>
                  <a:srgbClr val="C0504D"/>
                </a:solidFill>
              </a:rPr>
              <a:t>Computation overhead</a:t>
            </a:r>
          </a:p>
          <a:p>
            <a:pPr lvl="1"/>
            <a:r>
              <a:rPr lang="en-US" dirty="0" smtClean="0"/>
              <a:t>The computation time to compile policy updates</a:t>
            </a:r>
            <a:endParaRPr lang="en-US" dirty="0"/>
          </a:p>
          <a:p>
            <a:r>
              <a:rPr lang="en-US" dirty="0" smtClean="0">
                <a:solidFill>
                  <a:srgbClr val="C0504D"/>
                </a:solidFill>
              </a:rPr>
              <a:t>Rule-update overhead</a:t>
            </a:r>
          </a:p>
          <a:p>
            <a:pPr lvl="1"/>
            <a:r>
              <a:rPr lang="en-US" dirty="0" smtClean="0"/>
              <a:t>The rule-updates to update switches to the new policy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4679"/>
              </p:ext>
            </p:extLst>
          </p:nvPr>
        </p:nvGraphicFramePr>
        <p:xfrm>
          <a:off x="4927599" y="3822700"/>
          <a:ext cx="3657601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298"/>
                <a:gridCol w="1773006"/>
                <a:gridCol w="942297"/>
              </a:tblGrid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dstip</a:t>
                      </a:r>
                      <a:r>
                        <a:rPr lang="en-US" dirty="0" smtClean="0"/>
                        <a:t>=2.0.0.0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E3E02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E3E0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E3E02"/>
                          </a:solidFill>
                        </a:rPr>
                        <a:t>dstip</a:t>
                      </a:r>
                      <a:r>
                        <a:rPr lang="en-US" dirty="0" smtClean="0">
                          <a:solidFill>
                            <a:srgbClr val="FE3E02"/>
                          </a:solidFill>
                        </a:rPr>
                        <a:t>=2.0.0.*</a:t>
                      </a:r>
                      <a:endParaRPr lang="en-US" dirty="0">
                        <a:solidFill>
                          <a:srgbClr val="FE3E0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E3E02"/>
                          </a:solidFill>
                        </a:rPr>
                        <a:t>fwd</a:t>
                      </a:r>
                      <a:r>
                        <a:rPr lang="en-US" dirty="0" smtClean="0">
                          <a:solidFill>
                            <a:srgbClr val="FE3E02"/>
                          </a:solidFill>
                        </a:rPr>
                        <a:t>(1)</a:t>
                      </a:r>
                      <a:endParaRPr lang="en-US" dirty="0">
                        <a:solidFill>
                          <a:srgbClr val="FE3E0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35759"/>
              </p:ext>
            </p:extLst>
          </p:nvPr>
        </p:nvGraphicFramePr>
        <p:xfrm>
          <a:off x="914400" y="5207000"/>
          <a:ext cx="7264398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3499"/>
                <a:gridCol w="3509433"/>
                <a:gridCol w="2421466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srcip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=1.0.0.*,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dstip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=2.0.0.0</a:t>
                      </a:r>
                      <a:endParaRPr lang="en-US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count,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(2)</a:t>
                      </a:r>
                      <a:endParaRPr lang="en-US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srcip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=1.0.0.*</a:t>
                      </a:r>
                      <a:endParaRPr lang="en-US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count,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(3)</a:t>
                      </a:r>
                      <a:endParaRPr lang="en-US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dstip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=2.0.0.0</a:t>
                      </a:r>
                      <a:endParaRPr lang="en-US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count,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(2)</a:t>
                      </a:r>
                      <a:endParaRPr lang="en-US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en-US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count,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(3)</a:t>
                      </a:r>
                      <a:endParaRPr lang="en-US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26000" y="3441700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546600" y="4025900"/>
            <a:ext cx="127000" cy="457200"/>
            <a:chOff x="3860800" y="3276600"/>
            <a:chExt cx="127000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860800" y="3276600"/>
              <a:ext cx="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87800" y="3276600"/>
              <a:ext cx="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 flipH="1" flipV="1">
            <a:off x="596900" y="5067300"/>
            <a:ext cx="77724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4720" y="5439755"/>
            <a:ext cx="1030516" cy="1132495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69453"/>
              </p:ext>
            </p:extLst>
          </p:nvPr>
        </p:nvGraphicFramePr>
        <p:xfrm>
          <a:off x="660399" y="3987800"/>
          <a:ext cx="3657601" cy="82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2298"/>
                <a:gridCol w="1773006"/>
                <a:gridCol w="942297"/>
              </a:tblGrid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srcip</a:t>
                      </a:r>
                      <a:r>
                        <a:rPr lang="en-US" dirty="0" smtClean="0"/>
                        <a:t>=1.0.0.*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1500" y="36195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dirty="0" smtClean="0"/>
              <a:t>Priority assignment: </a:t>
            </a:r>
            <a:r>
              <a:rPr lang="en-US" dirty="0" smtClean="0">
                <a:solidFill>
                  <a:srgbClr val="C0504D"/>
                </a:solidFill>
              </a:rPr>
              <a:t>linearly increase from bottom</a:t>
            </a:r>
          </a:p>
          <a:p>
            <a:r>
              <a:rPr lang="en-US" dirty="0" smtClean="0"/>
              <a:t>Update overhead</a:t>
            </a:r>
          </a:p>
          <a:p>
            <a:pPr lvl="1"/>
            <a:r>
              <a:rPr lang="en-US" dirty="0" smtClean="0"/>
              <a:t>m, n: sizes of two policies in composition</a:t>
            </a:r>
          </a:p>
          <a:p>
            <a:pPr lvl="1"/>
            <a:r>
              <a:rPr lang="en-US" dirty="0" smtClean="0"/>
              <a:t>Computational overhead: </a:t>
            </a:r>
            <a:r>
              <a:rPr lang="en-US" dirty="0" smtClean="0">
                <a:solidFill>
                  <a:srgbClr val="C0504D"/>
                </a:solidFill>
              </a:rPr>
              <a:t>O(</a:t>
            </a:r>
            <a:r>
              <a:rPr lang="en-US" dirty="0" err="1" smtClean="0">
                <a:solidFill>
                  <a:srgbClr val="C0504D"/>
                </a:solidFill>
              </a:rPr>
              <a:t>mn</a:t>
            </a:r>
            <a:r>
              <a:rPr lang="en-US" dirty="0" smtClean="0">
                <a:solidFill>
                  <a:srgbClr val="C0504D"/>
                </a:solidFill>
              </a:rPr>
              <a:t>)</a:t>
            </a:r>
          </a:p>
          <a:p>
            <a:pPr lvl="1"/>
            <a:r>
              <a:rPr lang="en-US" dirty="0" smtClean="0"/>
              <a:t>Rule-update overhead: </a:t>
            </a:r>
            <a:r>
              <a:rPr lang="en-US" dirty="0" smtClean="0">
                <a:solidFill>
                  <a:srgbClr val="C0504D"/>
                </a:solidFill>
              </a:rPr>
              <a:t>O(</a:t>
            </a:r>
            <a:r>
              <a:rPr lang="en-US" dirty="0" err="1" smtClean="0">
                <a:solidFill>
                  <a:srgbClr val="C0504D"/>
                </a:solidFill>
              </a:rPr>
              <a:t>mn</a:t>
            </a:r>
            <a:r>
              <a:rPr lang="en-US" dirty="0" smtClean="0">
                <a:solidFill>
                  <a:srgbClr val="C0504D"/>
                </a:solidFill>
              </a:rPr>
              <a:t>)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36589"/>
              </p:ext>
            </p:extLst>
          </p:nvPr>
        </p:nvGraphicFramePr>
        <p:xfrm>
          <a:off x="584201" y="4521200"/>
          <a:ext cx="30480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399"/>
                <a:gridCol w="876300"/>
                <a:gridCol w="1130301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977884" y="5037929"/>
            <a:ext cx="939567" cy="350825"/>
          </a:xfrm>
          <a:prstGeom prst="rightArrow">
            <a:avLst/>
          </a:prstGeom>
          <a:solidFill>
            <a:schemeClr val="tx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9700" y="46736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05167"/>
              </p:ext>
            </p:extLst>
          </p:nvPr>
        </p:nvGraphicFramePr>
        <p:xfrm>
          <a:off x="5410201" y="4445000"/>
          <a:ext cx="304800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399"/>
                <a:gridCol w="876300"/>
                <a:gridCol w="1130301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 (new)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 (new)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(0)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35950" cy="4351338"/>
          </a:xfrm>
        </p:spPr>
        <p:txBody>
          <a:bodyPr/>
          <a:lstStyle/>
          <a:p>
            <a:r>
              <a:rPr lang="en-US" dirty="0" smtClean="0"/>
              <a:t>Priority assignment: </a:t>
            </a:r>
            <a:r>
              <a:rPr lang="en-US" dirty="0" smtClean="0">
                <a:solidFill>
                  <a:srgbClr val="C0504D"/>
                </a:solidFill>
              </a:rPr>
              <a:t>add priorities </a:t>
            </a:r>
            <a:r>
              <a:rPr lang="en-US" dirty="0" smtClean="0"/>
              <a:t>of original policies</a:t>
            </a:r>
          </a:p>
          <a:p>
            <a:r>
              <a:rPr lang="en-US" dirty="0" smtClean="0"/>
              <a:t>Update overhead</a:t>
            </a:r>
          </a:p>
          <a:p>
            <a:pPr lvl="1"/>
            <a:r>
              <a:rPr lang="en-US" dirty="0" smtClean="0"/>
              <a:t>m, n: sizes of two policies in composition</a:t>
            </a:r>
          </a:p>
          <a:p>
            <a:pPr lvl="1"/>
            <a:r>
              <a:rPr lang="en-US" dirty="0" smtClean="0"/>
              <a:t>Computational overhead: </a:t>
            </a:r>
            <a:r>
              <a:rPr lang="en-US" dirty="0" smtClean="0">
                <a:solidFill>
                  <a:srgbClr val="C0504D"/>
                </a:solidFill>
              </a:rPr>
              <a:t>O(</a:t>
            </a:r>
            <a:r>
              <a:rPr lang="en-US" dirty="0" err="1" smtClean="0">
                <a:solidFill>
                  <a:srgbClr val="C0504D"/>
                </a:solidFill>
              </a:rPr>
              <a:t>m+n</a:t>
            </a:r>
            <a:r>
              <a:rPr lang="en-US" dirty="0" smtClean="0">
                <a:solidFill>
                  <a:srgbClr val="C0504D"/>
                </a:solidFill>
              </a:rPr>
              <a:t>)</a:t>
            </a:r>
          </a:p>
          <a:p>
            <a:pPr lvl="1"/>
            <a:r>
              <a:rPr lang="en-US" dirty="0" smtClean="0"/>
              <a:t>Rule-update overhead: </a:t>
            </a:r>
            <a:r>
              <a:rPr lang="en-US" dirty="0" smtClean="0">
                <a:solidFill>
                  <a:srgbClr val="C0504D"/>
                </a:solidFill>
              </a:rPr>
              <a:t>O(</a:t>
            </a:r>
            <a:r>
              <a:rPr lang="en-US" dirty="0" err="1" smtClean="0">
                <a:solidFill>
                  <a:srgbClr val="C0504D"/>
                </a:solidFill>
              </a:rPr>
              <a:t>m+n</a:t>
            </a:r>
            <a:r>
              <a:rPr lang="en-US" dirty="0" smtClean="0">
                <a:solidFill>
                  <a:srgbClr val="C0504D"/>
                </a:solidFill>
              </a:rPr>
              <a:t>)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89352"/>
              </p:ext>
            </p:extLst>
          </p:nvPr>
        </p:nvGraphicFramePr>
        <p:xfrm>
          <a:off x="584201" y="4521200"/>
          <a:ext cx="30480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399"/>
                <a:gridCol w="876300"/>
                <a:gridCol w="1130301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3+7=10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3+0=3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0+7=7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0+0=0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977884" y="5037929"/>
            <a:ext cx="939567" cy="350825"/>
          </a:xfrm>
          <a:prstGeom prst="rightArrow">
            <a:avLst/>
          </a:prstGeom>
          <a:solidFill>
            <a:schemeClr val="tx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9700" y="46736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78261"/>
              </p:ext>
            </p:extLst>
          </p:nvPr>
        </p:nvGraphicFramePr>
        <p:xfrm>
          <a:off x="5410200" y="4445000"/>
          <a:ext cx="3289299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850900"/>
                <a:gridCol w="1066799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3+7=10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3+5=8 (new)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E3E02"/>
                          </a:solidFill>
                        </a:rPr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E3E02"/>
                          </a:solidFill>
                        </a:rPr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3+0=3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0+7=7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0+5=5 (new)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E3E02"/>
                          </a:solidFill>
                        </a:rPr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E3E02"/>
                          </a:solidFill>
                        </a:rPr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0+0=0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(&gt;&gt;)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[NSDI’13]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services process packets one after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Priority assignment: </a:t>
            </a:r>
            <a:r>
              <a:rPr lang="en-US" dirty="0" smtClean="0">
                <a:solidFill>
                  <a:srgbClr val="C0504D"/>
                </a:solidFill>
              </a:rPr>
              <a:t>concatenate priorities</a:t>
            </a:r>
            <a:endParaRPr lang="en-US" dirty="0">
              <a:solidFill>
                <a:srgbClr val="C0504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87735"/>
              </p:ext>
            </p:extLst>
          </p:nvPr>
        </p:nvGraphicFramePr>
        <p:xfrm>
          <a:off x="5778501" y="3733800"/>
          <a:ext cx="3022600" cy="82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71499"/>
                <a:gridCol w="1549400"/>
                <a:gridCol w="901701"/>
              </a:tblGrid>
              <a:tr h="1746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dstip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=10.0.0.1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fwd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51172"/>
              </p:ext>
            </p:extLst>
          </p:nvPr>
        </p:nvGraphicFramePr>
        <p:xfrm>
          <a:off x="241298" y="3733800"/>
          <a:ext cx="4914902" cy="82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3624"/>
                <a:gridCol w="2829001"/>
                <a:gridCol w="1512277"/>
              </a:tblGrid>
              <a:tr h="1820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srcip</a:t>
                      </a:r>
                      <a:r>
                        <a:rPr lang="en-US" dirty="0" smtClean="0"/>
                        <a:t>=0.0.0.*,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dstip</a:t>
                      </a:r>
                      <a:r>
                        <a:rPr lang="en-US" dirty="0" smtClean="0"/>
                        <a:t>=1.2.3.4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dstip</a:t>
                      </a:r>
                      <a:r>
                        <a:rPr lang="en-US" dirty="0" smtClean="0"/>
                        <a:t>=10.0.0.1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∙∙∙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05820"/>
              </p:ext>
            </p:extLst>
          </p:nvPr>
        </p:nvGraphicFramePr>
        <p:xfrm>
          <a:off x="914400" y="4953000"/>
          <a:ext cx="7264398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199"/>
                <a:gridCol w="3115733"/>
                <a:gridCol w="2421466"/>
              </a:tblGrid>
              <a:tr h="250734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250734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accent2"/>
                          </a:solidFill>
                        </a:rPr>
                        <a:t>srcip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=0.0.0.*, </a:t>
                      </a:r>
                      <a:r>
                        <a:rPr lang="en-US" baseline="0" dirty="0" err="1" smtClean="0">
                          <a:solidFill>
                            <a:schemeClr val="accent2"/>
                          </a:solidFill>
                        </a:rPr>
                        <a:t>dstip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=1.2.3.4</a:t>
                      </a:r>
                      <a:endParaRPr lang="en-US" baseline="-250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accent2"/>
                          </a:solidFill>
                        </a:rPr>
                        <a:t>dstip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=10.0.0.1, </a:t>
                      </a:r>
                      <a:r>
                        <a:rPr lang="en-US" baseline="0" dirty="0" err="1" smtClean="0">
                          <a:solidFill>
                            <a:schemeClr val="accent1"/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(1)</a:t>
                      </a:r>
                      <a:endParaRPr lang="en-US" baseline="-25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329700" y="4047522"/>
            <a:ext cx="270030" cy="274320"/>
            <a:chOff x="3563888" y="2924944"/>
            <a:chExt cx="360040" cy="432048"/>
          </a:xfrm>
          <a:solidFill>
            <a:schemeClr val="tx1"/>
          </a:solidFill>
        </p:grpSpPr>
        <p:sp>
          <p:nvSpPr>
            <p:cNvPr id="9" name="Chevron 8"/>
            <p:cNvSpPr/>
            <p:nvPr/>
          </p:nvSpPr>
          <p:spPr>
            <a:xfrm>
              <a:off x="3563888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3707904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1401" y="5204841"/>
            <a:ext cx="1570199" cy="1353243"/>
            <a:chOff x="595777" y="4337866"/>
            <a:chExt cx="1570199" cy="1353243"/>
          </a:xfrm>
        </p:grpSpPr>
        <p:sp>
          <p:nvSpPr>
            <p:cNvPr id="12" name="TextBox 11"/>
            <p:cNvSpPr txBox="1"/>
            <p:nvPr/>
          </p:nvSpPr>
          <p:spPr>
            <a:xfrm>
              <a:off x="682040" y="4337866"/>
              <a:ext cx="1483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b="1" dirty="0" smtClean="0">
                  <a:solidFill>
                    <a:schemeClr val="accent2"/>
                  </a:solidFill>
                </a:rPr>
                <a:t>3</a:t>
              </a:r>
              <a:r>
                <a:rPr lang="en-US" b="1" dirty="0" smtClean="0">
                  <a:solidFill>
                    <a:srgbClr val="FF0000"/>
                  </a:solidFill>
                </a:rPr>
                <a:t>    ◦   </a:t>
              </a:r>
              <a:r>
                <a:rPr lang="en-US" b="1" dirty="0" smtClean="0">
                  <a:solidFill>
                    <a:schemeClr val="accent1"/>
                  </a:solidFill>
                </a:rPr>
                <a:t>1 </a:t>
              </a:r>
              <a:r>
                <a:rPr lang="en-US" b="1" dirty="0" smtClean="0">
                  <a:solidFill>
                    <a:srgbClr val="FF0000"/>
                  </a:solidFill>
                </a:rPr>
                <a:t>  = 25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95777" y="4723352"/>
              <a:ext cx="1454358" cy="967757"/>
              <a:chOff x="140191" y="4823772"/>
              <a:chExt cx="1454358" cy="96775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0191" y="4823772"/>
                <a:ext cx="548640" cy="297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</a:rPr>
                  <a:t>011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4380" y="4823772"/>
                <a:ext cx="548640" cy="297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/>
                    </a:solidFill>
                  </a:rPr>
                  <a:t>001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3635" y="5135174"/>
                <a:ext cx="8808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High</a:t>
                </a:r>
              </a:p>
              <a:p>
                <a:r>
                  <a:rPr lang="en-US" dirty="0" smtClean="0"/>
                  <a:t>Bits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13692" y="5145198"/>
                <a:ext cx="8808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</a:t>
                </a:r>
              </a:p>
              <a:p>
                <a:r>
                  <a:rPr lang="en-US" dirty="0" smtClean="0"/>
                  <a:t>Bits</a:t>
                </a:r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03200" y="3289300"/>
            <a:ext cx="442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balancing: Choose server, rewrite </a:t>
            </a:r>
            <a:r>
              <a:rPr lang="en-US" dirty="0" err="1" smtClean="0"/>
              <a:t>dstip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02300" y="3276600"/>
            <a:ext cx="304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Routing: Route based on </a:t>
            </a:r>
            <a:r>
              <a:rPr lang="en-US" dirty="0" err="1" smtClean="0"/>
              <a:t>dstip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96900" y="4775200"/>
            <a:ext cx="77724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composition (  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[CoVisor’15]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service chooses to act or defer the processing to another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Priority assignment: </a:t>
            </a:r>
            <a:r>
              <a:rPr lang="en-US" dirty="0" smtClean="0">
                <a:solidFill>
                  <a:srgbClr val="C0504D"/>
                </a:solidFill>
              </a:rPr>
              <a:t>offset </a:t>
            </a:r>
            <a:r>
              <a:rPr lang="en-US" dirty="0">
                <a:solidFill>
                  <a:srgbClr val="C0504D"/>
                </a:solidFill>
              </a:rPr>
              <a:t>priorities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10149"/>
              </p:ext>
            </p:extLst>
          </p:nvPr>
        </p:nvGraphicFramePr>
        <p:xfrm>
          <a:off x="5448299" y="3886200"/>
          <a:ext cx="3352801" cy="82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7101"/>
                <a:gridCol w="1561928"/>
                <a:gridCol w="863772"/>
              </a:tblGrid>
              <a:tr h="174625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dstip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=2.0.*.*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fwd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(3)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79353"/>
              </p:ext>
            </p:extLst>
          </p:nvPr>
        </p:nvGraphicFramePr>
        <p:xfrm>
          <a:off x="965201" y="5283200"/>
          <a:ext cx="726439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5099"/>
                <a:gridCol w="3162300"/>
                <a:gridCol w="1396999"/>
              </a:tblGrid>
              <a:tr h="250734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2507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+ 8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(max priority of D)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= 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accent2"/>
                          </a:solidFill>
                        </a:rPr>
                        <a:t>srcip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=1.0.0.0, </a:t>
                      </a:r>
                      <a:r>
                        <a:rPr lang="en-US" baseline="0" dirty="0" err="1" smtClean="0">
                          <a:solidFill>
                            <a:schemeClr val="accent2"/>
                          </a:solidFill>
                        </a:rPr>
                        <a:t>dstip</a:t>
                      </a:r>
                      <a:r>
                        <a:rPr lang="en-US" baseline="0" smtClean="0">
                          <a:solidFill>
                            <a:schemeClr val="accent2"/>
                          </a:solidFill>
                        </a:rPr>
                        <a:t>=2.0.0.0</a:t>
                      </a:r>
                      <a:endParaRPr lang="en-US" baseline="-250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accent2"/>
                          </a:solidFill>
                        </a:rPr>
                        <a:t>fwd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(1)</a:t>
                      </a:r>
                      <a:endParaRPr lang="en-US" baseline="-250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dstip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=2.0.*.*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fwd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(2)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*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fwd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(3)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8103"/>
              </p:ext>
            </p:extLst>
          </p:nvPr>
        </p:nvGraphicFramePr>
        <p:xfrm>
          <a:off x="241298" y="4013200"/>
          <a:ext cx="4279903" cy="548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2"/>
                <a:gridCol w="2743200"/>
                <a:gridCol w="1003301"/>
              </a:tblGrid>
              <a:tr h="1820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srcip</a:t>
                      </a:r>
                      <a:r>
                        <a:rPr lang="en-US" dirty="0" smtClean="0"/>
                        <a:t>=1.0.0.0,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dstip</a:t>
                      </a:r>
                      <a:r>
                        <a:rPr lang="en-US" dirty="0" smtClean="0"/>
                        <a:t>=2.0.0.0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Isosceles Triangle 13"/>
          <p:cNvSpPr/>
          <p:nvPr/>
        </p:nvSpPr>
        <p:spPr>
          <a:xfrm rot="5400000">
            <a:off x="4849566" y="4212014"/>
            <a:ext cx="274320" cy="182880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5100" y="3619500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Elephant Flow Routing (E)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72100" y="3492500"/>
            <a:ext cx="20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Routing (D)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96900" y="5003800"/>
            <a:ext cx="77724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3"/>
          <p:cNvSpPr/>
          <p:nvPr/>
        </p:nvSpPr>
        <p:spPr>
          <a:xfrm rot="5400000">
            <a:off x="5662366" y="948114"/>
            <a:ext cx="274320" cy="182880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048250" cy="25304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Abstraction:</a:t>
            </a:r>
            <a:r>
              <a:rPr lang="en-US" dirty="0" smtClean="0"/>
              <a:t> Each service operates on a virtual topology</a:t>
            </a:r>
          </a:p>
          <a:p>
            <a:endParaRPr lang="en-US" sz="1000" dirty="0"/>
          </a:p>
          <a:p>
            <a:r>
              <a:rPr lang="en-US" dirty="0" smtClean="0">
                <a:solidFill>
                  <a:srgbClr val="C0504D"/>
                </a:solidFill>
              </a:rPr>
              <a:t>Benefits:</a:t>
            </a:r>
            <a:r>
              <a:rPr lang="en-US" dirty="0" smtClean="0"/>
              <a:t> Information hiding, portability, composition,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350707" y="3348960"/>
            <a:ext cx="182880" cy="18288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732937" y="3185088"/>
            <a:ext cx="182880" cy="18288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732937" y="3556668"/>
            <a:ext cx="182880" cy="18288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567655" y="3203116"/>
            <a:ext cx="182880" cy="18288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184607" y="3380301"/>
            <a:ext cx="182880" cy="18288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6" idx="7"/>
          </p:cNvCxnSpPr>
          <p:nvPr/>
        </p:nvCxnSpPr>
        <p:spPr>
          <a:xfrm flipH="1">
            <a:off x="6506805" y="3276528"/>
            <a:ext cx="226132" cy="9921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6" idx="5"/>
          </p:cNvCxnSpPr>
          <p:nvPr/>
        </p:nvCxnSpPr>
        <p:spPr>
          <a:xfrm flipH="1" flipV="1">
            <a:off x="6506805" y="3505058"/>
            <a:ext cx="226132" cy="1430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9" idx="6"/>
          </p:cNvCxnSpPr>
          <p:nvPr/>
        </p:nvCxnSpPr>
        <p:spPr>
          <a:xfrm flipH="1">
            <a:off x="6915817" y="3536399"/>
            <a:ext cx="295572" cy="11170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  <a:endCxn id="8" idx="6"/>
          </p:cNvCxnSpPr>
          <p:nvPr/>
        </p:nvCxnSpPr>
        <p:spPr>
          <a:xfrm flipH="1" flipV="1">
            <a:off x="6915817" y="3276528"/>
            <a:ext cx="295572" cy="130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6" idx="2"/>
            <a:endCxn id="10" idx="6"/>
          </p:cNvCxnSpPr>
          <p:nvPr/>
        </p:nvCxnSpPr>
        <p:spPr>
          <a:xfrm flipH="1">
            <a:off x="7750535" y="3294556"/>
            <a:ext cx="21717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7"/>
          </p:cNvCxnSpPr>
          <p:nvPr/>
        </p:nvCxnSpPr>
        <p:spPr>
          <a:xfrm flipH="1">
            <a:off x="7340705" y="3294556"/>
            <a:ext cx="226950" cy="11252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74360" y="2749551"/>
            <a:ext cx="3200400" cy="365760"/>
          </a:xfrm>
          <a:prstGeom prst="rect">
            <a:avLst/>
          </a:prstGeom>
          <a:solidFill>
            <a:srgbClr val="D99694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74360" y="1752600"/>
            <a:ext cx="96012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94500" y="1752600"/>
            <a:ext cx="9601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14640" y="1752600"/>
            <a:ext cx="96012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8650" y="4048125"/>
            <a:ext cx="7886700" cy="25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504D"/>
                </a:solidFill>
              </a:rPr>
              <a:t>Challenge: </a:t>
            </a:r>
            <a:r>
              <a:rPr lang="en-US" dirty="0" err="1">
                <a:solidFill>
                  <a:srgbClr val="C0504D"/>
                </a:solidFill>
              </a:rPr>
              <a:t>D</a:t>
            </a:r>
            <a:r>
              <a:rPr lang="en-US" dirty="0" err="1" smtClean="0">
                <a:solidFill>
                  <a:srgbClr val="C0504D"/>
                </a:solidFill>
              </a:rPr>
              <a:t>evirtualization</a:t>
            </a:r>
            <a:endParaRPr lang="en-US" dirty="0" smtClean="0">
              <a:solidFill>
                <a:srgbClr val="C0504D"/>
              </a:solidFill>
            </a:endParaRPr>
          </a:p>
          <a:p>
            <a:pPr lvl="1"/>
            <a:r>
              <a:rPr lang="en-US" dirty="0" smtClean="0"/>
              <a:t>Compile policies from the virtual network to the physical network</a:t>
            </a:r>
          </a:p>
          <a:p>
            <a:endParaRPr lang="en-US" sz="1000" dirty="0" smtClean="0"/>
          </a:p>
          <a:p>
            <a:r>
              <a:rPr lang="en-US" dirty="0" err="1" smtClean="0">
                <a:solidFill>
                  <a:srgbClr val="C0504D"/>
                </a:solidFill>
              </a:rPr>
              <a:t>Devirtualization</a:t>
            </a:r>
            <a:r>
              <a:rPr lang="en-US" dirty="0" smtClean="0">
                <a:solidFill>
                  <a:srgbClr val="C0504D"/>
                </a:solidFill>
              </a:rPr>
              <a:t> algorithm</a:t>
            </a:r>
          </a:p>
          <a:p>
            <a:pPr lvl="1"/>
            <a:r>
              <a:rPr lang="en-US" dirty="0" smtClean="0"/>
              <a:t>Symbolic analysis + sequential composition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7967705" y="3203116"/>
            <a:ext cx="182880" cy="18288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967705" y="3577766"/>
            <a:ext cx="182880" cy="18288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7567655" y="3577766"/>
            <a:ext cx="182880" cy="18288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27" idx="0"/>
            <a:endCxn id="26" idx="4"/>
          </p:cNvCxnSpPr>
          <p:nvPr/>
        </p:nvCxnSpPr>
        <p:spPr>
          <a:xfrm flipV="1">
            <a:off x="8059145" y="3385996"/>
            <a:ext cx="0" cy="19177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  <a:endCxn id="28" idx="6"/>
          </p:cNvCxnSpPr>
          <p:nvPr/>
        </p:nvCxnSpPr>
        <p:spPr>
          <a:xfrm flipH="1">
            <a:off x="7750535" y="3669206"/>
            <a:ext cx="21717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2"/>
            <a:endCxn id="11" idx="5"/>
          </p:cNvCxnSpPr>
          <p:nvPr/>
        </p:nvCxnSpPr>
        <p:spPr>
          <a:xfrm flipH="1" flipV="1">
            <a:off x="7340705" y="3536399"/>
            <a:ext cx="226950" cy="13280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2"/>
          </p:cNvCxnSpPr>
          <p:nvPr/>
        </p:nvCxnSpPr>
        <p:spPr>
          <a:xfrm flipH="1">
            <a:off x="6159500" y="3440400"/>
            <a:ext cx="191207" cy="130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6" idx="6"/>
          </p:cNvCxnSpPr>
          <p:nvPr/>
        </p:nvCxnSpPr>
        <p:spPr>
          <a:xfrm flipH="1">
            <a:off x="8150585" y="3194051"/>
            <a:ext cx="142515" cy="10050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7" idx="6"/>
          </p:cNvCxnSpPr>
          <p:nvPr/>
        </p:nvCxnSpPr>
        <p:spPr>
          <a:xfrm flipH="1" flipV="1">
            <a:off x="8150585" y="3669206"/>
            <a:ext cx="161565" cy="8999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val 358"/>
          <p:cNvSpPr>
            <a:spLocks noChangeAspect="1"/>
          </p:cNvSpPr>
          <p:nvPr/>
        </p:nvSpPr>
        <p:spPr>
          <a:xfrm>
            <a:off x="5834240" y="235412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0" name="Straight Arrow Connector 359"/>
          <p:cNvCxnSpPr>
            <a:stCxn id="359" idx="2"/>
          </p:cNvCxnSpPr>
          <p:nvPr/>
        </p:nvCxnSpPr>
        <p:spPr>
          <a:xfrm flipH="1" flipV="1">
            <a:off x="5681133" y="2442633"/>
            <a:ext cx="153107" cy="293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/>
          <p:cNvSpPr>
            <a:spLocks noChangeAspect="1"/>
          </p:cNvSpPr>
          <p:nvPr/>
        </p:nvSpPr>
        <p:spPr>
          <a:xfrm>
            <a:off x="6105174" y="221019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Oval 364"/>
          <p:cNvSpPr>
            <a:spLocks noChangeAspect="1"/>
          </p:cNvSpPr>
          <p:nvPr/>
        </p:nvSpPr>
        <p:spPr>
          <a:xfrm>
            <a:off x="6105174" y="2498059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/>
          <p:cNvSpPr>
            <a:spLocks noChangeAspect="1"/>
          </p:cNvSpPr>
          <p:nvPr/>
        </p:nvSpPr>
        <p:spPr>
          <a:xfrm>
            <a:off x="6367640" y="2345661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7" name="Straight Arrow Connector 366"/>
          <p:cNvCxnSpPr>
            <a:endCxn id="366" idx="6"/>
          </p:cNvCxnSpPr>
          <p:nvPr/>
        </p:nvCxnSpPr>
        <p:spPr>
          <a:xfrm flipH="1">
            <a:off x="6550520" y="2434167"/>
            <a:ext cx="112747" cy="293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63" idx="2"/>
            <a:endCxn id="359" idx="7"/>
          </p:cNvCxnSpPr>
          <p:nvPr/>
        </p:nvCxnSpPr>
        <p:spPr>
          <a:xfrm flipH="1">
            <a:off x="5990338" y="2301635"/>
            <a:ext cx="114836" cy="792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65" idx="2"/>
            <a:endCxn id="359" idx="5"/>
          </p:cNvCxnSpPr>
          <p:nvPr/>
        </p:nvCxnSpPr>
        <p:spPr>
          <a:xfrm flipH="1" flipV="1">
            <a:off x="5990338" y="2510225"/>
            <a:ext cx="114836" cy="792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66" idx="1"/>
            <a:endCxn id="363" idx="6"/>
          </p:cNvCxnSpPr>
          <p:nvPr/>
        </p:nvCxnSpPr>
        <p:spPr>
          <a:xfrm flipH="1" flipV="1">
            <a:off x="6288054" y="2301635"/>
            <a:ext cx="106368" cy="708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66" idx="3"/>
            <a:endCxn id="365" idx="6"/>
          </p:cNvCxnSpPr>
          <p:nvPr/>
        </p:nvCxnSpPr>
        <p:spPr>
          <a:xfrm flipH="1">
            <a:off x="6288054" y="2501759"/>
            <a:ext cx="106368" cy="8774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/>
          <p:cNvSpPr>
            <a:spLocks noChangeAspect="1"/>
          </p:cNvSpPr>
          <p:nvPr/>
        </p:nvSpPr>
        <p:spPr>
          <a:xfrm>
            <a:off x="7163509" y="2345661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3" name="Straight Arrow Connector 382"/>
          <p:cNvCxnSpPr>
            <a:stCxn id="382" idx="2"/>
          </p:cNvCxnSpPr>
          <p:nvPr/>
        </p:nvCxnSpPr>
        <p:spPr>
          <a:xfrm flipH="1" flipV="1">
            <a:off x="7044269" y="2434167"/>
            <a:ext cx="119240" cy="293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endCxn id="382" idx="6"/>
          </p:cNvCxnSpPr>
          <p:nvPr/>
        </p:nvCxnSpPr>
        <p:spPr>
          <a:xfrm flipH="1" flipV="1">
            <a:off x="7346389" y="2437101"/>
            <a:ext cx="129680" cy="55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Oval 390"/>
          <p:cNvSpPr>
            <a:spLocks noChangeAspect="1"/>
          </p:cNvSpPr>
          <p:nvPr/>
        </p:nvSpPr>
        <p:spPr>
          <a:xfrm>
            <a:off x="8594375" y="221019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Oval 391"/>
          <p:cNvSpPr>
            <a:spLocks noChangeAspect="1"/>
          </p:cNvSpPr>
          <p:nvPr/>
        </p:nvSpPr>
        <p:spPr>
          <a:xfrm>
            <a:off x="8594375" y="249805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Oval 392"/>
          <p:cNvSpPr>
            <a:spLocks noChangeAspect="1"/>
          </p:cNvSpPr>
          <p:nvPr/>
        </p:nvSpPr>
        <p:spPr>
          <a:xfrm>
            <a:off x="8238774" y="221019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Oval 393"/>
          <p:cNvSpPr>
            <a:spLocks noChangeAspect="1"/>
          </p:cNvSpPr>
          <p:nvPr/>
        </p:nvSpPr>
        <p:spPr>
          <a:xfrm>
            <a:off x="8238774" y="249805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5" name="Straight Arrow Connector 394"/>
          <p:cNvCxnSpPr>
            <a:stCxn id="393" idx="2"/>
            <a:endCxn id="404" idx="7"/>
          </p:cNvCxnSpPr>
          <p:nvPr/>
        </p:nvCxnSpPr>
        <p:spPr>
          <a:xfrm flipH="1">
            <a:off x="8140874" y="2301635"/>
            <a:ext cx="97900" cy="792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391" idx="2"/>
            <a:endCxn id="393" idx="6"/>
          </p:cNvCxnSpPr>
          <p:nvPr/>
        </p:nvCxnSpPr>
        <p:spPr>
          <a:xfrm flipH="1">
            <a:off x="8421654" y="2301635"/>
            <a:ext cx="1727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>
            <a:stCxn id="404" idx="2"/>
          </p:cNvCxnSpPr>
          <p:nvPr/>
        </p:nvCxnSpPr>
        <p:spPr>
          <a:xfrm flipH="1" flipV="1">
            <a:off x="7848600" y="2442632"/>
            <a:ext cx="136176" cy="293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392" idx="2"/>
            <a:endCxn id="394" idx="6"/>
          </p:cNvCxnSpPr>
          <p:nvPr/>
        </p:nvCxnSpPr>
        <p:spPr>
          <a:xfrm flipH="1">
            <a:off x="8421654" y="2589499"/>
            <a:ext cx="1727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>
            <a:spLocks noChangeAspect="1"/>
          </p:cNvSpPr>
          <p:nvPr/>
        </p:nvSpPr>
        <p:spPr>
          <a:xfrm>
            <a:off x="7984776" y="235412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6" name="Straight Arrow Connector 405"/>
          <p:cNvCxnSpPr>
            <a:stCxn id="404" idx="5"/>
            <a:endCxn id="394" idx="2"/>
          </p:cNvCxnSpPr>
          <p:nvPr/>
        </p:nvCxnSpPr>
        <p:spPr>
          <a:xfrm>
            <a:off x="8140874" y="2510225"/>
            <a:ext cx="97900" cy="792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391" idx="4"/>
            <a:endCxn id="392" idx="0"/>
          </p:cNvCxnSpPr>
          <p:nvPr/>
        </p:nvCxnSpPr>
        <p:spPr>
          <a:xfrm>
            <a:off x="8685815" y="2393075"/>
            <a:ext cx="0" cy="10498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stCxn id="392" idx="6"/>
          </p:cNvCxnSpPr>
          <p:nvPr/>
        </p:nvCxnSpPr>
        <p:spPr>
          <a:xfrm>
            <a:off x="8777255" y="2589499"/>
            <a:ext cx="95812" cy="4786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91" idx="6"/>
          </p:cNvCxnSpPr>
          <p:nvPr/>
        </p:nvCxnSpPr>
        <p:spPr>
          <a:xfrm flipV="1">
            <a:off x="8777255" y="2222500"/>
            <a:ext cx="87345" cy="7913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3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825625"/>
            <a:ext cx="836295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Abstraction:</a:t>
            </a:r>
            <a:r>
              <a:rPr lang="en-US" dirty="0" smtClean="0"/>
              <a:t> Each service operates on a virtual switch model</a:t>
            </a:r>
          </a:p>
          <a:p>
            <a:endParaRPr lang="en-US" sz="1000" dirty="0"/>
          </a:p>
          <a:p>
            <a:r>
              <a:rPr lang="en-US" dirty="0">
                <a:solidFill>
                  <a:srgbClr val="C0504D"/>
                </a:solidFill>
              </a:rPr>
              <a:t>Benefits: </a:t>
            </a:r>
            <a:r>
              <a:rPr lang="en-US" dirty="0"/>
              <a:t>Defend against malicious or buggy services</a:t>
            </a:r>
          </a:p>
          <a:p>
            <a:endParaRPr lang="zh-CN" altLang="en-US" sz="1100" dirty="0" smtClean="0">
              <a:solidFill>
                <a:srgbClr val="C0504D"/>
              </a:solidFill>
            </a:endParaRPr>
          </a:p>
          <a:p>
            <a:r>
              <a:rPr lang="en-US" dirty="0" smtClean="0">
                <a:solidFill>
                  <a:srgbClr val="C0504D"/>
                </a:solidFill>
              </a:rPr>
              <a:t>Virtual switch model: </a:t>
            </a:r>
            <a:r>
              <a:rPr lang="en-US" dirty="0"/>
              <a:t>L</a:t>
            </a:r>
            <a:r>
              <a:rPr lang="en-US" dirty="0" smtClean="0"/>
              <a:t>imited functionalities</a:t>
            </a:r>
            <a:endParaRPr lang="en-US" sz="2800" dirty="0" smtClean="0"/>
          </a:p>
          <a:p>
            <a:pPr lvl="1"/>
            <a:r>
              <a:rPr lang="en-US" dirty="0" smtClean="0"/>
              <a:t>Constraint on </a:t>
            </a:r>
            <a:r>
              <a:rPr lang="en-US" dirty="0" smtClean="0">
                <a:solidFill>
                  <a:srgbClr val="C0504D"/>
                </a:solidFill>
              </a:rPr>
              <a:t>visibility</a:t>
            </a:r>
            <a:r>
              <a:rPr lang="en-US" dirty="0" smtClean="0"/>
              <a:t>: What header fields can match, e.g., IP routing cannot see MAC addresses , TCP/UDP ports</a:t>
            </a:r>
          </a:p>
          <a:p>
            <a:pPr lvl="1"/>
            <a:r>
              <a:rPr lang="en-US" dirty="0" smtClean="0"/>
              <a:t>Constraint on </a:t>
            </a:r>
            <a:r>
              <a:rPr lang="en-US" dirty="0" smtClean="0">
                <a:solidFill>
                  <a:srgbClr val="C0504D"/>
                </a:solidFill>
              </a:rPr>
              <a:t>capability</a:t>
            </a:r>
            <a:r>
              <a:rPr lang="en-US" dirty="0" smtClean="0"/>
              <a:t>: What actions can perform, e.g., IP routing cannot modify any packet header fields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/>
              <a:t>Open-source </a:t>
            </a:r>
            <a:r>
              <a:rPr lang="en-US" dirty="0" smtClean="0"/>
              <a:t>prototype: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://github.com/xinjin/CoVisor</a:t>
            </a:r>
            <a:endParaRPr lang="en-US" dirty="0"/>
          </a:p>
          <a:p>
            <a:pPr lvl="1"/>
            <a:r>
              <a:rPr lang="en-US" dirty="0" smtClean="0"/>
              <a:t>Integrated </a:t>
            </a:r>
            <a:r>
              <a:rPr lang="en-US" dirty="0"/>
              <a:t>into ONOS </a:t>
            </a:r>
            <a:r>
              <a:rPr lang="en-US" dirty="0" smtClean="0"/>
              <a:t>with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/>
              <a:t>Sequential composition: L3-L4 Firewall &gt;&gt; L3 </a:t>
            </a:r>
            <a:r>
              <a:rPr lang="en-US" dirty="0" smtClean="0"/>
              <a:t>Router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Parallel composition: L2 Monitor || L2 Router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Topology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virtualization: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between an Ethernet island and an IP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3064164"/>
            <a:ext cx="1257300" cy="834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851" y="2743200"/>
            <a:ext cx="1334796" cy="25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600" y="3175000"/>
            <a:ext cx="2089356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5"/>
    </mc:Choice>
    <mc:Fallback xmlns="">
      <p:transition spd="slow" advTm="44845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</a:t>
            </a:r>
            <a:r>
              <a:rPr lang="en-US" dirty="0" smtClean="0"/>
              <a:t>L3-L4 Firewall &gt;&gt; L3 </a:t>
            </a:r>
            <a:r>
              <a:rPr lang="en-US" dirty="0"/>
              <a:t>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90512" y="1529755"/>
            <a:ext cx="923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smtClean="0"/>
              <a:t>Computation overhead </a:t>
            </a:r>
            <a:r>
              <a:rPr lang="en-US" sz="2400" dirty="0" smtClean="0"/>
              <a:t>of inserting one rule to L3-L4 Firewall Policy</a:t>
            </a:r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58800" y="24384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2066165" y="2374900"/>
            <a:ext cx="4588635" cy="302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762000" y="2387600"/>
          <a:ext cx="76835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L3-L4 Firewall &gt;&gt; L3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5112" y="1555155"/>
            <a:ext cx="906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Rule-update overhead of inserting one rule to </a:t>
            </a:r>
            <a:r>
              <a:rPr lang="en-US" sz="2400" smtClean="0"/>
              <a:t>L3-L4 Firewall Policy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97965" y="2324100"/>
            <a:ext cx="4448935" cy="302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Networking (SDN)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</a:t>
            </a:fld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en-US" dirty="0"/>
              <a:t>Decoupled data plane and control plane</a:t>
            </a:r>
          </a:p>
          <a:p>
            <a:r>
              <a:rPr lang="en-US" dirty="0"/>
              <a:t>Open interface, e.g., </a:t>
            </a:r>
            <a:r>
              <a:rPr lang="en-US" dirty="0" err="1"/>
              <a:t>OpenFlow</a:t>
            </a:r>
            <a:endParaRPr lang="en-US" dirty="0"/>
          </a:p>
          <a:p>
            <a:r>
              <a:rPr lang="en-US" dirty="0"/>
              <a:t>Easy to change and innovate </a:t>
            </a:r>
          </a:p>
          <a:p>
            <a:endParaRPr lang="en-US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2594170" y="53027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156270" y="47185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3724470" y="61409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616770" y="49598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184970" y="60139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stCxn id="42" idx="2"/>
            <a:endCxn id="40" idx="5"/>
          </p:cNvCxnSpPr>
          <p:nvPr/>
        </p:nvCxnSpPr>
        <p:spPr>
          <a:xfrm flipH="1" flipV="1">
            <a:off x="2984415" y="5692956"/>
            <a:ext cx="740055" cy="676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4" idx="2"/>
            <a:endCxn id="42" idx="6"/>
          </p:cNvCxnSpPr>
          <p:nvPr/>
        </p:nvCxnSpPr>
        <p:spPr>
          <a:xfrm flipH="1">
            <a:off x="4181670" y="6242511"/>
            <a:ext cx="1003300" cy="127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2"/>
          </p:cNvCxnSpPr>
          <p:nvPr/>
        </p:nvCxnSpPr>
        <p:spPr>
          <a:xfrm flipH="1">
            <a:off x="1727200" y="5531311"/>
            <a:ext cx="866970" cy="588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4"/>
            <a:endCxn id="44" idx="7"/>
          </p:cNvCxnSpPr>
          <p:nvPr/>
        </p:nvCxnSpPr>
        <p:spPr>
          <a:xfrm flipH="1">
            <a:off x="5575215" y="5417011"/>
            <a:ext cx="270155" cy="6638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3" idx="7"/>
          </p:cNvCxnSpPr>
          <p:nvPr/>
        </p:nvCxnSpPr>
        <p:spPr>
          <a:xfrm flipH="1">
            <a:off x="6007015" y="4787900"/>
            <a:ext cx="1104985" cy="23886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4" idx="5"/>
          </p:cNvCxnSpPr>
          <p:nvPr/>
        </p:nvCxnSpPr>
        <p:spPr>
          <a:xfrm flipH="1" flipV="1">
            <a:off x="5575215" y="6404156"/>
            <a:ext cx="1511385" cy="32684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  <a:endCxn id="40" idx="7"/>
          </p:cNvCxnSpPr>
          <p:nvPr/>
        </p:nvCxnSpPr>
        <p:spPr>
          <a:xfrm flipH="1">
            <a:off x="2984415" y="4947111"/>
            <a:ext cx="1171855" cy="422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1"/>
            <a:endCxn id="41" idx="6"/>
          </p:cNvCxnSpPr>
          <p:nvPr/>
        </p:nvCxnSpPr>
        <p:spPr>
          <a:xfrm flipH="1" flipV="1">
            <a:off x="4613470" y="4947111"/>
            <a:ext cx="1070255" cy="796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5"/>
            <a:endCxn id="44" idx="1"/>
          </p:cNvCxnSpPr>
          <p:nvPr/>
        </p:nvCxnSpPr>
        <p:spPr>
          <a:xfrm>
            <a:off x="4546515" y="5108756"/>
            <a:ext cx="705410" cy="9721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62100" y="582930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Network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13100" y="3848100"/>
            <a:ext cx="2743200" cy="4572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Platform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8" idx="2"/>
            <a:endCxn id="36" idx="0"/>
          </p:cNvCxnSpPr>
          <p:nvPr/>
        </p:nvCxnSpPr>
        <p:spPr>
          <a:xfrm flipH="1">
            <a:off x="2822770" y="4305300"/>
            <a:ext cx="1761930" cy="997411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0"/>
            <a:endCxn id="58" idx="2"/>
          </p:cNvCxnSpPr>
          <p:nvPr/>
        </p:nvCxnSpPr>
        <p:spPr>
          <a:xfrm flipV="1">
            <a:off x="3953070" y="4305300"/>
            <a:ext cx="631630" cy="1835611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0"/>
            <a:endCxn id="58" idx="2"/>
          </p:cNvCxnSpPr>
          <p:nvPr/>
        </p:nvCxnSpPr>
        <p:spPr>
          <a:xfrm flipH="1" flipV="1">
            <a:off x="4584700" y="4305300"/>
            <a:ext cx="828870" cy="1708611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0"/>
            <a:endCxn id="58" idx="2"/>
          </p:cNvCxnSpPr>
          <p:nvPr/>
        </p:nvCxnSpPr>
        <p:spPr>
          <a:xfrm flipH="1" flipV="1">
            <a:off x="4584700" y="4305300"/>
            <a:ext cx="1260670" cy="654511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0"/>
            <a:endCxn id="58" idx="2"/>
          </p:cNvCxnSpPr>
          <p:nvPr/>
        </p:nvCxnSpPr>
        <p:spPr>
          <a:xfrm flipV="1">
            <a:off x="4384870" y="4305300"/>
            <a:ext cx="199830" cy="413211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5100" y="41148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Control Plane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77800" y="45974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Data Plane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210024" y="4559300"/>
            <a:ext cx="86868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3100" y="3340100"/>
            <a:ext cx="2743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Services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5" name="Picture 10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263900"/>
            <a:ext cx="1139131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6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r>
              <a:rPr lang="en-US" dirty="0" err="1" smtClean="0">
                <a:solidFill>
                  <a:srgbClr val="C0504D"/>
                </a:solidFill>
              </a:rPr>
              <a:t>CoVisor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/>
              <a:t>is a network hypervisor for service compositions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8400" y="22987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2000" y="2298700"/>
            <a:ext cx="5930900" cy="120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solidFill>
                  <a:srgbClr val="C0504D"/>
                </a:solidFill>
              </a:rPr>
              <a:t>Efficient algorithm</a:t>
            </a:r>
            <a:endParaRPr lang="en-US" sz="2800" dirty="0">
              <a:solidFill>
                <a:srgbClr val="C0504D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Incrementally compile policy compositions and updates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8400" y="39751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2000" y="3949700"/>
            <a:ext cx="6400800" cy="140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solidFill>
                  <a:srgbClr val="C0504D"/>
                </a:solidFill>
              </a:rPr>
              <a:t>System prototype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Project website: </a:t>
            </a:r>
            <a:r>
              <a:rPr lang="en-US" sz="2400" dirty="0">
                <a:solidFill>
                  <a:schemeClr val="accent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accent1"/>
                </a:solidFill>
                <a:hlinkClick r:id="rId2"/>
              </a:rPr>
              <a:t>covisor.cs.princeton.edu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/>
              <a:t>Integrated into ONOS with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299364"/>
            <a:ext cx="1257300" cy="834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51" y="4978400"/>
            <a:ext cx="1334796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3626"/>
            <a:ext cx="7886700" cy="1325563"/>
          </a:xfrm>
        </p:spPr>
        <p:txBody>
          <a:bodyPr/>
          <a:lstStyle/>
          <a:p>
            <a:r>
              <a:rPr lang="en-US" dirty="0" smtClean="0"/>
              <a:t>Dionysus: Dynamic Update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33999"/>
            <a:ext cx="7886700" cy="84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[SIGCOMM’14] Xin </a:t>
            </a:r>
            <a:r>
              <a:rPr lang="en-US" sz="1800" dirty="0" err="1"/>
              <a:t>Jin</a:t>
            </a:r>
            <a:r>
              <a:rPr lang="en-US" sz="1800" dirty="0"/>
              <a:t>, </a:t>
            </a:r>
            <a:r>
              <a:rPr lang="en-US" sz="1800" dirty="0" err="1"/>
              <a:t>Hongqiang</a:t>
            </a:r>
            <a:r>
              <a:rPr lang="en-US" sz="1800" dirty="0"/>
              <a:t> Harry Liu, Rohan Gandhi, </a:t>
            </a:r>
            <a:r>
              <a:rPr lang="en-US" sz="1800" dirty="0" err="1"/>
              <a:t>Srikanth</a:t>
            </a:r>
            <a:r>
              <a:rPr lang="en-US" sz="1800" dirty="0"/>
              <a:t> </a:t>
            </a:r>
            <a:r>
              <a:rPr lang="en-US" sz="1800" dirty="0" err="1"/>
              <a:t>Kandula</a:t>
            </a:r>
            <a:r>
              <a:rPr lang="en-US" sz="1800" dirty="0"/>
              <a:t>, </a:t>
            </a:r>
            <a:r>
              <a:rPr lang="en-US" sz="1800" dirty="0" err="1"/>
              <a:t>Ratul</a:t>
            </a:r>
            <a:r>
              <a:rPr lang="en-US" sz="1800" dirty="0"/>
              <a:t> Mahajan, Ming Zhang, Jennifer Rexford, Roger </a:t>
            </a:r>
            <a:r>
              <a:rPr lang="en-US" sz="1800" dirty="0" err="1"/>
              <a:t>Wattenhofer</a:t>
            </a:r>
            <a:r>
              <a:rPr lang="en-US" sz="1800" dirty="0"/>
              <a:t>, “Dynamic scheduling of network updates”, in ACM SIGCOMM, August 2014.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31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0600" y="3111500"/>
            <a:ext cx="7040880" cy="4572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 Platform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network update</a:t>
            </a:r>
            <a:endParaRPr lang="en-US" sz="3600" dirty="0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2746570" y="46550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4308670" y="40708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3876870" y="54932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5769170" y="43121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5337370" y="53662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102" idx="2"/>
            <a:endCxn id="100" idx="5"/>
          </p:cNvCxnSpPr>
          <p:nvPr/>
        </p:nvCxnSpPr>
        <p:spPr>
          <a:xfrm flipH="1" flipV="1">
            <a:off x="3136815" y="5045256"/>
            <a:ext cx="740055" cy="676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4" idx="2"/>
            <a:endCxn id="102" idx="6"/>
          </p:cNvCxnSpPr>
          <p:nvPr/>
        </p:nvCxnSpPr>
        <p:spPr>
          <a:xfrm flipH="1">
            <a:off x="4334070" y="5594811"/>
            <a:ext cx="1003300" cy="127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0" idx="2"/>
          </p:cNvCxnSpPr>
          <p:nvPr/>
        </p:nvCxnSpPr>
        <p:spPr>
          <a:xfrm flipH="1">
            <a:off x="1879600" y="4883611"/>
            <a:ext cx="866970" cy="588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03" idx="4"/>
            <a:endCxn id="104" idx="7"/>
          </p:cNvCxnSpPr>
          <p:nvPr/>
        </p:nvCxnSpPr>
        <p:spPr>
          <a:xfrm flipH="1">
            <a:off x="5727615" y="4769311"/>
            <a:ext cx="270155" cy="6638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03" idx="7"/>
          </p:cNvCxnSpPr>
          <p:nvPr/>
        </p:nvCxnSpPr>
        <p:spPr>
          <a:xfrm flipH="1">
            <a:off x="6159415" y="4140200"/>
            <a:ext cx="1104985" cy="23886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4" idx="5"/>
          </p:cNvCxnSpPr>
          <p:nvPr/>
        </p:nvCxnSpPr>
        <p:spPr>
          <a:xfrm flipH="1" flipV="1">
            <a:off x="5727615" y="5756456"/>
            <a:ext cx="1511385" cy="32684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1" idx="2"/>
            <a:endCxn id="100" idx="7"/>
          </p:cNvCxnSpPr>
          <p:nvPr/>
        </p:nvCxnSpPr>
        <p:spPr>
          <a:xfrm flipH="1">
            <a:off x="3136815" y="4299411"/>
            <a:ext cx="1171855" cy="422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3" idx="1"/>
            <a:endCxn id="101" idx="6"/>
          </p:cNvCxnSpPr>
          <p:nvPr/>
        </p:nvCxnSpPr>
        <p:spPr>
          <a:xfrm flipH="1" flipV="1">
            <a:off x="4765870" y="4299411"/>
            <a:ext cx="1070255" cy="796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1" idx="5"/>
            <a:endCxn id="104" idx="1"/>
          </p:cNvCxnSpPr>
          <p:nvPr/>
        </p:nvCxnSpPr>
        <p:spPr>
          <a:xfrm>
            <a:off x="4698915" y="4461056"/>
            <a:ext cx="705410" cy="9721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14500" y="518160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Network</a:t>
            </a:r>
            <a:endParaRPr lang="en-US" sz="2400" dirty="0" smtClean="0"/>
          </a:p>
        </p:txBody>
      </p:sp>
      <p:sp>
        <p:nvSpPr>
          <p:cNvPr id="109" name="Left-Right Arrow 108"/>
          <p:cNvSpPr/>
          <p:nvPr/>
        </p:nvSpPr>
        <p:spPr>
          <a:xfrm rot="5400000">
            <a:off x="4351162" y="3713480"/>
            <a:ext cx="365760" cy="228600"/>
          </a:xfrm>
          <a:prstGeom prst="leftRightArrow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/>
          </p:cNvPicPr>
          <p:nvPr/>
        </p:nvPicPr>
        <p:blipFill>
          <a:blip r:embed="rId3">
            <a:duotone>
              <a:prstClr val="black"/>
              <a:srgbClr val="C0504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40586" y="4734317"/>
            <a:ext cx="249715" cy="32028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</p:pic>
      <p:pic>
        <p:nvPicPr>
          <p:cNvPr id="111" name="Picture 110"/>
          <p:cNvPicPr>
            <a:picLocks/>
          </p:cNvPicPr>
          <p:nvPr/>
        </p:nvPicPr>
        <p:blipFill>
          <a:blip r:embed="rId3">
            <a:duotone>
              <a:prstClr val="black"/>
              <a:srgbClr val="C0504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402686" y="4137417"/>
            <a:ext cx="249715" cy="32028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</p:pic>
      <p:pic>
        <p:nvPicPr>
          <p:cNvPr id="112" name="Picture 111"/>
          <p:cNvPicPr>
            <a:picLocks/>
          </p:cNvPicPr>
          <p:nvPr/>
        </p:nvPicPr>
        <p:blipFill>
          <a:blip r:embed="rId3">
            <a:duotone>
              <a:prstClr val="black"/>
              <a:srgbClr val="C0504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983586" y="5572517"/>
            <a:ext cx="249715" cy="32028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</p:pic>
      <p:pic>
        <p:nvPicPr>
          <p:cNvPr id="113" name="Picture 112"/>
          <p:cNvPicPr>
            <a:picLocks/>
          </p:cNvPicPr>
          <p:nvPr/>
        </p:nvPicPr>
        <p:blipFill>
          <a:blip r:embed="rId3">
            <a:duotone>
              <a:prstClr val="black"/>
              <a:srgbClr val="C0504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431386" y="5432817"/>
            <a:ext cx="249715" cy="32028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</p:pic>
      <p:pic>
        <p:nvPicPr>
          <p:cNvPr id="114" name="Picture 113"/>
          <p:cNvPicPr>
            <a:picLocks/>
          </p:cNvPicPr>
          <p:nvPr/>
        </p:nvPicPr>
        <p:blipFill>
          <a:blip r:embed="rId3">
            <a:duotone>
              <a:prstClr val="black"/>
              <a:srgbClr val="C0504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75886" y="4378717"/>
            <a:ext cx="249715" cy="32028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</p:pic>
      <p:pic>
        <p:nvPicPr>
          <p:cNvPr id="115" name="Picture 114"/>
          <p:cNvPicPr>
            <a:picLocks/>
          </p:cNvPicPr>
          <p:nvPr/>
        </p:nvPicPr>
        <p:blipFill>
          <a:blip r:embed="rId3">
            <a:duotone>
              <a:prstClr val="black"/>
              <a:srgbClr val="C0504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32886" y="3654817"/>
            <a:ext cx="249715" cy="32028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</p:pic>
      <p:sp>
        <p:nvSpPr>
          <p:cNvPr id="11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Updating policy tables in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sz="3600" dirty="0" smtClean="0"/>
              <a:t>network update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32</a:t>
            </a:fld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637689" y="3084100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147096" y="1827938"/>
            <a:ext cx="736699" cy="332882"/>
            <a:chOff x="946401" y="5396915"/>
            <a:chExt cx="736699" cy="332882"/>
          </a:xfrm>
        </p:grpSpPr>
        <p:sp>
          <p:nvSpPr>
            <p:cNvPr id="74" name="TextBox 73"/>
            <p:cNvSpPr txBox="1"/>
            <p:nvPr/>
          </p:nvSpPr>
          <p:spPr>
            <a:xfrm>
              <a:off x="959122" y="5396915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latin typeface="Calibri" charset="0"/>
                  <a:ea typeface="Calibri" charset="0"/>
                  <a:cs typeface="Calibri" charset="0"/>
                </a:rPr>
                <a:t>A</a:t>
              </a:r>
              <a:endParaRPr lang="en-US" sz="15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946401" y="5409757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H="1">
            <a:off x="1467136" y="1999649"/>
            <a:ext cx="753092" cy="11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540268" y="1994898"/>
            <a:ext cx="745564" cy="47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307116" y="2160820"/>
            <a:ext cx="446960" cy="60718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420267" y="2113951"/>
            <a:ext cx="1491490" cy="6538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027247" y="2880916"/>
            <a:ext cx="837641" cy="23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138059" y="2154918"/>
            <a:ext cx="307793" cy="61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493399" y="2112800"/>
            <a:ext cx="531509" cy="6080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07207" y="2707684"/>
            <a:ext cx="733467" cy="333489"/>
            <a:chOff x="1597232" y="6219961"/>
            <a:chExt cx="733467" cy="333489"/>
          </a:xfrm>
        </p:grpSpPr>
        <p:sp>
          <p:nvSpPr>
            <p:cNvPr id="84" name="Oval 83"/>
            <p:cNvSpPr/>
            <p:nvPr/>
          </p:nvSpPr>
          <p:spPr>
            <a:xfrm>
              <a:off x="1597232" y="6233410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06721" y="621996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285832" y="1815314"/>
            <a:ext cx="736333" cy="339604"/>
            <a:chOff x="2971737" y="5384291"/>
            <a:chExt cx="736333" cy="339604"/>
          </a:xfrm>
        </p:grpSpPr>
        <p:sp>
          <p:nvSpPr>
            <p:cNvPr id="87" name="Oval 86"/>
            <p:cNvSpPr/>
            <p:nvPr/>
          </p:nvSpPr>
          <p:spPr>
            <a:xfrm>
              <a:off x="2971737" y="5403855"/>
              <a:ext cx="320040" cy="32004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84092" y="5384291"/>
              <a:ext cx="723978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20228" y="1831214"/>
            <a:ext cx="734406" cy="328455"/>
            <a:chOff x="1962833" y="5400191"/>
            <a:chExt cx="734406" cy="328455"/>
          </a:xfrm>
        </p:grpSpPr>
        <p:sp>
          <p:nvSpPr>
            <p:cNvPr id="90" name="Oval 89"/>
            <p:cNvSpPr/>
            <p:nvPr/>
          </p:nvSpPr>
          <p:spPr>
            <a:xfrm>
              <a:off x="1962833" y="5408606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73261" y="540019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64888" y="2720896"/>
            <a:ext cx="736333" cy="323319"/>
            <a:chOff x="2460073" y="6233173"/>
            <a:chExt cx="736333" cy="323319"/>
          </a:xfrm>
        </p:grpSpPr>
        <p:sp>
          <p:nvSpPr>
            <p:cNvPr id="93" name="Oval 92"/>
            <p:cNvSpPr/>
            <p:nvPr/>
          </p:nvSpPr>
          <p:spPr>
            <a:xfrm>
              <a:off x="2460073" y="6233173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72428" y="6233327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530460" y="2053094"/>
            <a:ext cx="2129590" cy="831720"/>
            <a:chOff x="1505060" y="1964194"/>
            <a:chExt cx="2129590" cy="831720"/>
          </a:xfrm>
        </p:grpSpPr>
        <p:sp>
          <p:nvSpPr>
            <p:cNvPr id="98" name="Freeform 97"/>
            <p:cNvSpPr/>
            <p:nvPr/>
          </p:nvSpPr>
          <p:spPr>
            <a:xfrm>
              <a:off x="2616096" y="1964194"/>
              <a:ext cx="568365" cy="556735"/>
            </a:xfrm>
            <a:custGeom>
              <a:avLst/>
              <a:gdLst>
                <a:gd name="connsiteX0" fmla="*/ 568365 w 568365"/>
                <a:gd name="connsiteY0" fmla="*/ 12404 h 556735"/>
                <a:gd name="connsiteX1" fmla="*/ 24062 w 568365"/>
                <a:gd name="connsiteY1" fmla="*/ 23745 h 556735"/>
                <a:gd name="connsiteX2" fmla="*/ 126119 w 568365"/>
                <a:gd name="connsiteY2" fmla="*/ 227869 h 556735"/>
                <a:gd name="connsiteX3" fmla="*/ 398270 w 568365"/>
                <a:gd name="connsiteY3" fmla="*/ 556735 h 55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65" h="556735">
                  <a:moveTo>
                    <a:pt x="568365" y="12404"/>
                  </a:moveTo>
                  <a:cubicBezTo>
                    <a:pt x="333067" y="119"/>
                    <a:pt x="97770" y="-12166"/>
                    <a:pt x="24062" y="23745"/>
                  </a:cubicBezTo>
                  <a:cubicBezTo>
                    <a:pt x="-49646" y="59656"/>
                    <a:pt x="63751" y="139037"/>
                    <a:pt x="126119" y="227869"/>
                  </a:cubicBezTo>
                  <a:cubicBezTo>
                    <a:pt x="188487" y="316701"/>
                    <a:pt x="398270" y="556735"/>
                    <a:pt x="398270" y="556735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78269" y="1984923"/>
              <a:ext cx="1254663" cy="592707"/>
            </a:xfrm>
            <a:custGeom>
              <a:avLst/>
              <a:gdLst>
                <a:gd name="connsiteX0" fmla="*/ 540266 w 1254663"/>
                <a:gd name="connsiteY0" fmla="*/ 37036 h 592707"/>
                <a:gd name="connsiteX1" fmla="*/ 41322 w 1254663"/>
                <a:gd name="connsiteY1" fmla="*/ 3016 h 592707"/>
                <a:gd name="connsiteX2" fmla="*/ 166058 w 1254663"/>
                <a:gd name="connsiteY2" fmla="*/ 105078 h 592707"/>
                <a:gd name="connsiteX3" fmla="*/ 1254663 w 1254663"/>
                <a:gd name="connsiteY3" fmla="*/ 592707 h 5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4663" h="592707">
                  <a:moveTo>
                    <a:pt x="540266" y="37036"/>
                  </a:moveTo>
                  <a:cubicBezTo>
                    <a:pt x="321978" y="14356"/>
                    <a:pt x="103690" y="-8324"/>
                    <a:pt x="41322" y="3016"/>
                  </a:cubicBezTo>
                  <a:cubicBezTo>
                    <a:pt x="-21046" y="14356"/>
                    <a:pt x="-36166" y="6796"/>
                    <a:pt x="166058" y="105078"/>
                  </a:cubicBezTo>
                  <a:cubicBezTo>
                    <a:pt x="368282" y="203360"/>
                    <a:pt x="1254663" y="592707"/>
                    <a:pt x="1254663" y="592707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505060" y="2159525"/>
              <a:ext cx="1237157" cy="520167"/>
            </a:xfrm>
            <a:custGeom>
              <a:avLst/>
              <a:gdLst>
                <a:gd name="connsiteX0" fmla="*/ 318646 w 1237157"/>
                <a:gd name="connsiteY0" fmla="*/ 384084 h 520167"/>
                <a:gd name="connsiteX1" fmla="*/ 1136 w 1237157"/>
                <a:gd name="connsiteY1" fmla="*/ 9857 h 520167"/>
                <a:gd name="connsiteX2" fmla="*/ 205250 w 1237157"/>
                <a:gd name="connsiteY2" fmla="*/ 100579 h 520167"/>
                <a:gd name="connsiteX3" fmla="*/ 1237157 w 1237157"/>
                <a:gd name="connsiteY3" fmla="*/ 520167 h 5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57" h="520167">
                  <a:moveTo>
                    <a:pt x="318646" y="384084"/>
                  </a:moveTo>
                  <a:cubicBezTo>
                    <a:pt x="169340" y="220596"/>
                    <a:pt x="20035" y="57108"/>
                    <a:pt x="1136" y="9857"/>
                  </a:cubicBezTo>
                  <a:cubicBezTo>
                    <a:pt x="-17763" y="-37394"/>
                    <a:pt x="205250" y="100579"/>
                    <a:pt x="205250" y="100579"/>
                  </a:cubicBezTo>
                  <a:lnTo>
                    <a:pt x="1237157" y="52016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49974" y="247274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88658" y="201452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42213" y="1964194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62400" y="1777214"/>
            <a:ext cx="4390465" cy="1659580"/>
            <a:chOff x="3962400" y="1777214"/>
            <a:chExt cx="4390465" cy="1659580"/>
          </a:xfrm>
        </p:grpSpPr>
        <p:sp>
          <p:nvSpPr>
            <p:cNvPr id="104" name="Right Arrow 103"/>
            <p:cNvSpPr/>
            <p:nvPr/>
          </p:nvSpPr>
          <p:spPr>
            <a:xfrm>
              <a:off x="3990584" y="2320129"/>
              <a:ext cx="939567" cy="350825"/>
            </a:xfrm>
            <a:prstGeom prst="rightArrow">
              <a:avLst/>
            </a:prstGeom>
            <a:solidFill>
              <a:schemeClr val="tx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88829" y="3067462"/>
              <a:ext cx="13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ea typeface="Calibri" charset="0"/>
                  <a:cs typeface="Calibri" charset="0"/>
                </a:rPr>
                <a:t>Target State</a:t>
              </a:r>
              <a:endParaRPr lang="en-US" dirty="0">
                <a:ea typeface="Calibri" charset="0"/>
                <a:cs typeface="Calibri" charset="0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437023" y="2179033"/>
              <a:ext cx="192774" cy="430929"/>
            </a:xfrm>
            <a:custGeom>
              <a:avLst/>
              <a:gdLst>
                <a:gd name="connsiteX0" fmla="*/ 192774 w 192774"/>
                <a:gd name="connsiteY0" fmla="*/ 0 h 430929"/>
                <a:gd name="connsiteX1" fmla="*/ 0 w 192774"/>
                <a:gd name="connsiteY1" fmla="*/ 430929 h 43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774" h="430929">
                  <a:moveTo>
                    <a:pt x="192774" y="0"/>
                  </a:moveTo>
                  <a:lnTo>
                    <a:pt x="0" y="430929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6748026" y="2201714"/>
              <a:ext cx="408227" cy="385567"/>
            </a:xfrm>
            <a:custGeom>
              <a:avLst/>
              <a:gdLst>
                <a:gd name="connsiteX0" fmla="*/ 0 w 408227"/>
                <a:gd name="connsiteY0" fmla="*/ 0 h 385567"/>
                <a:gd name="connsiteX1" fmla="*/ 408227 w 408227"/>
                <a:gd name="connsiteY1" fmla="*/ 385567 h 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227" h="385567">
                  <a:moveTo>
                    <a:pt x="0" y="0"/>
                  </a:moveTo>
                  <a:lnTo>
                    <a:pt x="408227" y="385567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430516" y="2780065"/>
              <a:ext cx="657699" cy="0"/>
            </a:xfrm>
            <a:custGeom>
              <a:avLst/>
              <a:gdLst>
                <a:gd name="connsiteX0" fmla="*/ 0 w 657699"/>
                <a:gd name="connsiteY0" fmla="*/ 0 h 0"/>
                <a:gd name="connsiteX1" fmla="*/ 657699 w 65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699">
                  <a:moveTo>
                    <a:pt x="0" y="0"/>
                  </a:moveTo>
                  <a:lnTo>
                    <a:pt x="657699" y="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5795496" y="2190373"/>
              <a:ext cx="1145304" cy="487630"/>
            </a:xfrm>
            <a:custGeom>
              <a:avLst/>
              <a:gdLst>
                <a:gd name="connsiteX0" fmla="*/ 0 w 1145304"/>
                <a:gd name="connsiteY0" fmla="*/ 0 h 487630"/>
                <a:gd name="connsiteX1" fmla="*/ 1145304 w 1145304"/>
                <a:gd name="connsiteY1" fmla="*/ 487630 h 4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5304" h="487630">
                  <a:moveTo>
                    <a:pt x="0" y="0"/>
                  </a:moveTo>
                  <a:lnTo>
                    <a:pt x="1145304" y="48763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971426" y="2362803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76542" y="2801759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237745" y="2048056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03718" y="2034388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477796" y="1789838"/>
              <a:ext cx="736699" cy="332882"/>
              <a:chOff x="946401" y="5396915"/>
              <a:chExt cx="736699" cy="332882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endParaRPr lang="en-US" sz="15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117" name="Straight Arrow Connector 116"/>
            <p:cNvCxnSpPr/>
            <p:nvPr/>
          </p:nvCxnSpPr>
          <p:spPr>
            <a:xfrm flipH="1">
              <a:off x="5797836" y="1961549"/>
              <a:ext cx="753092" cy="11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6870968" y="1956798"/>
              <a:ext cx="745564" cy="47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5637816" y="2122720"/>
              <a:ext cx="446960" cy="6071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 flipV="1">
              <a:off x="5750967" y="2075851"/>
              <a:ext cx="1491490" cy="6538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357947" y="2842816"/>
              <a:ext cx="837641" cy="2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68759" y="2116818"/>
              <a:ext cx="307793" cy="61284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6824099" y="2074700"/>
              <a:ext cx="531509" cy="60809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6037907" y="2669584"/>
              <a:ext cx="733467" cy="333489"/>
              <a:chOff x="1597232" y="6219961"/>
              <a:chExt cx="733467" cy="333489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D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616532" y="1777214"/>
              <a:ext cx="736333" cy="339604"/>
              <a:chOff x="2971737" y="5384291"/>
              <a:chExt cx="736333" cy="339604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550928" y="1793114"/>
              <a:ext cx="734406" cy="328455"/>
              <a:chOff x="1962833" y="5400191"/>
              <a:chExt cx="734406" cy="328455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195588" y="2682796"/>
              <a:ext cx="736333" cy="323319"/>
              <a:chOff x="2460073" y="6233173"/>
              <a:chExt cx="736333" cy="323319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E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962400" y="195580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Update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1800" y="2201581"/>
            <a:ext cx="2392513" cy="1713684"/>
            <a:chOff x="431800" y="2201581"/>
            <a:chExt cx="2392513" cy="1713684"/>
          </a:xfrm>
        </p:grpSpPr>
        <p:sp>
          <p:nvSpPr>
            <p:cNvPr id="95" name="Freeform 94"/>
            <p:cNvSpPr/>
            <p:nvPr/>
          </p:nvSpPr>
          <p:spPr>
            <a:xfrm>
              <a:off x="1180066" y="2201581"/>
              <a:ext cx="1644247" cy="898872"/>
            </a:xfrm>
            <a:custGeom>
              <a:avLst/>
              <a:gdLst>
                <a:gd name="connsiteX0" fmla="*/ 0 w 1644247"/>
                <a:gd name="connsiteY0" fmla="*/ 0 h 898872"/>
                <a:gd name="connsiteX1" fmla="*/ 453585 w 1644247"/>
                <a:gd name="connsiteY1" fmla="*/ 793816 h 898872"/>
                <a:gd name="connsiteX2" fmla="*/ 805114 w 1644247"/>
                <a:gd name="connsiteY2" fmla="*/ 895878 h 898872"/>
                <a:gd name="connsiteX3" fmla="*/ 1644247 w 1644247"/>
                <a:gd name="connsiteY3" fmla="*/ 850517 h 89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247" h="898872">
                  <a:moveTo>
                    <a:pt x="0" y="0"/>
                  </a:moveTo>
                  <a:cubicBezTo>
                    <a:pt x="159699" y="322251"/>
                    <a:pt x="319399" y="644503"/>
                    <a:pt x="453585" y="793816"/>
                  </a:cubicBezTo>
                  <a:cubicBezTo>
                    <a:pt x="587771" y="943129"/>
                    <a:pt x="606670" y="886428"/>
                    <a:pt x="805114" y="895878"/>
                  </a:cubicBezTo>
                  <a:lnTo>
                    <a:pt x="1644247" y="85051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04012" y="2546101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800" y="3592100"/>
              <a:ext cx="7809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smtClean="0">
                  <a:solidFill>
                    <a:srgbClr val="FF0000"/>
                  </a:solidFill>
                </a:rPr>
                <a:t>Flow ID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81100" y="3592100"/>
              <a:ext cx="9318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</a:rPr>
                <a:t>Flow Size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041400" y="2882900"/>
              <a:ext cx="0" cy="640080"/>
            </a:xfrm>
            <a:prstGeom prst="straightConnector1">
              <a:avLst/>
            </a:prstGeom>
            <a:ln w="28575">
              <a:solidFill>
                <a:srgbClr val="FE3E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333500" y="2882900"/>
              <a:ext cx="0" cy="640080"/>
            </a:xfrm>
            <a:prstGeom prst="straightConnector1">
              <a:avLst/>
            </a:prstGeom>
            <a:ln w="28575">
              <a:solidFill>
                <a:srgbClr val="FE3E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/>
          <p:cNvCxnSpPr/>
          <p:nvPr/>
        </p:nvCxnSpPr>
        <p:spPr>
          <a:xfrm flipH="1" flipV="1">
            <a:off x="3340100" y="2590800"/>
            <a:ext cx="0" cy="640080"/>
          </a:xfrm>
          <a:prstGeom prst="straightConnector1">
            <a:avLst/>
          </a:prstGeom>
          <a:ln w="28575">
            <a:solidFill>
              <a:srgbClr val="FE3E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009900" y="3287300"/>
            <a:ext cx="19335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Link capacity: 10 units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33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 for network update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31900" y="21082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1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5500" y="2108200"/>
            <a:ext cx="5600700" cy="131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C0504D"/>
                </a:solidFill>
              </a:rPr>
              <a:t>Time: </a:t>
            </a:r>
            <a:r>
              <a:rPr lang="en-US" sz="2800" dirty="0">
                <a:solidFill>
                  <a:srgbClr val="C0504D"/>
                </a:solidFill>
              </a:rPr>
              <a:t>F</a:t>
            </a:r>
            <a:r>
              <a:rPr lang="en-US" sz="2800" dirty="0" smtClean="0">
                <a:solidFill>
                  <a:srgbClr val="C0504D"/>
                </a:solidFill>
              </a:rPr>
              <a:t>ast </a:t>
            </a:r>
            <a:r>
              <a:rPr lang="en-US" sz="2800" dirty="0">
                <a:solidFill>
                  <a:srgbClr val="C0504D"/>
                </a:solidFill>
              </a:rPr>
              <a:t>response to dynamics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Quick adaptation to </a:t>
            </a:r>
            <a:r>
              <a:rPr lang="en-US" sz="2800" dirty="0" smtClean="0">
                <a:solidFill>
                  <a:prstClr val="black"/>
                </a:solidFill>
              </a:rPr>
              <a:t>failures, host mobility, cyber </a:t>
            </a:r>
            <a:r>
              <a:rPr lang="en-US" sz="2800" dirty="0">
                <a:solidFill>
                  <a:prstClr val="black"/>
                </a:solidFill>
              </a:rPr>
              <a:t>attacks, etc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1900" y="39624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5500" y="3962400"/>
            <a:ext cx="7048500" cy="138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C0504D"/>
                </a:solidFill>
              </a:rPr>
              <a:t>Consistency:</a:t>
            </a:r>
            <a:r>
              <a:rPr lang="en-US" sz="2800" dirty="0">
                <a:solidFill>
                  <a:srgbClr val="C0504D"/>
                </a:solidFill>
              </a:rPr>
              <a:t> </a:t>
            </a:r>
            <a:r>
              <a:rPr lang="en-US" sz="2800" dirty="0" smtClean="0">
                <a:solidFill>
                  <a:srgbClr val="C0504D"/>
                </a:solidFill>
              </a:rPr>
              <a:t>Smooth </a:t>
            </a:r>
            <a:r>
              <a:rPr lang="en-US" sz="2800" dirty="0">
                <a:solidFill>
                  <a:srgbClr val="C0504D"/>
                </a:solidFill>
              </a:rPr>
              <a:t>transient behavior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L</a:t>
            </a:r>
            <a:r>
              <a:rPr lang="en-US" sz="2800" dirty="0" smtClean="0">
                <a:solidFill>
                  <a:prstClr val="black"/>
                </a:solidFill>
              </a:rPr>
              <a:t>oop, </a:t>
            </a:r>
            <a:r>
              <a:rPr lang="en-US" sz="2800" dirty="0" err="1" smtClean="0">
                <a:solidFill>
                  <a:prstClr val="black"/>
                </a:solidFill>
              </a:rPr>
              <a:t>blackhole</a:t>
            </a:r>
            <a:r>
              <a:rPr lang="en-US" sz="2800" dirty="0" smtClean="0">
                <a:solidFill>
                  <a:prstClr val="black"/>
                </a:solidFill>
              </a:rPr>
              <a:t>, access </a:t>
            </a:r>
            <a:r>
              <a:rPr lang="en-US" sz="2800" dirty="0">
                <a:solidFill>
                  <a:prstClr val="black"/>
                </a:solidFill>
              </a:rPr>
              <a:t>control violation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</a:t>
            </a:r>
            <a:r>
              <a:rPr lang="en-US" sz="2800" dirty="0" smtClean="0">
                <a:solidFill>
                  <a:prstClr val="black"/>
                </a:solidFill>
              </a:rPr>
              <a:t>ongestion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6648" y="4882622"/>
            <a:ext cx="2363752" cy="476778"/>
          </a:xfrm>
          <a:prstGeom prst="rect">
            <a:avLst/>
          </a:prstGeom>
          <a:noFill/>
          <a:ln w="38100" cmpd="sng">
            <a:solidFill>
              <a:srgbClr val="FE3E02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What </a:t>
            </a:r>
            <a:r>
              <a:rPr lang="en-US" sz="3600" dirty="0">
                <a:solidFill>
                  <a:prstClr val="black"/>
                </a:solidFill>
              </a:rPr>
              <a:t>is </a:t>
            </a:r>
            <a:r>
              <a:rPr lang="en-US" sz="3600" dirty="0">
                <a:solidFill>
                  <a:srgbClr val="C0504D"/>
                </a:solidFill>
              </a:rPr>
              <a:t>consistent</a:t>
            </a:r>
            <a:r>
              <a:rPr lang="en-US" sz="3600" dirty="0">
                <a:solidFill>
                  <a:prstClr val="black"/>
                </a:solidFill>
              </a:rPr>
              <a:t> network </a:t>
            </a:r>
            <a:r>
              <a:rPr lang="en-US" sz="3600" dirty="0" smtClean="0">
                <a:solidFill>
                  <a:prstClr val="black"/>
                </a:solidFill>
              </a:rPr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7083"/>
            <a:ext cx="8229600" cy="1465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Asynchronous updates </a:t>
            </a:r>
            <a:r>
              <a:rPr lang="en-US" dirty="0" smtClean="0"/>
              <a:t>can cause congestion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dirty="0" smtClean="0"/>
              <a:t>Need to carefully </a:t>
            </a:r>
            <a:r>
              <a:rPr lang="en-US" dirty="0" smtClean="0">
                <a:solidFill>
                  <a:srgbClr val="C0504D"/>
                </a:solidFill>
              </a:rPr>
              <a:t>order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update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34</a:t>
            </a:fld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650389" y="3033300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Current State</a:t>
            </a:r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159796" y="1777138"/>
            <a:ext cx="736699" cy="332882"/>
            <a:chOff x="946401" y="5396915"/>
            <a:chExt cx="736699" cy="332882"/>
          </a:xfrm>
        </p:grpSpPr>
        <p:sp>
          <p:nvSpPr>
            <p:cNvPr id="108" name="TextBox 107"/>
            <p:cNvSpPr txBox="1"/>
            <p:nvPr/>
          </p:nvSpPr>
          <p:spPr>
            <a:xfrm>
              <a:off x="959122" y="5396915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latin typeface="Calibri" charset="0"/>
                  <a:ea typeface="Calibri" charset="0"/>
                  <a:cs typeface="Calibri" charset="0"/>
                </a:rPr>
                <a:t>A</a:t>
              </a:r>
              <a:endParaRPr lang="en-US" sz="15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946401" y="5409757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>
            <a:off x="1479836" y="1948849"/>
            <a:ext cx="753092" cy="11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2552968" y="1944098"/>
            <a:ext cx="745564" cy="47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1319816" y="2110020"/>
            <a:ext cx="446960" cy="60718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1432967" y="2063151"/>
            <a:ext cx="1491490" cy="6538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039947" y="2830116"/>
            <a:ext cx="837641" cy="23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150759" y="2104118"/>
            <a:ext cx="307793" cy="61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2506099" y="2062000"/>
            <a:ext cx="531509" cy="6080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719907" y="2656884"/>
            <a:ext cx="733467" cy="333489"/>
            <a:chOff x="1597232" y="6219961"/>
            <a:chExt cx="733467" cy="333489"/>
          </a:xfrm>
        </p:grpSpPr>
        <p:sp>
          <p:nvSpPr>
            <p:cNvPr id="119" name="Oval 118"/>
            <p:cNvSpPr/>
            <p:nvPr/>
          </p:nvSpPr>
          <p:spPr>
            <a:xfrm>
              <a:off x="1597232" y="6233410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06721" y="621996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98532" y="1764514"/>
            <a:ext cx="736333" cy="339604"/>
            <a:chOff x="2971737" y="5384291"/>
            <a:chExt cx="736333" cy="339604"/>
          </a:xfrm>
        </p:grpSpPr>
        <p:sp>
          <p:nvSpPr>
            <p:cNvPr id="122" name="Oval 121"/>
            <p:cNvSpPr/>
            <p:nvPr/>
          </p:nvSpPr>
          <p:spPr>
            <a:xfrm>
              <a:off x="2971737" y="5403855"/>
              <a:ext cx="320040" cy="32004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84092" y="5384291"/>
              <a:ext cx="723978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232928" y="1780414"/>
            <a:ext cx="734406" cy="328455"/>
            <a:chOff x="1962833" y="5400191"/>
            <a:chExt cx="734406" cy="328455"/>
          </a:xfrm>
        </p:grpSpPr>
        <p:sp>
          <p:nvSpPr>
            <p:cNvPr id="125" name="Oval 124"/>
            <p:cNvSpPr/>
            <p:nvPr/>
          </p:nvSpPr>
          <p:spPr>
            <a:xfrm>
              <a:off x="1962833" y="5408606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973261" y="540019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877588" y="2670096"/>
            <a:ext cx="736333" cy="323319"/>
            <a:chOff x="2460073" y="6233173"/>
            <a:chExt cx="736333" cy="323319"/>
          </a:xfrm>
        </p:grpSpPr>
        <p:sp>
          <p:nvSpPr>
            <p:cNvPr id="128" name="Oval 127"/>
            <p:cNvSpPr/>
            <p:nvPr/>
          </p:nvSpPr>
          <p:spPr>
            <a:xfrm>
              <a:off x="2460073" y="6233173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72428" y="6233327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E</a:t>
              </a:r>
            </a:p>
          </p:txBody>
        </p:sp>
      </p:grpSp>
      <p:sp>
        <p:nvSpPr>
          <p:cNvPr id="130" name="Freeform 129"/>
          <p:cNvSpPr/>
          <p:nvPr/>
        </p:nvSpPr>
        <p:spPr>
          <a:xfrm>
            <a:off x="1192766" y="2150781"/>
            <a:ext cx="1644247" cy="898872"/>
          </a:xfrm>
          <a:custGeom>
            <a:avLst/>
            <a:gdLst>
              <a:gd name="connsiteX0" fmla="*/ 0 w 1644247"/>
              <a:gd name="connsiteY0" fmla="*/ 0 h 898872"/>
              <a:gd name="connsiteX1" fmla="*/ 453585 w 1644247"/>
              <a:gd name="connsiteY1" fmla="*/ 793816 h 898872"/>
              <a:gd name="connsiteX2" fmla="*/ 805114 w 1644247"/>
              <a:gd name="connsiteY2" fmla="*/ 895878 h 898872"/>
              <a:gd name="connsiteX3" fmla="*/ 1644247 w 1644247"/>
              <a:gd name="connsiteY3" fmla="*/ 850517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247" h="898872">
                <a:moveTo>
                  <a:pt x="0" y="0"/>
                </a:moveTo>
                <a:cubicBezTo>
                  <a:pt x="159699" y="322251"/>
                  <a:pt x="319399" y="644503"/>
                  <a:pt x="453585" y="793816"/>
                </a:cubicBezTo>
                <a:cubicBezTo>
                  <a:pt x="587771" y="943129"/>
                  <a:pt x="606670" y="886428"/>
                  <a:pt x="805114" y="895878"/>
                </a:cubicBezTo>
                <a:lnTo>
                  <a:pt x="1644247" y="850517"/>
                </a:lnTo>
              </a:path>
            </a:pathLst>
          </a:custGeom>
          <a:ln w="28575">
            <a:solidFill>
              <a:schemeClr val="accent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16712" y="2495301"/>
            <a:ext cx="892437" cy="3231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F1: 5</a:t>
            </a:r>
            <a:endParaRPr lang="en-US" sz="15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543160" y="2002294"/>
            <a:ext cx="2129590" cy="831720"/>
            <a:chOff x="1505060" y="1964194"/>
            <a:chExt cx="2129590" cy="831720"/>
          </a:xfrm>
        </p:grpSpPr>
        <p:sp>
          <p:nvSpPr>
            <p:cNvPr id="133" name="Freeform 132"/>
            <p:cNvSpPr/>
            <p:nvPr/>
          </p:nvSpPr>
          <p:spPr>
            <a:xfrm>
              <a:off x="2616096" y="1964194"/>
              <a:ext cx="568365" cy="556735"/>
            </a:xfrm>
            <a:custGeom>
              <a:avLst/>
              <a:gdLst>
                <a:gd name="connsiteX0" fmla="*/ 568365 w 568365"/>
                <a:gd name="connsiteY0" fmla="*/ 12404 h 556735"/>
                <a:gd name="connsiteX1" fmla="*/ 24062 w 568365"/>
                <a:gd name="connsiteY1" fmla="*/ 23745 h 556735"/>
                <a:gd name="connsiteX2" fmla="*/ 126119 w 568365"/>
                <a:gd name="connsiteY2" fmla="*/ 227869 h 556735"/>
                <a:gd name="connsiteX3" fmla="*/ 398270 w 568365"/>
                <a:gd name="connsiteY3" fmla="*/ 556735 h 55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65" h="556735">
                  <a:moveTo>
                    <a:pt x="568365" y="12404"/>
                  </a:moveTo>
                  <a:cubicBezTo>
                    <a:pt x="333067" y="119"/>
                    <a:pt x="97770" y="-12166"/>
                    <a:pt x="24062" y="23745"/>
                  </a:cubicBezTo>
                  <a:cubicBezTo>
                    <a:pt x="-49646" y="59656"/>
                    <a:pt x="63751" y="139037"/>
                    <a:pt x="126119" y="227869"/>
                  </a:cubicBezTo>
                  <a:cubicBezTo>
                    <a:pt x="188487" y="316701"/>
                    <a:pt x="398270" y="556735"/>
                    <a:pt x="398270" y="556735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578269" y="1984923"/>
              <a:ext cx="1254663" cy="592707"/>
            </a:xfrm>
            <a:custGeom>
              <a:avLst/>
              <a:gdLst>
                <a:gd name="connsiteX0" fmla="*/ 540266 w 1254663"/>
                <a:gd name="connsiteY0" fmla="*/ 37036 h 592707"/>
                <a:gd name="connsiteX1" fmla="*/ 41322 w 1254663"/>
                <a:gd name="connsiteY1" fmla="*/ 3016 h 592707"/>
                <a:gd name="connsiteX2" fmla="*/ 166058 w 1254663"/>
                <a:gd name="connsiteY2" fmla="*/ 105078 h 592707"/>
                <a:gd name="connsiteX3" fmla="*/ 1254663 w 1254663"/>
                <a:gd name="connsiteY3" fmla="*/ 592707 h 5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4663" h="592707">
                  <a:moveTo>
                    <a:pt x="540266" y="37036"/>
                  </a:moveTo>
                  <a:cubicBezTo>
                    <a:pt x="321978" y="14356"/>
                    <a:pt x="103690" y="-8324"/>
                    <a:pt x="41322" y="3016"/>
                  </a:cubicBezTo>
                  <a:cubicBezTo>
                    <a:pt x="-21046" y="14356"/>
                    <a:pt x="-36166" y="6796"/>
                    <a:pt x="166058" y="105078"/>
                  </a:cubicBezTo>
                  <a:cubicBezTo>
                    <a:pt x="368282" y="203360"/>
                    <a:pt x="1254663" y="592707"/>
                    <a:pt x="1254663" y="592707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505060" y="2159525"/>
              <a:ext cx="1237157" cy="520167"/>
            </a:xfrm>
            <a:custGeom>
              <a:avLst/>
              <a:gdLst>
                <a:gd name="connsiteX0" fmla="*/ 318646 w 1237157"/>
                <a:gd name="connsiteY0" fmla="*/ 384084 h 520167"/>
                <a:gd name="connsiteX1" fmla="*/ 1136 w 1237157"/>
                <a:gd name="connsiteY1" fmla="*/ 9857 h 520167"/>
                <a:gd name="connsiteX2" fmla="*/ 205250 w 1237157"/>
                <a:gd name="connsiteY2" fmla="*/ 100579 h 520167"/>
                <a:gd name="connsiteX3" fmla="*/ 1237157 w 1237157"/>
                <a:gd name="connsiteY3" fmla="*/ 520167 h 5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57" h="520167">
                  <a:moveTo>
                    <a:pt x="318646" y="384084"/>
                  </a:moveTo>
                  <a:cubicBezTo>
                    <a:pt x="169340" y="220596"/>
                    <a:pt x="20035" y="57108"/>
                    <a:pt x="1136" y="9857"/>
                  </a:cubicBezTo>
                  <a:cubicBezTo>
                    <a:pt x="-17763" y="-37394"/>
                    <a:pt x="205250" y="100579"/>
                    <a:pt x="205250" y="100579"/>
                  </a:cubicBezTo>
                  <a:lnTo>
                    <a:pt x="1237157" y="52016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949974" y="247274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88658" y="201452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2213" y="1964194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6001529" y="3016662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ea typeface="Calibri" charset="0"/>
                <a:cs typeface="Calibri" charset="0"/>
              </a:rPr>
              <a:t>Target State</a:t>
            </a:r>
            <a:endParaRPr lang="en-US" dirty="0">
              <a:ea typeface="Calibri" charset="0"/>
              <a:cs typeface="Calibri" charset="0"/>
            </a:endParaRPr>
          </a:p>
        </p:txBody>
      </p:sp>
      <p:sp>
        <p:nvSpPr>
          <p:cNvPr id="211" name="Freeform 210"/>
          <p:cNvSpPr/>
          <p:nvPr/>
        </p:nvSpPr>
        <p:spPr>
          <a:xfrm>
            <a:off x="7449723" y="2128233"/>
            <a:ext cx="192774" cy="430929"/>
          </a:xfrm>
          <a:custGeom>
            <a:avLst/>
            <a:gdLst>
              <a:gd name="connsiteX0" fmla="*/ 192774 w 192774"/>
              <a:gd name="connsiteY0" fmla="*/ 0 h 430929"/>
              <a:gd name="connsiteX1" fmla="*/ 0 w 192774"/>
              <a:gd name="connsiteY1" fmla="*/ 430929 h 43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74" h="430929">
                <a:moveTo>
                  <a:pt x="192774" y="0"/>
                </a:moveTo>
                <a:lnTo>
                  <a:pt x="0" y="430929"/>
                </a:lnTo>
              </a:path>
            </a:pathLst>
          </a:custGeom>
          <a:ln w="28575">
            <a:solidFill>
              <a:srgbClr val="C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8" name="Freeform 237"/>
          <p:cNvSpPr/>
          <p:nvPr/>
        </p:nvSpPr>
        <p:spPr>
          <a:xfrm>
            <a:off x="6760726" y="2150914"/>
            <a:ext cx="408227" cy="385567"/>
          </a:xfrm>
          <a:custGeom>
            <a:avLst/>
            <a:gdLst>
              <a:gd name="connsiteX0" fmla="*/ 0 w 408227"/>
              <a:gd name="connsiteY0" fmla="*/ 0 h 385567"/>
              <a:gd name="connsiteX1" fmla="*/ 408227 w 408227"/>
              <a:gd name="connsiteY1" fmla="*/ 385567 h 38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8227" h="385567">
                <a:moveTo>
                  <a:pt x="0" y="0"/>
                </a:moveTo>
                <a:lnTo>
                  <a:pt x="408227" y="385567"/>
                </a:lnTo>
              </a:path>
            </a:pathLst>
          </a:custGeom>
          <a:ln w="28575">
            <a:solidFill>
              <a:srgbClr val="C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9" name="Freeform 238"/>
          <p:cNvSpPr/>
          <p:nvPr/>
        </p:nvSpPr>
        <p:spPr>
          <a:xfrm>
            <a:off x="6443216" y="2729265"/>
            <a:ext cx="657699" cy="0"/>
          </a:xfrm>
          <a:custGeom>
            <a:avLst/>
            <a:gdLst>
              <a:gd name="connsiteX0" fmla="*/ 0 w 657699"/>
              <a:gd name="connsiteY0" fmla="*/ 0 h 0"/>
              <a:gd name="connsiteX1" fmla="*/ 657699 w 65769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699">
                <a:moveTo>
                  <a:pt x="0" y="0"/>
                </a:moveTo>
                <a:lnTo>
                  <a:pt x="657699" y="0"/>
                </a:lnTo>
              </a:path>
            </a:pathLst>
          </a:custGeom>
          <a:ln w="28575">
            <a:solidFill>
              <a:srgbClr val="C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1" name="Freeform 240"/>
          <p:cNvSpPr/>
          <p:nvPr/>
        </p:nvSpPr>
        <p:spPr>
          <a:xfrm>
            <a:off x="5808196" y="2139573"/>
            <a:ext cx="1145304" cy="487630"/>
          </a:xfrm>
          <a:custGeom>
            <a:avLst/>
            <a:gdLst>
              <a:gd name="connsiteX0" fmla="*/ 0 w 1145304"/>
              <a:gd name="connsiteY0" fmla="*/ 0 h 487630"/>
              <a:gd name="connsiteX1" fmla="*/ 1145304 w 1145304"/>
              <a:gd name="connsiteY1" fmla="*/ 487630 h 4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304" h="487630">
                <a:moveTo>
                  <a:pt x="0" y="0"/>
                </a:moveTo>
                <a:lnTo>
                  <a:pt x="1145304" y="487630"/>
                </a:lnTo>
              </a:path>
            </a:pathLst>
          </a:custGeom>
          <a:ln w="28575">
            <a:solidFill>
              <a:srgbClr val="C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984126" y="2312003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F1: 5</a:t>
            </a:r>
            <a:endParaRPr lang="en-US" sz="15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89242" y="2750959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F4: 5</a:t>
            </a:r>
            <a:endParaRPr lang="en-US" sz="15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250445" y="1997256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F2: 5</a:t>
            </a:r>
            <a:endParaRPr lang="en-US" sz="15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016418" y="1983588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F3: 10</a:t>
            </a:r>
            <a:endParaRPr lang="en-US" sz="15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5490496" y="1739038"/>
            <a:ext cx="736699" cy="332882"/>
            <a:chOff x="946401" y="5396915"/>
            <a:chExt cx="736699" cy="332882"/>
          </a:xfrm>
        </p:grpSpPr>
        <p:sp>
          <p:nvSpPr>
            <p:cNvPr id="247" name="TextBox 246"/>
            <p:cNvSpPr txBox="1"/>
            <p:nvPr/>
          </p:nvSpPr>
          <p:spPr>
            <a:xfrm>
              <a:off x="959122" y="5396915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latin typeface="Calibri" charset="0"/>
                  <a:ea typeface="Calibri" charset="0"/>
                  <a:cs typeface="Calibri" charset="0"/>
                </a:rPr>
                <a:t>A</a:t>
              </a:r>
              <a:endParaRPr lang="en-US" sz="15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946401" y="5409757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249" name="Straight Arrow Connector 248"/>
          <p:cNvCxnSpPr/>
          <p:nvPr/>
        </p:nvCxnSpPr>
        <p:spPr>
          <a:xfrm flipH="1">
            <a:off x="5810536" y="1910749"/>
            <a:ext cx="753092" cy="11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6883668" y="1905998"/>
            <a:ext cx="745564" cy="47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 flipV="1">
            <a:off x="5650516" y="2071920"/>
            <a:ext cx="446960" cy="60718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 flipV="1">
            <a:off x="5763667" y="2025051"/>
            <a:ext cx="1491490" cy="6538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6370647" y="2792016"/>
            <a:ext cx="837641" cy="23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>
            <a:off x="7481459" y="2066018"/>
            <a:ext cx="307793" cy="61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 flipV="1">
            <a:off x="6836799" y="2023900"/>
            <a:ext cx="531509" cy="6080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6050607" y="2618784"/>
            <a:ext cx="733467" cy="333489"/>
            <a:chOff x="1597232" y="6219961"/>
            <a:chExt cx="733467" cy="333489"/>
          </a:xfrm>
        </p:grpSpPr>
        <p:sp>
          <p:nvSpPr>
            <p:cNvPr id="257" name="Oval 256"/>
            <p:cNvSpPr/>
            <p:nvPr/>
          </p:nvSpPr>
          <p:spPr>
            <a:xfrm>
              <a:off x="1597232" y="6233410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606721" y="621996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7629232" y="1726414"/>
            <a:ext cx="736333" cy="339604"/>
            <a:chOff x="2971737" y="5384291"/>
            <a:chExt cx="736333" cy="339604"/>
          </a:xfrm>
        </p:grpSpPr>
        <p:sp>
          <p:nvSpPr>
            <p:cNvPr id="260" name="Oval 259"/>
            <p:cNvSpPr/>
            <p:nvPr/>
          </p:nvSpPr>
          <p:spPr>
            <a:xfrm>
              <a:off x="2971737" y="5403855"/>
              <a:ext cx="320040" cy="32004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984092" y="5384291"/>
              <a:ext cx="723978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6563628" y="1742314"/>
            <a:ext cx="734406" cy="328455"/>
            <a:chOff x="1962833" y="5400191"/>
            <a:chExt cx="734406" cy="328455"/>
          </a:xfrm>
        </p:grpSpPr>
        <p:sp>
          <p:nvSpPr>
            <p:cNvPr id="263" name="Oval 262"/>
            <p:cNvSpPr/>
            <p:nvPr/>
          </p:nvSpPr>
          <p:spPr>
            <a:xfrm>
              <a:off x="1962833" y="5408606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973261" y="540019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7208288" y="2631996"/>
            <a:ext cx="736333" cy="323319"/>
            <a:chOff x="2460073" y="6233173"/>
            <a:chExt cx="736333" cy="323319"/>
          </a:xfrm>
        </p:grpSpPr>
        <p:sp>
          <p:nvSpPr>
            <p:cNvPr id="266" name="Oval 265"/>
            <p:cNvSpPr/>
            <p:nvPr/>
          </p:nvSpPr>
          <p:spPr>
            <a:xfrm>
              <a:off x="2460073" y="6233173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472428" y="6233327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31273" y="3339314"/>
            <a:ext cx="4531923" cy="1638118"/>
            <a:chOff x="2331273" y="3339314"/>
            <a:chExt cx="4531923" cy="1638118"/>
          </a:xfrm>
        </p:grpSpPr>
        <p:sp>
          <p:nvSpPr>
            <p:cNvPr id="171" name="Right Arrow 170"/>
            <p:cNvSpPr/>
            <p:nvPr/>
          </p:nvSpPr>
          <p:spPr>
            <a:xfrm rot="2459183">
              <a:off x="2331273" y="3523126"/>
              <a:ext cx="696525" cy="350825"/>
            </a:xfrm>
            <a:prstGeom prst="rightArrow">
              <a:avLst/>
            </a:prstGeom>
            <a:solidFill>
              <a:schemeClr val="tx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771289" y="4608100"/>
              <a:ext cx="1631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Transient State</a:t>
              </a:r>
              <a:endParaRPr lang="en-US" dirty="0"/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3369596" y="3351938"/>
              <a:ext cx="736699" cy="332882"/>
              <a:chOff x="946401" y="5396915"/>
              <a:chExt cx="736699" cy="332882"/>
            </a:xfrm>
          </p:grpSpPr>
          <p:sp>
            <p:nvSpPr>
              <p:cNvPr id="300" name="TextBox 299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endParaRPr lang="en-US" sz="15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302" name="Straight Arrow Connector 301"/>
            <p:cNvCxnSpPr/>
            <p:nvPr/>
          </p:nvCxnSpPr>
          <p:spPr>
            <a:xfrm flipH="1">
              <a:off x="3689636" y="3523649"/>
              <a:ext cx="753092" cy="11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 flipH="1">
              <a:off x="4762768" y="3518898"/>
              <a:ext cx="745564" cy="47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H="1" flipV="1">
              <a:off x="3529616" y="3684820"/>
              <a:ext cx="446960" cy="6071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 flipH="1" flipV="1">
              <a:off x="3642767" y="3637951"/>
              <a:ext cx="1491490" cy="6538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 flipH="1">
              <a:off x="4249747" y="4404916"/>
              <a:ext cx="837641" cy="2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 flipH="1">
              <a:off x="5360559" y="3678918"/>
              <a:ext cx="307793" cy="61284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H="1" flipV="1">
              <a:off x="4715899" y="3636800"/>
              <a:ext cx="531509" cy="60809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oup 308"/>
            <p:cNvGrpSpPr/>
            <p:nvPr/>
          </p:nvGrpSpPr>
          <p:grpSpPr>
            <a:xfrm>
              <a:off x="3929707" y="4231684"/>
              <a:ext cx="733467" cy="333489"/>
              <a:chOff x="1597232" y="6219961"/>
              <a:chExt cx="733467" cy="333489"/>
            </a:xfrm>
          </p:grpSpPr>
          <p:sp>
            <p:nvSpPr>
              <p:cNvPr id="310" name="Oval 309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D</a:t>
                </a: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5508332" y="3339314"/>
              <a:ext cx="736333" cy="339604"/>
              <a:chOff x="2971737" y="5384291"/>
              <a:chExt cx="736333" cy="339604"/>
            </a:xfrm>
          </p:grpSpPr>
          <p:sp>
            <p:nvSpPr>
              <p:cNvPr id="313" name="Oval 312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4442728" y="3355214"/>
              <a:ext cx="734406" cy="328455"/>
              <a:chOff x="1962833" y="5400191"/>
              <a:chExt cx="734406" cy="328455"/>
            </a:xfrm>
          </p:grpSpPr>
          <p:sp>
            <p:nvSpPr>
              <p:cNvPr id="316" name="Oval 315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5087388" y="4244896"/>
              <a:ext cx="736333" cy="323319"/>
              <a:chOff x="2460073" y="6233173"/>
              <a:chExt cx="736333" cy="323319"/>
            </a:xfrm>
          </p:grpSpPr>
          <p:sp>
            <p:nvSpPr>
              <p:cNvPr id="319" name="Oval 318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E</a:t>
                </a:r>
              </a:p>
            </p:txBody>
          </p:sp>
        </p:grpSp>
        <p:sp>
          <p:nvSpPr>
            <p:cNvPr id="321" name="Freeform 320"/>
            <p:cNvSpPr/>
            <p:nvPr/>
          </p:nvSpPr>
          <p:spPr>
            <a:xfrm>
              <a:off x="3402566" y="3725581"/>
              <a:ext cx="1644247" cy="898872"/>
            </a:xfrm>
            <a:custGeom>
              <a:avLst/>
              <a:gdLst>
                <a:gd name="connsiteX0" fmla="*/ 0 w 1644247"/>
                <a:gd name="connsiteY0" fmla="*/ 0 h 898872"/>
                <a:gd name="connsiteX1" fmla="*/ 453585 w 1644247"/>
                <a:gd name="connsiteY1" fmla="*/ 793816 h 898872"/>
                <a:gd name="connsiteX2" fmla="*/ 805114 w 1644247"/>
                <a:gd name="connsiteY2" fmla="*/ 895878 h 898872"/>
                <a:gd name="connsiteX3" fmla="*/ 1644247 w 1644247"/>
                <a:gd name="connsiteY3" fmla="*/ 850517 h 89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247" h="898872">
                  <a:moveTo>
                    <a:pt x="0" y="0"/>
                  </a:moveTo>
                  <a:cubicBezTo>
                    <a:pt x="159699" y="322251"/>
                    <a:pt x="319399" y="644503"/>
                    <a:pt x="453585" y="793816"/>
                  </a:cubicBezTo>
                  <a:cubicBezTo>
                    <a:pt x="587771" y="943129"/>
                    <a:pt x="606670" y="886428"/>
                    <a:pt x="805114" y="895878"/>
                  </a:cubicBezTo>
                  <a:lnTo>
                    <a:pt x="1644247" y="85051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126512" y="4070101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24" name="Freeform 323"/>
            <p:cNvSpPr/>
            <p:nvPr/>
          </p:nvSpPr>
          <p:spPr>
            <a:xfrm>
              <a:off x="4863996" y="3577094"/>
              <a:ext cx="568365" cy="556735"/>
            </a:xfrm>
            <a:custGeom>
              <a:avLst/>
              <a:gdLst>
                <a:gd name="connsiteX0" fmla="*/ 568365 w 568365"/>
                <a:gd name="connsiteY0" fmla="*/ 12404 h 556735"/>
                <a:gd name="connsiteX1" fmla="*/ 24062 w 568365"/>
                <a:gd name="connsiteY1" fmla="*/ 23745 h 556735"/>
                <a:gd name="connsiteX2" fmla="*/ 126119 w 568365"/>
                <a:gd name="connsiteY2" fmla="*/ 227869 h 556735"/>
                <a:gd name="connsiteX3" fmla="*/ 398270 w 568365"/>
                <a:gd name="connsiteY3" fmla="*/ 556735 h 55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65" h="556735">
                  <a:moveTo>
                    <a:pt x="568365" y="12404"/>
                  </a:moveTo>
                  <a:cubicBezTo>
                    <a:pt x="333067" y="119"/>
                    <a:pt x="97770" y="-12166"/>
                    <a:pt x="24062" y="23745"/>
                  </a:cubicBezTo>
                  <a:cubicBezTo>
                    <a:pt x="-49646" y="59656"/>
                    <a:pt x="63751" y="139037"/>
                    <a:pt x="126119" y="227869"/>
                  </a:cubicBezTo>
                  <a:cubicBezTo>
                    <a:pt x="188487" y="316701"/>
                    <a:pt x="398270" y="556735"/>
                    <a:pt x="398270" y="556735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26" name="Freeform 325"/>
            <p:cNvSpPr/>
            <p:nvPr/>
          </p:nvSpPr>
          <p:spPr>
            <a:xfrm>
              <a:off x="3752960" y="3772425"/>
              <a:ext cx="1237157" cy="520167"/>
            </a:xfrm>
            <a:custGeom>
              <a:avLst/>
              <a:gdLst>
                <a:gd name="connsiteX0" fmla="*/ 318646 w 1237157"/>
                <a:gd name="connsiteY0" fmla="*/ 384084 h 520167"/>
                <a:gd name="connsiteX1" fmla="*/ 1136 w 1237157"/>
                <a:gd name="connsiteY1" fmla="*/ 9857 h 520167"/>
                <a:gd name="connsiteX2" fmla="*/ 205250 w 1237157"/>
                <a:gd name="connsiteY2" fmla="*/ 100579 h 520167"/>
                <a:gd name="connsiteX3" fmla="*/ 1237157 w 1237157"/>
                <a:gd name="connsiteY3" fmla="*/ 520167 h 5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57" h="520167">
                  <a:moveTo>
                    <a:pt x="318646" y="384084"/>
                  </a:moveTo>
                  <a:cubicBezTo>
                    <a:pt x="169340" y="220596"/>
                    <a:pt x="20035" y="57108"/>
                    <a:pt x="1136" y="9857"/>
                  </a:cubicBezTo>
                  <a:cubicBezTo>
                    <a:pt x="-17763" y="-37394"/>
                    <a:pt x="205250" y="100579"/>
                    <a:pt x="205250" y="100579"/>
                  </a:cubicBezTo>
                  <a:lnTo>
                    <a:pt x="1237157" y="52016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4197874" y="408564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133358" y="362742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990113" y="3577094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0" name="Right Arrow 329"/>
            <p:cNvSpPr/>
            <p:nvPr/>
          </p:nvSpPr>
          <p:spPr>
            <a:xfrm rot="19541402">
              <a:off x="6166671" y="3599327"/>
              <a:ext cx="696525" cy="350825"/>
            </a:xfrm>
            <a:prstGeom prst="rightArrow">
              <a:avLst/>
            </a:prstGeom>
            <a:solidFill>
              <a:schemeClr val="tx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1" name="Freeform 330"/>
            <p:cNvSpPr/>
            <p:nvPr/>
          </p:nvSpPr>
          <p:spPr>
            <a:xfrm>
              <a:off x="4639826" y="3763814"/>
              <a:ext cx="408227" cy="385567"/>
            </a:xfrm>
            <a:custGeom>
              <a:avLst/>
              <a:gdLst>
                <a:gd name="connsiteX0" fmla="*/ 0 w 408227"/>
                <a:gd name="connsiteY0" fmla="*/ 0 h 385567"/>
                <a:gd name="connsiteX1" fmla="*/ 408227 w 408227"/>
                <a:gd name="connsiteY1" fmla="*/ 385567 h 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227" h="385567">
                  <a:moveTo>
                    <a:pt x="0" y="0"/>
                  </a:moveTo>
                  <a:lnTo>
                    <a:pt x="408227" y="385567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422289" y="429060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Congestion on B-E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4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 are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solutions are static </a:t>
            </a:r>
            <a:r>
              <a:rPr lang="en-US" sz="1600" dirty="0" smtClean="0">
                <a:solidFill>
                  <a:srgbClr val="7F7F7F"/>
                </a:solidFill>
              </a:rPr>
              <a:t>[ConsistentUpdate’12</a:t>
            </a:r>
            <a:r>
              <a:rPr lang="en-US" sz="1600" dirty="0">
                <a:solidFill>
                  <a:srgbClr val="7F7F7F"/>
                </a:solidFill>
              </a:rPr>
              <a:t>, </a:t>
            </a:r>
            <a:r>
              <a:rPr lang="en-US" sz="1600" dirty="0" smtClean="0">
                <a:solidFill>
                  <a:srgbClr val="7F7F7F"/>
                </a:solidFill>
              </a:rPr>
              <a:t>SWAN’13</a:t>
            </a:r>
            <a:r>
              <a:rPr lang="en-US" sz="1600" dirty="0">
                <a:solidFill>
                  <a:srgbClr val="7F7F7F"/>
                </a:solidFill>
              </a:rPr>
              <a:t>, </a:t>
            </a:r>
            <a:r>
              <a:rPr lang="en-US" sz="1600" dirty="0" smtClean="0">
                <a:solidFill>
                  <a:srgbClr val="7F7F7F"/>
                </a:solidFill>
              </a:rPr>
              <a:t>zUpdate’13]</a:t>
            </a:r>
          </a:p>
          <a:p>
            <a:pPr lvl="1"/>
            <a:r>
              <a:rPr lang="en-US" sz="2600" dirty="0" smtClean="0"/>
              <a:t>Pre-compute an order for update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sz="2800" dirty="0" smtClean="0"/>
              <a:t>ownside</a:t>
            </a:r>
            <a:r>
              <a:rPr lang="en-US" sz="2800" dirty="0"/>
              <a:t>: </a:t>
            </a:r>
            <a:r>
              <a:rPr lang="en-US" dirty="0"/>
              <a:t>D</a:t>
            </a:r>
            <a:r>
              <a:rPr lang="en-US" sz="2800" dirty="0" smtClean="0"/>
              <a:t>o </a:t>
            </a:r>
            <a:r>
              <a:rPr lang="en-US" sz="2800" dirty="0"/>
              <a:t>not </a:t>
            </a:r>
            <a:r>
              <a:rPr lang="en-US" sz="2800" dirty="0" smtClean="0"/>
              <a:t>adapt </a:t>
            </a:r>
            <a:r>
              <a:rPr lang="en-US" sz="2800" dirty="0"/>
              <a:t>to runtime conditions</a:t>
            </a:r>
          </a:p>
          <a:p>
            <a:pPr lvl="1"/>
            <a:r>
              <a:rPr lang="en-US" dirty="0">
                <a:solidFill>
                  <a:srgbClr val="C0504D"/>
                </a:solidFill>
              </a:rPr>
              <a:t>Slow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>face </a:t>
            </a:r>
            <a:r>
              <a:rPr lang="en-US" dirty="0"/>
              <a:t>of </a:t>
            </a:r>
            <a:r>
              <a:rPr lang="en-US" dirty="0">
                <a:solidFill>
                  <a:srgbClr val="C0504D"/>
                </a:solidFill>
              </a:rPr>
              <a:t>highly </a:t>
            </a:r>
            <a:r>
              <a:rPr lang="en-US" dirty="0" smtClean="0">
                <a:solidFill>
                  <a:srgbClr val="C0504D"/>
                </a:solidFill>
              </a:rPr>
              <a:t>variable </a:t>
            </a:r>
            <a:r>
              <a:rPr lang="en-US" dirty="0" smtClean="0"/>
              <a:t>operation </a:t>
            </a:r>
            <a:r>
              <a:rPr lang="en-US" dirty="0"/>
              <a:t>completion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Measurement: </a:t>
            </a:r>
            <a:r>
              <a:rPr lang="en-US" dirty="0" smtClean="0">
                <a:solidFill>
                  <a:srgbClr val="C0504D"/>
                </a:solidFill>
              </a:rPr>
              <a:t>&gt;10X </a:t>
            </a:r>
            <a:r>
              <a:rPr lang="en-US" dirty="0" smtClean="0"/>
              <a:t>difference between the </a:t>
            </a:r>
            <a:r>
              <a:rPr lang="en-US" dirty="0" smtClean="0">
                <a:solidFill>
                  <a:srgbClr val="C0504D"/>
                </a:solidFill>
              </a:rPr>
              <a:t>median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C0504D"/>
                </a:solidFill>
              </a:rPr>
              <a:t>99</a:t>
            </a:r>
            <a:r>
              <a:rPr lang="en-US" baseline="30000" dirty="0" smtClean="0">
                <a:solidFill>
                  <a:srgbClr val="C0504D"/>
                </a:solidFill>
              </a:rPr>
              <a:t>th</a:t>
            </a:r>
            <a:r>
              <a:rPr lang="en-US" dirty="0" smtClean="0">
                <a:solidFill>
                  <a:srgbClr val="C0504D"/>
                </a:solidFill>
              </a:rPr>
              <a:t> percentile </a:t>
            </a:r>
            <a:r>
              <a:rPr lang="en-US" dirty="0" smtClean="0"/>
              <a:t>for operation completion time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51948" y="2803910"/>
            <a:ext cx="1871031" cy="810994"/>
            <a:chOff x="360468" y="1682125"/>
            <a:chExt cx="1871031" cy="810994"/>
          </a:xfrm>
        </p:grpSpPr>
        <p:sp>
          <p:nvSpPr>
            <p:cNvPr id="6" name="TextBox 5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7737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19723" y="2323842"/>
              <a:ext cx="278014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0468" y="1779258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Static</a:t>
              </a:r>
              <a:endParaRPr lang="en-US" sz="1600" dirty="0" smtClean="0"/>
            </a:p>
            <a:p>
              <a:r>
                <a:rPr lang="en-US" sz="1600" smtClean="0"/>
                <a:t>Plan A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07954" y="2803910"/>
            <a:ext cx="2506822" cy="810994"/>
            <a:chOff x="427314" y="1682125"/>
            <a:chExt cx="2506822" cy="810994"/>
          </a:xfrm>
        </p:grpSpPr>
        <p:sp>
          <p:nvSpPr>
            <p:cNvPr id="14" name="TextBox 13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22656" y="1693019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  <a:endCxn id="19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9" idx="3"/>
              <a:endCxn id="20" idx="1"/>
            </p:cNvCxnSpPr>
            <p:nvPr/>
          </p:nvCxnSpPr>
          <p:spPr>
            <a:xfrm>
              <a:off x="2231499" y="1854922"/>
              <a:ext cx="291157" cy="737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7314" y="1799566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Static</a:t>
              </a:r>
            </a:p>
            <a:p>
              <a:r>
                <a:rPr lang="en-US" sz="1600" dirty="0" smtClean="0"/>
                <a:t>Plan B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687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schedules can be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454" y="3585472"/>
            <a:ext cx="2506822" cy="810994"/>
            <a:chOff x="427314" y="1682125"/>
            <a:chExt cx="2506822" cy="810994"/>
          </a:xfrm>
        </p:grpSpPr>
        <p:sp>
          <p:nvSpPr>
            <p:cNvPr id="6" name="TextBox 5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2656" y="1693019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0" name="Straight Arrow Connector 9"/>
            <p:cNvCxnSpPr>
              <a:stCxn id="6" idx="3"/>
              <a:endCxn id="8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9" idx="1"/>
            </p:cNvCxnSpPr>
            <p:nvPr/>
          </p:nvCxnSpPr>
          <p:spPr>
            <a:xfrm>
              <a:off x="2231499" y="1854922"/>
              <a:ext cx="291157" cy="737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7314" y="1799566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Static</a:t>
              </a:r>
              <a:endParaRPr lang="en-US" sz="1600" dirty="0" smtClean="0"/>
            </a:p>
            <a:p>
              <a:r>
                <a:rPr lang="en-US" sz="1600" smtClean="0"/>
                <a:t>Plan </a:t>
              </a:r>
              <a:r>
                <a:rPr lang="en-US" sz="1600" dirty="0" smtClean="0"/>
                <a:t>B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8948" y="1749810"/>
            <a:ext cx="1871031" cy="810994"/>
            <a:chOff x="360468" y="1682125"/>
            <a:chExt cx="1871031" cy="810994"/>
          </a:xfrm>
        </p:grpSpPr>
        <p:sp>
          <p:nvSpPr>
            <p:cNvPr id="15" name="TextBox 14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7737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9" name="Straight Arrow Connector 18"/>
            <p:cNvCxnSpPr>
              <a:stCxn id="15" idx="3"/>
              <a:endCxn id="17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8" idx="1"/>
            </p:cNvCxnSpPr>
            <p:nvPr/>
          </p:nvCxnSpPr>
          <p:spPr>
            <a:xfrm>
              <a:off x="1519723" y="2323842"/>
              <a:ext cx="278014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468" y="1779258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Static</a:t>
              </a:r>
              <a:endParaRPr lang="en-US" sz="1600" dirty="0" smtClean="0"/>
            </a:p>
            <a:p>
              <a:r>
                <a:rPr lang="en-US" sz="1600" smtClean="0"/>
                <a:t>Plan A</a:t>
              </a:r>
              <a:endParaRPr lang="en-US" sz="16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642468" y="1435030"/>
            <a:ext cx="3200400" cy="1571849"/>
            <a:chOff x="4939986" y="2067170"/>
            <a:chExt cx="3547071" cy="2316289"/>
          </a:xfrm>
        </p:grpSpPr>
        <p:cxnSp>
          <p:nvCxnSpPr>
            <p:cNvPr id="135" name="Straight Arrow Connector 134"/>
            <p:cNvCxnSpPr/>
            <p:nvPr/>
          </p:nvCxnSpPr>
          <p:spPr>
            <a:xfrm flipV="1">
              <a:off x="5376514" y="2067170"/>
              <a:ext cx="0" cy="18317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4939986" y="2370886"/>
              <a:ext cx="460783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939986" y="2740220"/>
              <a:ext cx="460783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939986" y="3105033"/>
              <a:ext cx="460783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9986" y="3474365"/>
              <a:ext cx="460783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833713" y="2829717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376513" y="3556693"/>
              <a:ext cx="1371600" cy="256032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371579" y="3192317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748113" y="2480593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5376514" y="3894336"/>
              <a:ext cx="2743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7824672" y="3884563"/>
              <a:ext cx="662385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Time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5828780" y="3839066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285980" y="3839066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743180" y="3829293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210705" y="3839066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662514" y="3829293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5670003" y="3852297"/>
              <a:ext cx="662385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133270" y="3852297"/>
              <a:ext cx="662385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599207" y="3852297"/>
              <a:ext cx="662385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035349" y="3851277"/>
              <a:ext cx="662385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4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92481" y="3852297"/>
              <a:ext cx="662385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5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662981" y="3057999"/>
            <a:ext cx="3200400" cy="1553704"/>
            <a:chOff x="4939986" y="4304773"/>
            <a:chExt cx="3542136" cy="2314865"/>
          </a:xfrm>
        </p:grpSpPr>
        <p:cxnSp>
          <p:nvCxnSpPr>
            <p:cNvPr id="179" name="Straight Arrow Connector 178"/>
            <p:cNvCxnSpPr/>
            <p:nvPr/>
          </p:nvCxnSpPr>
          <p:spPr>
            <a:xfrm flipV="1">
              <a:off x="5376514" y="4304773"/>
              <a:ext cx="0" cy="18317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939986" y="4608491"/>
              <a:ext cx="460783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939986" y="4977822"/>
              <a:ext cx="460783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939986" y="5342636"/>
              <a:ext cx="460783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939986" y="5711968"/>
              <a:ext cx="460783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833713" y="5067320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85635" y="5787044"/>
              <a:ext cx="1371600" cy="256032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385635" y="5429919"/>
              <a:ext cx="457201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290913" y="4702306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>
              <a:off x="5371579" y="6124998"/>
              <a:ext cx="2743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819737" y="6115226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Time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823845" y="6069728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6281045" y="6069728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738245" y="6059955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205770" y="6069728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657579" y="6059955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5665068" y="6082959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128335" y="6082959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94272" y="6082959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30414" y="6081940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4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487546" y="6082959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5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>
            <a:off x="5871878" y="1518131"/>
            <a:ext cx="0" cy="3071231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5943600" y="1467042"/>
            <a:ext cx="3200400" cy="1555014"/>
            <a:chOff x="1219332" y="2067170"/>
            <a:chExt cx="3547070" cy="2329115"/>
          </a:xfrm>
        </p:grpSpPr>
        <p:cxnSp>
          <p:nvCxnSpPr>
            <p:cNvPr id="228" name="Straight Arrow Connector 227"/>
            <p:cNvCxnSpPr/>
            <p:nvPr/>
          </p:nvCxnSpPr>
          <p:spPr>
            <a:xfrm flipV="1">
              <a:off x="1655860" y="2067170"/>
              <a:ext cx="0" cy="18317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1219332" y="2370887"/>
              <a:ext cx="460783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219332" y="2740218"/>
              <a:ext cx="460783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219332" y="3105033"/>
              <a:ext cx="460783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219332" y="3474366"/>
              <a:ext cx="460783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113059" y="2829717"/>
              <a:ext cx="1371600" cy="256032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655859" y="3556693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661250" y="3192988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08125" y="2484187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>
              <a:off x="1655859" y="3898967"/>
              <a:ext cx="2743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4104017" y="3889195"/>
              <a:ext cx="662385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Time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2108125" y="384369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2565325" y="384369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3022525" y="3833924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3490050" y="384369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3941859" y="3833924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1949347" y="3856928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412614" y="3856928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878551" y="3856928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314695" y="3855910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4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771826" y="3856928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5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934199" y="3071068"/>
            <a:ext cx="3200400" cy="1554451"/>
            <a:chOff x="1219332" y="4350882"/>
            <a:chExt cx="3542136" cy="2322979"/>
          </a:xfrm>
        </p:grpSpPr>
        <p:cxnSp>
          <p:nvCxnSpPr>
            <p:cNvPr id="250" name="Straight Arrow Connector 249"/>
            <p:cNvCxnSpPr/>
            <p:nvPr/>
          </p:nvCxnSpPr>
          <p:spPr>
            <a:xfrm flipV="1">
              <a:off x="1655860" y="4350882"/>
              <a:ext cx="0" cy="18317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1219332" y="4654599"/>
              <a:ext cx="460783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219332" y="5023931"/>
              <a:ext cx="460783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219332" y="5388745"/>
              <a:ext cx="460783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219332" y="5758076"/>
              <a:ext cx="460783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118450" y="5113429"/>
              <a:ext cx="1371600" cy="256032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50925" y="5856622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661250" y="5476029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484659" y="4758748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259" name="Straight Arrow Connector 258"/>
            <p:cNvCxnSpPr/>
            <p:nvPr/>
          </p:nvCxnSpPr>
          <p:spPr>
            <a:xfrm>
              <a:off x="1650925" y="6177697"/>
              <a:ext cx="2743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4099083" y="6167924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Time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2103191" y="612242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2560391" y="612242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3017591" y="6112654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3485116" y="612242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3936925" y="6112654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1944414" y="613565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407681" y="613565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873618" y="613565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309760" y="613463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4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766892" y="613565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5</a:t>
              </a:r>
            </a:p>
          </p:txBody>
        </p:sp>
      </p:grpSp>
      <p:pic>
        <p:nvPicPr>
          <p:cNvPr id="273" name="Picture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76" y="3464041"/>
            <a:ext cx="637235" cy="640080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545" y="1775560"/>
            <a:ext cx="637235" cy="640080"/>
          </a:xfrm>
          <a:prstGeom prst="rect">
            <a:avLst/>
          </a:prstGeom>
        </p:spPr>
      </p:pic>
      <p:grpSp>
        <p:nvGrpSpPr>
          <p:cNvPr id="316" name="Group 315"/>
          <p:cNvGrpSpPr/>
          <p:nvPr/>
        </p:nvGrpSpPr>
        <p:grpSpPr>
          <a:xfrm>
            <a:off x="815112" y="4977614"/>
            <a:ext cx="7448853" cy="1676218"/>
            <a:chOff x="688112" y="4558514"/>
            <a:chExt cx="7448853" cy="1676218"/>
          </a:xfrm>
        </p:grpSpPr>
        <p:sp>
          <p:nvSpPr>
            <p:cNvPr id="317" name="TextBox 316"/>
            <p:cNvSpPr txBox="1"/>
            <p:nvPr/>
          </p:nvSpPr>
          <p:spPr>
            <a:xfrm>
              <a:off x="1421789" y="5865400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Current State</a:t>
              </a:r>
              <a:endParaRPr lang="en-US" dirty="0"/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931196" y="4609238"/>
              <a:ext cx="736699" cy="332882"/>
              <a:chOff x="946401" y="5396915"/>
              <a:chExt cx="736699" cy="332882"/>
            </a:xfrm>
          </p:grpSpPr>
          <p:sp>
            <p:nvSpPr>
              <p:cNvPr id="380" name="TextBox 379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endParaRPr lang="en-US" sz="15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319" name="Straight Arrow Connector 318"/>
            <p:cNvCxnSpPr/>
            <p:nvPr/>
          </p:nvCxnSpPr>
          <p:spPr>
            <a:xfrm flipH="1">
              <a:off x="1251236" y="4780949"/>
              <a:ext cx="753092" cy="11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 flipH="1">
              <a:off x="2324368" y="4776198"/>
              <a:ext cx="745564" cy="47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 flipH="1" flipV="1">
              <a:off x="1091216" y="4942120"/>
              <a:ext cx="446960" cy="6071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 flipH="1" flipV="1">
              <a:off x="1204367" y="4895251"/>
              <a:ext cx="1491490" cy="6538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 flipH="1">
              <a:off x="1811347" y="5662216"/>
              <a:ext cx="837641" cy="2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H="1">
              <a:off x="2922159" y="4936218"/>
              <a:ext cx="307793" cy="61284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 flipV="1">
              <a:off x="2277499" y="4894100"/>
              <a:ext cx="531509" cy="60809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Group 325"/>
            <p:cNvGrpSpPr/>
            <p:nvPr/>
          </p:nvGrpSpPr>
          <p:grpSpPr>
            <a:xfrm>
              <a:off x="1491307" y="5488984"/>
              <a:ext cx="733467" cy="333489"/>
              <a:chOff x="1597232" y="6219961"/>
              <a:chExt cx="733467" cy="333489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D</a:t>
                </a: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3069932" y="4596614"/>
              <a:ext cx="736333" cy="339604"/>
              <a:chOff x="2971737" y="5384291"/>
              <a:chExt cx="736333" cy="339604"/>
            </a:xfrm>
          </p:grpSpPr>
          <p:sp>
            <p:nvSpPr>
              <p:cNvPr id="376" name="Oval 375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2004328" y="4612514"/>
              <a:ext cx="734406" cy="328455"/>
              <a:chOff x="1962833" y="5400191"/>
              <a:chExt cx="734406" cy="328455"/>
            </a:xfrm>
          </p:grpSpPr>
          <p:sp>
            <p:nvSpPr>
              <p:cNvPr id="374" name="Oval 373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2648988" y="5502196"/>
              <a:ext cx="736333" cy="323319"/>
              <a:chOff x="2460073" y="6233173"/>
              <a:chExt cx="736333" cy="323319"/>
            </a:xfrm>
          </p:grpSpPr>
          <p:sp>
            <p:nvSpPr>
              <p:cNvPr id="372" name="Oval 371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E</a:t>
                </a:r>
              </a:p>
            </p:txBody>
          </p:sp>
        </p:grpSp>
        <p:sp>
          <p:nvSpPr>
            <p:cNvPr id="330" name="Freeform 329"/>
            <p:cNvSpPr/>
            <p:nvPr/>
          </p:nvSpPr>
          <p:spPr>
            <a:xfrm>
              <a:off x="964166" y="4982881"/>
              <a:ext cx="1644247" cy="898872"/>
            </a:xfrm>
            <a:custGeom>
              <a:avLst/>
              <a:gdLst>
                <a:gd name="connsiteX0" fmla="*/ 0 w 1644247"/>
                <a:gd name="connsiteY0" fmla="*/ 0 h 898872"/>
                <a:gd name="connsiteX1" fmla="*/ 453585 w 1644247"/>
                <a:gd name="connsiteY1" fmla="*/ 793816 h 898872"/>
                <a:gd name="connsiteX2" fmla="*/ 805114 w 1644247"/>
                <a:gd name="connsiteY2" fmla="*/ 895878 h 898872"/>
                <a:gd name="connsiteX3" fmla="*/ 1644247 w 1644247"/>
                <a:gd name="connsiteY3" fmla="*/ 850517 h 89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247" h="898872">
                  <a:moveTo>
                    <a:pt x="0" y="0"/>
                  </a:moveTo>
                  <a:cubicBezTo>
                    <a:pt x="159699" y="322251"/>
                    <a:pt x="319399" y="644503"/>
                    <a:pt x="453585" y="793816"/>
                  </a:cubicBezTo>
                  <a:cubicBezTo>
                    <a:pt x="587771" y="943129"/>
                    <a:pt x="606670" y="886428"/>
                    <a:pt x="805114" y="895878"/>
                  </a:cubicBezTo>
                  <a:lnTo>
                    <a:pt x="1644247" y="85051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688112" y="5327401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1314560" y="4834394"/>
              <a:ext cx="2129590" cy="831720"/>
              <a:chOff x="1505060" y="1964194"/>
              <a:chExt cx="2129590" cy="831720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2616096" y="1964194"/>
                <a:ext cx="568365" cy="556735"/>
              </a:xfrm>
              <a:custGeom>
                <a:avLst/>
                <a:gdLst>
                  <a:gd name="connsiteX0" fmla="*/ 568365 w 568365"/>
                  <a:gd name="connsiteY0" fmla="*/ 12404 h 556735"/>
                  <a:gd name="connsiteX1" fmla="*/ 24062 w 568365"/>
                  <a:gd name="connsiteY1" fmla="*/ 23745 h 556735"/>
                  <a:gd name="connsiteX2" fmla="*/ 126119 w 568365"/>
                  <a:gd name="connsiteY2" fmla="*/ 227869 h 556735"/>
                  <a:gd name="connsiteX3" fmla="*/ 398270 w 568365"/>
                  <a:gd name="connsiteY3" fmla="*/ 556735 h 55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365" h="556735">
                    <a:moveTo>
                      <a:pt x="568365" y="12404"/>
                    </a:moveTo>
                    <a:cubicBezTo>
                      <a:pt x="333067" y="119"/>
                      <a:pt x="97770" y="-12166"/>
                      <a:pt x="24062" y="23745"/>
                    </a:cubicBezTo>
                    <a:cubicBezTo>
                      <a:pt x="-49646" y="59656"/>
                      <a:pt x="63751" y="139037"/>
                      <a:pt x="126119" y="227869"/>
                    </a:cubicBezTo>
                    <a:cubicBezTo>
                      <a:pt x="188487" y="316701"/>
                      <a:pt x="398270" y="556735"/>
                      <a:pt x="398270" y="556735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1578269" y="1984923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1505060" y="2159525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 w="28575">
                <a:solidFill>
                  <a:schemeClr val="accent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1949974" y="2472749"/>
                <a:ext cx="892437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1"/>
                    </a:solidFill>
                    <a:latin typeface="Calibri" charset="0"/>
                    <a:ea typeface="Calibri" charset="0"/>
                    <a:cs typeface="Calibri" charset="0"/>
                  </a:rPr>
                  <a:t>F4: 5</a:t>
                </a:r>
                <a:endParaRPr lang="en-US" sz="1500" dirty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2088658" y="2014529"/>
                <a:ext cx="892437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1"/>
                    </a:solidFill>
                    <a:latin typeface="Calibri" charset="0"/>
                    <a:ea typeface="Calibri" charset="0"/>
                    <a:cs typeface="Calibri" charset="0"/>
                  </a:rPr>
                  <a:t>F2: 5</a:t>
                </a:r>
                <a:endParaRPr lang="en-US" sz="1500" dirty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2742213" y="1964194"/>
                <a:ext cx="892437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1"/>
                    </a:solidFill>
                    <a:latin typeface="Calibri" charset="0"/>
                    <a:ea typeface="Calibri" charset="0"/>
                    <a:cs typeface="Calibri" charset="0"/>
                  </a:rPr>
                  <a:t>F3: 10</a:t>
                </a:r>
                <a:endParaRPr lang="en-US" sz="1500" dirty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333" name="Right Arrow 332"/>
            <p:cNvSpPr/>
            <p:nvPr/>
          </p:nvSpPr>
          <p:spPr>
            <a:xfrm>
              <a:off x="3774684" y="5101429"/>
              <a:ext cx="939567" cy="350825"/>
            </a:xfrm>
            <a:prstGeom prst="rightArrow">
              <a:avLst/>
            </a:prstGeom>
            <a:solidFill>
              <a:schemeClr val="tx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5772929" y="5848762"/>
              <a:ext cx="13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ea typeface="Calibri" charset="0"/>
                  <a:cs typeface="Calibri" charset="0"/>
                </a:rPr>
                <a:t>Target State</a:t>
              </a:r>
              <a:endParaRPr lang="en-US" dirty="0">
                <a:ea typeface="Calibri" charset="0"/>
                <a:cs typeface="Calibri" charset="0"/>
              </a:endParaRPr>
            </a:p>
          </p:txBody>
        </p:sp>
        <p:sp>
          <p:nvSpPr>
            <p:cNvPr id="335" name="Freeform 334"/>
            <p:cNvSpPr/>
            <p:nvPr/>
          </p:nvSpPr>
          <p:spPr>
            <a:xfrm>
              <a:off x="7221123" y="4960333"/>
              <a:ext cx="192774" cy="430929"/>
            </a:xfrm>
            <a:custGeom>
              <a:avLst/>
              <a:gdLst>
                <a:gd name="connsiteX0" fmla="*/ 192774 w 192774"/>
                <a:gd name="connsiteY0" fmla="*/ 0 h 430929"/>
                <a:gd name="connsiteX1" fmla="*/ 0 w 192774"/>
                <a:gd name="connsiteY1" fmla="*/ 430929 h 43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774" h="430929">
                  <a:moveTo>
                    <a:pt x="192774" y="0"/>
                  </a:moveTo>
                  <a:lnTo>
                    <a:pt x="0" y="430929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6" name="Freeform 335"/>
            <p:cNvSpPr/>
            <p:nvPr/>
          </p:nvSpPr>
          <p:spPr>
            <a:xfrm>
              <a:off x="6532126" y="4983014"/>
              <a:ext cx="408227" cy="385567"/>
            </a:xfrm>
            <a:custGeom>
              <a:avLst/>
              <a:gdLst>
                <a:gd name="connsiteX0" fmla="*/ 0 w 408227"/>
                <a:gd name="connsiteY0" fmla="*/ 0 h 385567"/>
                <a:gd name="connsiteX1" fmla="*/ 408227 w 408227"/>
                <a:gd name="connsiteY1" fmla="*/ 385567 h 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227" h="385567">
                  <a:moveTo>
                    <a:pt x="0" y="0"/>
                  </a:moveTo>
                  <a:lnTo>
                    <a:pt x="408227" y="385567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7" name="Freeform 336"/>
            <p:cNvSpPr/>
            <p:nvPr/>
          </p:nvSpPr>
          <p:spPr>
            <a:xfrm>
              <a:off x="6214616" y="5561365"/>
              <a:ext cx="657699" cy="0"/>
            </a:xfrm>
            <a:custGeom>
              <a:avLst/>
              <a:gdLst>
                <a:gd name="connsiteX0" fmla="*/ 0 w 657699"/>
                <a:gd name="connsiteY0" fmla="*/ 0 h 0"/>
                <a:gd name="connsiteX1" fmla="*/ 657699 w 65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699">
                  <a:moveTo>
                    <a:pt x="0" y="0"/>
                  </a:moveTo>
                  <a:lnTo>
                    <a:pt x="657699" y="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" name="Freeform 337"/>
            <p:cNvSpPr/>
            <p:nvPr/>
          </p:nvSpPr>
          <p:spPr>
            <a:xfrm>
              <a:off x="5579596" y="4971673"/>
              <a:ext cx="1145304" cy="487630"/>
            </a:xfrm>
            <a:custGeom>
              <a:avLst/>
              <a:gdLst>
                <a:gd name="connsiteX0" fmla="*/ 0 w 1145304"/>
                <a:gd name="connsiteY0" fmla="*/ 0 h 487630"/>
                <a:gd name="connsiteX1" fmla="*/ 1145304 w 1145304"/>
                <a:gd name="connsiteY1" fmla="*/ 487630 h 4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5304" h="487630">
                  <a:moveTo>
                    <a:pt x="0" y="0"/>
                  </a:moveTo>
                  <a:lnTo>
                    <a:pt x="1145304" y="48763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755526" y="5144103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6260642" y="5583059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6021845" y="4829356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6787818" y="4815688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5261896" y="4571138"/>
              <a:ext cx="736699" cy="332882"/>
              <a:chOff x="946401" y="5396915"/>
              <a:chExt cx="736699" cy="332882"/>
            </a:xfrm>
          </p:grpSpPr>
          <p:sp>
            <p:nvSpPr>
              <p:cNvPr id="364" name="TextBox 363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endParaRPr lang="en-US" sz="15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344" name="Straight Arrow Connector 343"/>
            <p:cNvCxnSpPr/>
            <p:nvPr/>
          </p:nvCxnSpPr>
          <p:spPr>
            <a:xfrm flipH="1">
              <a:off x="5581936" y="4742849"/>
              <a:ext cx="753092" cy="11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H="1">
              <a:off x="6655068" y="4738098"/>
              <a:ext cx="745564" cy="47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flipH="1" flipV="1">
              <a:off x="5421916" y="4904020"/>
              <a:ext cx="446960" cy="6071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 flipH="1" flipV="1">
              <a:off x="5535067" y="4857151"/>
              <a:ext cx="1491490" cy="6538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>
              <a:off x="6142047" y="5624116"/>
              <a:ext cx="837641" cy="2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>
              <a:off x="7252859" y="4898118"/>
              <a:ext cx="307793" cy="61284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 flipH="1" flipV="1">
              <a:off x="6608199" y="4856000"/>
              <a:ext cx="531509" cy="60809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oup 350"/>
            <p:cNvGrpSpPr/>
            <p:nvPr/>
          </p:nvGrpSpPr>
          <p:grpSpPr>
            <a:xfrm>
              <a:off x="5822007" y="5450884"/>
              <a:ext cx="733467" cy="333489"/>
              <a:chOff x="1597232" y="6219961"/>
              <a:chExt cx="733467" cy="333489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D</a:t>
                </a:r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7400632" y="4558514"/>
              <a:ext cx="736333" cy="339604"/>
              <a:chOff x="2971737" y="5384291"/>
              <a:chExt cx="736333" cy="339604"/>
            </a:xfrm>
          </p:grpSpPr>
          <p:sp>
            <p:nvSpPr>
              <p:cNvPr id="360" name="Oval 359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6335028" y="4574414"/>
              <a:ext cx="734406" cy="328455"/>
              <a:chOff x="1962833" y="5400191"/>
              <a:chExt cx="734406" cy="328455"/>
            </a:xfrm>
          </p:grpSpPr>
          <p:sp>
            <p:nvSpPr>
              <p:cNvPr id="358" name="Oval 357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6979688" y="5464096"/>
              <a:ext cx="736333" cy="323319"/>
              <a:chOff x="2460073" y="6233173"/>
              <a:chExt cx="736333" cy="323319"/>
            </a:xfrm>
          </p:grpSpPr>
          <p:sp>
            <p:nvSpPr>
              <p:cNvPr id="356" name="Oval 355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E</a:t>
                </a:r>
              </a:p>
            </p:txBody>
          </p:sp>
        </p:grpSp>
        <p:sp>
          <p:nvSpPr>
            <p:cNvPr id="355" name="TextBox 354"/>
            <p:cNvSpPr txBox="1"/>
            <p:nvPr/>
          </p:nvSpPr>
          <p:spPr>
            <a:xfrm>
              <a:off x="3746500" y="473710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Update</a:t>
              </a:r>
              <a:endParaRPr lang="en-US" dirty="0"/>
            </a:p>
          </p:txBody>
        </p:sp>
      </p:grpSp>
      <p:sp>
        <p:nvSpPr>
          <p:cNvPr id="275" name="Rectangle 274"/>
          <p:cNvSpPr/>
          <p:nvPr/>
        </p:nvSpPr>
        <p:spPr>
          <a:xfrm>
            <a:off x="354135" y="4689832"/>
            <a:ext cx="8510465" cy="1993543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No static </a:t>
            </a:r>
            <a:r>
              <a:rPr lang="en-US" sz="2800" dirty="0" smtClean="0"/>
              <a:t>schedule </a:t>
            </a:r>
            <a:r>
              <a:rPr lang="en-US" sz="2800" smtClean="0"/>
              <a:t>is a clear </a:t>
            </a:r>
            <a:r>
              <a:rPr lang="en-US" sz="2800" dirty="0" smtClean="0"/>
              <a:t>winner </a:t>
            </a:r>
            <a:r>
              <a:rPr lang="en-US" sz="2800" smtClean="0"/>
              <a:t>under all </a:t>
            </a:r>
            <a:r>
              <a:rPr lang="en-US" sz="2800" dirty="0" smtClean="0"/>
              <a:t>conditions!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6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6"/>
            <a:ext cx="8293100" cy="1325563"/>
          </a:xfrm>
        </p:spPr>
        <p:txBody>
          <a:bodyPr/>
          <a:lstStyle/>
          <a:p>
            <a:r>
              <a:rPr lang="en-US" sz="3600" dirty="0" smtClean="0"/>
              <a:t>Dynamic schedules are adaptive and fast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454" y="3585472"/>
            <a:ext cx="2506822" cy="810994"/>
            <a:chOff x="427314" y="1682125"/>
            <a:chExt cx="2506822" cy="810994"/>
          </a:xfrm>
        </p:grpSpPr>
        <p:sp>
          <p:nvSpPr>
            <p:cNvPr id="6" name="TextBox 5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2656" y="1693019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0" name="Straight Arrow Connector 9"/>
            <p:cNvCxnSpPr>
              <a:stCxn id="6" idx="3"/>
              <a:endCxn id="8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9" idx="1"/>
            </p:cNvCxnSpPr>
            <p:nvPr/>
          </p:nvCxnSpPr>
          <p:spPr>
            <a:xfrm>
              <a:off x="2231499" y="1854922"/>
              <a:ext cx="291157" cy="737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7314" y="1799566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Static</a:t>
              </a:r>
              <a:endParaRPr lang="en-US" sz="1600" dirty="0" smtClean="0"/>
            </a:p>
            <a:p>
              <a:r>
                <a:rPr lang="en-US" sz="1600" smtClean="0"/>
                <a:t>Plan </a:t>
              </a:r>
              <a:r>
                <a:rPr lang="en-US" sz="1600" dirty="0" smtClean="0"/>
                <a:t>B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8948" y="1749810"/>
            <a:ext cx="1871031" cy="810994"/>
            <a:chOff x="360468" y="1682125"/>
            <a:chExt cx="1871031" cy="810994"/>
          </a:xfrm>
        </p:grpSpPr>
        <p:sp>
          <p:nvSpPr>
            <p:cNvPr id="15" name="TextBox 14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7737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9" name="Straight Arrow Connector 18"/>
            <p:cNvCxnSpPr>
              <a:stCxn id="15" idx="3"/>
              <a:endCxn id="17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8" idx="1"/>
            </p:cNvCxnSpPr>
            <p:nvPr/>
          </p:nvCxnSpPr>
          <p:spPr>
            <a:xfrm>
              <a:off x="1519723" y="2323842"/>
              <a:ext cx="278014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468" y="1779258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Static</a:t>
              </a:r>
              <a:endParaRPr lang="en-US" sz="1600" dirty="0" smtClean="0"/>
            </a:p>
            <a:p>
              <a:r>
                <a:rPr lang="en-US" sz="1600" smtClean="0"/>
                <a:t>Plan A</a:t>
              </a:r>
              <a:endParaRPr lang="en-US" sz="1600" dirty="0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815112" y="4977614"/>
            <a:ext cx="7448853" cy="1676218"/>
            <a:chOff x="688112" y="4558514"/>
            <a:chExt cx="7448853" cy="1676218"/>
          </a:xfrm>
        </p:grpSpPr>
        <p:sp>
          <p:nvSpPr>
            <p:cNvPr id="317" name="TextBox 316"/>
            <p:cNvSpPr txBox="1"/>
            <p:nvPr/>
          </p:nvSpPr>
          <p:spPr>
            <a:xfrm>
              <a:off x="1421789" y="5865400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Current State</a:t>
              </a:r>
              <a:endParaRPr lang="en-US" dirty="0"/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931196" y="4609238"/>
              <a:ext cx="736699" cy="332882"/>
              <a:chOff x="946401" y="5396915"/>
              <a:chExt cx="736699" cy="332882"/>
            </a:xfrm>
          </p:grpSpPr>
          <p:sp>
            <p:nvSpPr>
              <p:cNvPr id="380" name="TextBox 379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endParaRPr lang="en-US" sz="15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319" name="Straight Arrow Connector 318"/>
            <p:cNvCxnSpPr/>
            <p:nvPr/>
          </p:nvCxnSpPr>
          <p:spPr>
            <a:xfrm flipH="1">
              <a:off x="1251236" y="4780949"/>
              <a:ext cx="753092" cy="11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 flipH="1">
              <a:off x="2324368" y="4776198"/>
              <a:ext cx="745564" cy="47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 flipH="1" flipV="1">
              <a:off x="1091216" y="4942120"/>
              <a:ext cx="446960" cy="6071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 flipH="1" flipV="1">
              <a:off x="1204367" y="4895251"/>
              <a:ext cx="1491490" cy="6538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 flipH="1">
              <a:off x="1811347" y="5662216"/>
              <a:ext cx="837641" cy="2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H="1">
              <a:off x="2922159" y="4936218"/>
              <a:ext cx="307793" cy="61284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 flipV="1">
              <a:off x="2277499" y="4894100"/>
              <a:ext cx="531509" cy="60809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Group 325"/>
            <p:cNvGrpSpPr/>
            <p:nvPr/>
          </p:nvGrpSpPr>
          <p:grpSpPr>
            <a:xfrm>
              <a:off x="1491307" y="5488984"/>
              <a:ext cx="733467" cy="333489"/>
              <a:chOff x="1597232" y="6219961"/>
              <a:chExt cx="733467" cy="333489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D</a:t>
                </a: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3069932" y="4596614"/>
              <a:ext cx="736333" cy="339604"/>
              <a:chOff x="2971737" y="5384291"/>
              <a:chExt cx="736333" cy="339604"/>
            </a:xfrm>
          </p:grpSpPr>
          <p:sp>
            <p:nvSpPr>
              <p:cNvPr id="376" name="Oval 375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2004328" y="4612514"/>
              <a:ext cx="734406" cy="328455"/>
              <a:chOff x="1962833" y="5400191"/>
              <a:chExt cx="734406" cy="328455"/>
            </a:xfrm>
          </p:grpSpPr>
          <p:sp>
            <p:nvSpPr>
              <p:cNvPr id="374" name="Oval 373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2648988" y="5502196"/>
              <a:ext cx="736333" cy="323319"/>
              <a:chOff x="2460073" y="6233173"/>
              <a:chExt cx="736333" cy="323319"/>
            </a:xfrm>
          </p:grpSpPr>
          <p:sp>
            <p:nvSpPr>
              <p:cNvPr id="372" name="Oval 371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E</a:t>
                </a:r>
              </a:p>
            </p:txBody>
          </p:sp>
        </p:grpSp>
        <p:sp>
          <p:nvSpPr>
            <p:cNvPr id="330" name="Freeform 329"/>
            <p:cNvSpPr/>
            <p:nvPr/>
          </p:nvSpPr>
          <p:spPr>
            <a:xfrm>
              <a:off x="964166" y="4982881"/>
              <a:ext cx="1644247" cy="898872"/>
            </a:xfrm>
            <a:custGeom>
              <a:avLst/>
              <a:gdLst>
                <a:gd name="connsiteX0" fmla="*/ 0 w 1644247"/>
                <a:gd name="connsiteY0" fmla="*/ 0 h 898872"/>
                <a:gd name="connsiteX1" fmla="*/ 453585 w 1644247"/>
                <a:gd name="connsiteY1" fmla="*/ 793816 h 898872"/>
                <a:gd name="connsiteX2" fmla="*/ 805114 w 1644247"/>
                <a:gd name="connsiteY2" fmla="*/ 895878 h 898872"/>
                <a:gd name="connsiteX3" fmla="*/ 1644247 w 1644247"/>
                <a:gd name="connsiteY3" fmla="*/ 850517 h 89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247" h="898872">
                  <a:moveTo>
                    <a:pt x="0" y="0"/>
                  </a:moveTo>
                  <a:cubicBezTo>
                    <a:pt x="159699" y="322251"/>
                    <a:pt x="319399" y="644503"/>
                    <a:pt x="453585" y="793816"/>
                  </a:cubicBezTo>
                  <a:cubicBezTo>
                    <a:pt x="587771" y="943129"/>
                    <a:pt x="606670" y="886428"/>
                    <a:pt x="805114" y="895878"/>
                  </a:cubicBezTo>
                  <a:lnTo>
                    <a:pt x="1644247" y="85051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688112" y="5327401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1314560" y="4834394"/>
              <a:ext cx="2129590" cy="831720"/>
              <a:chOff x="1505060" y="1964194"/>
              <a:chExt cx="2129590" cy="831720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2616096" y="1964194"/>
                <a:ext cx="568365" cy="556735"/>
              </a:xfrm>
              <a:custGeom>
                <a:avLst/>
                <a:gdLst>
                  <a:gd name="connsiteX0" fmla="*/ 568365 w 568365"/>
                  <a:gd name="connsiteY0" fmla="*/ 12404 h 556735"/>
                  <a:gd name="connsiteX1" fmla="*/ 24062 w 568365"/>
                  <a:gd name="connsiteY1" fmla="*/ 23745 h 556735"/>
                  <a:gd name="connsiteX2" fmla="*/ 126119 w 568365"/>
                  <a:gd name="connsiteY2" fmla="*/ 227869 h 556735"/>
                  <a:gd name="connsiteX3" fmla="*/ 398270 w 568365"/>
                  <a:gd name="connsiteY3" fmla="*/ 556735 h 55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365" h="556735">
                    <a:moveTo>
                      <a:pt x="568365" y="12404"/>
                    </a:moveTo>
                    <a:cubicBezTo>
                      <a:pt x="333067" y="119"/>
                      <a:pt x="97770" y="-12166"/>
                      <a:pt x="24062" y="23745"/>
                    </a:cubicBezTo>
                    <a:cubicBezTo>
                      <a:pt x="-49646" y="59656"/>
                      <a:pt x="63751" y="139037"/>
                      <a:pt x="126119" y="227869"/>
                    </a:cubicBezTo>
                    <a:cubicBezTo>
                      <a:pt x="188487" y="316701"/>
                      <a:pt x="398270" y="556735"/>
                      <a:pt x="398270" y="556735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1578269" y="1984923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1505060" y="2159525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 w="28575">
                <a:solidFill>
                  <a:schemeClr val="accent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1949974" y="2472749"/>
                <a:ext cx="892437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1"/>
                    </a:solidFill>
                    <a:latin typeface="Calibri" charset="0"/>
                    <a:ea typeface="Calibri" charset="0"/>
                    <a:cs typeface="Calibri" charset="0"/>
                  </a:rPr>
                  <a:t>F4: 5</a:t>
                </a:r>
                <a:endParaRPr lang="en-US" sz="1500" dirty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2088658" y="2014529"/>
                <a:ext cx="892437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1"/>
                    </a:solidFill>
                    <a:latin typeface="Calibri" charset="0"/>
                    <a:ea typeface="Calibri" charset="0"/>
                    <a:cs typeface="Calibri" charset="0"/>
                  </a:rPr>
                  <a:t>F2: 5</a:t>
                </a:r>
                <a:endParaRPr lang="en-US" sz="1500" dirty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2742213" y="1964194"/>
                <a:ext cx="892437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1"/>
                    </a:solidFill>
                    <a:latin typeface="Calibri" charset="0"/>
                    <a:ea typeface="Calibri" charset="0"/>
                    <a:cs typeface="Calibri" charset="0"/>
                  </a:rPr>
                  <a:t>F3: 10</a:t>
                </a:r>
                <a:endParaRPr lang="en-US" sz="1500" dirty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333" name="Right Arrow 332"/>
            <p:cNvSpPr/>
            <p:nvPr/>
          </p:nvSpPr>
          <p:spPr>
            <a:xfrm>
              <a:off x="3774684" y="5101429"/>
              <a:ext cx="939567" cy="350825"/>
            </a:xfrm>
            <a:prstGeom prst="rightArrow">
              <a:avLst/>
            </a:prstGeom>
            <a:solidFill>
              <a:schemeClr val="tx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5772929" y="5848762"/>
              <a:ext cx="13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ea typeface="Calibri" charset="0"/>
                  <a:cs typeface="Calibri" charset="0"/>
                </a:rPr>
                <a:t>Target State</a:t>
              </a:r>
              <a:endParaRPr lang="en-US" dirty="0">
                <a:ea typeface="Calibri" charset="0"/>
                <a:cs typeface="Calibri" charset="0"/>
              </a:endParaRPr>
            </a:p>
          </p:txBody>
        </p:sp>
        <p:sp>
          <p:nvSpPr>
            <p:cNvPr id="335" name="Freeform 334"/>
            <p:cNvSpPr/>
            <p:nvPr/>
          </p:nvSpPr>
          <p:spPr>
            <a:xfrm>
              <a:off x="7221123" y="4960333"/>
              <a:ext cx="192774" cy="430929"/>
            </a:xfrm>
            <a:custGeom>
              <a:avLst/>
              <a:gdLst>
                <a:gd name="connsiteX0" fmla="*/ 192774 w 192774"/>
                <a:gd name="connsiteY0" fmla="*/ 0 h 430929"/>
                <a:gd name="connsiteX1" fmla="*/ 0 w 192774"/>
                <a:gd name="connsiteY1" fmla="*/ 430929 h 43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774" h="430929">
                  <a:moveTo>
                    <a:pt x="192774" y="0"/>
                  </a:moveTo>
                  <a:lnTo>
                    <a:pt x="0" y="430929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6" name="Freeform 335"/>
            <p:cNvSpPr/>
            <p:nvPr/>
          </p:nvSpPr>
          <p:spPr>
            <a:xfrm>
              <a:off x="6532126" y="4983014"/>
              <a:ext cx="408227" cy="385567"/>
            </a:xfrm>
            <a:custGeom>
              <a:avLst/>
              <a:gdLst>
                <a:gd name="connsiteX0" fmla="*/ 0 w 408227"/>
                <a:gd name="connsiteY0" fmla="*/ 0 h 385567"/>
                <a:gd name="connsiteX1" fmla="*/ 408227 w 408227"/>
                <a:gd name="connsiteY1" fmla="*/ 385567 h 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227" h="385567">
                  <a:moveTo>
                    <a:pt x="0" y="0"/>
                  </a:moveTo>
                  <a:lnTo>
                    <a:pt x="408227" y="385567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7" name="Freeform 336"/>
            <p:cNvSpPr/>
            <p:nvPr/>
          </p:nvSpPr>
          <p:spPr>
            <a:xfrm>
              <a:off x="6214616" y="5561365"/>
              <a:ext cx="657699" cy="0"/>
            </a:xfrm>
            <a:custGeom>
              <a:avLst/>
              <a:gdLst>
                <a:gd name="connsiteX0" fmla="*/ 0 w 657699"/>
                <a:gd name="connsiteY0" fmla="*/ 0 h 0"/>
                <a:gd name="connsiteX1" fmla="*/ 657699 w 65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699">
                  <a:moveTo>
                    <a:pt x="0" y="0"/>
                  </a:moveTo>
                  <a:lnTo>
                    <a:pt x="657699" y="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" name="Freeform 337"/>
            <p:cNvSpPr/>
            <p:nvPr/>
          </p:nvSpPr>
          <p:spPr>
            <a:xfrm>
              <a:off x="5579596" y="4971673"/>
              <a:ext cx="1145304" cy="487630"/>
            </a:xfrm>
            <a:custGeom>
              <a:avLst/>
              <a:gdLst>
                <a:gd name="connsiteX0" fmla="*/ 0 w 1145304"/>
                <a:gd name="connsiteY0" fmla="*/ 0 h 487630"/>
                <a:gd name="connsiteX1" fmla="*/ 1145304 w 1145304"/>
                <a:gd name="connsiteY1" fmla="*/ 487630 h 4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5304" h="487630">
                  <a:moveTo>
                    <a:pt x="0" y="0"/>
                  </a:moveTo>
                  <a:lnTo>
                    <a:pt x="1145304" y="48763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755526" y="5144103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6260642" y="5583059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6021845" y="4829356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6787818" y="4815688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5261896" y="4571138"/>
              <a:ext cx="736699" cy="332882"/>
              <a:chOff x="946401" y="5396915"/>
              <a:chExt cx="736699" cy="332882"/>
            </a:xfrm>
          </p:grpSpPr>
          <p:sp>
            <p:nvSpPr>
              <p:cNvPr id="364" name="TextBox 363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endParaRPr lang="en-US" sz="15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344" name="Straight Arrow Connector 343"/>
            <p:cNvCxnSpPr/>
            <p:nvPr/>
          </p:nvCxnSpPr>
          <p:spPr>
            <a:xfrm flipH="1">
              <a:off x="5581936" y="4742849"/>
              <a:ext cx="753092" cy="11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H="1">
              <a:off x="6655068" y="4738098"/>
              <a:ext cx="745564" cy="47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flipH="1" flipV="1">
              <a:off x="5421916" y="4904020"/>
              <a:ext cx="446960" cy="6071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 flipH="1" flipV="1">
              <a:off x="5535067" y="4857151"/>
              <a:ext cx="1491490" cy="6538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>
              <a:off x="6142047" y="5624116"/>
              <a:ext cx="837641" cy="2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>
              <a:off x="7252859" y="4898118"/>
              <a:ext cx="307793" cy="61284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 flipH="1" flipV="1">
              <a:off x="6608199" y="4856000"/>
              <a:ext cx="531509" cy="60809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oup 350"/>
            <p:cNvGrpSpPr/>
            <p:nvPr/>
          </p:nvGrpSpPr>
          <p:grpSpPr>
            <a:xfrm>
              <a:off x="5822007" y="5450884"/>
              <a:ext cx="733467" cy="333489"/>
              <a:chOff x="1597232" y="6219961"/>
              <a:chExt cx="733467" cy="333489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D</a:t>
                </a:r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7400632" y="4558514"/>
              <a:ext cx="736333" cy="339604"/>
              <a:chOff x="2971737" y="5384291"/>
              <a:chExt cx="736333" cy="339604"/>
            </a:xfrm>
          </p:grpSpPr>
          <p:sp>
            <p:nvSpPr>
              <p:cNvPr id="360" name="Oval 359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6335028" y="4574414"/>
              <a:ext cx="734406" cy="328455"/>
              <a:chOff x="1962833" y="5400191"/>
              <a:chExt cx="734406" cy="328455"/>
            </a:xfrm>
          </p:grpSpPr>
          <p:sp>
            <p:nvSpPr>
              <p:cNvPr id="358" name="Oval 357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6979688" y="5464096"/>
              <a:ext cx="736333" cy="323319"/>
              <a:chOff x="2460073" y="6233173"/>
              <a:chExt cx="736333" cy="323319"/>
            </a:xfrm>
          </p:grpSpPr>
          <p:sp>
            <p:nvSpPr>
              <p:cNvPr id="356" name="Oval 355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E</a:t>
                </a:r>
              </a:p>
            </p:txBody>
          </p:sp>
        </p:grpSp>
        <p:sp>
          <p:nvSpPr>
            <p:cNvPr id="355" name="TextBox 354"/>
            <p:cNvSpPr txBox="1"/>
            <p:nvPr/>
          </p:nvSpPr>
          <p:spPr>
            <a:xfrm>
              <a:off x="3746500" y="473710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Update</a:t>
              </a:r>
              <a:endParaRPr lang="en-US" dirty="0"/>
            </a:p>
          </p:txBody>
        </p:sp>
      </p:grpSp>
      <p:sp>
        <p:nvSpPr>
          <p:cNvPr id="275" name="Rectangle 274"/>
          <p:cNvSpPr/>
          <p:nvPr/>
        </p:nvSpPr>
        <p:spPr>
          <a:xfrm>
            <a:off x="354135" y="4689832"/>
            <a:ext cx="8510465" cy="1993543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No static </a:t>
            </a:r>
            <a:r>
              <a:rPr lang="en-US" sz="2800" dirty="0" smtClean="0"/>
              <a:t>schedule </a:t>
            </a:r>
            <a:r>
              <a:rPr lang="en-US" sz="2800" smtClean="0"/>
              <a:t>is a clear </a:t>
            </a:r>
            <a:r>
              <a:rPr lang="en-US" sz="2800" dirty="0" smtClean="0"/>
              <a:t>winner </a:t>
            </a:r>
            <a:r>
              <a:rPr lang="en-US" sz="2800" smtClean="0"/>
              <a:t>under all </a:t>
            </a:r>
            <a:r>
              <a:rPr lang="en-US" sz="2800" dirty="0" smtClean="0"/>
              <a:t>conditions!</a:t>
            </a:r>
            <a:endParaRPr lang="en-US" sz="2800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3783453" y="2560804"/>
            <a:ext cx="2694745" cy="810994"/>
            <a:chOff x="3732405" y="1846943"/>
            <a:chExt cx="2694745" cy="810994"/>
          </a:xfrm>
        </p:grpSpPr>
        <p:sp>
          <p:nvSpPr>
            <p:cNvPr id="201" name="TextBox 200"/>
            <p:cNvSpPr txBox="1"/>
            <p:nvPr/>
          </p:nvSpPr>
          <p:spPr>
            <a:xfrm>
              <a:off x="4662596" y="1846943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F3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670802" y="2319383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F4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382578" y="1850463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F2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015670" y="2159363"/>
              <a:ext cx="411480" cy="338554"/>
            </a:xfrm>
            <a:prstGeom prst="rect">
              <a:avLst/>
            </a:prstGeom>
            <a:noFill/>
            <a:ln w="19050" cmpd="sng">
              <a:solidFill>
                <a:srgbClr val="C0504D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charset="0"/>
                  <a:ea typeface="Calibri" charset="0"/>
                  <a:cs typeface="Calibri" charset="0"/>
                </a:rPr>
                <a:t>F1</a:t>
              </a:r>
              <a:endParaRPr 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>
              <a:off x="5074076" y="2016220"/>
              <a:ext cx="308502" cy="352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5082282" y="2319383"/>
              <a:ext cx="933388" cy="169277"/>
            </a:xfrm>
            <a:prstGeom prst="straightConnector1">
              <a:avLst/>
            </a:prstGeom>
            <a:ln w="28575">
              <a:solidFill>
                <a:srgbClr val="C0504D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3732405" y="1944076"/>
              <a:ext cx="1118965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ea typeface="Calibri" charset="0"/>
                  <a:cs typeface="Calibri" charset="0"/>
                </a:rPr>
                <a:t>Dynamic</a:t>
              </a:r>
              <a:endParaRPr lang="en-US" sz="1600" dirty="0" smtClean="0">
                <a:ea typeface="Calibri" charset="0"/>
                <a:cs typeface="Calibri" charset="0"/>
              </a:endParaRPr>
            </a:p>
            <a:p>
              <a:r>
                <a:rPr lang="en-US" sz="1600" smtClean="0">
                  <a:ea typeface="Calibri" charset="0"/>
                  <a:cs typeface="Calibri" charset="0"/>
                </a:rPr>
                <a:t>Plan</a:t>
              </a:r>
              <a:endParaRPr lang="en-US" sz="1600" dirty="0">
                <a:ea typeface="Calibri" charset="0"/>
                <a:cs typeface="Calibri" charset="0"/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5794058" y="2019740"/>
              <a:ext cx="221612" cy="299643"/>
            </a:xfrm>
            <a:prstGeom prst="straightConnector1">
              <a:avLst/>
            </a:prstGeom>
            <a:ln w="28575">
              <a:solidFill>
                <a:srgbClr val="C0504D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3902515" y="3518247"/>
            <a:ext cx="2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Adapts to actual conditions!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the scheduling problem for network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8500" y="21082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1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2100" y="2108200"/>
            <a:ext cx="6756400" cy="120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solidFill>
                  <a:srgbClr val="C0504D"/>
                </a:solidFill>
              </a:rPr>
              <a:t>Multiple resources</a:t>
            </a:r>
            <a:endParaRPr lang="en-US" sz="2800" b="1" dirty="0">
              <a:solidFill>
                <a:srgbClr val="C0504D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Updating a flow affects multiple links (link capacity resource) and switches (switch rule table resource)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" y="39624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2100" y="3962400"/>
            <a:ext cx="7366000" cy="120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solidFill>
                  <a:srgbClr val="C0504D"/>
                </a:solidFill>
              </a:rPr>
              <a:t>Resource consumption and release</a:t>
            </a:r>
            <a:endParaRPr lang="en-US" sz="2800" dirty="0">
              <a:solidFill>
                <a:srgbClr val="C0504D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Updating a flow consumes resources on new paths and releases resources on old paths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12926"/>
            <a:ext cx="7886700" cy="1325563"/>
          </a:xfrm>
        </p:spPr>
        <p:txBody>
          <a:bodyPr/>
          <a:lstStyle/>
          <a:p>
            <a:r>
              <a:rPr lang="en-US" dirty="0" smtClean="0"/>
              <a:t>This talk: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29940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504D"/>
                </a:solidFill>
              </a:rPr>
              <a:t>New algorithms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504D"/>
                </a:solidFill>
              </a:rPr>
              <a:t>systems</a:t>
            </a:r>
          </a:p>
          <a:p>
            <a:r>
              <a:rPr lang="en-US" dirty="0" smtClean="0"/>
              <a:t>to build the </a:t>
            </a:r>
            <a:r>
              <a:rPr lang="en-US" dirty="0" smtClean="0">
                <a:solidFill>
                  <a:srgbClr val="C0504D"/>
                </a:solidFill>
              </a:rPr>
              <a:t>network control platform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Use a dependency graph to represent a network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0462" y="2546411"/>
            <a:ext cx="655043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Operation node: Represent flow update operations 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206554" y="3432947"/>
            <a:ext cx="548640" cy="324381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3" name="Hexagon 12"/>
          <p:cNvSpPr>
            <a:spLocks noChangeAspect="1"/>
          </p:cNvSpPr>
          <p:nvPr/>
        </p:nvSpPr>
        <p:spPr>
          <a:xfrm>
            <a:off x="1188582" y="2571868"/>
            <a:ext cx="548640" cy="41148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0462" y="3219511"/>
            <a:ext cx="655043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Resource node: Represent resources, i.e., link capacity and switch table size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8429" y="1941298"/>
            <a:ext cx="108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Node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01519" y="4397702"/>
            <a:ext cx="108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Edge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66848" y="5181600"/>
            <a:ext cx="640080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0462" y="4921311"/>
            <a:ext cx="655043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epresent resource consumption and release between operation nodes and resource nodes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for dependency graph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40</a:t>
            </a:fld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637689" y="3084100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147096" y="1827938"/>
            <a:ext cx="736699" cy="332882"/>
            <a:chOff x="946401" y="5396915"/>
            <a:chExt cx="736699" cy="332882"/>
          </a:xfrm>
        </p:grpSpPr>
        <p:sp>
          <p:nvSpPr>
            <p:cNvPr id="74" name="TextBox 73"/>
            <p:cNvSpPr txBox="1"/>
            <p:nvPr/>
          </p:nvSpPr>
          <p:spPr>
            <a:xfrm>
              <a:off x="959122" y="5396915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latin typeface="Calibri" charset="0"/>
                  <a:ea typeface="Calibri" charset="0"/>
                  <a:cs typeface="Calibri" charset="0"/>
                </a:rPr>
                <a:t>A</a:t>
              </a:r>
              <a:endParaRPr lang="en-US" sz="15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946401" y="5409757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H="1">
            <a:off x="1467136" y="1999649"/>
            <a:ext cx="753092" cy="11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540268" y="1994898"/>
            <a:ext cx="745564" cy="47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307116" y="2160820"/>
            <a:ext cx="446960" cy="60718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420267" y="2113951"/>
            <a:ext cx="1491490" cy="6538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027247" y="2880916"/>
            <a:ext cx="837641" cy="23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138059" y="2154918"/>
            <a:ext cx="307793" cy="61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493399" y="2112800"/>
            <a:ext cx="531509" cy="6080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07207" y="2707684"/>
            <a:ext cx="733467" cy="333489"/>
            <a:chOff x="1597232" y="6219961"/>
            <a:chExt cx="733467" cy="333489"/>
          </a:xfrm>
        </p:grpSpPr>
        <p:sp>
          <p:nvSpPr>
            <p:cNvPr id="84" name="Oval 83"/>
            <p:cNvSpPr/>
            <p:nvPr/>
          </p:nvSpPr>
          <p:spPr>
            <a:xfrm>
              <a:off x="1597232" y="6233410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06721" y="621996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285832" y="1815314"/>
            <a:ext cx="736333" cy="339604"/>
            <a:chOff x="2971737" y="5384291"/>
            <a:chExt cx="736333" cy="339604"/>
          </a:xfrm>
        </p:grpSpPr>
        <p:sp>
          <p:nvSpPr>
            <p:cNvPr id="87" name="Oval 86"/>
            <p:cNvSpPr/>
            <p:nvPr/>
          </p:nvSpPr>
          <p:spPr>
            <a:xfrm>
              <a:off x="2971737" y="5403855"/>
              <a:ext cx="320040" cy="32004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84092" y="5384291"/>
              <a:ext cx="723978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20228" y="1831214"/>
            <a:ext cx="734406" cy="328455"/>
            <a:chOff x="1962833" y="5400191"/>
            <a:chExt cx="734406" cy="328455"/>
          </a:xfrm>
        </p:grpSpPr>
        <p:sp>
          <p:nvSpPr>
            <p:cNvPr id="90" name="Oval 89"/>
            <p:cNvSpPr/>
            <p:nvPr/>
          </p:nvSpPr>
          <p:spPr>
            <a:xfrm>
              <a:off x="1962833" y="5408606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73261" y="540019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64888" y="2720896"/>
            <a:ext cx="736333" cy="323319"/>
            <a:chOff x="2460073" y="6233173"/>
            <a:chExt cx="736333" cy="323319"/>
          </a:xfrm>
        </p:grpSpPr>
        <p:sp>
          <p:nvSpPr>
            <p:cNvPr id="93" name="Oval 92"/>
            <p:cNvSpPr/>
            <p:nvPr/>
          </p:nvSpPr>
          <p:spPr>
            <a:xfrm>
              <a:off x="2460073" y="6233173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72428" y="6233327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E</a:t>
              </a:r>
            </a:p>
          </p:txBody>
        </p:sp>
      </p:grpSp>
      <p:sp>
        <p:nvSpPr>
          <p:cNvPr id="95" name="Freeform 94"/>
          <p:cNvSpPr/>
          <p:nvPr/>
        </p:nvSpPr>
        <p:spPr>
          <a:xfrm>
            <a:off x="1180066" y="2201581"/>
            <a:ext cx="1644247" cy="898872"/>
          </a:xfrm>
          <a:custGeom>
            <a:avLst/>
            <a:gdLst>
              <a:gd name="connsiteX0" fmla="*/ 0 w 1644247"/>
              <a:gd name="connsiteY0" fmla="*/ 0 h 898872"/>
              <a:gd name="connsiteX1" fmla="*/ 453585 w 1644247"/>
              <a:gd name="connsiteY1" fmla="*/ 793816 h 898872"/>
              <a:gd name="connsiteX2" fmla="*/ 805114 w 1644247"/>
              <a:gd name="connsiteY2" fmla="*/ 895878 h 898872"/>
              <a:gd name="connsiteX3" fmla="*/ 1644247 w 1644247"/>
              <a:gd name="connsiteY3" fmla="*/ 850517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247" h="898872">
                <a:moveTo>
                  <a:pt x="0" y="0"/>
                </a:moveTo>
                <a:cubicBezTo>
                  <a:pt x="159699" y="322251"/>
                  <a:pt x="319399" y="644503"/>
                  <a:pt x="453585" y="793816"/>
                </a:cubicBezTo>
                <a:cubicBezTo>
                  <a:pt x="587771" y="943129"/>
                  <a:pt x="606670" y="886428"/>
                  <a:pt x="805114" y="895878"/>
                </a:cubicBezTo>
                <a:lnTo>
                  <a:pt x="1644247" y="850517"/>
                </a:lnTo>
              </a:path>
            </a:pathLst>
          </a:custGeom>
          <a:ln w="28575">
            <a:solidFill>
              <a:schemeClr val="accent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4012" y="2546101"/>
            <a:ext cx="892437" cy="3231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F1: 5</a:t>
            </a:r>
            <a:endParaRPr lang="en-US" sz="15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530460" y="2053094"/>
            <a:ext cx="2129590" cy="831720"/>
            <a:chOff x="1505060" y="1964194"/>
            <a:chExt cx="2129590" cy="831720"/>
          </a:xfrm>
        </p:grpSpPr>
        <p:sp>
          <p:nvSpPr>
            <p:cNvPr id="98" name="Freeform 97"/>
            <p:cNvSpPr/>
            <p:nvPr/>
          </p:nvSpPr>
          <p:spPr>
            <a:xfrm>
              <a:off x="2616096" y="1964194"/>
              <a:ext cx="568365" cy="556735"/>
            </a:xfrm>
            <a:custGeom>
              <a:avLst/>
              <a:gdLst>
                <a:gd name="connsiteX0" fmla="*/ 568365 w 568365"/>
                <a:gd name="connsiteY0" fmla="*/ 12404 h 556735"/>
                <a:gd name="connsiteX1" fmla="*/ 24062 w 568365"/>
                <a:gd name="connsiteY1" fmla="*/ 23745 h 556735"/>
                <a:gd name="connsiteX2" fmla="*/ 126119 w 568365"/>
                <a:gd name="connsiteY2" fmla="*/ 227869 h 556735"/>
                <a:gd name="connsiteX3" fmla="*/ 398270 w 568365"/>
                <a:gd name="connsiteY3" fmla="*/ 556735 h 55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65" h="556735">
                  <a:moveTo>
                    <a:pt x="568365" y="12404"/>
                  </a:moveTo>
                  <a:cubicBezTo>
                    <a:pt x="333067" y="119"/>
                    <a:pt x="97770" y="-12166"/>
                    <a:pt x="24062" y="23745"/>
                  </a:cubicBezTo>
                  <a:cubicBezTo>
                    <a:pt x="-49646" y="59656"/>
                    <a:pt x="63751" y="139037"/>
                    <a:pt x="126119" y="227869"/>
                  </a:cubicBezTo>
                  <a:cubicBezTo>
                    <a:pt x="188487" y="316701"/>
                    <a:pt x="398270" y="556735"/>
                    <a:pt x="398270" y="556735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78269" y="1984923"/>
              <a:ext cx="1254663" cy="592707"/>
            </a:xfrm>
            <a:custGeom>
              <a:avLst/>
              <a:gdLst>
                <a:gd name="connsiteX0" fmla="*/ 540266 w 1254663"/>
                <a:gd name="connsiteY0" fmla="*/ 37036 h 592707"/>
                <a:gd name="connsiteX1" fmla="*/ 41322 w 1254663"/>
                <a:gd name="connsiteY1" fmla="*/ 3016 h 592707"/>
                <a:gd name="connsiteX2" fmla="*/ 166058 w 1254663"/>
                <a:gd name="connsiteY2" fmla="*/ 105078 h 592707"/>
                <a:gd name="connsiteX3" fmla="*/ 1254663 w 1254663"/>
                <a:gd name="connsiteY3" fmla="*/ 592707 h 5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4663" h="592707">
                  <a:moveTo>
                    <a:pt x="540266" y="37036"/>
                  </a:moveTo>
                  <a:cubicBezTo>
                    <a:pt x="321978" y="14356"/>
                    <a:pt x="103690" y="-8324"/>
                    <a:pt x="41322" y="3016"/>
                  </a:cubicBezTo>
                  <a:cubicBezTo>
                    <a:pt x="-21046" y="14356"/>
                    <a:pt x="-36166" y="6796"/>
                    <a:pt x="166058" y="105078"/>
                  </a:cubicBezTo>
                  <a:cubicBezTo>
                    <a:pt x="368282" y="203360"/>
                    <a:pt x="1254663" y="592707"/>
                    <a:pt x="1254663" y="592707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505060" y="2159525"/>
              <a:ext cx="1237157" cy="520167"/>
            </a:xfrm>
            <a:custGeom>
              <a:avLst/>
              <a:gdLst>
                <a:gd name="connsiteX0" fmla="*/ 318646 w 1237157"/>
                <a:gd name="connsiteY0" fmla="*/ 384084 h 520167"/>
                <a:gd name="connsiteX1" fmla="*/ 1136 w 1237157"/>
                <a:gd name="connsiteY1" fmla="*/ 9857 h 520167"/>
                <a:gd name="connsiteX2" fmla="*/ 205250 w 1237157"/>
                <a:gd name="connsiteY2" fmla="*/ 100579 h 520167"/>
                <a:gd name="connsiteX3" fmla="*/ 1237157 w 1237157"/>
                <a:gd name="connsiteY3" fmla="*/ 520167 h 5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57" h="520167">
                  <a:moveTo>
                    <a:pt x="318646" y="384084"/>
                  </a:moveTo>
                  <a:cubicBezTo>
                    <a:pt x="169340" y="220596"/>
                    <a:pt x="20035" y="57108"/>
                    <a:pt x="1136" y="9857"/>
                  </a:cubicBezTo>
                  <a:cubicBezTo>
                    <a:pt x="-17763" y="-37394"/>
                    <a:pt x="205250" y="100579"/>
                    <a:pt x="205250" y="100579"/>
                  </a:cubicBezTo>
                  <a:lnTo>
                    <a:pt x="1237157" y="52016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49974" y="247274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88658" y="201452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42213" y="1964194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62400" y="1777214"/>
            <a:ext cx="4390465" cy="1659580"/>
            <a:chOff x="3962400" y="1777214"/>
            <a:chExt cx="4390465" cy="1659580"/>
          </a:xfrm>
        </p:grpSpPr>
        <p:sp>
          <p:nvSpPr>
            <p:cNvPr id="104" name="Right Arrow 103"/>
            <p:cNvSpPr/>
            <p:nvPr/>
          </p:nvSpPr>
          <p:spPr>
            <a:xfrm>
              <a:off x="3990584" y="2320129"/>
              <a:ext cx="939567" cy="350825"/>
            </a:xfrm>
            <a:prstGeom prst="rightArrow">
              <a:avLst/>
            </a:prstGeom>
            <a:solidFill>
              <a:schemeClr val="tx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88829" y="3067462"/>
              <a:ext cx="13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ea typeface="Calibri" charset="0"/>
                  <a:cs typeface="Calibri" charset="0"/>
                </a:rPr>
                <a:t>Target State</a:t>
              </a:r>
              <a:endParaRPr lang="en-US" dirty="0">
                <a:ea typeface="Calibri" charset="0"/>
                <a:cs typeface="Calibri" charset="0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437023" y="2179033"/>
              <a:ext cx="192774" cy="430929"/>
            </a:xfrm>
            <a:custGeom>
              <a:avLst/>
              <a:gdLst>
                <a:gd name="connsiteX0" fmla="*/ 192774 w 192774"/>
                <a:gd name="connsiteY0" fmla="*/ 0 h 430929"/>
                <a:gd name="connsiteX1" fmla="*/ 0 w 192774"/>
                <a:gd name="connsiteY1" fmla="*/ 430929 h 43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774" h="430929">
                  <a:moveTo>
                    <a:pt x="192774" y="0"/>
                  </a:moveTo>
                  <a:lnTo>
                    <a:pt x="0" y="430929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6748026" y="2201714"/>
              <a:ext cx="408227" cy="385567"/>
            </a:xfrm>
            <a:custGeom>
              <a:avLst/>
              <a:gdLst>
                <a:gd name="connsiteX0" fmla="*/ 0 w 408227"/>
                <a:gd name="connsiteY0" fmla="*/ 0 h 385567"/>
                <a:gd name="connsiteX1" fmla="*/ 408227 w 408227"/>
                <a:gd name="connsiteY1" fmla="*/ 385567 h 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227" h="385567">
                  <a:moveTo>
                    <a:pt x="0" y="0"/>
                  </a:moveTo>
                  <a:lnTo>
                    <a:pt x="408227" y="385567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430516" y="2780065"/>
              <a:ext cx="657699" cy="0"/>
            </a:xfrm>
            <a:custGeom>
              <a:avLst/>
              <a:gdLst>
                <a:gd name="connsiteX0" fmla="*/ 0 w 657699"/>
                <a:gd name="connsiteY0" fmla="*/ 0 h 0"/>
                <a:gd name="connsiteX1" fmla="*/ 657699 w 65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699">
                  <a:moveTo>
                    <a:pt x="0" y="0"/>
                  </a:moveTo>
                  <a:lnTo>
                    <a:pt x="657699" y="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5795496" y="2190373"/>
              <a:ext cx="1145304" cy="487630"/>
            </a:xfrm>
            <a:custGeom>
              <a:avLst/>
              <a:gdLst>
                <a:gd name="connsiteX0" fmla="*/ 0 w 1145304"/>
                <a:gd name="connsiteY0" fmla="*/ 0 h 487630"/>
                <a:gd name="connsiteX1" fmla="*/ 1145304 w 1145304"/>
                <a:gd name="connsiteY1" fmla="*/ 487630 h 4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5304" h="487630">
                  <a:moveTo>
                    <a:pt x="0" y="0"/>
                  </a:moveTo>
                  <a:lnTo>
                    <a:pt x="1145304" y="48763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971426" y="2362803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76542" y="2801759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237745" y="2048056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03718" y="2034388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477796" y="1789838"/>
              <a:ext cx="736699" cy="332882"/>
              <a:chOff x="946401" y="5396915"/>
              <a:chExt cx="736699" cy="332882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endParaRPr lang="en-US" sz="15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117" name="Straight Arrow Connector 116"/>
            <p:cNvCxnSpPr/>
            <p:nvPr/>
          </p:nvCxnSpPr>
          <p:spPr>
            <a:xfrm flipH="1">
              <a:off x="5797836" y="1961549"/>
              <a:ext cx="753092" cy="11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6870968" y="1956798"/>
              <a:ext cx="745564" cy="47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5637816" y="2122720"/>
              <a:ext cx="446960" cy="6071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 flipV="1">
              <a:off x="5750967" y="2075851"/>
              <a:ext cx="1491490" cy="6538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357947" y="2842816"/>
              <a:ext cx="837641" cy="2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68759" y="2116818"/>
              <a:ext cx="307793" cy="61284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6824099" y="2074700"/>
              <a:ext cx="531509" cy="60809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6037907" y="2669584"/>
              <a:ext cx="733467" cy="333489"/>
              <a:chOff x="1597232" y="6219961"/>
              <a:chExt cx="733467" cy="333489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D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616532" y="1777214"/>
              <a:ext cx="736333" cy="339604"/>
              <a:chOff x="2971737" y="5384291"/>
              <a:chExt cx="736333" cy="339604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550928" y="1793114"/>
              <a:ext cx="734406" cy="328455"/>
              <a:chOff x="1962833" y="5400191"/>
              <a:chExt cx="734406" cy="328455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195588" y="2682796"/>
              <a:ext cx="736333" cy="323319"/>
              <a:chOff x="2460073" y="6233173"/>
              <a:chExt cx="736333" cy="323319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E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962400" y="195580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Update</a:t>
              </a:r>
              <a:endParaRPr lang="en-US" dirty="0"/>
            </a:p>
          </p:txBody>
        </p:sp>
      </p:grpSp>
      <p:sp>
        <p:nvSpPr>
          <p:cNvPr id="70" name="Hexagon 69"/>
          <p:cNvSpPr/>
          <p:nvPr/>
        </p:nvSpPr>
        <p:spPr>
          <a:xfrm>
            <a:off x="3158209" y="3557518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F3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Hexagon 70"/>
          <p:cNvSpPr/>
          <p:nvPr/>
        </p:nvSpPr>
        <p:spPr>
          <a:xfrm>
            <a:off x="3994809" y="62347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F1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Hexagon 136"/>
          <p:cNvSpPr/>
          <p:nvPr/>
        </p:nvSpPr>
        <p:spPr>
          <a:xfrm>
            <a:off x="3158209" y="485965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F2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135349" y="4298422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-E: </a:t>
            </a:r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971949" y="5623947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-E: </a:t>
            </a:r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40" name="Hexagon 139"/>
          <p:cNvSpPr/>
          <p:nvPr/>
        </p:nvSpPr>
        <p:spPr>
          <a:xfrm>
            <a:off x="4713921" y="46472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F4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45589" y="4214400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free capacity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 B-E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137" grpId="0" animBg="1"/>
      <p:bldP spid="138" grpId="0" animBg="1"/>
      <p:bldP spid="139" grpId="0" animBg="1"/>
      <p:bldP spid="140" grpId="0" animBg="1"/>
      <p:bldP spid="1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for dependency graph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41</a:t>
            </a:fld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637689" y="3084100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147096" y="1827938"/>
            <a:ext cx="736699" cy="332882"/>
            <a:chOff x="946401" y="5396915"/>
            <a:chExt cx="736699" cy="332882"/>
          </a:xfrm>
        </p:grpSpPr>
        <p:sp>
          <p:nvSpPr>
            <p:cNvPr id="74" name="TextBox 73"/>
            <p:cNvSpPr txBox="1"/>
            <p:nvPr/>
          </p:nvSpPr>
          <p:spPr>
            <a:xfrm>
              <a:off x="959122" y="5396915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latin typeface="Calibri" charset="0"/>
                  <a:ea typeface="Calibri" charset="0"/>
                  <a:cs typeface="Calibri" charset="0"/>
                </a:rPr>
                <a:t>A</a:t>
              </a:r>
              <a:endParaRPr lang="en-US" sz="15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946401" y="5409757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H="1">
            <a:off x="1467136" y="1999649"/>
            <a:ext cx="753092" cy="11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540268" y="1994898"/>
            <a:ext cx="745564" cy="47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307116" y="2160820"/>
            <a:ext cx="446960" cy="60718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420267" y="2113951"/>
            <a:ext cx="1491490" cy="65381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027247" y="2880916"/>
            <a:ext cx="837641" cy="23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138059" y="2154918"/>
            <a:ext cx="307793" cy="61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493399" y="2112800"/>
            <a:ext cx="531509" cy="6080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07207" y="2707684"/>
            <a:ext cx="733467" cy="333489"/>
            <a:chOff x="1597232" y="6219961"/>
            <a:chExt cx="733467" cy="333489"/>
          </a:xfrm>
        </p:grpSpPr>
        <p:sp>
          <p:nvSpPr>
            <p:cNvPr id="84" name="Oval 83"/>
            <p:cNvSpPr/>
            <p:nvPr/>
          </p:nvSpPr>
          <p:spPr>
            <a:xfrm>
              <a:off x="1597232" y="6233410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06721" y="621996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285832" y="1815314"/>
            <a:ext cx="736333" cy="339604"/>
            <a:chOff x="2971737" y="5384291"/>
            <a:chExt cx="736333" cy="339604"/>
          </a:xfrm>
        </p:grpSpPr>
        <p:sp>
          <p:nvSpPr>
            <p:cNvPr id="87" name="Oval 86"/>
            <p:cNvSpPr/>
            <p:nvPr/>
          </p:nvSpPr>
          <p:spPr>
            <a:xfrm>
              <a:off x="2971737" y="5403855"/>
              <a:ext cx="320040" cy="32004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84092" y="5384291"/>
              <a:ext cx="723978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20228" y="1831214"/>
            <a:ext cx="734406" cy="328455"/>
            <a:chOff x="1962833" y="5400191"/>
            <a:chExt cx="734406" cy="328455"/>
          </a:xfrm>
        </p:grpSpPr>
        <p:sp>
          <p:nvSpPr>
            <p:cNvPr id="90" name="Oval 89"/>
            <p:cNvSpPr/>
            <p:nvPr/>
          </p:nvSpPr>
          <p:spPr>
            <a:xfrm>
              <a:off x="1962833" y="5408606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73261" y="540019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64888" y="2720896"/>
            <a:ext cx="736333" cy="323319"/>
            <a:chOff x="2460073" y="6233173"/>
            <a:chExt cx="736333" cy="323319"/>
          </a:xfrm>
        </p:grpSpPr>
        <p:sp>
          <p:nvSpPr>
            <p:cNvPr id="93" name="Oval 92"/>
            <p:cNvSpPr/>
            <p:nvPr/>
          </p:nvSpPr>
          <p:spPr>
            <a:xfrm>
              <a:off x="2460073" y="6233173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72428" y="6233327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E</a:t>
              </a:r>
            </a:p>
          </p:txBody>
        </p:sp>
      </p:grpSp>
      <p:sp>
        <p:nvSpPr>
          <p:cNvPr id="95" name="Freeform 94"/>
          <p:cNvSpPr/>
          <p:nvPr/>
        </p:nvSpPr>
        <p:spPr>
          <a:xfrm>
            <a:off x="1180066" y="2201581"/>
            <a:ext cx="1644247" cy="898872"/>
          </a:xfrm>
          <a:custGeom>
            <a:avLst/>
            <a:gdLst>
              <a:gd name="connsiteX0" fmla="*/ 0 w 1644247"/>
              <a:gd name="connsiteY0" fmla="*/ 0 h 898872"/>
              <a:gd name="connsiteX1" fmla="*/ 453585 w 1644247"/>
              <a:gd name="connsiteY1" fmla="*/ 793816 h 898872"/>
              <a:gd name="connsiteX2" fmla="*/ 805114 w 1644247"/>
              <a:gd name="connsiteY2" fmla="*/ 895878 h 898872"/>
              <a:gd name="connsiteX3" fmla="*/ 1644247 w 1644247"/>
              <a:gd name="connsiteY3" fmla="*/ 850517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247" h="898872">
                <a:moveTo>
                  <a:pt x="0" y="0"/>
                </a:moveTo>
                <a:cubicBezTo>
                  <a:pt x="159699" y="322251"/>
                  <a:pt x="319399" y="644503"/>
                  <a:pt x="453585" y="793816"/>
                </a:cubicBezTo>
                <a:cubicBezTo>
                  <a:pt x="587771" y="943129"/>
                  <a:pt x="606670" y="886428"/>
                  <a:pt x="805114" y="895878"/>
                </a:cubicBezTo>
                <a:lnTo>
                  <a:pt x="1644247" y="850517"/>
                </a:lnTo>
              </a:path>
            </a:pathLst>
          </a:custGeom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4012" y="2546101"/>
            <a:ext cx="892437" cy="3231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F1: 5</a:t>
            </a:r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641496" y="2053094"/>
            <a:ext cx="568365" cy="556735"/>
          </a:xfrm>
          <a:custGeom>
            <a:avLst/>
            <a:gdLst>
              <a:gd name="connsiteX0" fmla="*/ 568365 w 568365"/>
              <a:gd name="connsiteY0" fmla="*/ 12404 h 556735"/>
              <a:gd name="connsiteX1" fmla="*/ 24062 w 568365"/>
              <a:gd name="connsiteY1" fmla="*/ 23745 h 556735"/>
              <a:gd name="connsiteX2" fmla="*/ 126119 w 568365"/>
              <a:gd name="connsiteY2" fmla="*/ 227869 h 556735"/>
              <a:gd name="connsiteX3" fmla="*/ 398270 w 568365"/>
              <a:gd name="connsiteY3" fmla="*/ 556735 h 5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365" h="556735">
                <a:moveTo>
                  <a:pt x="568365" y="12404"/>
                </a:moveTo>
                <a:cubicBezTo>
                  <a:pt x="333067" y="119"/>
                  <a:pt x="97770" y="-12166"/>
                  <a:pt x="24062" y="23745"/>
                </a:cubicBezTo>
                <a:cubicBezTo>
                  <a:pt x="-49646" y="59656"/>
                  <a:pt x="63751" y="139037"/>
                  <a:pt x="126119" y="227869"/>
                </a:cubicBezTo>
                <a:cubicBezTo>
                  <a:pt x="188487" y="316701"/>
                  <a:pt x="398270" y="556735"/>
                  <a:pt x="398270" y="556735"/>
                </a:cubicBezTo>
              </a:path>
            </a:pathLst>
          </a:custGeom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603669" y="2073823"/>
            <a:ext cx="1254663" cy="592707"/>
          </a:xfrm>
          <a:custGeom>
            <a:avLst/>
            <a:gdLst>
              <a:gd name="connsiteX0" fmla="*/ 540266 w 1254663"/>
              <a:gd name="connsiteY0" fmla="*/ 37036 h 592707"/>
              <a:gd name="connsiteX1" fmla="*/ 41322 w 1254663"/>
              <a:gd name="connsiteY1" fmla="*/ 3016 h 592707"/>
              <a:gd name="connsiteX2" fmla="*/ 166058 w 1254663"/>
              <a:gd name="connsiteY2" fmla="*/ 105078 h 592707"/>
              <a:gd name="connsiteX3" fmla="*/ 1254663 w 1254663"/>
              <a:gd name="connsiteY3" fmla="*/ 592707 h 59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663" h="592707">
                <a:moveTo>
                  <a:pt x="540266" y="37036"/>
                </a:moveTo>
                <a:cubicBezTo>
                  <a:pt x="321978" y="14356"/>
                  <a:pt x="103690" y="-8324"/>
                  <a:pt x="41322" y="3016"/>
                </a:cubicBezTo>
                <a:cubicBezTo>
                  <a:pt x="-21046" y="14356"/>
                  <a:pt x="-36166" y="6796"/>
                  <a:pt x="166058" y="105078"/>
                </a:cubicBezTo>
                <a:cubicBezTo>
                  <a:pt x="368282" y="203360"/>
                  <a:pt x="1254663" y="592707"/>
                  <a:pt x="1254663" y="592707"/>
                </a:cubicBezTo>
              </a:path>
            </a:pathLst>
          </a:custGeom>
          <a:ln w="28575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530460" y="2248425"/>
            <a:ext cx="1237157" cy="520167"/>
          </a:xfrm>
          <a:custGeom>
            <a:avLst/>
            <a:gdLst>
              <a:gd name="connsiteX0" fmla="*/ 318646 w 1237157"/>
              <a:gd name="connsiteY0" fmla="*/ 384084 h 520167"/>
              <a:gd name="connsiteX1" fmla="*/ 1136 w 1237157"/>
              <a:gd name="connsiteY1" fmla="*/ 9857 h 520167"/>
              <a:gd name="connsiteX2" fmla="*/ 205250 w 1237157"/>
              <a:gd name="connsiteY2" fmla="*/ 100579 h 520167"/>
              <a:gd name="connsiteX3" fmla="*/ 1237157 w 1237157"/>
              <a:gd name="connsiteY3" fmla="*/ 520167 h 52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157" h="520167">
                <a:moveTo>
                  <a:pt x="318646" y="384084"/>
                </a:moveTo>
                <a:cubicBezTo>
                  <a:pt x="169340" y="220596"/>
                  <a:pt x="20035" y="57108"/>
                  <a:pt x="1136" y="9857"/>
                </a:cubicBezTo>
                <a:cubicBezTo>
                  <a:pt x="-17763" y="-37394"/>
                  <a:pt x="205250" y="100579"/>
                  <a:pt x="205250" y="100579"/>
                </a:cubicBezTo>
                <a:lnTo>
                  <a:pt x="1237157" y="520167"/>
                </a:lnTo>
              </a:path>
            </a:pathLst>
          </a:custGeom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75374" y="2561649"/>
            <a:ext cx="892437" cy="3231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F4: 5</a:t>
            </a:r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14058" y="2103429"/>
            <a:ext cx="892437" cy="3231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F2: 5</a:t>
            </a:r>
            <a:endParaRPr lang="en-US" sz="15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67613" y="2053094"/>
            <a:ext cx="892437" cy="3231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F3: 10</a:t>
            </a:r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Right Arrow 103"/>
          <p:cNvSpPr/>
          <p:nvPr/>
        </p:nvSpPr>
        <p:spPr>
          <a:xfrm>
            <a:off x="3990584" y="2320129"/>
            <a:ext cx="939567" cy="350825"/>
          </a:xfrm>
          <a:prstGeom prst="rightArrow">
            <a:avLst/>
          </a:prstGeom>
          <a:solidFill>
            <a:schemeClr val="tx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88829" y="3067462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ea typeface="Calibri" charset="0"/>
                <a:cs typeface="Calibri" charset="0"/>
              </a:rPr>
              <a:t>Target State</a:t>
            </a:r>
            <a:endParaRPr lang="en-US" dirty="0">
              <a:ea typeface="Calibri" charset="0"/>
              <a:cs typeface="Calibri" charset="0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7437023" y="2179033"/>
            <a:ext cx="192774" cy="430929"/>
          </a:xfrm>
          <a:custGeom>
            <a:avLst/>
            <a:gdLst>
              <a:gd name="connsiteX0" fmla="*/ 192774 w 192774"/>
              <a:gd name="connsiteY0" fmla="*/ 0 h 430929"/>
              <a:gd name="connsiteX1" fmla="*/ 0 w 192774"/>
              <a:gd name="connsiteY1" fmla="*/ 430929 h 43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74" h="430929">
                <a:moveTo>
                  <a:pt x="192774" y="0"/>
                </a:moveTo>
                <a:lnTo>
                  <a:pt x="0" y="430929"/>
                </a:lnTo>
              </a:path>
            </a:pathLst>
          </a:custGeom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6748026" y="2201714"/>
            <a:ext cx="408227" cy="385567"/>
          </a:xfrm>
          <a:custGeom>
            <a:avLst/>
            <a:gdLst>
              <a:gd name="connsiteX0" fmla="*/ 0 w 408227"/>
              <a:gd name="connsiteY0" fmla="*/ 0 h 385567"/>
              <a:gd name="connsiteX1" fmla="*/ 408227 w 408227"/>
              <a:gd name="connsiteY1" fmla="*/ 385567 h 38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8227" h="385567">
                <a:moveTo>
                  <a:pt x="0" y="0"/>
                </a:moveTo>
                <a:lnTo>
                  <a:pt x="408227" y="385567"/>
                </a:lnTo>
              </a:path>
            </a:pathLst>
          </a:custGeom>
          <a:ln w="28575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6430516" y="2780065"/>
            <a:ext cx="657699" cy="0"/>
          </a:xfrm>
          <a:custGeom>
            <a:avLst/>
            <a:gdLst>
              <a:gd name="connsiteX0" fmla="*/ 0 w 657699"/>
              <a:gd name="connsiteY0" fmla="*/ 0 h 0"/>
              <a:gd name="connsiteX1" fmla="*/ 657699 w 65769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699">
                <a:moveTo>
                  <a:pt x="0" y="0"/>
                </a:moveTo>
                <a:lnTo>
                  <a:pt x="657699" y="0"/>
                </a:lnTo>
              </a:path>
            </a:pathLst>
          </a:custGeom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5795496" y="2190373"/>
            <a:ext cx="1145304" cy="487630"/>
          </a:xfrm>
          <a:custGeom>
            <a:avLst/>
            <a:gdLst>
              <a:gd name="connsiteX0" fmla="*/ 0 w 1145304"/>
              <a:gd name="connsiteY0" fmla="*/ 0 h 487630"/>
              <a:gd name="connsiteX1" fmla="*/ 1145304 w 1145304"/>
              <a:gd name="connsiteY1" fmla="*/ 487630 h 4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304" h="487630">
                <a:moveTo>
                  <a:pt x="0" y="0"/>
                </a:moveTo>
                <a:lnTo>
                  <a:pt x="1145304" y="487630"/>
                </a:lnTo>
              </a:path>
            </a:pathLst>
          </a:custGeom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71426" y="2362803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F1: 5</a:t>
            </a:r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76542" y="2801759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F4: 5</a:t>
            </a:r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37745" y="2048056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F2: 5</a:t>
            </a:r>
            <a:endParaRPr lang="en-US" sz="15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03718" y="2034388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F3: 10</a:t>
            </a:r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5477796" y="1789838"/>
            <a:ext cx="736699" cy="332882"/>
            <a:chOff x="946401" y="5396915"/>
            <a:chExt cx="736699" cy="332882"/>
          </a:xfrm>
        </p:grpSpPr>
        <p:sp>
          <p:nvSpPr>
            <p:cNvPr id="115" name="TextBox 114"/>
            <p:cNvSpPr txBox="1"/>
            <p:nvPr/>
          </p:nvSpPr>
          <p:spPr>
            <a:xfrm>
              <a:off x="959122" y="5396915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latin typeface="Calibri" charset="0"/>
                  <a:ea typeface="Calibri" charset="0"/>
                  <a:cs typeface="Calibri" charset="0"/>
                </a:rPr>
                <a:t>A</a:t>
              </a:r>
              <a:endParaRPr lang="en-US" sz="15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946401" y="5409757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>
          <a:xfrm flipH="1">
            <a:off x="5797836" y="1961549"/>
            <a:ext cx="753092" cy="11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870968" y="1956798"/>
            <a:ext cx="745564" cy="47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5637816" y="2122720"/>
            <a:ext cx="446960" cy="60718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5750967" y="2075851"/>
            <a:ext cx="1491490" cy="6538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357947" y="2842816"/>
            <a:ext cx="837641" cy="23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468759" y="2116818"/>
            <a:ext cx="307793" cy="61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6824099" y="2074700"/>
            <a:ext cx="531509" cy="608096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6037907" y="2669584"/>
            <a:ext cx="733467" cy="333489"/>
            <a:chOff x="1597232" y="6219961"/>
            <a:chExt cx="733467" cy="333489"/>
          </a:xfrm>
        </p:grpSpPr>
        <p:sp>
          <p:nvSpPr>
            <p:cNvPr id="125" name="Oval 124"/>
            <p:cNvSpPr/>
            <p:nvPr/>
          </p:nvSpPr>
          <p:spPr>
            <a:xfrm>
              <a:off x="1597232" y="6233410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06721" y="621996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16532" y="1777214"/>
            <a:ext cx="736333" cy="339604"/>
            <a:chOff x="2971737" y="5384291"/>
            <a:chExt cx="736333" cy="339604"/>
          </a:xfrm>
        </p:grpSpPr>
        <p:sp>
          <p:nvSpPr>
            <p:cNvPr id="128" name="Oval 127"/>
            <p:cNvSpPr/>
            <p:nvPr/>
          </p:nvSpPr>
          <p:spPr>
            <a:xfrm>
              <a:off x="2971737" y="5403855"/>
              <a:ext cx="320040" cy="32004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84092" y="5384291"/>
              <a:ext cx="723978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50928" y="1793114"/>
            <a:ext cx="734406" cy="328455"/>
            <a:chOff x="1962833" y="5400191"/>
            <a:chExt cx="734406" cy="328455"/>
          </a:xfrm>
        </p:grpSpPr>
        <p:sp>
          <p:nvSpPr>
            <p:cNvPr id="131" name="Oval 130"/>
            <p:cNvSpPr/>
            <p:nvPr/>
          </p:nvSpPr>
          <p:spPr>
            <a:xfrm>
              <a:off x="1962833" y="5408606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973261" y="540019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195588" y="2682796"/>
            <a:ext cx="736333" cy="323319"/>
            <a:chOff x="2460073" y="6233173"/>
            <a:chExt cx="736333" cy="323319"/>
          </a:xfrm>
        </p:grpSpPr>
        <p:sp>
          <p:nvSpPr>
            <p:cNvPr id="134" name="Oval 133"/>
            <p:cNvSpPr/>
            <p:nvPr/>
          </p:nvSpPr>
          <p:spPr>
            <a:xfrm>
              <a:off x="2460073" y="6233173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472428" y="6233327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E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3962400" y="19558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Update</a:t>
            </a:r>
            <a:endParaRPr lang="en-US" dirty="0"/>
          </a:p>
        </p:txBody>
      </p:sp>
      <p:sp>
        <p:nvSpPr>
          <p:cNvPr id="70" name="Hexagon 69"/>
          <p:cNvSpPr/>
          <p:nvPr/>
        </p:nvSpPr>
        <p:spPr>
          <a:xfrm>
            <a:off x="3158209" y="3557518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F3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Hexagon 70"/>
          <p:cNvSpPr/>
          <p:nvPr/>
        </p:nvSpPr>
        <p:spPr>
          <a:xfrm>
            <a:off x="3994809" y="62347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F1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Hexagon 136"/>
          <p:cNvSpPr/>
          <p:nvPr/>
        </p:nvSpPr>
        <p:spPr>
          <a:xfrm>
            <a:off x="3158209" y="4859652"/>
            <a:ext cx="868680" cy="457200"/>
          </a:xfrm>
          <a:prstGeom prst="hexagon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F2</a:t>
            </a:r>
            <a:endParaRPr lang="en-US" sz="15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135349" y="4298422"/>
            <a:ext cx="914400" cy="2743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-E: </a:t>
            </a:r>
            <a:r>
              <a:rPr lang="en-US" sz="15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971949" y="5623947"/>
            <a:ext cx="914400" cy="2743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-E: </a:t>
            </a:r>
            <a:r>
              <a:rPr lang="en-US" sz="15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40" name="Hexagon 139"/>
          <p:cNvSpPr/>
          <p:nvPr/>
        </p:nvSpPr>
        <p:spPr>
          <a:xfrm>
            <a:off x="4713921" y="46472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F4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3" name="Straight Arrow Connector 142"/>
          <p:cNvCxnSpPr>
            <a:stCxn id="138" idx="2"/>
          </p:cNvCxnSpPr>
          <p:nvPr/>
        </p:nvCxnSpPr>
        <p:spPr>
          <a:xfrm>
            <a:off x="3592549" y="4572742"/>
            <a:ext cx="1551" cy="304058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39" idx="0"/>
          </p:cNvCxnSpPr>
          <p:nvPr/>
        </p:nvCxnSpPr>
        <p:spPr>
          <a:xfrm>
            <a:off x="3581400" y="5334000"/>
            <a:ext cx="847749" cy="289947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35558" y="45464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67358" y="53592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05889" y="4303300"/>
            <a:ext cx="1901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F2</a:t>
            </a:r>
          </a:p>
          <a:p>
            <a:r>
              <a:rPr lang="en-US" dirty="0" smtClean="0">
                <a:solidFill>
                  <a:srgbClr val="FE3E02"/>
                </a:solidFill>
              </a:rPr>
              <a:t>requires 5 units</a:t>
            </a:r>
            <a:endParaRPr lang="en-US" dirty="0"/>
          </a:p>
          <a:p>
            <a:r>
              <a:rPr lang="en-US" dirty="0" smtClean="0"/>
              <a:t>of capacity on B-E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1942489" y="5408200"/>
            <a:ext cx="1859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F2</a:t>
            </a:r>
          </a:p>
          <a:p>
            <a:r>
              <a:rPr lang="en-US" dirty="0" smtClean="0">
                <a:solidFill>
                  <a:srgbClr val="FE3E02"/>
                </a:solidFill>
              </a:rPr>
              <a:t>releases 5 units</a:t>
            </a:r>
            <a:endParaRPr lang="en-US" dirty="0"/>
          </a:p>
          <a:p>
            <a:r>
              <a:rPr lang="en-US" dirty="0" smtClean="0"/>
              <a:t>of capacity to </a:t>
            </a:r>
            <a:r>
              <a:rPr lang="en-US" dirty="0"/>
              <a:t>A</a:t>
            </a:r>
            <a:r>
              <a:rPr lang="en-US" dirty="0" smtClean="0"/>
              <a:t>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for dependency graph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42</a:t>
            </a:fld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637689" y="3084100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147096" y="1827938"/>
            <a:ext cx="736699" cy="332882"/>
            <a:chOff x="946401" y="5396915"/>
            <a:chExt cx="736699" cy="332882"/>
          </a:xfrm>
        </p:grpSpPr>
        <p:sp>
          <p:nvSpPr>
            <p:cNvPr id="74" name="TextBox 73"/>
            <p:cNvSpPr txBox="1"/>
            <p:nvPr/>
          </p:nvSpPr>
          <p:spPr>
            <a:xfrm>
              <a:off x="959122" y="5396915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latin typeface="Calibri" charset="0"/>
                  <a:ea typeface="Calibri" charset="0"/>
                  <a:cs typeface="Calibri" charset="0"/>
                </a:rPr>
                <a:t>A</a:t>
              </a:r>
              <a:endParaRPr lang="en-US" sz="15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946401" y="5409757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H="1">
            <a:off x="1467136" y="1999649"/>
            <a:ext cx="753092" cy="11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540268" y="1994898"/>
            <a:ext cx="745564" cy="47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307116" y="2160820"/>
            <a:ext cx="446960" cy="60718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420267" y="2113951"/>
            <a:ext cx="1491490" cy="6538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027247" y="2880916"/>
            <a:ext cx="837641" cy="23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138059" y="2154918"/>
            <a:ext cx="307793" cy="61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493399" y="2112800"/>
            <a:ext cx="531509" cy="6080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07207" y="2707684"/>
            <a:ext cx="733467" cy="333489"/>
            <a:chOff x="1597232" y="6219961"/>
            <a:chExt cx="733467" cy="333489"/>
          </a:xfrm>
        </p:grpSpPr>
        <p:sp>
          <p:nvSpPr>
            <p:cNvPr id="84" name="Oval 83"/>
            <p:cNvSpPr/>
            <p:nvPr/>
          </p:nvSpPr>
          <p:spPr>
            <a:xfrm>
              <a:off x="1597232" y="6233410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06721" y="621996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285832" y="1815314"/>
            <a:ext cx="736333" cy="339604"/>
            <a:chOff x="2971737" y="5384291"/>
            <a:chExt cx="736333" cy="339604"/>
          </a:xfrm>
        </p:grpSpPr>
        <p:sp>
          <p:nvSpPr>
            <p:cNvPr id="87" name="Oval 86"/>
            <p:cNvSpPr/>
            <p:nvPr/>
          </p:nvSpPr>
          <p:spPr>
            <a:xfrm>
              <a:off x="2971737" y="5403855"/>
              <a:ext cx="320040" cy="32004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84092" y="5384291"/>
              <a:ext cx="723978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20228" y="1831214"/>
            <a:ext cx="734406" cy="328455"/>
            <a:chOff x="1962833" y="5400191"/>
            <a:chExt cx="734406" cy="328455"/>
          </a:xfrm>
        </p:grpSpPr>
        <p:sp>
          <p:nvSpPr>
            <p:cNvPr id="90" name="Oval 89"/>
            <p:cNvSpPr/>
            <p:nvPr/>
          </p:nvSpPr>
          <p:spPr>
            <a:xfrm>
              <a:off x="1962833" y="5408606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73261" y="540019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64888" y="2720896"/>
            <a:ext cx="736333" cy="323319"/>
            <a:chOff x="2460073" y="6233173"/>
            <a:chExt cx="736333" cy="323319"/>
          </a:xfrm>
        </p:grpSpPr>
        <p:sp>
          <p:nvSpPr>
            <p:cNvPr id="93" name="Oval 92"/>
            <p:cNvSpPr/>
            <p:nvPr/>
          </p:nvSpPr>
          <p:spPr>
            <a:xfrm>
              <a:off x="2460073" y="6233173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72428" y="6233327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E</a:t>
              </a:r>
            </a:p>
          </p:txBody>
        </p:sp>
      </p:grpSp>
      <p:sp>
        <p:nvSpPr>
          <p:cNvPr id="95" name="Freeform 94"/>
          <p:cNvSpPr/>
          <p:nvPr/>
        </p:nvSpPr>
        <p:spPr>
          <a:xfrm>
            <a:off x="1180066" y="2201581"/>
            <a:ext cx="1644247" cy="898872"/>
          </a:xfrm>
          <a:custGeom>
            <a:avLst/>
            <a:gdLst>
              <a:gd name="connsiteX0" fmla="*/ 0 w 1644247"/>
              <a:gd name="connsiteY0" fmla="*/ 0 h 898872"/>
              <a:gd name="connsiteX1" fmla="*/ 453585 w 1644247"/>
              <a:gd name="connsiteY1" fmla="*/ 793816 h 898872"/>
              <a:gd name="connsiteX2" fmla="*/ 805114 w 1644247"/>
              <a:gd name="connsiteY2" fmla="*/ 895878 h 898872"/>
              <a:gd name="connsiteX3" fmla="*/ 1644247 w 1644247"/>
              <a:gd name="connsiteY3" fmla="*/ 850517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247" h="898872">
                <a:moveTo>
                  <a:pt x="0" y="0"/>
                </a:moveTo>
                <a:cubicBezTo>
                  <a:pt x="159699" y="322251"/>
                  <a:pt x="319399" y="644503"/>
                  <a:pt x="453585" y="793816"/>
                </a:cubicBezTo>
                <a:cubicBezTo>
                  <a:pt x="587771" y="943129"/>
                  <a:pt x="606670" y="886428"/>
                  <a:pt x="805114" y="895878"/>
                </a:cubicBezTo>
                <a:lnTo>
                  <a:pt x="1644247" y="850517"/>
                </a:lnTo>
              </a:path>
            </a:pathLst>
          </a:custGeom>
          <a:ln w="28575">
            <a:solidFill>
              <a:schemeClr val="accent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4012" y="2546101"/>
            <a:ext cx="892437" cy="3231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F1: 5</a:t>
            </a:r>
            <a:endParaRPr lang="en-US" sz="15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530460" y="2053094"/>
            <a:ext cx="2129590" cy="831720"/>
            <a:chOff x="1505060" y="1964194"/>
            <a:chExt cx="2129590" cy="831720"/>
          </a:xfrm>
        </p:grpSpPr>
        <p:sp>
          <p:nvSpPr>
            <p:cNvPr id="98" name="Freeform 97"/>
            <p:cNvSpPr/>
            <p:nvPr/>
          </p:nvSpPr>
          <p:spPr>
            <a:xfrm>
              <a:off x="2616096" y="1964194"/>
              <a:ext cx="568365" cy="556735"/>
            </a:xfrm>
            <a:custGeom>
              <a:avLst/>
              <a:gdLst>
                <a:gd name="connsiteX0" fmla="*/ 568365 w 568365"/>
                <a:gd name="connsiteY0" fmla="*/ 12404 h 556735"/>
                <a:gd name="connsiteX1" fmla="*/ 24062 w 568365"/>
                <a:gd name="connsiteY1" fmla="*/ 23745 h 556735"/>
                <a:gd name="connsiteX2" fmla="*/ 126119 w 568365"/>
                <a:gd name="connsiteY2" fmla="*/ 227869 h 556735"/>
                <a:gd name="connsiteX3" fmla="*/ 398270 w 568365"/>
                <a:gd name="connsiteY3" fmla="*/ 556735 h 55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65" h="556735">
                  <a:moveTo>
                    <a:pt x="568365" y="12404"/>
                  </a:moveTo>
                  <a:cubicBezTo>
                    <a:pt x="333067" y="119"/>
                    <a:pt x="97770" y="-12166"/>
                    <a:pt x="24062" y="23745"/>
                  </a:cubicBezTo>
                  <a:cubicBezTo>
                    <a:pt x="-49646" y="59656"/>
                    <a:pt x="63751" y="139037"/>
                    <a:pt x="126119" y="227869"/>
                  </a:cubicBezTo>
                  <a:cubicBezTo>
                    <a:pt x="188487" y="316701"/>
                    <a:pt x="398270" y="556735"/>
                    <a:pt x="398270" y="556735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78269" y="1984923"/>
              <a:ext cx="1254663" cy="592707"/>
            </a:xfrm>
            <a:custGeom>
              <a:avLst/>
              <a:gdLst>
                <a:gd name="connsiteX0" fmla="*/ 540266 w 1254663"/>
                <a:gd name="connsiteY0" fmla="*/ 37036 h 592707"/>
                <a:gd name="connsiteX1" fmla="*/ 41322 w 1254663"/>
                <a:gd name="connsiteY1" fmla="*/ 3016 h 592707"/>
                <a:gd name="connsiteX2" fmla="*/ 166058 w 1254663"/>
                <a:gd name="connsiteY2" fmla="*/ 105078 h 592707"/>
                <a:gd name="connsiteX3" fmla="*/ 1254663 w 1254663"/>
                <a:gd name="connsiteY3" fmla="*/ 592707 h 5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4663" h="592707">
                  <a:moveTo>
                    <a:pt x="540266" y="37036"/>
                  </a:moveTo>
                  <a:cubicBezTo>
                    <a:pt x="321978" y="14356"/>
                    <a:pt x="103690" y="-8324"/>
                    <a:pt x="41322" y="3016"/>
                  </a:cubicBezTo>
                  <a:cubicBezTo>
                    <a:pt x="-21046" y="14356"/>
                    <a:pt x="-36166" y="6796"/>
                    <a:pt x="166058" y="105078"/>
                  </a:cubicBezTo>
                  <a:cubicBezTo>
                    <a:pt x="368282" y="203360"/>
                    <a:pt x="1254663" y="592707"/>
                    <a:pt x="1254663" y="592707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505060" y="2159525"/>
              <a:ext cx="1237157" cy="520167"/>
            </a:xfrm>
            <a:custGeom>
              <a:avLst/>
              <a:gdLst>
                <a:gd name="connsiteX0" fmla="*/ 318646 w 1237157"/>
                <a:gd name="connsiteY0" fmla="*/ 384084 h 520167"/>
                <a:gd name="connsiteX1" fmla="*/ 1136 w 1237157"/>
                <a:gd name="connsiteY1" fmla="*/ 9857 h 520167"/>
                <a:gd name="connsiteX2" fmla="*/ 205250 w 1237157"/>
                <a:gd name="connsiteY2" fmla="*/ 100579 h 520167"/>
                <a:gd name="connsiteX3" fmla="*/ 1237157 w 1237157"/>
                <a:gd name="connsiteY3" fmla="*/ 520167 h 5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57" h="520167">
                  <a:moveTo>
                    <a:pt x="318646" y="384084"/>
                  </a:moveTo>
                  <a:cubicBezTo>
                    <a:pt x="169340" y="220596"/>
                    <a:pt x="20035" y="57108"/>
                    <a:pt x="1136" y="9857"/>
                  </a:cubicBezTo>
                  <a:cubicBezTo>
                    <a:pt x="-17763" y="-37394"/>
                    <a:pt x="205250" y="100579"/>
                    <a:pt x="205250" y="100579"/>
                  </a:cubicBezTo>
                  <a:lnTo>
                    <a:pt x="1237157" y="52016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49974" y="247274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88658" y="201452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42213" y="1964194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62400" y="1777214"/>
            <a:ext cx="4390465" cy="1659580"/>
            <a:chOff x="3962400" y="1777214"/>
            <a:chExt cx="4390465" cy="1659580"/>
          </a:xfrm>
        </p:grpSpPr>
        <p:sp>
          <p:nvSpPr>
            <p:cNvPr id="104" name="Right Arrow 103"/>
            <p:cNvSpPr/>
            <p:nvPr/>
          </p:nvSpPr>
          <p:spPr>
            <a:xfrm>
              <a:off x="3990584" y="2320129"/>
              <a:ext cx="939567" cy="350825"/>
            </a:xfrm>
            <a:prstGeom prst="rightArrow">
              <a:avLst/>
            </a:prstGeom>
            <a:solidFill>
              <a:schemeClr val="tx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88829" y="3067462"/>
              <a:ext cx="13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ea typeface="Calibri" charset="0"/>
                  <a:cs typeface="Calibri" charset="0"/>
                </a:rPr>
                <a:t>Target State</a:t>
              </a:r>
              <a:endParaRPr lang="en-US" dirty="0">
                <a:ea typeface="Calibri" charset="0"/>
                <a:cs typeface="Calibri" charset="0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437023" y="2179033"/>
              <a:ext cx="192774" cy="430929"/>
            </a:xfrm>
            <a:custGeom>
              <a:avLst/>
              <a:gdLst>
                <a:gd name="connsiteX0" fmla="*/ 192774 w 192774"/>
                <a:gd name="connsiteY0" fmla="*/ 0 h 430929"/>
                <a:gd name="connsiteX1" fmla="*/ 0 w 192774"/>
                <a:gd name="connsiteY1" fmla="*/ 430929 h 43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774" h="430929">
                  <a:moveTo>
                    <a:pt x="192774" y="0"/>
                  </a:moveTo>
                  <a:lnTo>
                    <a:pt x="0" y="430929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6748026" y="2201714"/>
              <a:ext cx="408227" cy="385567"/>
            </a:xfrm>
            <a:custGeom>
              <a:avLst/>
              <a:gdLst>
                <a:gd name="connsiteX0" fmla="*/ 0 w 408227"/>
                <a:gd name="connsiteY0" fmla="*/ 0 h 385567"/>
                <a:gd name="connsiteX1" fmla="*/ 408227 w 408227"/>
                <a:gd name="connsiteY1" fmla="*/ 385567 h 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227" h="385567">
                  <a:moveTo>
                    <a:pt x="0" y="0"/>
                  </a:moveTo>
                  <a:lnTo>
                    <a:pt x="408227" y="385567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430516" y="2780065"/>
              <a:ext cx="657699" cy="0"/>
            </a:xfrm>
            <a:custGeom>
              <a:avLst/>
              <a:gdLst>
                <a:gd name="connsiteX0" fmla="*/ 0 w 657699"/>
                <a:gd name="connsiteY0" fmla="*/ 0 h 0"/>
                <a:gd name="connsiteX1" fmla="*/ 657699 w 65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699">
                  <a:moveTo>
                    <a:pt x="0" y="0"/>
                  </a:moveTo>
                  <a:lnTo>
                    <a:pt x="657699" y="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5795496" y="2190373"/>
              <a:ext cx="1145304" cy="487630"/>
            </a:xfrm>
            <a:custGeom>
              <a:avLst/>
              <a:gdLst>
                <a:gd name="connsiteX0" fmla="*/ 0 w 1145304"/>
                <a:gd name="connsiteY0" fmla="*/ 0 h 487630"/>
                <a:gd name="connsiteX1" fmla="*/ 1145304 w 1145304"/>
                <a:gd name="connsiteY1" fmla="*/ 487630 h 4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5304" h="487630">
                  <a:moveTo>
                    <a:pt x="0" y="0"/>
                  </a:moveTo>
                  <a:lnTo>
                    <a:pt x="1145304" y="48763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971426" y="2362803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76542" y="2801759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237745" y="2048056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03718" y="2034388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477796" y="1789838"/>
              <a:ext cx="736699" cy="332882"/>
              <a:chOff x="946401" y="5396915"/>
              <a:chExt cx="736699" cy="332882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endParaRPr lang="en-US" sz="15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117" name="Straight Arrow Connector 116"/>
            <p:cNvCxnSpPr/>
            <p:nvPr/>
          </p:nvCxnSpPr>
          <p:spPr>
            <a:xfrm flipH="1">
              <a:off x="5797836" y="1961549"/>
              <a:ext cx="753092" cy="11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6870968" y="1956798"/>
              <a:ext cx="745564" cy="47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5637816" y="2122720"/>
              <a:ext cx="446960" cy="6071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 flipV="1">
              <a:off x="5750967" y="2075851"/>
              <a:ext cx="1491490" cy="6538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357947" y="2842816"/>
              <a:ext cx="837641" cy="2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68759" y="2116818"/>
              <a:ext cx="307793" cy="61284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6824099" y="2074700"/>
              <a:ext cx="531509" cy="60809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6037907" y="2669584"/>
              <a:ext cx="733467" cy="333489"/>
              <a:chOff x="1597232" y="6219961"/>
              <a:chExt cx="733467" cy="333489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D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616532" y="1777214"/>
              <a:ext cx="736333" cy="339604"/>
              <a:chOff x="2971737" y="5384291"/>
              <a:chExt cx="736333" cy="339604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550928" y="1793114"/>
              <a:ext cx="734406" cy="328455"/>
              <a:chOff x="1962833" y="5400191"/>
              <a:chExt cx="734406" cy="328455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195588" y="2682796"/>
              <a:ext cx="736333" cy="323319"/>
              <a:chOff x="2460073" y="6233173"/>
              <a:chExt cx="736333" cy="323319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E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962400" y="195580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Update</a:t>
              </a:r>
              <a:endParaRPr lang="en-US" dirty="0"/>
            </a:p>
          </p:txBody>
        </p:sp>
      </p:grpSp>
      <p:sp>
        <p:nvSpPr>
          <p:cNvPr id="70" name="Hexagon 69"/>
          <p:cNvSpPr/>
          <p:nvPr/>
        </p:nvSpPr>
        <p:spPr>
          <a:xfrm>
            <a:off x="3158209" y="3557518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F3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Hexagon 70"/>
          <p:cNvSpPr/>
          <p:nvPr/>
        </p:nvSpPr>
        <p:spPr>
          <a:xfrm>
            <a:off x="3994809" y="62347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F1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Hexagon 136"/>
          <p:cNvSpPr/>
          <p:nvPr/>
        </p:nvSpPr>
        <p:spPr>
          <a:xfrm>
            <a:off x="3158209" y="485965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F2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135349" y="4298422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-E: </a:t>
            </a:r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971949" y="5623947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-E: </a:t>
            </a:r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40" name="Hexagon 139"/>
          <p:cNvSpPr/>
          <p:nvPr/>
        </p:nvSpPr>
        <p:spPr>
          <a:xfrm>
            <a:off x="4713921" y="46472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F4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1" name="Straight Arrow Connector 140"/>
          <p:cNvCxnSpPr>
            <a:endCxn id="138" idx="0"/>
          </p:cNvCxnSpPr>
          <p:nvPr/>
        </p:nvCxnSpPr>
        <p:spPr>
          <a:xfrm flipH="1">
            <a:off x="3592549" y="4013200"/>
            <a:ext cx="1551" cy="28522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148258" y="39749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smtClean="0">
                <a:latin typeface="Calibri" charset="0"/>
                <a:ea typeface="Calibri" charset="0"/>
                <a:cs typeface="Calibri" charset="0"/>
              </a:rPr>
              <a:t>10</a:t>
            </a:r>
            <a:endParaRPr lang="en-US" sz="1500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3" name="Straight Arrow Connector 142"/>
          <p:cNvCxnSpPr>
            <a:stCxn id="138" idx="2"/>
          </p:cNvCxnSpPr>
          <p:nvPr/>
        </p:nvCxnSpPr>
        <p:spPr>
          <a:xfrm>
            <a:off x="3592549" y="4572742"/>
            <a:ext cx="1551" cy="304058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39" idx="0"/>
          </p:cNvCxnSpPr>
          <p:nvPr/>
        </p:nvCxnSpPr>
        <p:spPr>
          <a:xfrm>
            <a:off x="3581400" y="5334000"/>
            <a:ext cx="847749" cy="2899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9" idx="2"/>
          </p:cNvCxnSpPr>
          <p:nvPr/>
        </p:nvCxnSpPr>
        <p:spPr>
          <a:xfrm>
            <a:off x="4429149" y="5898267"/>
            <a:ext cx="3151" cy="33743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9" idx="0"/>
          </p:cNvCxnSpPr>
          <p:nvPr/>
        </p:nvCxnSpPr>
        <p:spPr>
          <a:xfrm flipH="1">
            <a:off x="4429149" y="5118100"/>
            <a:ext cx="701651" cy="5058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35558" y="45464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67358" y="53592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888158" y="52703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494458" y="58799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for dependency graph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43</a:t>
            </a:fld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637689" y="3084100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147096" y="1827938"/>
            <a:ext cx="736699" cy="332882"/>
            <a:chOff x="946401" y="5396915"/>
            <a:chExt cx="736699" cy="332882"/>
          </a:xfrm>
        </p:grpSpPr>
        <p:sp>
          <p:nvSpPr>
            <p:cNvPr id="74" name="TextBox 73"/>
            <p:cNvSpPr txBox="1"/>
            <p:nvPr/>
          </p:nvSpPr>
          <p:spPr>
            <a:xfrm>
              <a:off x="959122" y="5396915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latin typeface="Calibri" charset="0"/>
                  <a:ea typeface="Calibri" charset="0"/>
                  <a:cs typeface="Calibri" charset="0"/>
                </a:rPr>
                <a:t>A</a:t>
              </a:r>
              <a:endParaRPr lang="en-US" sz="15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946401" y="5409757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H="1">
            <a:off x="1467136" y="1999649"/>
            <a:ext cx="753092" cy="11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540268" y="1994898"/>
            <a:ext cx="745564" cy="47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307116" y="2160820"/>
            <a:ext cx="446960" cy="60718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420267" y="2113951"/>
            <a:ext cx="1491490" cy="6538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027247" y="2880916"/>
            <a:ext cx="837641" cy="23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138059" y="2154918"/>
            <a:ext cx="307793" cy="61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493399" y="2112800"/>
            <a:ext cx="531509" cy="6080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07207" y="2707684"/>
            <a:ext cx="733467" cy="333489"/>
            <a:chOff x="1597232" y="6219961"/>
            <a:chExt cx="733467" cy="333489"/>
          </a:xfrm>
        </p:grpSpPr>
        <p:sp>
          <p:nvSpPr>
            <p:cNvPr id="84" name="Oval 83"/>
            <p:cNvSpPr/>
            <p:nvPr/>
          </p:nvSpPr>
          <p:spPr>
            <a:xfrm>
              <a:off x="1597232" y="6233410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06721" y="621996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285832" y="1815314"/>
            <a:ext cx="736333" cy="339604"/>
            <a:chOff x="2971737" y="5384291"/>
            <a:chExt cx="736333" cy="339604"/>
          </a:xfrm>
        </p:grpSpPr>
        <p:sp>
          <p:nvSpPr>
            <p:cNvPr id="87" name="Oval 86"/>
            <p:cNvSpPr/>
            <p:nvPr/>
          </p:nvSpPr>
          <p:spPr>
            <a:xfrm>
              <a:off x="2971737" y="5403855"/>
              <a:ext cx="320040" cy="32004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84092" y="5384291"/>
              <a:ext cx="723978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20228" y="1831214"/>
            <a:ext cx="734406" cy="328455"/>
            <a:chOff x="1962833" y="5400191"/>
            <a:chExt cx="734406" cy="328455"/>
          </a:xfrm>
        </p:grpSpPr>
        <p:sp>
          <p:nvSpPr>
            <p:cNvPr id="90" name="Oval 89"/>
            <p:cNvSpPr/>
            <p:nvPr/>
          </p:nvSpPr>
          <p:spPr>
            <a:xfrm>
              <a:off x="1962833" y="5408606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73261" y="5400191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64888" y="2720896"/>
            <a:ext cx="736333" cy="323319"/>
            <a:chOff x="2460073" y="6233173"/>
            <a:chExt cx="736333" cy="323319"/>
          </a:xfrm>
        </p:grpSpPr>
        <p:sp>
          <p:nvSpPr>
            <p:cNvPr id="93" name="Oval 92"/>
            <p:cNvSpPr/>
            <p:nvPr/>
          </p:nvSpPr>
          <p:spPr>
            <a:xfrm>
              <a:off x="2460073" y="6233173"/>
              <a:ext cx="320040" cy="32004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72428" y="6233327"/>
              <a:ext cx="723978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E</a:t>
              </a:r>
            </a:p>
          </p:txBody>
        </p:sp>
      </p:grpSp>
      <p:sp>
        <p:nvSpPr>
          <p:cNvPr id="95" name="Freeform 94"/>
          <p:cNvSpPr/>
          <p:nvPr/>
        </p:nvSpPr>
        <p:spPr>
          <a:xfrm>
            <a:off x="1180066" y="2201581"/>
            <a:ext cx="1644247" cy="898872"/>
          </a:xfrm>
          <a:custGeom>
            <a:avLst/>
            <a:gdLst>
              <a:gd name="connsiteX0" fmla="*/ 0 w 1644247"/>
              <a:gd name="connsiteY0" fmla="*/ 0 h 898872"/>
              <a:gd name="connsiteX1" fmla="*/ 453585 w 1644247"/>
              <a:gd name="connsiteY1" fmla="*/ 793816 h 898872"/>
              <a:gd name="connsiteX2" fmla="*/ 805114 w 1644247"/>
              <a:gd name="connsiteY2" fmla="*/ 895878 h 898872"/>
              <a:gd name="connsiteX3" fmla="*/ 1644247 w 1644247"/>
              <a:gd name="connsiteY3" fmla="*/ 850517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247" h="898872">
                <a:moveTo>
                  <a:pt x="0" y="0"/>
                </a:moveTo>
                <a:cubicBezTo>
                  <a:pt x="159699" y="322251"/>
                  <a:pt x="319399" y="644503"/>
                  <a:pt x="453585" y="793816"/>
                </a:cubicBezTo>
                <a:cubicBezTo>
                  <a:pt x="587771" y="943129"/>
                  <a:pt x="606670" y="886428"/>
                  <a:pt x="805114" y="895878"/>
                </a:cubicBezTo>
                <a:lnTo>
                  <a:pt x="1644247" y="850517"/>
                </a:lnTo>
              </a:path>
            </a:pathLst>
          </a:custGeom>
          <a:ln w="28575">
            <a:solidFill>
              <a:schemeClr val="accent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4012" y="2546101"/>
            <a:ext cx="892437" cy="3231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F1: 5</a:t>
            </a:r>
            <a:endParaRPr lang="en-US" sz="15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530460" y="2053094"/>
            <a:ext cx="2129590" cy="831720"/>
            <a:chOff x="1505060" y="1964194"/>
            <a:chExt cx="2129590" cy="831720"/>
          </a:xfrm>
        </p:grpSpPr>
        <p:sp>
          <p:nvSpPr>
            <p:cNvPr id="98" name="Freeform 97"/>
            <p:cNvSpPr/>
            <p:nvPr/>
          </p:nvSpPr>
          <p:spPr>
            <a:xfrm>
              <a:off x="2616096" y="1964194"/>
              <a:ext cx="568365" cy="556735"/>
            </a:xfrm>
            <a:custGeom>
              <a:avLst/>
              <a:gdLst>
                <a:gd name="connsiteX0" fmla="*/ 568365 w 568365"/>
                <a:gd name="connsiteY0" fmla="*/ 12404 h 556735"/>
                <a:gd name="connsiteX1" fmla="*/ 24062 w 568365"/>
                <a:gd name="connsiteY1" fmla="*/ 23745 h 556735"/>
                <a:gd name="connsiteX2" fmla="*/ 126119 w 568365"/>
                <a:gd name="connsiteY2" fmla="*/ 227869 h 556735"/>
                <a:gd name="connsiteX3" fmla="*/ 398270 w 568365"/>
                <a:gd name="connsiteY3" fmla="*/ 556735 h 55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65" h="556735">
                  <a:moveTo>
                    <a:pt x="568365" y="12404"/>
                  </a:moveTo>
                  <a:cubicBezTo>
                    <a:pt x="333067" y="119"/>
                    <a:pt x="97770" y="-12166"/>
                    <a:pt x="24062" y="23745"/>
                  </a:cubicBezTo>
                  <a:cubicBezTo>
                    <a:pt x="-49646" y="59656"/>
                    <a:pt x="63751" y="139037"/>
                    <a:pt x="126119" y="227869"/>
                  </a:cubicBezTo>
                  <a:cubicBezTo>
                    <a:pt x="188487" y="316701"/>
                    <a:pt x="398270" y="556735"/>
                    <a:pt x="398270" y="556735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78269" y="1984923"/>
              <a:ext cx="1254663" cy="592707"/>
            </a:xfrm>
            <a:custGeom>
              <a:avLst/>
              <a:gdLst>
                <a:gd name="connsiteX0" fmla="*/ 540266 w 1254663"/>
                <a:gd name="connsiteY0" fmla="*/ 37036 h 592707"/>
                <a:gd name="connsiteX1" fmla="*/ 41322 w 1254663"/>
                <a:gd name="connsiteY1" fmla="*/ 3016 h 592707"/>
                <a:gd name="connsiteX2" fmla="*/ 166058 w 1254663"/>
                <a:gd name="connsiteY2" fmla="*/ 105078 h 592707"/>
                <a:gd name="connsiteX3" fmla="*/ 1254663 w 1254663"/>
                <a:gd name="connsiteY3" fmla="*/ 592707 h 5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4663" h="592707">
                  <a:moveTo>
                    <a:pt x="540266" y="37036"/>
                  </a:moveTo>
                  <a:cubicBezTo>
                    <a:pt x="321978" y="14356"/>
                    <a:pt x="103690" y="-8324"/>
                    <a:pt x="41322" y="3016"/>
                  </a:cubicBezTo>
                  <a:cubicBezTo>
                    <a:pt x="-21046" y="14356"/>
                    <a:pt x="-36166" y="6796"/>
                    <a:pt x="166058" y="105078"/>
                  </a:cubicBezTo>
                  <a:cubicBezTo>
                    <a:pt x="368282" y="203360"/>
                    <a:pt x="1254663" y="592707"/>
                    <a:pt x="1254663" y="592707"/>
                  </a:cubicBez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505060" y="2159525"/>
              <a:ext cx="1237157" cy="520167"/>
            </a:xfrm>
            <a:custGeom>
              <a:avLst/>
              <a:gdLst>
                <a:gd name="connsiteX0" fmla="*/ 318646 w 1237157"/>
                <a:gd name="connsiteY0" fmla="*/ 384084 h 520167"/>
                <a:gd name="connsiteX1" fmla="*/ 1136 w 1237157"/>
                <a:gd name="connsiteY1" fmla="*/ 9857 h 520167"/>
                <a:gd name="connsiteX2" fmla="*/ 205250 w 1237157"/>
                <a:gd name="connsiteY2" fmla="*/ 100579 h 520167"/>
                <a:gd name="connsiteX3" fmla="*/ 1237157 w 1237157"/>
                <a:gd name="connsiteY3" fmla="*/ 520167 h 5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57" h="520167">
                  <a:moveTo>
                    <a:pt x="318646" y="384084"/>
                  </a:moveTo>
                  <a:cubicBezTo>
                    <a:pt x="169340" y="220596"/>
                    <a:pt x="20035" y="57108"/>
                    <a:pt x="1136" y="9857"/>
                  </a:cubicBezTo>
                  <a:cubicBezTo>
                    <a:pt x="-17763" y="-37394"/>
                    <a:pt x="205250" y="100579"/>
                    <a:pt x="205250" y="100579"/>
                  </a:cubicBezTo>
                  <a:lnTo>
                    <a:pt x="1237157" y="520167"/>
                  </a:lnTo>
                </a:path>
              </a:pathLst>
            </a:custGeom>
            <a:ln w="28575">
              <a:solidFill>
                <a:schemeClr val="accent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49974" y="247274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88658" y="2014529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42213" y="1964194"/>
              <a:ext cx="892437" cy="3231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62400" y="1777214"/>
            <a:ext cx="4390465" cy="1659580"/>
            <a:chOff x="3962400" y="1777214"/>
            <a:chExt cx="4390465" cy="1659580"/>
          </a:xfrm>
        </p:grpSpPr>
        <p:sp>
          <p:nvSpPr>
            <p:cNvPr id="104" name="Right Arrow 103"/>
            <p:cNvSpPr/>
            <p:nvPr/>
          </p:nvSpPr>
          <p:spPr>
            <a:xfrm>
              <a:off x="3990584" y="2320129"/>
              <a:ext cx="939567" cy="350825"/>
            </a:xfrm>
            <a:prstGeom prst="rightArrow">
              <a:avLst/>
            </a:prstGeom>
            <a:solidFill>
              <a:schemeClr val="tx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88829" y="3067462"/>
              <a:ext cx="13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ea typeface="Calibri" charset="0"/>
                  <a:cs typeface="Calibri" charset="0"/>
                </a:rPr>
                <a:t>Target State</a:t>
              </a:r>
              <a:endParaRPr lang="en-US" dirty="0">
                <a:ea typeface="Calibri" charset="0"/>
                <a:cs typeface="Calibri" charset="0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437023" y="2179033"/>
              <a:ext cx="192774" cy="430929"/>
            </a:xfrm>
            <a:custGeom>
              <a:avLst/>
              <a:gdLst>
                <a:gd name="connsiteX0" fmla="*/ 192774 w 192774"/>
                <a:gd name="connsiteY0" fmla="*/ 0 h 430929"/>
                <a:gd name="connsiteX1" fmla="*/ 0 w 192774"/>
                <a:gd name="connsiteY1" fmla="*/ 430929 h 43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774" h="430929">
                  <a:moveTo>
                    <a:pt x="192774" y="0"/>
                  </a:moveTo>
                  <a:lnTo>
                    <a:pt x="0" y="430929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6748026" y="2201714"/>
              <a:ext cx="408227" cy="385567"/>
            </a:xfrm>
            <a:custGeom>
              <a:avLst/>
              <a:gdLst>
                <a:gd name="connsiteX0" fmla="*/ 0 w 408227"/>
                <a:gd name="connsiteY0" fmla="*/ 0 h 385567"/>
                <a:gd name="connsiteX1" fmla="*/ 408227 w 408227"/>
                <a:gd name="connsiteY1" fmla="*/ 385567 h 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227" h="385567">
                  <a:moveTo>
                    <a:pt x="0" y="0"/>
                  </a:moveTo>
                  <a:lnTo>
                    <a:pt x="408227" y="385567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430516" y="2780065"/>
              <a:ext cx="657699" cy="0"/>
            </a:xfrm>
            <a:custGeom>
              <a:avLst/>
              <a:gdLst>
                <a:gd name="connsiteX0" fmla="*/ 0 w 657699"/>
                <a:gd name="connsiteY0" fmla="*/ 0 h 0"/>
                <a:gd name="connsiteX1" fmla="*/ 657699 w 65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699">
                  <a:moveTo>
                    <a:pt x="0" y="0"/>
                  </a:moveTo>
                  <a:lnTo>
                    <a:pt x="657699" y="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5795496" y="2190373"/>
              <a:ext cx="1145304" cy="487630"/>
            </a:xfrm>
            <a:custGeom>
              <a:avLst/>
              <a:gdLst>
                <a:gd name="connsiteX0" fmla="*/ 0 w 1145304"/>
                <a:gd name="connsiteY0" fmla="*/ 0 h 487630"/>
                <a:gd name="connsiteX1" fmla="*/ 1145304 w 1145304"/>
                <a:gd name="connsiteY1" fmla="*/ 487630 h 4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5304" h="487630">
                  <a:moveTo>
                    <a:pt x="0" y="0"/>
                  </a:moveTo>
                  <a:lnTo>
                    <a:pt x="1145304" y="487630"/>
                  </a:lnTo>
                </a:path>
              </a:pathLst>
            </a:custGeom>
            <a:ln w="28575"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971426" y="2362803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F1: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76542" y="2801759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F4: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237745" y="2048056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F2: 5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03718" y="2034388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F3: 10</a:t>
              </a:r>
              <a:endPara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477796" y="1789838"/>
              <a:ext cx="736699" cy="332882"/>
              <a:chOff x="946401" y="5396915"/>
              <a:chExt cx="736699" cy="332882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endParaRPr lang="en-US" sz="15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117" name="Straight Arrow Connector 116"/>
            <p:cNvCxnSpPr/>
            <p:nvPr/>
          </p:nvCxnSpPr>
          <p:spPr>
            <a:xfrm flipH="1">
              <a:off x="5797836" y="1961549"/>
              <a:ext cx="753092" cy="11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6870968" y="1956798"/>
              <a:ext cx="745564" cy="475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5637816" y="2122720"/>
              <a:ext cx="446960" cy="6071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 flipV="1">
              <a:off x="5750967" y="2075851"/>
              <a:ext cx="1491490" cy="6538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357947" y="2842816"/>
              <a:ext cx="837641" cy="2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68759" y="2116818"/>
              <a:ext cx="307793" cy="61284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6824099" y="2074700"/>
              <a:ext cx="531509" cy="60809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6037907" y="2669584"/>
              <a:ext cx="733467" cy="333489"/>
              <a:chOff x="1597232" y="6219961"/>
              <a:chExt cx="733467" cy="333489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D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616532" y="1777214"/>
              <a:ext cx="736333" cy="339604"/>
              <a:chOff x="2971737" y="5384291"/>
              <a:chExt cx="736333" cy="339604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550928" y="1793114"/>
              <a:ext cx="734406" cy="328455"/>
              <a:chOff x="1962833" y="5400191"/>
              <a:chExt cx="734406" cy="328455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195588" y="2682796"/>
              <a:ext cx="736333" cy="323319"/>
              <a:chOff x="2460073" y="6233173"/>
              <a:chExt cx="736333" cy="323319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E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962400" y="195580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Update</a:t>
              </a:r>
              <a:endParaRPr lang="en-US" dirty="0"/>
            </a:p>
          </p:txBody>
        </p:sp>
      </p:grpSp>
      <p:sp>
        <p:nvSpPr>
          <p:cNvPr id="71" name="Hexagon 70"/>
          <p:cNvSpPr/>
          <p:nvPr/>
        </p:nvSpPr>
        <p:spPr>
          <a:xfrm>
            <a:off x="3994809" y="62347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F1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Hexagon 136"/>
          <p:cNvSpPr/>
          <p:nvPr/>
        </p:nvSpPr>
        <p:spPr>
          <a:xfrm>
            <a:off x="3158209" y="485965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F2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135349" y="4298422"/>
            <a:ext cx="914400" cy="2743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FE3E02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sz="1500" dirty="0" smtClean="0">
                <a:solidFill>
                  <a:srgbClr val="FE3E02"/>
                </a:solidFill>
                <a:latin typeface="Calibri" charset="0"/>
                <a:ea typeface="Calibri" charset="0"/>
                <a:cs typeface="Calibri" charset="0"/>
              </a:rPr>
              <a:t>-E: 10</a:t>
            </a:r>
            <a:endParaRPr lang="en-US" sz="1500" dirty="0">
              <a:solidFill>
                <a:srgbClr val="FE3E0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971949" y="5623947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1500" dirty="0" smtClean="0">
                <a:latin typeface="Calibri" charset="0"/>
                <a:ea typeface="Calibri" charset="0"/>
                <a:cs typeface="Calibri" charset="0"/>
              </a:rPr>
              <a:t>-E: </a:t>
            </a:r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40" name="Hexagon 139"/>
          <p:cNvSpPr/>
          <p:nvPr/>
        </p:nvSpPr>
        <p:spPr>
          <a:xfrm>
            <a:off x="4713921" y="46472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F4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3" name="Straight Arrow Connector 142"/>
          <p:cNvCxnSpPr>
            <a:stCxn id="138" idx="2"/>
          </p:cNvCxnSpPr>
          <p:nvPr/>
        </p:nvCxnSpPr>
        <p:spPr>
          <a:xfrm>
            <a:off x="3592549" y="4572742"/>
            <a:ext cx="1551" cy="304058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39" idx="0"/>
          </p:cNvCxnSpPr>
          <p:nvPr/>
        </p:nvCxnSpPr>
        <p:spPr>
          <a:xfrm>
            <a:off x="3581400" y="5334000"/>
            <a:ext cx="847749" cy="2899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9" idx="2"/>
          </p:cNvCxnSpPr>
          <p:nvPr/>
        </p:nvCxnSpPr>
        <p:spPr>
          <a:xfrm>
            <a:off x="4429149" y="5898267"/>
            <a:ext cx="3151" cy="33743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9" idx="0"/>
          </p:cNvCxnSpPr>
          <p:nvPr/>
        </p:nvCxnSpPr>
        <p:spPr>
          <a:xfrm flipH="1">
            <a:off x="4429149" y="5118100"/>
            <a:ext cx="701651" cy="5058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35558" y="45464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67358" y="53592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888158" y="52703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494458" y="58799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1500" baseline="-25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critical-path scheduling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863725"/>
            <a:ext cx="4489450" cy="4351338"/>
          </a:xfrm>
        </p:spPr>
        <p:txBody>
          <a:bodyPr/>
          <a:lstStyle/>
          <a:p>
            <a:r>
              <a:rPr lang="en-US" dirty="0" smtClean="0">
                <a:solidFill>
                  <a:srgbClr val="C0504D"/>
                </a:solidFill>
              </a:rPr>
              <a:t>Schedule</a:t>
            </a:r>
            <a:r>
              <a:rPr lang="en-US" dirty="0" smtClean="0"/>
              <a:t> operation nodes on critical paths first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504D"/>
                </a:solidFill>
              </a:rPr>
              <a:t>Update</a:t>
            </a:r>
            <a:r>
              <a:rPr lang="en-US" dirty="0" smtClean="0"/>
              <a:t> dependency graph when operations finish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C0504D"/>
                </a:solidFill>
              </a:rPr>
              <a:t>Recompute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/>
              <a:t>critical paths on updated dependency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44</a:t>
            </a:fld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0" y="1771650"/>
            <a:ext cx="4096569" cy="455295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565900" y="53444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Critical path</a:t>
            </a:r>
            <a:endParaRPr lang="en-U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98577" y="3744347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A-B: 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" name="Straight Arrow Connector 6"/>
          <p:cNvCxnSpPr>
            <a:stCxn id="11" idx="3"/>
          </p:cNvCxnSpPr>
          <p:nvPr/>
        </p:nvCxnSpPr>
        <p:spPr>
          <a:xfrm>
            <a:off x="3915777" y="2649966"/>
            <a:ext cx="872123" cy="7409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/>
        </p:nvSpPr>
        <p:spPr>
          <a:xfrm>
            <a:off x="1716137" y="33925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F2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357737" y="33925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F1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1377" y="4468606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C-D: 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1377" y="2512806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A-B: 5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6021437" y="25670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F3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021437" y="47387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F4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>
            <a:off x="3915777" y="3860800"/>
            <a:ext cx="846724" cy="74496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2133601" y="3860800"/>
            <a:ext cx="867776" cy="74496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2159000" y="2649966"/>
            <a:ext cx="842377" cy="7409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3"/>
          </p:cNvCxnSpPr>
          <p:nvPr/>
        </p:nvCxnSpPr>
        <p:spPr>
          <a:xfrm>
            <a:off x="3915777" y="2649966"/>
            <a:ext cx="2105660" cy="14569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0"/>
          </p:cNvCxnSpPr>
          <p:nvPr/>
        </p:nvCxnSpPr>
        <p:spPr>
          <a:xfrm>
            <a:off x="6451600" y="3009900"/>
            <a:ext cx="4177" cy="7344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</p:cNvCxnSpPr>
          <p:nvPr/>
        </p:nvCxnSpPr>
        <p:spPr>
          <a:xfrm flipH="1">
            <a:off x="6451600" y="4018667"/>
            <a:ext cx="4177" cy="69303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88523" y="23632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6423" y="2795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79223" y="31887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66523" y="41793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91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66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8523" y="27696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98577" y="3744347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A-B: 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" name="Straight Arrow Connector 6"/>
          <p:cNvCxnSpPr>
            <a:stCxn id="11" idx="3"/>
          </p:cNvCxnSpPr>
          <p:nvPr/>
        </p:nvCxnSpPr>
        <p:spPr>
          <a:xfrm>
            <a:off x="3915777" y="2649966"/>
            <a:ext cx="872123" cy="7409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/>
        </p:nvSpPr>
        <p:spPr>
          <a:xfrm>
            <a:off x="1716137" y="33925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F2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357737" y="33925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F1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1377" y="4468606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C-D: 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1377" y="2512806"/>
            <a:ext cx="914400" cy="274320"/>
          </a:xfrm>
          <a:prstGeom prst="rect">
            <a:avLst/>
          </a:prstGeom>
          <a:noFill/>
          <a:ln w="19050" cmpd="sng">
            <a:solidFill>
              <a:srgbClr val="FE3E02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E3E02"/>
                </a:solidFill>
                <a:latin typeface="Calibri" charset="0"/>
                <a:ea typeface="Calibri" charset="0"/>
                <a:cs typeface="Calibri" charset="0"/>
              </a:rPr>
              <a:t>A-B: 5</a:t>
            </a:r>
            <a:endParaRPr lang="en-US" dirty="0">
              <a:solidFill>
                <a:srgbClr val="FE3E0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6021437" y="25670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F3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021437" y="47387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F4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>
            <a:off x="3915777" y="3860800"/>
            <a:ext cx="846724" cy="74496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2133601" y="3860800"/>
            <a:ext cx="867776" cy="74496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2159000" y="2649966"/>
            <a:ext cx="842377" cy="7409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3"/>
          </p:cNvCxnSpPr>
          <p:nvPr/>
        </p:nvCxnSpPr>
        <p:spPr>
          <a:xfrm>
            <a:off x="3915777" y="2649966"/>
            <a:ext cx="2105660" cy="14569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0"/>
          </p:cNvCxnSpPr>
          <p:nvPr/>
        </p:nvCxnSpPr>
        <p:spPr>
          <a:xfrm>
            <a:off x="6451600" y="3009900"/>
            <a:ext cx="4177" cy="7344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</p:cNvCxnSpPr>
          <p:nvPr/>
        </p:nvCxnSpPr>
        <p:spPr>
          <a:xfrm flipH="1">
            <a:off x="6451600" y="4018667"/>
            <a:ext cx="4177" cy="69303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88523" y="23632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6423" y="2795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79223" y="31887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66523" y="41793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91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66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8523" y="27696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8920" y="1718655"/>
            <a:ext cx="701159" cy="77054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765800" y="2438400"/>
            <a:ext cx="1333500" cy="685800"/>
          </a:xfrm>
          <a:prstGeom prst="rect">
            <a:avLst/>
          </a:prstGeom>
          <a:noFill/>
          <a:ln w="38100" cmpd="sng">
            <a:solidFill>
              <a:srgbClr val="C0504D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50100" y="260350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Schedule</a:t>
            </a:r>
            <a:endParaRPr lang="en-U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47</a:t>
            </a:fld>
            <a:endParaRPr lang="en-US"/>
          </a:p>
        </p:txBody>
      </p:sp>
      <p:cxnSp>
        <p:nvCxnSpPr>
          <p:cNvPr id="7" name="Straight Arrow Connector 6"/>
          <p:cNvCxnSpPr>
            <a:stCxn id="11" idx="3"/>
          </p:cNvCxnSpPr>
          <p:nvPr/>
        </p:nvCxnSpPr>
        <p:spPr>
          <a:xfrm>
            <a:off x="3915777" y="2649966"/>
            <a:ext cx="872123" cy="7409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/>
        </p:nvSpPr>
        <p:spPr>
          <a:xfrm>
            <a:off x="1716137" y="33925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F2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357737" y="33925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F1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1377" y="4468606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C-D: 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1377" y="2512806"/>
            <a:ext cx="914400" cy="2743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A-B</a:t>
            </a:r>
            <a:r>
              <a:rPr lang="en-US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 0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>
            <a:off x="3915777" y="3860800"/>
            <a:ext cx="846724" cy="74496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2133601" y="3860800"/>
            <a:ext cx="867776" cy="74496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2159000" y="2649966"/>
            <a:ext cx="842377" cy="7409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96423" y="2795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91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66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8523" y="27696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2400" y="1981200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Deadlock!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98577" y="3744347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A-B: 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" name="Straight Arrow Connector 6"/>
          <p:cNvCxnSpPr>
            <a:stCxn id="11" idx="3"/>
          </p:cNvCxnSpPr>
          <p:nvPr/>
        </p:nvCxnSpPr>
        <p:spPr>
          <a:xfrm>
            <a:off x="3915777" y="2649966"/>
            <a:ext cx="872123" cy="740934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/>
        </p:nvSpPr>
        <p:spPr>
          <a:xfrm>
            <a:off x="1716137" y="33925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F2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357737" y="3392557"/>
            <a:ext cx="868680" cy="457200"/>
          </a:xfrm>
          <a:prstGeom prst="hexagon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F1</a:t>
            </a:r>
            <a:endParaRPr lang="en-US" sz="15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1377" y="4468606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C-D: 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1377" y="2512806"/>
            <a:ext cx="914400" cy="274320"/>
          </a:xfrm>
          <a:prstGeom prst="rect">
            <a:avLst/>
          </a:prstGeom>
          <a:noFill/>
          <a:ln w="19050" cmpd="sng">
            <a:solidFill>
              <a:srgbClr val="FE3E02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E3E02"/>
                </a:solidFill>
                <a:latin typeface="Calibri" charset="0"/>
                <a:ea typeface="Calibri" charset="0"/>
                <a:cs typeface="Calibri" charset="0"/>
              </a:rPr>
              <a:t>A-B: 5</a:t>
            </a:r>
            <a:endParaRPr lang="en-US" dirty="0">
              <a:solidFill>
                <a:srgbClr val="FE3E0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6021437" y="25670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F3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021437" y="47387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F4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>
            <a:off x="3915777" y="3860800"/>
            <a:ext cx="846724" cy="74496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2133601" y="3860800"/>
            <a:ext cx="867776" cy="74496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2159000" y="2649966"/>
            <a:ext cx="842377" cy="7409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3"/>
          </p:cNvCxnSpPr>
          <p:nvPr/>
        </p:nvCxnSpPr>
        <p:spPr>
          <a:xfrm>
            <a:off x="3915777" y="2649966"/>
            <a:ext cx="2105660" cy="14569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0"/>
          </p:cNvCxnSpPr>
          <p:nvPr/>
        </p:nvCxnSpPr>
        <p:spPr>
          <a:xfrm>
            <a:off x="6451600" y="3009900"/>
            <a:ext cx="4177" cy="7344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</p:cNvCxnSpPr>
          <p:nvPr/>
        </p:nvCxnSpPr>
        <p:spPr>
          <a:xfrm flipH="1">
            <a:off x="6451600" y="4018667"/>
            <a:ext cx="4177" cy="69303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88523" y="23632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6423" y="2795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79223" y="31887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66523" y="41793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91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66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8523" y="27696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8920" y="1718655"/>
            <a:ext cx="701159" cy="77054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114800" y="3263900"/>
            <a:ext cx="1333500" cy="685800"/>
          </a:xfrm>
          <a:prstGeom prst="rect">
            <a:avLst/>
          </a:prstGeom>
          <a:noFill/>
          <a:ln w="38100" cmpd="sng">
            <a:solidFill>
              <a:srgbClr val="C0504D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7800" y="4572000"/>
            <a:ext cx="1577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504D"/>
                </a:solidFill>
              </a:rPr>
              <a:t>Partial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movement</a:t>
            </a:r>
            <a:endParaRPr lang="en-U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4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Many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3428" y="2159616"/>
            <a:ext cx="1371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Routing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8100" y="2159616"/>
            <a:ext cx="1709928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Load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Balancing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9324" y="2159616"/>
            <a:ext cx="155448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Monitoring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42323" y="2159616"/>
            <a:ext cx="1371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Firewall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2400" y="3289300"/>
            <a:ext cx="7040880" cy="4572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 Platform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184400"/>
            <a:ext cx="129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Network</a:t>
            </a:r>
          </a:p>
          <a:p>
            <a:r>
              <a:rPr lang="en-US" sz="2400" dirty="0" smtClean="0"/>
              <a:t>Services</a:t>
            </a:r>
            <a:endParaRPr lang="en-US" sz="2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4292599"/>
            <a:ext cx="7886700" cy="2112963"/>
          </a:xfrm>
        </p:spPr>
        <p:txBody>
          <a:bodyPr/>
          <a:lstStyle/>
          <a:p>
            <a:r>
              <a:rPr lang="en-US" dirty="0" smtClean="0"/>
              <a:t>Composing multiple services</a:t>
            </a:r>
          </a:p>
          <a:p>
            <a:r>
              <a:rPr lang="en-US" dirty="0" smtClean="0"/>
              <a:t>Defending against malicious and buggy services</a:t>
            </a:r>
          </a:p>
          <a:p>
            <a:r>
              <a:rPr lang="en-US" dirty="0" smtClean="0"/>
              <a:t>Providing flexibility in choosing programming languages for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98577" y="3744347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A-B: 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" name="Straight Arrow Connector 6"/>
          <p:cNvCxnSpPr>
            <a:stCxn id="11" idx="3"/>
          </p:cNvCxnSpPr>
          <p:nvPr/>
        </p:nvCxnSpPr>
        <p:spPr>
          <a:xfrm>
            <a:off x="3915777" y="2649966"/>
            <a:ext cx="872123" cy="740934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/>
        </p:nvSpPr>
        <p:spPr>
          <a:xfrm>
            <a:off x="1716137" y="33925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F2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357737" y="3392557"/>
            <a:ext cx="868680" cy="457200"/>
          </a:xfrm>
          <a:prstGeom prst="hexagon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F1</a:t>
            </a:r>
            <a:endParaRPr lang="en-US" sz="15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1377" y="4468606"/>
            <a:ext cx="914400" cy="2743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C-D: 5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1377" y="2512806"/>
            <a:ext cx="914400" cy="2743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A-B: 0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6021437" y="25670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F3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021437" y="4738757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F4</a:t>
            </a:r>
            <a:endParaRPr lang="en-US" sz="15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>
            <a:off x="3915777" y="3860800"/>
            <a:ext cx="846724" cy="744966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2133601" y="3860800"/>
            <a:ext cx="867776" cy="74496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2159000" y="2649966"/>
            <a:ext cx="842377" cy="7409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3"/>
          </p:cNvCxnSpPr>
          <p:nvPr/>
        </p:nvCxnSpPr>
        <p:spPr>
          <a:xfrm>
            <a:off x="3915777" y="2649966"/>
            <a:ext cx="2105660" cy="14569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0"/>
          </p:cNvCxnSpPr>
          <p:nvPr/>
        </p:nvCxnSpPr>
        <p:spPr>
          <a:xfrm>
            <a:off x="6451600" y="3009900"/>
            <a:ext cx="4177" cy="7344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</p:cNvCxnSpPr>
          <p:nvPr/>
        </p:nvCxnSpPr>
        <p:spPr>
          <a:xfrm flipH="1">
            <a:off x="6451600" y="4018667"/>
            <a:ext cx="4177" cy="69303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88523" y="23632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6423" y="2795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15</a:t>
            </a:r>
            <a:endParaRPr lang="en-US" baseline="-25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79223" y="31887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66523" y="41793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91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15</a:t>
            </a:r>
            <a:endParaRPr lang="en-US" baseline="-25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6623" y="41920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8523" y="2769671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20</a:t>
            </a:r>
            <a:endParaRPr lang="en-US" baseline="-25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163833" y="2324100"/>
            <a:ext cx="3954267" cy="2922298"/>
          </a:xfrm>
          <a:custGeom>
            <a:avLst/>
            <a:gdLst>
              <a:gd name="connsiteX0" fmla="*/ 3954267 w 3954267"/>
              <a:gd name="connsiteY0" fmla="*/ 1879600 h 2922298"/>
              <a:gd name="connsiteX1" fmla="*/ 3319267 w 3954267"/>
              <a:gd name="connsiteY1" fmla="*/ 2692400 h 2922298"/>
              <a:gd name="connsiteX2" fmla="*/ 2036567 w 3954267"/>
              <a:gd name="connsiteY2" fmla="*/ 2921000 h 2922298"/>
              <a:gd name="connsiteX3" fmla="*/ 982467 w 3954267"/>
              <a:gd name="connsiteY3" fmla="*/ 2717800 h 2922298"/>
              <a:gd name="connsiteX4" fmla="*/ 55367 w 3954267"/>
              <a:gd name="connsiteY4" fmla="*/ 1638300 h 2922298"/>
              <a:gd name="connsiteX5" fmla="*/ 258567 w 3954267"/>
              <a:gd name="connsiteY5" fmla="*/ 609600 h 2922298"/>
              <a:gd name="connsiteX6" fmla="*/ 1515867 w 3954267"/>
              <a:gd name="connsiteY6" fmla="*/ 0 h 29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4267" h="2922298">
                <a:moveTo>
                  <a:pt x="3954267" y="1879600"/>
                </a:moveTo>
                <a:cubicBezTo>
                  <a:pt x="3796575" y="2199216"/>
                  <a:pt x="3638884" y="2518833"/>
                  <a:pt x="3319267" y="2692400"/>
                </a:cubicBezTo>
                <a:cubicBezTo>
                  <a:pt x="2999650" y="2865967"/>
                  <a:pt x="2426034" y="2916767"/>
                  <a:pt x="2036567" y="2921000"/>
                </a:cubicBezTo>
                <a:cubicBezTo>
                  <a:pt x="1647100" y="2925233"/>
                  <a:pt x="1312667" y="2931583"/>
                  <a:pt x="982467" y="2717800"/>
                </a:cubicBezTo>
                <a:cubicBezTo>
                  <a:pt x="652267" y="2504017"/>
                  <a:pt x="176017" y="1989667"/>
                  <a:pt x="55367" y="1638300"/>
                </a:cubicBezTo>
                <a:cubicBezTo>
                  <a:pt x="-65283" y="1286933"/>
                  <a:pt x="15150" y="882650"/>
                  <a:pt x="258567" y="609600"/>
                </a:cubicBezTo>
                <a:cubicBezTo>
                  <a:pt x="501984" y="336550"/>
                  <a:pt x="1515867" y="0"/>
                  <a:pt x="1515867" y="0"/>
                </a:cubicBezTo>
              </a:path>
            </a:pathLst>
          </a:custGeom>
          <a:noFill/>
          <a:ln w="28575">
            <a:solidFill>
              <a:srgbClr val="C0504D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5359400"/>
            <a:ext cx="4052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Partial movement for 4 rounds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to resolve the cycle</a:t>
            </a:r>
            <a:endParaRPr lang="en-U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50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2912" y="3162882"/>
            <a:ext cx="3017520" cy="496329"/>
          </a:xfrm>
          <a:prstGeom prst="rect">
            <a:avLst/>
          </a:prstGeom>
          <a:solidFill>
            <a:srgbClr val="D99694"/>
          </a:solidFill>
          <a:ln w="19050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Dependency Graph Generator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925" y="3935014"/>
            <a:ext cx="3017520" cy="496329"/>
          </a:xfrm>
          <a:prstGeom prst="rect">
            <a:avLst/>
          </a:prstGeom>
          <a:solidFill>
            <a:srgbClr val="D99694"/>
          </a:solidFill>
          <a:ln w="19050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Update </a:t>
            </a:r>
            <a:r>
              <a:rPr lang="en-US" dirty="0" smtClean="0"/>
              <a:t>Scheduler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16782" y="4857818"/>
            <a:ext cx="4829251" cy="1223367"/>
            <a:chOff x="2090602" y="4683296"/>
            <a:chExt cx="4829251" cy="1223367"/>
          </a:xfrm>
        </p:grpSpPr>
        <p:sp>
          <p:nvSpPr>
            <p:cNvPr id="4" name="Oval 3"/>
            <p:cNvSpPr/>
            <p:nvPr/>
          </p:nvSpPr>
          <p:spPr>
            <a:xfrm>
              <a:off x="2999590" y="5047484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/>
            <p:cNvCxnSpPr>
              <a:stCxn id="6" idx="2"/>
              <a:endCxn id="4" idx="7"/>
            </p:cNvCxnSpPr>
            <p:nvPr/>
          </p:nvCxnSpPr>
          <p:spPr>
            <a:xfrm flipH="1">
              <a:off x="3389835" y="4911896"/>
              <a:ext cx="820307" cy="20254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210142" y="468329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41412" y="5449463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2"/>
            </p:cNvCxnSpPr>
            <p:nvPr/>
          </p:nvCxnSpPr>
          <p:spPr>
            <a:xfrm flipH="1">
              <a:off x="2090602" y="5276084"/>
              <a:ext cx="908988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2"/>
              <a:endCxn id="4" idx="5"/>
            </p:cNvCxnSpPr>
            <p:nvPr/>
          </p:nvCxnSpPr>
          <p:spPr>
            <a:xfrm flipH="1" flipV="1">
              <a:off x="3389835" y="5437729"/>
              <a:ext cx="751577" cy="24033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1" idx="6"/>
            </p:cNvCxnSpPr>
            <p:nvPr/>
          </p:nvCxnSpPr>
          <p:spPr>
            <a:xfrm flipH="1">
              <a:off x="5799141" y="5243126"/>
              <a:ext cx="90898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41941" y="501452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  <a:endCxn id="6" idx="6"/>
            </p:cNvCxnSpPr>
            <p:nvPr/>
          </p:nvCxnSpPr>
          <p:spPr>
            <a:xfrm flipH="1" flipV="1">
              <a:off x="4667342" y="4911896"/>
              <a:ext cx="741554" cy="16958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3"/>
              <a:endCxn id="7" idx="6"/>
            </p:cNvCxnSpPr>
            <p:nvPr/>
          </p:nvCxnSpPr>
          <p:spPr>
            <a:xfrm flipH="1">
              <a:off x="4598612" y="5404771"/>
              <a:ext cx="810284" cy="2732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 flipH="1">
              <a:off x="4370012" y="5140496"/>
              <a:ext cx="68730" cy="30896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54580" y="5287060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32" name="Right Arrow 31"/>
          <p:cNvSpPr/>
          <p:nvPr/>
        </p:nvSpPr>
        <p:spPr>
          <a:xfrm rot="5400000">
            <a:off x="4305384" y="3680149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4303254" y="2911082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45399" y="2276857"/>
            <a:ext cx="1515180" cy="6019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5" name="Oval 34"/>
          <p:cNvSpPr/>
          <p:nvPr/>
        </p:nvSpPr>
        <p:spPr>
          <a:xfrm>
            <a:off x="3608794" y="2276857"/>
            <a:ext cx="1515180" cy="6019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Target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State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381537" y="2276857"/>
            <a:ext cx="1923741" cy="6019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Consistency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37" name="Right Arrow 36"/>
          <p:cNvSpPr/>
          <p:nvPr/>
        </p:nvSpPr>
        <p:spPr>
          <a:xfrm rot="3380985">
            <a:off x="2958511" y="2903700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6442955">
            <a:off x="5690645" y="2881309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4328585" y="4431343"/>
            <a:ext cx="246888" cy="411480"/>
          </a:xfrm>
          <a:prstGeom prst="up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update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Software: Controller prototype</a:t>
            </a:r>
          </a:p>
          <a:p>
            <a:pPr lvl="1"/>
            <a:r>
              <a:rPr lang="en-US" dirty="0" smtClean="0"/>
              <a:t>Hardware: </a:t>
            </a:r>
            <a:r>
              <a:rPr lang="en-US" dirty="0" err="1"/>
              <a:t>T</a:t>
            </a:r>
            <a:r>
              <a:rPr lang="en-US" dirty="0" err="1" smtClean="0"/>
              <a:t>estbed</a:t>
            </a:r>
            <a:r>
              <a:rPr lang="en-US" dirty="0" smtClean="0"/>
              <a:t> with 8 Arista switches that emulates a wide area network</a:t>
            </a:r>
          </a:p>
          <a:p>
            <a:endParaRPr lang="en-US" dirty="0"/>
          </a:p>
          <a:p>
            <a:r>
              <a:rPr lang="en-US" dirty="0" smtClean="0"/>
              <a:t>Evaluation: traces and topologies from a cloud service provider</a:t>
            </a:r>
          </a:p>
          <a:p>
            <a:pPr lvl="1"/>
            <a:r>
              <a:rPr lang="en-US" dirty="0" smtClean="0"/>
              <a:t>Wide area network (WAN): ~50 sites</a:t>
            </a:r>
          </a:p>
          <a:p>
            <a:pPr lvl="1"/>
            <a:r>
              <a:rPr lang="en-US" dirty="0" smtClean="0"/>
              <a:t>Data center network (DC): ~500 switches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</a:t>
            </a:r>
            <a:r>
              <a:rPr lang="en-US" dirty="0" smtClean="0"/>
              <a:t>Update </a:t>
            </a:r>
            <a:r>
              <a:rPr lang="en-US" dirty="0"/>
              <a:t>time for</a:t>
            </a:r>
            <a:br>
              <a:rPr lang="en-US" dirty="0"/>
            </a:br>
            <a:r>
              <a:rPr lang="en-US" dirty="0"/>
              <a:t>traffic engineering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69900" y="2057400"/>
          <a:ext cx="75946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435100" y="1978894"/>
            <a:ext cx="5041900" cy="35964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3746500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(State-of-the-Art)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9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r>
              <a:rPr lang="en-US" dirty="0" smtClean="0">
                <a:solidFill>
                  <a:srgbClr val="C0504D"/>
                </a:solidFill>
              </a:rPr>
              <a:t>Dionysus </a:t>
            </a:r>
            <a:r>
              <a:rPr lang="en-US" dirty="0" smtClean="0"/>
              <a:t>is a scheduler for fast and consistent network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8400" y="23241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2000" y="2324100"/>
            <a:ext cx="6502400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solidFill>
                  <a:srgbClr val="C0504D"/>
                </a:solidFill>
              </a:rPr>
              <a:t>Efficient algorithm</a:t>
            </a:r>
            <a:endParaRPr lang="en-US" sz="2800" dirty="0">
              <a:solidFill>
                <a:srgbClr val="C0504D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Dynamically schedule update operations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8400" y="41783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2000" y="4152900"/>
            <a:ext cx="6400800" cy="1273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solidFill>
                  <a:srgbClr val="C0504D"/>
                </a:solidFill>
              </a:rPr>
              <a:t>System prototype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Prototype on real </a:t>
            </a:r>
            <a:r>
              <a:rPr lang="en-US" sz="2400" dirty="0" err="1" smtClean="0">
                <a:solidFill>
                  <a:prstClr val="black"/>
                </a:solidFill>
              </a:rPr>
              <a:t>testbed</a:t>
            </a:r>
            <a:r>
              <a:rPr lang="en-US" sz="2400" dirty="0" smtClean="0">
                <a:solidFill>
                  <a:prstClr val="black"/>
                </a:solidFill>
              </a:rPr>
              <a:t>, evaluation on topology and traces from Microsoft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333626"/>
            <a:ext cx="8610600" cy="1325563"/>
          </a:xfrm>
        </p:spPr>
        <p:txBody>
          <a:bodyPr/>
          <a:lstStyle/>
          <a:p>
            <a:r>
              <a:rPr lang="en-US" dirty="0" err="1" smtClean="0"/>
              <a:t>Owan</a:t>
            </a:r>
            <a:r>
              <a:rPr lang="en-US" dirty="0" smtClean="0"/>
              <a:t>: Dynamic Topology Reconfiguration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33999"/>
            <a:ext cx="7886700" cy="84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SIGCOMM’16</a:t>
            </a:r>
            <a:r>
              <a:rPr lang="en-US" sz="1800" dirty="0"/>
              <a:t>] Xin </a:t>
            </a:r>
            <a:r>
              <a:rPr lang="en-US" sz="1800" dirty="0" err="1"/>
              <a:t>Jin</a:t>
            </a:r>
            <a:r>
              <a:rPr lang="en-US" sz="1800" dirty="0"/>
              <a:t>, </a:t>
            </a:r>
            <a:r>
              <a:rPr lang="en-US" sz="1800" dirty="0" err="1"/>
              <a:t>Yiran</a:t>
            </a:r>
            <a:r>
              <a:rPr lang="en-US" sz="1800" dirty="0"/>
              <a:t> Li, Da Wei, </a:t>
            </a:r>
            <a:r>
              <a:rPr lang="en-US" sz="1800" dirty="0" err="1"/>
              <a:t>Siming</a:t>
            </a:r>
            <a:r>
              <a:rPr lang="en-US" sz="1800" dirty="0"/>
              <a:t> Li, </a:t>
            </a:r>
            <a:r>
              <a:rPr lang="en-US" sz="1800" dirty="0" err="1"/>
              <a:t>Jie</a:t>
            </a:r>
            <a:r>
              <a:rPr lang="en-US" sz="1800" dirty="0"/>
              <a:t> Gao, Lei Xu, </a:t>
            </a:r>
            <a:r>
              <a:rPr lang="en-US" sz="1800" dirty="0" err="1"/>
              <a:t>Guangzhi</a:t>
            </a:r>
            <a:r>
              <a:rPr lang="en-US" sz="1800" dirty="0"/>
              <a:t> Li, Wei Xu, Jennifer Rexford, “Optimizing Bulk Transfers with Software-Defined Optical WAN”, in ACM SIGCOMM, August </a:t>
            </a:r>
            <a:r>
              <a:rPr lang="en-US" sz="1800" dirty="0" smtClean="0"/>
              <a:t>2016.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Globally-distributed applications have </a:t>
            </a:r>
            <a:r>
              <a:rPr lang="en-US" sz="3600" dirty="0" smtClean="0"/>
              <a:t>big data to </a:t>
            </a:r>
            <a:r>
              <a:rPr lang="en-US" sz="3600" dirty="0"/>
              <a:t>transfer over the WAN</a:t>
            </a: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162050" y="2537058"/>
            <a:ext cx="6819900" cy="4320942"/>
            <a:chOff x="4443625" y="2799750"/>
            <a:chExt cx="3768239" cy="2387475"/>
          </a:xfrm>
        </p:grpSpPr>
        <p:pic>
          <p:nvPicPr>
            <p:cNvPr id="16" name="Picture 15" descr="internet2-ip-igp-metrics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68"/>
            <a:stretch/>
          </p:blipFill>
          <p:spPr>
            <a:xfrm>
              <a:off x="4443625" y="2799750"/>
              <a:ext cx="3768239" cy="2387475"/>
            </a:xfrm>
            <a:prstGeom prst="rect">
              <a:avLst/>
            </a:prstGeom>
          </p:spPr>
        </p:pic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5469576" y="2799750"/>
              <a:ext cx="1744895" cy="15547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6676695" y="2918678"/>
              <a:ext cx="660434" cy="15547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325" y="1922557"/>
            <a:ext cx="1270717" cy="4879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363" y="1829348"/>
            <a:ext cx="689419" cy="784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360" y="1870776"/>
            <a:ext cx="1211884" cy="6786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912" y="1783612"/>
            <a:ext cx="1089769" cy="74795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890" y="1783612"/>
            <a:ext cx="1397851" cy="7658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5CA0-268E-3347-B37F-37E6D2C54E5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Software-Defined Networking (SDN)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28206" y="3116263"/>
            <a:ext cx="4010994" cy="2654093"/>
            <a:chOff x="1259506" y="2616407"/>
            <a:chExt cx="5857746" cy="4178753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1259506" y="3083818"/>
              <a:ext cx="5857746" cy="3711342"/>
              <a:chOff x="4443625" y="2799750"/>
              <a:chExt cx="3768239" cy="2387475"/>
            </a:xfrm>
          </p:grpSpPr>
          <p:pic>
            <p:nvPicPr>
              <p:cNvPr id="5" name="Picture 4" descr="internet2-ip-igp-metrics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968"/>
              <a:stretch/>
            </p:blipFill>
            <p:spPr>
              <a:xfrm>
                <a:off x="4443625" y="2799750"/>
                <a:ext cx="3768239" cy="2387475"/>
              </a:xfrm>
              <a:prstGeom prst="rect">
                <a:avLst/>
              </a:prstGeom>
            </p:spPr>
          </p:pic>
          <p:sp>
            <p:nvSpPr>
              <p:cNvPr id="6" name="Rectangle 5"/>
              <p:cNvSpPr>
                <a:spLocks noChangeAspect="1"/>
              </p:cNvSpPr>
              <p:nvPr/>
            </p:nvSpPr>
            <p:spPr>
              <a:xfrm>
                <a:off x="5469576" y="2799750"/>
                <a:ext cx="1744895" cy="15547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Rectangle 6"/>
              <p:cNvSpPr>
                <a:spLocks/>
              </p:cNvSpPr>
              <p:nvPr/>
            </p:nvSpPr>
            <p:spPr>
              <a:xfrm>
                <a:off x="6676695" y="2918678"/>
                <a:ext cx="660434" cy="15547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795356" y="2616407"/>
              <a:ext cx="1778783" cy="556693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Controller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4113993" y="3173100"/>
              <a:ext cx="570755" cy="297727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</p:cNvCxnSpPr>
            <p:nvPr/>
          </p:nvCxnSpPr>
          <p:spPr>
            <a:xfrm flipH="1">
              <a:off x="1892960" y="3173100"/>
              <a:ext cx="2791788" cy="21863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flipH="1">
              <a:off x="1803400" y="3173100"/>
              <a:ext cx="2881348" cy="13459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</p:cNvCxnSpPr>
            <p:nvPr/>
          </p:nvCxnSpPr>
          <p:spPr>
            <a:xfrm flipH="1">
              <a:off x="2585945" y="3173100"/>
              <a:ext cx="2098803" cy="145008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</p:cNvCxnSpPr>
            <p:nvPr/>
          </p:nvCxnSpPr>
          <p:spPr>
            <a:xfrm>
              <a:off x="4684748" y="3173100"/>
              <a:ext cx="976795" cy="250986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</p:cNvCxnSpPr>
            <p:nvPr/>
          </p:nvCxnSpPr>
          <p:spPr>
            <a:xfrm>
              <a:off x="4684748" y="3173100"/>
              <a:ext cx="1690652" cy="15455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</p:cNvCxnSpPr>
            <p:nvPr/>
          </p:nvCxnSpPr>
          <p:spPr>
            <a:xfrm>
              <a:off x="4684748" y="3173100"/>
              <a:ext cx="1779668" cy="11195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2"/>
            </p:cNvCxnSpPr>
            <p:nvPr/>
          </p:nvCxnSpPr>
          <p:spPr>
            <a:xfrm>
              <a:off x="4684748" y="3173100"/>
              <a:ext cx="344586" cy="132886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2"/>
            </p:cNvCxnSpPr>
            <p:nvPr/>
          </p:nvCxnSpPr>
          <p:spPr>
            <a:xfrm flipH="1">
              <a:off x="4458579" y="3173100"/>
              <a:ext cx="226169" cy="181723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628650" y="1498601"/>
            <a:ext cx="7886700" cy="13224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Global traffic engineering with centralized control, e.g., Google B4, Microsoft SWAN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3021" y="2556151"/>
            <a:ext cx="10470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Given </a:t>
            </a:r>
            <a:endParaRPr lang="en-US" sz="2600" dirty="0"/>
          </a:p>
        </p:txBody>
      </p:sp>
      <p:sp>
        <p:nvSpPr>
          <p:cNvPr id="24" name="Rectangle 23"/>
          <p:cNvSpPr/>
          <p:nvPr/>
        </p:nvSpPr>
        <p:spPr>
          <a:xfrm>
            <a:off x="1788861" y="2579361"/>
            <a:ext cx="2708296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Traffic Demand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89520" y="3159134"/>
            <a:ext cx="2707637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Network Topology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87107" y="3799960"/>
            <a:ext cx="42100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021" y="3915943"/>
            <a:ext cx="1465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Compute</a:t>
            </a:r>
            <a:endParaRPr lang="en-US" sz="2600" dirty="0"/>
          </a:p>
        </p:txBody>
      </p:sp>
      <p:sp>
        <p:nvSpPr>
          <p:cNvPr id="28" name="Rectangle 27"/>
          <p:cNvSpPr/>
          <p:nvPr/>
        </p:nvSpPr>
        <p:spPr>
          <a:xfrm>
            <a:off x="1794715" y="3989145"/>
            <a:ext cx="2702442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Routing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79009" y="4616184"/>
            <a:ext cx="2702442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Rate Allocation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749" y="5417613"/>
            <a:ext cx="1462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Optimize</a:t>
            </a:r>
            <a:endParaRPr lang="en-US" sz="2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87107" y="5251570"/>
            <a:ext cx="42100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94715" y="5445310"/>
            <a:ext cx="2702442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Completion Time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79009" y="6067652"/>
            <a:ext cx="2702442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smtClean="0">
                <a:solidFill>
                  <a:schemeClr val="tx1"/>
                </a:solidFill>
              </a:rPr>
              <a:t>Deadlines Met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5CA0-268E-3347-B37F-37E6D2C54E53}" type="slidenum">
              <a:rPr lang="en-US" smtClean="0"/>
              <a:t>56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89520" y="3159134"/>
            <a:ext cx="2707637" cy="4572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Network Topology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Network-layer topology is built over an optical layer in a modern WAN</a:t>
            </a:r>
            <a:endParaRPr lang="en-US" sz="36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167033" y="1884786"/>
            <a:ext cx="3680239" cy="2331720"/>
            <a:chOff x="4443625" y="2799750"/>
            <a:chExt cx="3768239" cy="2387475"/>
          </a:xfrm>
        </p:grpSpPr>
        <p:pic>
          <p:nvPicPr>
            <p:cNvPr id="5" name="Picture 4" descr="internet2-ip-igp-metrics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68"/>
            <a:stretch/>
          </p:blipFill>
          <p:spPr>
            <a:xfrm>
              <a:off x="4443625" y="2799750"/>
              <a:ext cx="3768239" cy="2387475"/>
            </a:xfrm>
            <a:prstGeom prst="rect">
              <a:avLst/>
            </a:prstGeom>
          </p:spPr>
        </p:pic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5469576" y="2799750"/>
              <a:ext cx="1744895" cy="15547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6676695" y="2918678"/>
              <a:ext cx="660434" cy="15547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1644" y="4519600"/>
            <a:ext cx="4151018" cy="2286000"/>
            <a:chOff x="146192" y="2098338"/>
            <a:chExt cx="4151018" cy="2286000"/>
          </a:xfrm>
        </p:grpSpPr>
        <p:pic>
          <p:nvPicPr>
            <p:cNvPr id="9" name="Picture 8" descr="I2-Network-Infrastructure-Topology-201410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21" r="15753" b="18989"/>
            <a:stretch/>
          </p:blipFill>
          <p:spPr>
            <a:xfrm>
              <a:off x="146192" y="2098338"/>
              <a:ext cx="4151018" cy="2286000"/>
            </a:xfrm>
            <a:prstGeom prst="rect">
              <a:avLst/>
            </a:prstGeom>
          </p:spPr>
        </p:pic>
        <p:sp>
          <p:nvSpPr>
            <p:cNvPr id="10" name="Rectangle 9"/>
            <p:cNvSpPr>
              <a:spLocks/>
            </p:cNvSpPr>
            <p:nvPr/>
          </p:nvSpPr>
          <p:spPr>
            <a:xfrm>
              <a:off x="593914" y="3958116"/>
              <a:ext cx="1114733" cy="42622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07167" y="2436922"/>
            <a:ext cx="254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Network Layer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5507167" y="5119702"/>
            <a:ext cx="23086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Optical Layer</a:t>
            </a:r>
            <a:endParaRPr lang="en-US" sz="3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8650" y="4216506"/>
            <a:ext cx="822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2767" y="1870175"/>
            <a:ext cx="1420114" cy="1540902"/>
            <a:chOff x="272767" y="1870175"/>
            <a:chExt cx="1420114" cy="1540902"/>
          </a:xfrm>
        </p:grpSpPr>
        <p:grpSp>
          <p:nvGrpSpPr>
            <p:cNvPr id="30" name="Group 29"/>
            <p:cNvGrpSpPr/>
            <p:nvPr/>
          </p:nvGrpSpPr>
          <p:grpSpPr>
            <a:xfrm>
              <a:off x="1376857" y="1870175"/>
              <a:ext cx="316024" cy="1540902"/>
              <a:chOff x="1376857" y="1692375"/>
              <a:chExt cx="316024" cy="1540902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418561" y="2958957"/>
                <a:ext cx="274320" cy="274320"/>
              </a:xfrm>
              <a:prstGeom prst="ellipse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399" tIns="45699" rIns="91399" bIns="45699" rtlCol="0" anchor="ctr"/>
              <a:lstStyle/>
              <a:p>
                <a:pPr algn="ctr"/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1376857" y="1692375"/>
                <a:ext cx="274320" cy="274320"/>
              </a:xfrm>
              <a:prstGeom prst="ellipse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399" tIns="45699" rIns="91399" bIns="45699" rtlCol="0" anchor="ctr"/>
              <a:lstStyle/>
              <a:p>
                <a:pPr algn="ctr"/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8" name="Straight Connector 27"/>
              <p:cNvCxnSpPr>
                <a:stCxn id="14" idx="4"/>
                <a:endCxn id="11" idx="0"/>
              </p:cNvCxnSpPr>
              <p:nvPr/>
            </p:nvCxnSpPr>
            <p:spPr>
              <a:xfrm>
                <a:off x="1514017" y="1966695"/>
                <a:ext cx="41704" cy="9922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72767" y="241185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Network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Link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1967" y="4517912"/>
            <a:ext cx="1528088" cy="1486505"/>
            <a:chOff x="221967" y="4517912"/>
            <a:chExt cx="1528088" cy="1486505"/>
          </a:xfrm>
        </p:grpSpPr>
        <p:grpSp>
          <p:nvGrpSpPr>
            <p:cNvPr id="31" name="Group 30"/>
            <p:cNvGrpSpPr/>
            <p:nvPr/>
          </p:nvGrpSpPr>
          <p:grpSpPr>
            <a:xfrm>
              <a:off x="1394767" y="4517912"/>
              <a:ext cx="355288" cy="1486505"/>
              <a:chOff x="1394767" y="4340112"/>
              <a:chExt cx="355288" cy="1486505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475735" y="4340112"/>
                <a:ext cx="274320" cy="274320"/>
              </a:xfrm>
              <a:prstGeom prst="ellipse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399" tIns="45699" rIns="91399" bIns="45699" rtlCol="0" anchor="ctr"/>
              <a:lstStyle/>
              <a:p>
                <a:pPr algn="ctr"/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1394767" y="5552297"/>
                <a:ext cx="274320" cy="274320"/>
              </a:xfrm>
              <a:prstGeom prst="ellipse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399" tIns="45699" rIns="91399" bIns="45699" rtlCol="0" anchor="ctr"/>
              <a:lstStyle/>
              <a:p>
                <a:pPr algn="ctr"/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409700" y="4584700"/>
                <a:ext cx="152400" cy="990600"/>
              </a:xfrm>
              <a:custGeom>
                <a:avLst/>
                <a:gdLst>
                  <a:gd name="connsiteX0" fmla="*/ 152400 w 152400"/>
                  <a:gd name="connsiteY0" fmla="*/ 0 h 990600"/>
                  <a:gd name="connsiteX1" fmla="*/ 88900 w 152400"/>
                  <a:gd name="connsiteY1" fmla="*/ 101600 h 990600"/>
                  <a:gd name="connsiteX2" fmla="*/ 76200 w 152400"/>
                  <a:gd name="connsiteY2" fmla="*/ 228600 h 990600"/>
                  <a:gd name="connsiteX3" fmla="*/ 76200 w 152400"/>
                  <a:gd name="connsiteY3" fmla="*/ 419100 h 990600"/>
                  <a:gd name="connsiteX4" fmla="*/ 25400 w 152400"/>
                  <a:gd name="connsiteY4" fmla="*/ 647700 h 990600"/>
                  <a:gd name="connsiteX5" fmla="*/ 12700 w 152400"/>
                  <a:gd name="connsiteY5" fmla="*/ 762000 h 990600"/>
                  <a:gd name="connsiteX6" fmla="*/ 0 w 152400"/>
                  <a:gd name="connsiteY6" fmla="*/ 99060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400" h="990600">
                    <a:moveTo>
                      <a:pt x="152400" y="0"/>
                    </a:moveTo>
                    <a:cubicBezTo>
                      <a:pt x="127000" y="31750"/>
                      <a:pt x="101600" y="63500"/>
                      <a:pt x="88900" y="101600"/>
                    </a:cubicBezTo>
                    <a:cubicBezTo>
                      <a:pt x="76200" y="139700"/>
                      <a:pt x="78317" y="175683"/>
                      <a:pt x="76200" y="228600"/>
                    </a:cubicBezTo>
                    <a:cubicBezTo>
                      <a:pt x="74083" y="281517"/>
                      <a:pt x="84667" y="349250"/>
                      <a:pt x="76200" y="419100"/>
                    </a:cubicBezTo>
                    <a:cubicBezTo>
                      <a:pt x="67733" y="488950"/>
                      <a:pt x="35983" y="590550"/>
                      <a:pt x="25400" y="647700"/>
                    </a:cubicBezTo>
                    <a:cubicBezTo>
                      <a:pt x="14817" y="704850"/>
                      <a:pt x="16933" y="704850"/>
                      <a:pt x="12700" y="762000"/>
                    </a:cubicBezTo>
                    <a:cubicBezTo>
                      <a:pt x="8467" y="819150"/>
                      <a:pt x="0" y="990600"/>
                      <a:pt x="0" y="9906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21967" y="4888350"/>
              <a:ext cx="875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Optical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Circuit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5CA0-268E-3347-B37F-37E6D2C54E53}" type="slidenum">
              <a:rPr lang="en-US" smtClean="0"/>
              <a:t>57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4867" y="159905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Seattle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67" y="3453250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Los Angels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367" y="431685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Seattle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6767" y="6031350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Los Angels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9800" y="3708400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</a:t>
            </a:r>
            <a:r>
              <a:rPr lang="en-US" dirty="0" smtClean="0"/>
              <a:t>switch (Router)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60900" y="61087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Optical switch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 flipV="1">
            <a:off x="3937000" y="3517900"/>
            <a:ext cx="812800" cy="375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4203700" y="5905500"/>
            <a:ext cx="457200" cy="387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4" grpId="0"/>
      <p:bldP spid="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/>
          <p:cNvSpPr/>
          <p:nvPr/>
        </p:nvSpPr>
        <p:spPr>
          <a:xfrm>
            <a:off x="2881376" y="57277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868676" y="55372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868676" y="46355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855976" y="44450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052576" y="57277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39876" y="55372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1052576" y="46228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039876" y="44323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 rot="5400000">
            <a:off x="2335276" y="5003800"/>
            <a:ext cx="649224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 rot="5400000">
            <a:off x="1204976" y="4991100"/>
            <a:ext cx="649224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765300" y="5549900"/>
            <a:ext cx="649224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65300" y="4445000"/>
            <a:ext cx="649224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Reconfigure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optical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layer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change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network-layer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topology</a:t>
            </a: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624914" y="4377843"/>
            <a:ext cx="2960708" cy="1554480"/>
            <a:chOff x="1539314" y="1837843"/>
            <a:chExt cx="2960708" cy="1554480"/>
          </a:xfrm>
        </p:grpSpPr>
        <p:sp>
          <p:nvSpPr>
            <p:cNvPr id="52" name="Oval 51"/>
            <p:cNvSpPr/>
            <p:nvPr/>
          </p:nvSpPr>
          <p:spPr>
            <a:xfrm>
              <a:off x="1539314" y="2930366"/>
              <a:ext cx="457200" cy="4572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399" tIns="45699" rIns="91399" bIns="45699" rtlCol="0" anchor="ctr"/>
            <a:lstStyle/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16319" y="1837843"/>
              <a:ext cx="4572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539314" y="1837843"/>
              <a:ext cx="457200" cy="457200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399" tIns="45699" rIns="91399" bIns="45699" rtlCol="0" anchor="ctr"/>
            <a:lstStyle/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042822" y="1842236"/>
              <a:ext cx="457200" cy="4572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399" tIns="45699" rIns="91399" bIns="45699" rtlCol="0" anchor="ctr"/>
            <a:lstStyle/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042822" y="2935123"/>
              <a:ext cx="457200" cy="4572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399" tIns="45699" rIns="91399" bIns="45699" rtlCol="0" anchor="ctr"/>
            <a:lstStyle/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34596" y="1842236"/>
              <a:ext cx="4572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16319" y="2935123"/>
              <a:ext cx="4572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34596" y="2935123"/>
              <a:ext cx="4572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85211" y="4398762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33681" y="4407898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5211" y="5496028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66960" y="5523436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66960" y="4400180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55786" y="4407898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65881" y="5482694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42524" y="5496028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54703" y="4508752"/>
            <a:ext cx="2103120" cy="1285314"/>
            <a:chOff x="1054703" y="4508752"/>
            <a:chExt cx="2103120" cy="1285314"/>
          </a:xfrm>
        </p:grpSpPr>
        <p:cxnSp>
          <p:nvCxnSpPr>
            <p:cNvPr id="68" name="Straight Arrow Connector 67"/>
            <p:cNvCxnSpPr/>
            <p:nvPr/>
          </p:nvCxnSpPr>
          <p:spPr>
            <a:xfrm flipH="1" flipV="1">
              <a:off x="1054703" y="4508752"/>
              <a:ext cx="2103120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1054703" y="5794066"/>
              <a:ext cx="2103120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1063839" y="4676837"/>
              <a:ext cx="415572" cy="924154"/>
              <a:chOff x="1063839" y="4676837"/>
              <a:chExt cx="415572" cy="924154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1470274" y="4676837"/>
                <a:ext cx="0" cy="91440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1063839" y="4683557"/>
                <a:ext cx="41148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 flipV="1">
                <a:off x="1067931" y="5600991"/>
                <a:ext cx="41148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2723024" y="4692693"/>
              <a:ext cx="429754" cy="914400"/>
              <a:chOff x="2723024" y="4692693"/>
              <a:chExt cx="429754" cy="914400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3024" y="4692693"/>
                <a:ext cx="41148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2741298" y="5600991"/>
                <a:ext cx="41148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2732161" y="4692693"/>
                <a:ext cx="0" cy="91440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Straight Connector 77"/>
          <p:cNvCxnSpPr/>
          <p:nvPr/>
        </p:nvCxnSpPr>
        <p:spPr>
          <a:xfrm>
            <a:off x="577850" y="4064106"/>
            <a:ext cx="822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003255" y="4878402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Optical Layer</a:t>
            </a:r>
            <a:endParaRPr lang="en-US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06400" y="6273800"/>
            <a:ext cx="83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Router</a:t>
            </a:r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168400" y="6273800"/>
            <a:ext cx="15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Switch</a:t>
            </a:r>
            <a:endParaRPr lang="en-US" dirty="0"/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838200" y="603250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1524000" y="603250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56855" y="1586022"/>
            <a:ext cx="4992401" cy="2221418"/>
            <a:chOff x="1056855" y="1586022"/>
            <a:chExt cx="4992401" cy="2221418"/>
          </a:xfrm>
        </p:grpSpPr>
        <p:grpSp>
          <p:nvGrpSpPr>
            <p:cNvPr id="127" name="Group 126"/>
            <p:cNvGrpSpPr/>
            <p:nvPr/>
          </p:nvGrpSpPr>
          <p:grpSpPr>
            <a:xfrm>
              <a:off x="1074588" y="2084512"/>
              <a:ext cx="2072323" cy="1722928"/>
              <a:chOff x="1074588" y="1767012"/>
              <a:chExt cx="2072323" cy="172292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43782" y="1880336"/>
                <a:ext cx="1645029" cy="1545330"/>
                <a:chOff x="5104582" y="1842236"/>
                <a:chExt cx="1645029" cy="154533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561782" y="2070836"/>
                  <a:ext cx="7306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5104582" y="1842236"/>
                  <a:ext cx="1645029" cy="1545330"/>
                  <a:chOff x="5104582" y="1842236"/>
                  <a:chExt cx="1645029" cy="154533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5104582" y="1842236"/>
                    <a:ext cx="457200" cy="457200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1399" tIns="45699" rIns="91399" bIns="45699" rtlCol="0" anchor="ctr"/>
                  <a:lstStyle/>
                  <a:p>
                    <a:pPr algn="ctr"/>
                    <a:endParaRPr lang="en-US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6292411" y="1842236"/>
                    <a:ext cx="457200" cy="457200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1399" tIns="45699" rIns="91399" bIns="45699" rtlCol="0" anchor="ctr"/>
                  <a:lstStyle/>
                  <a:p>
                    <a:pPr algn="ctr"/>
                    <a:endParaRPr lang="en-US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5104582" y="2930366"/>
                    <a:ext cx="457200" cy="457200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1399" tIns="45699" rIns="91399" bIns="45699" rtlCol="0" anchor="ctr"/>
                  <a:lstStyle/>
                  <a:p>
                    <a:pPr algn="ctr"/>
                    <a:endParaRPr lang="en-US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6292411" y="2930366"/>
                    <a:ext cx="457200" cy="457200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1399" tIns="45699" rIns="91399" bIns="45699" rtlCol="0" anchor="ctr"/>
                  <a:lstStyle/>
                  <a:p>
                    <a:pPr algn="ctr"/>
                    <a:endParaRPr lang="en-US" dirty="0"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5333182" y="2299436"/>
                  <a:ext cx="0" cy="63093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521011" y="2299436"/>
                  <a:ext cx="0" cy="63093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5561782" y="3158966"/>
                  <a:ext cx="7306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1301606" y="1915134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0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14072" y="299412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2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59022" y="299412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68159" y="190599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822149" y="1767012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4588" y="2386104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30710" y="2386104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85095" y="3151386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3977855" y="266552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Network Layer</a:t>
              </a:r>
              <a:endParaRPr lang="en-US" sz="2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56855" y="1586022"/>
              <a:ext cx="2184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Configuration A</a:t>
              </a:r>
              <a:endParaRPr lang="en-US" sz="2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5CA0-268E-3347-B37F-37E6D2C54E53}" type="slidenum">
              <a:rPr lang="en-US" smtClean="0"/>
              <a:t>58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247900" y="5270500"/>
            <a:ext cx="2159807" cy="1372632"/>
            <a:chOff x="2247900" y="5270500"/>
            <a:chExt cx="2159807" cy="1372632"/>
          </a:xfrm>
        </p:grpSpPr>
        <p:sp>
          <p:nvSpPr>
            <p:cNvPr id="74" name="TextBox 73"/>
            <p:cNvSpPr txBox="1"/>
            <p:nvPr/>
          </p:nvSpPr>
          <p:spPr>
            <a:xfrm>
              <a:off x="2781300" y="6273800"/>
              <a:ext cx="1626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Optical Circuits</a:t>
              </a:r>
              <a:endParaRPr lang="en-US" dirty="0"/>
            </a:p>
          </p:txBody>
        </p:sp>
        <p:cxnSp>
          <p:nvCxnSpPr>
            <p:cNvPr id="79" name="Straight Arrow Connector 78"/>
            <p:cNvCxnSpPr>
              <a:stCxn id="74" idx="0"/>
            </p:cNvCxnSpPr>
            <p:nvPr/>
          </p:nvCxnSpPr>
          <p:spPr>
            <a:xfrm flipH="1" flipV="1">
              <a:off x="2247900" y="5803900"/>
              <a:ext cx="1346604" cy="469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0"/>
            </p:cNvCxnSpPr>
            <p:nvPr/>
          </p:nvCxnSpPr>
          <p:spPr>
            <a:xfrm flipH="1" flipV="1">
              <a:off x="2730500" y="5270500"/>
              <a:ext cx="864004" cy="1003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03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Many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594170" y="52392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156270" y="46550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724470" y="60774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616770" y="48963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184970" y="59504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2"/>
            <a:endCxn id="9" idx="5"/>
          </p:cNvCxnSpPr>
          <p:nvPr/>
        </p:nvCxnSpPr>
        <p:spPr>
          <a:xfrm flipH="1" flipV="1">
            <a:off x="2984415" y="5629456"/>
            <a:ext cx="740055" cy="676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2"/>
            <a:endCxn id="11" idx="6"/>
          </p:cNvCxnSpPr>
          <p:nvPr/>
        </p:nvCxnSpPr>
        <p:spPr>
          <a:xfrm flipH="1">
            <a:off x="4181670" y="6179011"/>
            <a:ext cx="1003300" cy="127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1727200" y="5467811"/>
            <a:ext cx="866970" cy="588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4"/>
            <a:endCxn id="13" idx="7"/>
          </p:cNvCxnSpPr>
          <p:nvPr/>
        </p:nvCxnSpPr>
        <p:spPr>
          <a:xfrm flipH="1">
            <a:off x="5575215" y="5353511"/>
            <a:ext cx="270155" cy="6638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7"/>
          </p:cNvCxnSpPr>
          <p:nvPr/>
        </p:nvCxnSpPr>
        <p:spPr>
          <a:xfrm flipH="1">
            <a:off x="6007015" y="4724400"/>
            <a:ext cx="1104985" cy="23886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5"/>
          </p:cNvCxnSpPr>
          <p:nvPr/>
        </p:nvCxnSpPr>
        <p:spPr>
          <a:xfrm flipH="1" flipV="1">
            <a:off x="5575215" y="6340656"/>
            <a:ext cx="1511385" cy="32684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9" idx="7"/>
          </p:cNvCxnSpPr>
          <p:nvPr/>
        </p:nvCxnSpPr>
        <p:spPr>
          <a:xfrm flipH="1">
            <a:off x="2984415" y="4883611"/>
            <a:ext cx="1171855" cy="4225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10" idx="6"/>
          </p:cNvCxnSpPr>
          <p:nvPr/>
        </p:nvCxnSpPr>
        <p:spPr>
          <a:xfrm flipH="1" flipV="1">
            <a:off x="4613470" y="4883611"/>
            <a:ext cx="1070255" cy="796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  <a:endCxn id="13" idx="1"/>
          </p:cNvCxnSpPr>
          <p:nvPr/>
        </p:nvCxnSpPr>
        <p:spPr>
          <a:xfrm>
            <a:off x="4546515" y="5045256"/>
            <a:ext cx="705410" cy="9721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62100" y="576580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Network</a:t>
            </a:r>
          </a:p>
        </p:txBody>
      </p:sp>
      <p:sp>
        <p:nvSpPr>
          <p:cNvPr id="20" name="Multiply 19"/>
          <p:cNvSpPr>
            <a:spLocks noChangeAspect="1"/>
          </p:cNvSpPr>
          <p:nvPr/>
        </p:nvSpPr>
        <p:spPr>
          <a:xfrm>
            <a:off x="3369575" y="4859189"/>
            <a:ext cx="452642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Eric\AppData\Local\Microsoft\Windows\Temporary Internet Files\Content.IE5\CYD2U0ZP\MC90043593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5882" y="4341795"/>
            <a:ext cx="981400" cy="776306"/>
          </a:xfrm>
          <a:prstGeom prst="rect">
            <a:avLst/>
          </a:prstGeom>
          <a:noFill/>
        </p:spPr>
      </p:pic>
      <p:sp>
        <p:nvSpPr>
          <p:cNvPr id="22" name="Multiply 21"/>
          <p:cNvSpPr>
            <a:spLocks noChangeAspect="1"/>
          </p:cNvSpPr>
          <p:nvPr/>
        </p:nvSpPr>
        <p:spPr>
          <a:xfrm>
            <a:off x="3725175" y="6078389"/>
            <a:ext cx="452642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6800" y="1879600"/>
            <a:ext cx="185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Traffic shift</a:t>
            </a:r>
          </a:p>
        </p:txBody>
      </p:sp>
      <p:sp>
        <p:nvSpPr>
          <p:cNvPr id="24" name="Right Arrow 23"/>
          <p:cNvSpPr/>
          <p:nvPr/>
        </p:nvSpPr>
        <p:spPr>
          <a:xfrm rot="20436282">
            <a:off x="3016039" y="4517991"/>
            <a:ext cx="804672" cy="548640"/>
          </a:xfrm>
          <a:prstGeom prst="rightArrow">
            <a:avLst/>
          </a:prstGeom>
          <a:solidFill>
            <a:srgbClr val="FE3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288013">
            <a:off x="4422660" y="5632683"/>
            <a:ext cx="807208" cy="182880"/>
          </a:xfrm>
          <a:prstGeom prst="rightArrow">
            <a:avLst/>
          </a:prstGeom>
          <a:solidFill>
            <a:srgbClr val="FE3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62837">
            <a:off x="4868700" y="4439744"/>
            <a:ext cx="807208" cy="457200"/>
          </a:xfrm>
          <a:prstGeom prst="rightArrow">
            <a:avLst/>
          </a:prstGeom>
          <a:solidFill>
            <a:srgbClr val="FE3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5300" y="3238500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Host mobility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35400" y="1676400"/>
            <a:ext cx="205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Cyber attack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8100" y="2235200"/>
            <a:ext cx="219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Device failure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6600" y="2819400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overload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18200" y="3416300"/>
            <a:ext cx="249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Device upgrade</a:t>
            </a:r>
          </a:p>
        </p:txBody>
      </p:sp>
    </p:spTree>
    <p:extLst>
      <p:ext uri="{BB962C8B-B14F-4D97-AF65-F5344CB8AC3E}">
        <p14:creationId xmlns:p14="http://schemas.microsoft.com/office/powerpoint/2010/main" val="21262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/>
          <p:cNvSpPr/>
          <p:nvPr/>
        </p:nvSpPr>
        <p:spPr>
          <a:xfrm>
            <a:off x="2881376" y="57277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868676" y="55372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868676" y="46355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855976" y="44450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052576" y="57277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39876" y="55372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1052576" y="46228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039876" y="4432300"/>
            <a:ext cx="274320" cy="137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 rot="5400000">
            <a:off x="2335276" y="5003800"/>
            <a:ext cx="649224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 rot="5400000">
            <a:off x="1204976" y="4991100"/>
            <a:ext cx="649224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765300" y="5549900"/>
            <a:ext cx="649224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65300" y="4445000"/>
            <a:ext cx="649224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Reconfigure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optical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layer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change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network-layer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topology</a:t>
            </a: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624914" y="4377843"/>
            <a:ext cx="2960708" cy="1554480"/>
            <a:chOff x="1539314" y="1837843"/>
            <a:chExt cx="2960708" cy="1554480"/>
          </a:xfrm>
        </p:grpSpPr>
        <p:sp>
          <p:nvSpPr>
            <p:cNvPr id="52" name="Oval 51"/>
            <p:cNvSpPr/>
            <p:nvPr/>
          </p:nvSpPr>
          <p:spPr>
            <a:xfrm>
              <a:off x="1539314" y="2930366"/>
              <a:ext cx="457200" cy="4572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399" tIns="45699" rIns="91399" bIns="45699" rtlCol="0" anchor="ctr"/>
            <a:lstStyle/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16319" y="1837843"/>
              <a:ext cx="4572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539314" y="1837843"/>
              <a:ext cx="457200" cy="457200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399" tIns="45699" rIns="91399" bIns="45699" rtlCol="0" anchor="ctr"/>
            <a:lstStyle/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042822" y="1842236"/>
              <a:ext cx="457200" cy="4572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399" tIns="45699" rIns="91399" bIns="45699" rtlCol="0" anchor="ctr"/>
            <a:lstStyle/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042822" y="2935123"/>
              <a:ext cx="457200" cy="4572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399" tIns="45699" rIns="91399" bIns="45699" rtlCol="0" anchor="ctr"/>
            <a:lstStyle/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34596" y="1842236"/>
              <a:ext cx="4572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16319" y="2935123"/>
              <a:ext cx="4572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34596" y="2935123"/>
              <a:ext cx="4572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85211" y="4398762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33681" y="4407898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5211" y="5496028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66960" y="5523436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66960" y="4400180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55786" y="4407898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65881" y="5482694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42524" y="5496028"/>
            <a:ext cx="5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54703" y="4508752"/>
            <a:ext cx="2103120" cy="1285314"/>
            <a:chOff x="1054703" y="4508752"/>
            <a:chExt cx="2103120" cy="1285314"/>
          </a:xfrm>
        </p:grpSpPr>
        <p:cxnSp>
          <p:nvCxnSpPr>
            <p:cNvPr id="68" name="Straight Arrow Connector 67"/>
            <p:cNvCxnSpPr/>
            <p:nvPr/>
          </p:nvCxnSpPr>
          <p:spPr>
            <a:xfrm flipH="1" flipV="1">
              <a:off x="1054703" y="4508752"/>
              <a:ext cx="2103120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1054703" y="5794066"/>
              <a:ext cx="2103120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1063839" y="4676837"/>
              <a:ext cx="415572" cy="924154"/>
              <a:chOff x="1063839" y="4676837"/>
              <a:chExt cx="415572" cy="924154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1470274" y="4676837"/>
                <a:ext cx="0" cy="91440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1063839" y="4683557"/>
                <a:ext cx="41148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 flipV="1">
                <a:off x="1067931" y="5600991"/>
                <a:ext cx="41148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2723024" y="4692693"/>
              <a:ext cx="429754" cy="914400"/>
              <a:chOff x="2723024" y="4692693"/>
              <a:chExt cx="429754" cy="914400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3024" y="4692693"/>
                <a:ext cx="41148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2741298" y="5600991"/>
                <a:ext cx="41148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2732161" y="4692693"/>
                <a:ext cx="0" cy="91440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Straight Connector 77"/>
          <p:cNvCxnSpPr/>
          <p:nvPr/>
        </p:nvCxnSpPr>
        <p:spPr>
          <a:xfrm>
            <a:off x="577850" y="4064106"/>
            <a:ext cx="822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74588" y="2084512"/>
            <a:ext cx="7857568" cy="1722928"/>
            <a:chOff x="1074588" y="2084512"/>
            <a:chExt cx="7857568" cy="1722928"/>
          </a:xfrm>
        </p:grpSpPr>
        <p:grpSp>
          <p:nvGrpSpPr>
            <p:cNvPr id="127" name="Group 126"/>
            <p:cNvGrpSpPr/>
            <p:nvPr/>
          </p:nvGrpSpPr>
          <p:grpSpPr>
            <a:xfrm>
              <a:off x="1074588" y="2084512"/>
              <a:ext cx="2072323" cy="1722928"/>
              <a:chOff x="1074588" y="1767012"/>
              <a:chExt cx="2072323" cy="172292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43782" y="1880336"/>
                <a:ext cx="1645029" cy="1545330"/>
                <a:chOff x="5104582" y="1842236"/>
                <a:chExt cx="1645029" cy="154533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561782" y="2070836"/>
                  <a:ext cx="7306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5104582" y="1842236"/>
                  <a:ext cx="1645029" cy="1545330"/>
                  <a:chOff x="5104582" y="1842236"/>
                  <a:chExt cx="1645029" cy="154533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5104582" y="1842236"/>
                    <a:ext cx="457200" cy="457200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1399" tIns="45699" rIns="91399" bIns="45699" rtlCol="0" anchor="ctr"/>
                  <a:lstStyle/>
                  <a:p>
                    <a:pPr algn="ctr"/>
                    <a:endParaRPr lang="en-US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6292411" y="1842236"/>
                    <a:ext cx="457200" cy="457200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1399" tIns="45699" rIns="91399" bIns="45699" rtlCol="0" anchor="ctr"/>
                  <a:lstStyle/>
                  <a:p>
                    <a:pPr algn="ctr"/>
                    <a:endParaRPr lang="en-US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5104582" y="2930366"/>
                    <a:ext cx="457200" cy="457200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1399" tIns="45699" rIns="91399" bIns="45699" rtlCol="0" anchor="ctr"/>
                  <a:lstStyle/>
                  <a:p>
                    <a:pPr algn="ctr"/>
                    <a:endParaRPr lang="en-US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6292411" y="2930366"/>
                    <a:ext cx="457200" cy="457200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1399" tIns="45699" rIns="91399" bIns="45699" rtlCol="0" anchor="ctr"/>
                  <a:lstStyle/>
                  <a:p>
                    <a:pPr algn="ctr"/>
                    <a:endParaRPr lang="en-US" dirty="0"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5333182" y="2299436"/>
                  <a:ext cx="0" cy="63093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521011" y="2299436"/>
                  <a:ext cx="0" cy="63093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5561782" y="3158966"/>
                  <a:ext cx="7306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1301606" y="1915134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0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14072" y="299412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2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59022" y="299412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68159" y="190599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822149" y="1767012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4588" y="2386104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30710" y="2386104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85095" y="3151386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6860755" y="274172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Network Layer</a:t>
              </a:r>
              <a:endParaRPr lang="en-US" sz="24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987755" y="4903802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Optical Layer</a:t>
            </a:r>
            <a:endParaRPr lang="en-US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06400" y="6273800"/>
            <a:ext cx="83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Router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168400" y="6273800"/>
            <a:ext cx="15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Switch</a:t>
            </a:r>
            <a:endParaRPr lang="en-US" dirty="0"/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838200" y="603250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1524000" y="603250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56855" y="1586022"/>
            <a:ext cx="2184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Configuration A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092014" y="1586022"/>
            <a:ext cx="3058247" cy="4354451"/>
            <a:chOff x="4092014" y="1586022"/>
            <a:chExt cx="3058247" cy="4354451"/>
          </a:xfrm>
        </p:grpSpPr>
        <p:grpSp>
          <p:nvGrpSpPr>
            <p:cNvPr id="3" name="Group 2"/>
            <p:cNvGrpSpPr/>
            <p:nvPr/>
          </p:nvGrpSpPr>
          <p:grpSpPr>
            <a:xfrm>
              <a:off x="4092014" y="4385993"/>
              <a:ext cx="3058247" cy="1554480"/>
              <a:chOff x="4092014" y="4385993"/>
              <a:chExt cx="3058247" cy="155448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6348476" y="5727700"/>
                <a:ext cx="274320" cy="137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335776" y="5537200"/>
                <a:ext cx="274320" cy="137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348476" y="4648200"/>
                <a:ext cx="274320" cy="137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6335776" y="4457700"/>
                <a:ext cx="274320" cy="137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519676" y="5740400"/>
                <a:ext cx="274320" cy="137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4506976" y="5549900"/>
                <a:ext cx="274320" cy="137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519676" y="4648200"/>
                <a:ext cx="274320" cy="137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506976" y="4457700"/>
                <a:ext cx="274320" cy="137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5400000">
                <a:off x="5802376" y="5003800"/>
                <a:ext cx="649224" cy="3200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rot="5400000">
                <a:off x="4684776" y="5003800"/>
                <a:ext cx="649224" cy="3200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245100" y="5562600"/>
                <a:ext cx="649224" cy="3200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245100" y="4457700"/>
                <a:ext cx="649224" cy="3200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4092014" y="4385993"/>
                <a:ext cx="2960708" cy="1554480"/>
                <a:chOff x="1539314" y="4302229"/>
                <a:chExt cx="2960708" cy="155448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539314" y="5394752"/>
                  <a:ext cx="457200" cy="457200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1399" tIns="45699" rIns="91399" bIns="45699" rtlCol="0" anchor="ctr"/>
                <a:lstStyle/>
                <a:p>
                  <a:pPr algn="ctr"/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16319" y="4302229"/>
                  <a:ext cx="457200" cy="45720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539314" y="4302229"/>
                  <a:ext cx="457200" cy="457200"/>
                </a:xfrm>
                <a:prstGeom prst="ellipse">
                  <a:avLst/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1399" tIns="45699" rIns="91399" bIns="45699" rtlCol="0" anchor="ctr"/>
                <a:lstStyle/>
                <a:p>
                  <a:pPr algn="ctr"/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042822" y="4306622"/>
                  <a:ext cx="457200" cy="457200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1399" tIns="45699" rIns="91399" bIns="45699" rtlCol="0" anchor="ctr"/>
                <a:lstStyle/>
                <a:p>
                  <a:pPr algn="ctr"/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042822" y="5399509"/>
                  <a:ext cx="457200" cy="457200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1399" tIns="45699" rIns="91399" bIns="45699" rtlCol="0" anchor="ctr"/>
                <a:lstStyle/>
                <a:p>
                  <a:pPr algn="ctr"/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334596" y="4306622"/>
                  <a:ext cx="457200" cy="45720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16319" y="5399509"/>
                  <a:ext cx="457200" cy="45720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334596" y="5399509"/>
                  <a:ext cx="457200" cy="45720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4152311" y="4406912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0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800781" y="441604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O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0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152311" y="550417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2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634060" y="5531586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634060" y="4408330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922886" y="441604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O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932981" y="5490844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O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809624" y="550417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O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2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 flipV="1">
                <a:off x="4521803" y="4516902"/>
                <a:ext cx="2103120" cy="0"/>
              </a:xfrm>
              <a:prstGeom prst="straightConnector1">
                <a:avLst/>
              </a:prstGeom>
              <a:ln w="38100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 flipV="1">
                <a:off x="4521803" y="5802216"/>
                <a:ext cx="2103120" cy="0"/>
              </a:xfrm>
              <a:prstGeom prst="straightConnector1">
                <a:avLst/>
              </a:prstGeom>
              <a:ln w="38100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 flipV="1">
                <a:off x="4525761" y="4717160"/>
                <a:ext cx="210312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H="1" flipV="1">
                <a:off x="4521404" y="5615081"/>
                <a:ext cx="2103120" cy="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4621982" y="2028217"/>
              <a:ext cx="1740578" cy="1849933"/>
              <a:chOff x="5104582" y="3780817"/>
              <a:chExt cx="1740578" cy="1849933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 flipH="1">
                <a:off x="5561782" y="4101918"/>
                <a:ext cx="73062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5104582" y="3945886"/>
                <a:ext cx="1645029" cy="1545330"/>
                <a:chOff x="5104582" y="4306622"/>
                <a:chExt cx="1645029" cy="1545330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5104582" y="4306622"/>
                  <a:ext cx="457200" cy="457200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1399" tIns="45699" rIns="91399" bIns="45699" rtlCol="0" anchor="ctr"/>
                <a:lstStyle/>
                <a:p>
                  <a:pPr algn="ctr"/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292411" y="4306622"/>
                  <a:ext cx="457200" cy="457200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1399" tIns="45699" rIns="91399" bIns="45699" rtlCol="0" anchor="ctr"/>
                <a:lstStyle/>
                <a:p>
                  <a:pPr algn="ctr"/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104582" y="5394752"/>
                  <a:ext cx="457200" cy="457200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1399" tIns="45699" rIns="91399" bIns="45699" rtlCol="0" anchor="ctr"/>
                <a:lstStyle/>
                <a:p>
                  <a:pPr algn="ctr"/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6292411" y="5394752"/>
                  <a:ext cx="457200" cy="457200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1399" tIns="45699" rIns="91399" bIns="45699" rtlCol="0" anchor="ctr"/>
                <a:lstStyle/>
                <a:p>
                  <a:pPr algn="ctr"/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5561782" y="5326113"/>
                <a:ext cx="73062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5162406" y="3980684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0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174872" y="505967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2</a:t>
                </a:r>
                <a:endParaRPr 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319822" y="505967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328959" y="3971548"/>
                <a:ext cx="51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678607" y="3780817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/>
                    <a:cs typeface="Times New Roman"/>
                  </a:rPr>
                  <a:t>1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678607" y="5292196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 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5561782" y="4243463"/>
                <a:ext cx="73062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5682949" y="4207952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/>
                    <a:cs typeface="Times New Roman"/>
                  </a:rPr>
                  <a:t>1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0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44" name="Straight Arrow Connector 143"/>
              <p:cNvCxnSpPr/>
              <p:nvPr/>
            </p:nvCxnSpPr>
            <p:spPr>
              <a:xfrm flipH="1">
                <a:off x="5561782" y="5177226"/>
                <a:ext cx="73062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5678607" y="4847743"/>
                <a:ext cx="516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10 </a:t>
                </a:r>
                <a:endParaRPr lang="en-US" sz="1600" baseline="-25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4409655" y="1586022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Configuration B</a:t>
              </a:r>
              <a:endParaRPr lang="en-US" sz="240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5CA0-268E-3347-B37F-37E6D2C54E53}" type="slidenum">
              <a:rPr lang="en-US" smtClean="0"/>
              <a:t>59</a:t>
            </a:fld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419600" y="627380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Wavelength Multiplexing</a:t>
            </a:r>
            <a:endParaRPr lang="en-US" dirty="0"/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5549900" y="603250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Reduce </a:t>
            </a:r>
            <a:r>
              <a:rPr lang="en-US" altLang="zh-CN" sz="3600" dirty="0" smtClean="0"/>
              <a:t>transfer </a:t>
            </a:r>
            <a:r>
              <a:rPr lang="en-US" altLang="zh-CN" sz="3600" dirty="0"/>
              <a:t>completion</a:t>
            </a:r>
            <a:r>
              <a:rPr lang="en-US" altLang="zh-CN" sz="3600" dirty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/>
              <a:t>time</a:t>
            </a:r>
            <a:br>
              <a:rPr lang="en-US" altLang="zh-CN" sz="3600" dirty="0" smtClean="0"/>
            </a:br>
            <a:r>
              <a:rPr lang="en-US" altLang="zh-CN" sz="3600" dirty="0" smtClean="0"/>
              <a:t>by </a:t>
            </a:r>
            <a:r>
              <a:rPr lang="en-US" altLang="zh-CN" sz="3600" dirty="0"/>
              <a:t>topology reconfiguration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5CA0-268E-3347-B37F-37E6D2C54E53}" type="slidenum">
              <a:rPr lang="en-US" smtClean="0"/>
              <a:t>60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38668" y="1752600"/>
            <a:ext cx="2121932" cy="4648200"/>
            <a:chOff x="138668" y="1752600"/>
            <a:chExt cx="2121932" cy="4648200"/>
          </a:xfrm>
        </p:grpSpPr>
        <p:grpSp>
          <p:nvGrpSpPr>
            <p:cNvPr id="165" name="Group 164"/>
            <p:cNvGrpSpPr/>
            <p:nvPr/>
          </p:nvGrpSpPr>
          <p:grpSpPr>
            <a:xfrm>
              <a:off x="243042" y="1752600"/>
              <a:ext cx="2017558" cy="4648200"/>
              <a:chOff x="243042" y="1752600"/>
              <a:chExt cx="2017558" cy="46482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43042" y="2522992"/>
                <a:ext cx="1854036" cy="2709835"/>
                <a:chOff x="-222474" y="1629961"/>
                <a:chExt cx="1854036" cy="2709835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-174990" y="2183363"/>
                  <a:ext cx="1740578" cy="1545330"/>
                  <a:chOff x="-174990" y="2183363"/>
                  <a:chExt cx="1740578" cy="1545330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-174990" y="2183363"/>
                    <a:ext cx="1645029" cy="1545330"/>
                    <a:chOff x="5104582" y="1842236"/>
                    <a:chExt cx="1645029" cy="1545330"/>
                  </a:xfrm>
                </p:grpSpPr>
                <p:cxnSp>
                  <p:nvCxnSpPr>
                    <p:cNvPr id="19" name="Straight Arrow Connector 18"/>
                    <p:cNvCxnSpPr>
                      <a:stCxn id="25" idx="2"/>
                      <a:endCxn id="24" idx="6"/>
                    </p:cNvCxnSpPr>
                    <p:nvPr/>
                  </p:nvCxnSpPr>
                  <p:spPr>
                    <a:xfrm flipH="1">
                      <a:off x="5561782" y="2070836"/>
                      <a:ext cx="730629" cy="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5104582" y="1842236"/>
                      <a:ext cx="1645029" cy="1545330"/>
                      <a:chOff x="5104582" y="1842236"/>
                      <a:chExt cx="1645029" cy="1545330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5104582" y="184223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5" name="Oval 24"/>
                      <p:cNvSpPr/>
                      <p:nvPr/>
                    </p:nvSpPr>
                    <p:spPr>
                      <a:xfrm>
                        <a:off x="6292411" y="184223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6" name="Oval 25"/>
                      <p:cNvSpPr/>
                      <p:nvPr/>
                    </p:nvSpPr>
                    <p:spPr>
                      <a:xfrm>
                        <a:off x="5104582" y="293036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6292411" y="293036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cxnSp>
                  <p:nvCxnSpPr>
                    <p:cNvPr id="21" name="Straight Arrow Connector 20"/>
                    <p:cNvCxnSpPr>
                      <a:stCxn id="24" idx="4"/>
                      <a:endCxn id="26" idx="0"/>
                    </p:cNvCxnSpPr>
                    <p:nvPr/>
                  </p:nvCxnSpPr>
                  <p:spPr>
                    <a:xfrm>
                      <a:off x="5333182" y="2299436"/>
                      <a:ext cx="0" cy="63093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/>
                    <p:cNvCxnSpPr>
                      <a:stCxn id="25" idx="4"/>
                      <a:endCxn id="27" idx="0"/>
                    </p:cNvCxnSpPr>
                    <p:nvPr/>
                  </p:nvCxnSpPr>
                  <p:spPr>
                    <a:xfrm>
                      <a:off x="6521011" y="2299436"/>
                      <a:ext cx="0" cy="63093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>
                      <a:stCxn id="27" idx="2"/>
                      <a:endCxn id="26" idx="6"/>
                    </p:cNvCxnSpPr>
                    <p:nvPr/>
                  </p:nvCxnSpPr>
                  <p:spPr>
                    <a:xfrm flipH="1">
                      <a:off x="5561782" y="3158966"/>
                      <a:ext cx="730629" cy="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-117166" y="2218161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-104700" y="3297155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040250" y="3297155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>
                        <a:latin typeface="Times New Roman"/>
                        <a:cs typeface="Times New Roman"/>
                      </a:rPr>
                      <a:t>3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49387" y="2209025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>
                        <a:latin typeface="Times New Roman"/>
                        <a:cs typeface="Times New Roman"/>
                      </a:rPr>
                      <a:t>1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29643" y="2373384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3180" y="2755122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82347" y="2755122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48181" y="3170610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-57382" y="2023331"/>
                  <a:ext cx="1371600" cy="0"/>
                </a:xfrm>
                <a:prstGeom prst="straightConnector1">
                  <a:avLst/>
                </a:prstGeom>
                <a:ln w="38100" cmpd="sng">
                  <a:solidFill>
                    <a:schemeClr val="accent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-173416" y="1629961"/>
                  <a:ext cx="17875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/>
                      </a:solidFill>
                      <a:latin typeface="Corbel" charset="0"/>
                      <a:ea typeface="Corbel" charset="0"/>
                      <a:cs typeface="Corbel" charset="0"/>
                    </a:rPr>
                    <a:t>F</a:t>
                  </a:r>
                  <a:r>
                    <a:rPr lang="en-US" baseline="-25000" dirty="0" smtClean="0">
                      <a:solidFill>
                        <a:schemeClr val="accent1"/>
                      </a:solidFill>
                      <a:latin typeface="Corbel" charset="0"/>
                      <a:ea typeface="Corbel" charset="0"/>
                      <a:cs typeface="Corbel" charset="0"/>
                    </a:rPr>
                    <a:t>0</a:t>
                  </a:r>
                  <a:r>
                    <a:rPr lang="en-US" dirty="0" smtClean="0">
                      <a:solidFill>
                        <a:schemeClr val="accent1"/>
                      </a:solidFill>
                      <a:latin typeface="Corbel" charset="0"/>
                      <a:ea typeface="Corbel" charset="0"/>
                      <a:cs typeface="Corbel" charset="0"/>
                    </a:rPr>
                    <a:t>(Demand=10)</a:t>
                  </a:r>
                  <a:endParaRPr lang="en-US" baseline="-25000" dirty="0">
                    <a:solidFill>
                      <a:schemeClr val="accent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-57382" y="3878028"/>
                  <a:ext cx="1371600" cy="0"/>
                </a:xfrm>
                <a:prstGeom prst="straightConnector1">
                  <a:avLst/>
                </a:prstGeom>
                <a:ln w="38100" cmpd="sng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-222474" y="3970464"/>
                  <a:ext cx="18540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2"/>
                      </a:solidFill>
                      <a:latin typeface="Corbel" charset="0"/>
                      <a:ea typeface="Corbel" charset="0"/>
                      <a:cs typeface="Corbel" charset="0"/>
                    </a:rPr>
                    <a:t>F</a:t>
                  </a:r>
                  <a:r>
                    <a:rPr lang="en-US" baseline="-25000" dirty="0">
                      <a:solidFill>
                        <a:schemeClr val="accent2"/>
                      </a:solidFill>
                      <a:latin typeface="Corbel" charset="0"/>
                      <a:ea typeface="Corbel" charset="0"/>
                      <a:cs typeface="Corbel" charset="0"/>
                    </a:rPr>
                    <a:t>1</a:t>
                  </a:r>
                  <a:r>
                    <a:rPr lang="en-US" dirty="0" smtClean="0">
                      <a:solidFill>
                        <a:schemeClr val="accent2"/>
                      </a:solidFill>
                      <a:latin typeface="Corbel" charset="0"/>
                      <a:ea typeface="Corbel" charset="0"/>
                      <a:cs typeface="Corbel" charset="0"/>
                    </a:rPr>
                    <a:t>(Demand=10)</a:t>
                  </a:r>
                  <a:endParaRPr lang="en-US" baseline="-25000" dirty="0">
                    <a:solidFill>
                      <a:schemeClr val="accent2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260600" y="1828800"/>
                <a:ext cx="0" cy="45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571500" y="1752600"/>
                <a:ext cx="787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Plan A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38668" y="5529575"/>
              <a:ext cx="2096290" cy="831755"/>
              <a:chOff x="138668" y="5529575"/>
              <a:chExt cx="2096290" cy="831755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>
                <a:off x="473295" y="5545623"/>
                <a:ext cx="0" cy="54864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tangle 125"/>
              <p:cNvSpPr/>
              <p:nvPr/>
            </p:nvSpPr>
            <p:spPr>
              <a:xfrm>
                <a:off x="478184" y="5633587"/>
                <a:ext cx="1097280" cy="137160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8184" y="5843917"/>
                <a:ext cx="1097280" cy="13716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41717" y="5529575"/>
                <a:ext cx="6474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sz="1400" baseline="-25000" dirty="0" smtClean="0">
                    <a:latin typeface="Times New Roman"/>
                    <a:cs typeface="Times New Roman"/>
                  </a:rPr>
                  <a:t>0</a:t>
                </a:r>
                <a:endParaRPr lang="en-US" sz="1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38668" y="5751759"/>
                <a:ext cx="6474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sz="1400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369701" y="6022674"/>
                <a:ext cx="1865257" cy="338656"/>
                <a:chOff x="9094601" y="2264279"/>
                <a:chExt cx="1865257" cy="338656"/>
              </a:xfrm>
            </p:grpSpPr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9185495" y="2318634"/>
                  <a:ext cx="1645920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/>
                <p:cNvSpPr txBox="1"/>
                <p:nvPr/>
              </p:nvSpPr>
              <p:spPr>
                <a:xfrm>
                  <a:off x="10347932" y="2295158"/>
                  <a:ext cx="6119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Time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9563624" y="2287467"/>
                  <a:ext cx="7560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0.5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9755613" y="2264279"/>
                  <a:ext cx="0" cy="4572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0293614" y="2264279"/>
                  <a:ext cx="0" cy="4572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/>
                <p:cNvSpPr txBox="1"/>
                <p:nvPr/>
              </p:nvSpPr>
              <p:spPr>
                <a:xfrm>
                  <a:off x="10155812" y="2279851"/>
                  <a:ext cx="4239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1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9094601" y="2274639"/>
                  <a:ext cx="3638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0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1636937" y="5646379"/>
                <a:ext cx="3483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A</a:t>
                </a:r>
                <a:endParaRPr lang="en-US" sz="1400" baseline="-250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2473062" y="1765300"/>
            <a:ext cx="4358757" cy="4610100"/>
            <a:chOff x="2473062" y="1765300"/>
            <a:chExt cx="4358757" cy="46101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473062" y="1765300"/>
              <a:ext cx="4358757" cy="4610100"/>
              <a:chOff x="2473062" y="1765300"/>
              <a:chExt cx="4358757" cy="46101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473062" y="2477900"/>
                <a:ext cx="1883664" cy="2268817"/>
                <a:chOff x="2241236" y="1629961"/>
                <a:chExt cx="1883664" cy="226881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343092" y="2183363"/>
                  <a:ext cx="1740578" cy="1545330"/>
                  <a:chOff x="-174990" y="2183363"/>
                  <a:chExt cx="1740578" cy="154533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-174990" y="2183363"/>
                    <a:ext cx="1645029" cy="1545330"/>
                    <a:chOff x="5104582" y="1842236"/>
                    <a:chExt cx="1645029" cy="1545330"/>
                  </a:xfrm>
                </p:grpSpPr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 flipH="1">
                      <a:off x="5561782" y="2070836"/>
                      <a:ext cx="730629" cy="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5104582" y="1842236"/>
                      <a:ext cx="1645029" cy="1545330"/>
                      <a:chOff x="5104582" y="1842236"/>
                      <a:chExt cx="1645029" cy="1545330"/>
                    </a:xfrm>
                  </p:grpSpPr>
                  <p:sp>
                    <p:nvSpPr>
                      <p:cNvPr id="53" name="Oval 52"/>
                      <p:cNvSpPr/>
                      <p:nvPr/>
                    </p:nvSpPr>
                    <p:spPr>
                      <a:xfrm>
                        <a:off x="5104582" y="184223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54" name="Oval 53"/>
                      <p:cNvSpPr/>
                      <p:nvPr/>
                    </p:nvSpPr>
                    <p:spPr>
                      <a:xfrm>
                        <a:off x="6292411" y="184223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55" name="Oval 54"/>
                      <p:cNvSpPr/>
                      <p:nvPr/>
                    </p:nvSpPr>
                    <p:spPr>
                      <a:xfrm>
                        <a:off x="5104582" y="293036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56" name="Oval 55"/>
                      <p:cNvSpPr/>
                      <p:nvPr/>
                    </p:nvSpPr>
                    <p:spPr>
                      <a:xfrm>
                        <a:off x="6292411" y="293036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5333182" y="2299436"/>
                      <a:ext cx="0" cy="63093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6521011" y="2299436"/>
                      <a:ext cx="0" cy="63093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>
                      <a:off x="5561782" y="3158966"/>
                      <a:ext cx="730629" cy="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-117166" y="2218161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-104700" y="3297155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040250" y="3297155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>
                        <a:latin typeface="Times New Roman"/>
                        <a:cs typeface="Times New Roman"/>
                      </a:rPr>
                      <a:t>3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049387" y="2209025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>
                        <a:latin typeface="Times New Roman"/>
                        <a:cs typeface="Times New Roman"/>
                      </a:rPr>
                      <a:t>1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29643" y="2373384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180" y="2755122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82347" y="2755122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48181" y="3170610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390055" y="2023331"/>
                  <a:ext cx="1463040" cy="0"/>
                </a:xfrm>
                <a:prstGeom prst="straightConnector1">
                  <a:avLst/>
                </a:prstGeom>
                <a:ln w="38100" cmpd="sng">
                  <a:solidFill>
                    <a:schemeClr val="accent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308174" y="1629961"/>
                  <a:ext cx="1784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/>
                      </a:solidFill>
                      <a:latin typeface="Corbel" charset="0"/>
                      <a:ea typeface="Corbel" charset="0"/>
                      <a:cs typeface="Corbel" charset="0"/>
                    </a:rPr>
                    <a:t>F</a:t>
                  </a:r>
                  <a:r>
                    <a:rPr lang="en-US" baseline="-25000" dirty="0" smtClean="0">
                      <a:solidFill>
                        <a:schemeClr val="accent1"/>
                      </a:solidFill>
                      <a:latin typeface="Corbel" charset="0"/>
                      <a:ea typeface="Corbel" charset="0"/>
                      <a:cs typeface="Corbel" charset="0"/>
                    </a:rPr>
                    <a:t>0</a:t>
                  </a:r>
                  <a:r>
                    <a:rPr lang="en-US" dirty="0" smtClean="0">
                      <a:solidFill>
                        <a:schemeClr val="accent1"/>
                      </a:solidFill>
                      <a:latin typeface="Corbel" charset="0"/>
                      <a:ea typeface="Corbel" charset="0"/>
                      <a:cs typeface="Corbel" charset="0"/>
                    </a:rPr>
                    <a:t>(Demand=10)</a:t>
                  </a:r>
                  <a:endParaRPr lang="en-US" baseline="-25000" dirty="0">
                    <a:solidFill>
                      <a:schemeClr val="accent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2241236" y="3878028"/>
                  <a:ext cx="1883664" cy="0"/>
                </a:xfrm>
                <a:prstGeom prst="straightConnector1">
                  <a:avLst/>
                </a:prstGeom>
                <a:ln w="38100" cmpd="sng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2241502" y="2382116"/>
                  <a:ext cx="0" cy="1516662"/>
                </a:xfrm>
                <a:prstGeom prst="straightConnector1">
                  <a:avLst/>
                </a:prstGeom>
                <a:ln w="38100" cmpd="sng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4114347" y="2382116"/>
                  <a:ext cx="0" cy="1499196"/>
                </a:xfrm>
                <a:prstGeom prst="straightConnector1">
                  <a:avLst/>
                </a:prstGeom>
                <a:ln w="38100" cmpd="sng">
                  <a:solidFill>
                    <a:schemeClr val="accent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4644609" y="2922138"/>
                <a:ext cx="2187210" cy="2239879"/>
                <a:chOff x="5019440" y="2071238"/>
                <a:chExt cx="2187210" cy="2239879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5148124" y="2183363"/>
                  <a:ext cx="1740578" cy="1545330"/>
                  <a:chOff x="-174990" y="2183363"/>
                  <a:chExt cx="1740578" cy="1545330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-174990" y="2183363"/>
                    <a:ext cx="1645029" cy="1545330"/>
                    <a:chOff x="5104582" y="1842236"/>
                    <a:chExt cx="1645029" cy="1545330"/>
                  </a:xfrm>
                </p:grpSpPr>
                <p:cxnSp>
                  <p:nvCxnSpPr>
                    <p:cNvPr id="74" name="Straight Arrow Connector 73"/>
                    <p:cNvCxnSpPr/>
                    <p:nvPr/>
                  </p:nvCxnSpPr>
                  <p:spPr>
                    <a:xfrm flipH="1">
                      <a:off x="5561782" y="2070836"/>
                      <a:ext cx="730629" cy="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5" name="Group 74"/>
                    <p:cNvGrpSpPr/>
                    <p:nvPr/>
                  </p:nvGrpSpPr>
                  <p:grpSpPr>
                    <a:xfrm>
                      <a:off x="5104582" y="1842236"/>
                      <a:ext cx="1645029" cy="1545330"/>
                      <a:chOff x="5104582" y="1842236"/>
                      <a:chExt cx="1645029" cy="1545330"/>
                    </a:xfrm>
                  </p:grpSpPr>
                  <p:sp>
                    <p:nvSpPr>
                      <p:cNvPr id="79" name="Oval 78"/>
                      <p:cNvSpPr/>
                      <p:nvPr/>
                    </p:nvSpPr>
                    <p:spPr>
                      <a:xfrm>
                        <a:off x="5104582" y="184223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80" name="Oval 79"/>
                      <p:cNvSpPr/>
                      <p:nvPr/>
                    </p:nvSpPr>
                    <p:spPr>
                      <a:xfrm>
                        <a:off x="6292411" y="184223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5104582" y="293036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82" name="Oval 81"/>
                      <p:cNvSpPr/>
                      <p:nvPr/>
                    </p:nvSpPr>
                    <p:spPr>
                      <a:xfrm>
                        <a:off x="6292411" y="2930366"/>
                        <a:ext cx="457200" cy="457200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lIns="91399" tIns="45699" rIns="91399" bIns="45699" rtlCol="0" anchor="ctr"/>
                      <a:lstStyle/>
                      <a:p>
                        <a:pPr algn="ctr"/>
                        <a:endParaRPr lang="en-US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5333182" y="2299436"/>
                      <a:ext cx="0" cy="63093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6521011" y="2299436"/>
                      <a:ext cx="0" cy="63093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H="1">
                      <a:off x="5561782" y="3158966"/>
                      <a:ext cx="730629" cy="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-117166" y="2218161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-104700" y="3297155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1040250" y="3297155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>
                        <a:latin typeface="Times New Roman"/>
                        <a:cs typeface="Times New Roman"/>
                      </a:rPr>
                      <a:t>3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049387" y="2209025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>
                        <a:latin typeface="Times New Roman"/>
                        <a:cs typeface="Times New Roman"/>
                      </a:rPr>
                      <a:t>1</a:t>
                    </a: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9643" y="2373384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3180" y="2755122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882347" y="2755122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8181" y="3170610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5019440" y="2080374"/>
                  <a:ext cx="1883664" cy="0"/>
                </a:xfrm>
                <a:prstGeom prst="straightConnector1">
                  <a:avLst/>
                </a:prstGeom>
                <a:ln w="38100" cmpd="sng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5272507" y="3885893"/>
                  <a:ext cx="1371600" cy="0"/>
                </a:xfrm>
                <a:prstGeom prst="straightConnector1">
                  <a:avLst/>
                </a:prstGeom>
                <a:ln w="38100" cmpd="sng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5137533" y="3941785"/>
                  <a:ext cx="20691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2"/>
                      </a:solidFill>
                      <a:latin typeface="Corbel" charset="0"/>
                      <a:ea typeface="Corbel" charset="0"/>
                      <a:cs typeface="Corbel" charset="0"/>
                    </a:rPr>
                    <a:t>F</a:t>
                  </a:r>
                  <a:r>
                    <a:rPr lang="en-US" baseline="-25000" dirty="0">
                      <a:solidFill>
                        <a:schemeClr val="accent2"/>
                      </a:solidFill>
                      <a:latin typeface="Corbel" charset="0"/>
                      <a:ea typeface="Corbel" charset="0"/>
                      <a:cs typeface="Corbel" charset="0"/>
                    </a:rPr>
                    <a:t>1</a:t>
                  </a:r>
                  <a:r>
                    <a:rPr lang="en-US" dirty="0" smtClean="0">
                      <a:solidFill>
                        <a:schemeClr val="accent2"/>
                      </a:solidFill>
                      <a:latin typeface="Corbel" charset="0"/>
                      <a:ea typeface="Corbel" charset="0"/>
                      <a:cs typeface="Corbel" charset="0"/>
                    </a:rPr>
                    <a:t>(Demand=10)</a:t>
                  </a:r>
                  <a:endParaRPr lang="en-US" baseline="-25000" dirty="0">
                    <a:solidFill>
                      <a:schemeClr val="accent2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5041279" y="2071238"/>
                  <a:ext cx="1" cy="1434961"/>
                </a:xfrm>
                <a:prstGeom prst="straightConnector1">
                  <a:avLst/>
                </a:prstGeom>
                <a:ln w="38100" cmpd="sng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898505" y="2071238"/>
                  <a:ext cx="0" cy="1453896"/>
                </a:xfrm>
                <a:prstGeom prst="straightConnector1">
                  <a:avLst/>
                </a:prstGeom>
                <a:ln w="38100" cmpd="sng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6756400" y="1803400"/>
                <a:ext cx="0" cy="45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3848100" y="1765300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Plan B</a:t>
                </a:r>
                <a:endParaRPr 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921000" y="2120900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Step 1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092700" y="2108200"/>
                <a:ext cx="79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Step 2</a:t>
                </a:r>
                <a:endParaRPr lang="en-US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551268" y="5529575"/>
              <a:ext cx="2096290" cy="831755"/>
              <a:chOff x="8863568" y="1650657"/>
              <a:chExt cx="2096290" cy="831755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>
                <a:off x="9185495" y="1666705"/>
                <a:ext cx="0" cy="54864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/>
              <p:cNvSpPr/>
              <p:nvPr/>
            </p:nvSpPr>
            <p:spPr>
              <a:xfrm>
                <a:off x="9203084" y="1754669"/>
                <a:ext cx="548640" cy="137160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9750014" y="1964999"/>
                <a:ext cx="548640" cy="13716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866617" y="1650657"/>
                <a:ext cx="6474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sz="1400" baseline="-25000" dirty="0" smtClean="0">
                    <a:latin typeface="Times New Roman"/>
                    <a:cs typeface="Times New Roman"/>
                  </a:rPr>
                  <a:t>0</a:t>
                </a:r>
                <a:endParaRPr lang="en-US" sz="1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863568" y="1872841"/>
                <a:ext cx="6474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sz="1400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9094601" y="2143756"/>
                <a:ext cx="1865257" cy="338656"/>
                <a:chOff x="9094601" y="2264279"/>
                <a:chExt cx="1865257" cy="338656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 flipH="1">
                  <a:off x="9185495" y="2318634"/>
                  <a:ext cx="1645920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/>
                <p:cNvSpPr txBox="1"/>
                <p:nvPr/>
              </p:nvSpPr>
              <p:spPr>
                <a:xfrm>
                  <a:off x="10347932" y="2295158"/>
                  <a:ext cx="6119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Time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9563624" y="2287467"/>
                  <a:ext cx="7560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0.5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9755613" y="2264279"/>
                  <a:ext cx="0" cy="4572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10293614" y="2264279"/>
                  <a:ext cx="0" cy="4572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TextBox 153"/>
                <p:cNvSpPr txBox="1"/>
                <p:nvPr/>
              </p:nvSpPr>
              <p:spPr>
                <a:xfrm>
                  <a:off x="10155812" y="2279851"/>
                  <a:ext cx="4239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1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094601" y="2274639"/>
                  <a:ext cx="3638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0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10361837" y="1767461"/>
                <a:ext cx="3483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/>
                    <a:cs typeface="Times New Roman"/>
                  </a:rPr>
                  <a:t>B</a:t>
                </a:r>
                <a:endParaRPr lang="en-US" sz="1400" baseline="-250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954868" y="1701800"/>
            <a:ext cx="2096290" cy="4659530"/>
            <a:chOff x="6954868" y="1701800"/>
            <a:chExt cx="2096290" cy="4659530"/>
          </a:xfrm>
        </p:grpSpPr>
        <p:grpSp>
          <p:nvGrpSpPr>
            <p:cNvPr id="164" name="Group 163"/>
            <p:cNvGrpSpPr/>
            <p:nvPr/>
          </p:nvGrpSpPr>
          <p:grpSpPr>
            <a:xfrm>
              <a:off x="7111322" y="1701800"/>
              <a:ext cx="1740578" cy="3447517"/>
              <a:chOff x="7111322" y="1701800"/>
              <a:chExt cx="1740578" cy="3447517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111322" y="2468161"/>
                <a:ext cx="1740578" cy="2681156"/>
                <a:chOff x="7403422" y="1629961"/>
                <a:chExt cx="1740578" cy="2681156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7569425" y="2023331"/>
                  <a:ext cx="1371600" cy="0"/>
                </a:xfrm>
                <a:prstGeom prst="straightConnector1">
                  <a:avLst/>
                </a:prstGeom>
                <a:ln w="38100" cmpd="sng">
                  <a:solidFill>
                    <a:schemeClr val="accent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7423543" y="1629961"/>
                  <a:ext cx="16843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/>
                      </a:solidFill>
                      <a:latin typeface="Corbel" charset="0"/>
                      <a:ea typeface="Corbel" charset="0"/>
                      <a:cs typeface="Corbel" charset="0"/>
                    </a:rPr>
                    <a:t>F</a:t>
                  </a:r>
                  <a:r>
                    <a:rPr lang="en-US" baseline="-25000" dirty="0" smtClean="0">
                      <a:solidFill>
                        <a:schemeClr val="accent1"/>
                      </a:solidFill>
                      <a:latin typeface="Corbel" charset="0"/>
                      <a:ea typeface="Corbel" charset="0"/>
                      <a:cs typeface="Corbel" charset="0"/>
                    </a:rPr>
                    <a:t>0</a:t>
                  </a:r>
                  <a:r>
                    <a:rPr lang="en-US" dirty="0" smtClean="0">
                      <a:solidFill>
                        <a:schemeClr val="accent1"/>
                      </a:solidFill>
                      <a:latin typeface="Corbel" charset="0"/>
                      <a:ea typeface="Corbel" charset="0"/>
                      <a:cs typeface="Corbel" charset="0"/>
                    </a:rPr>
                    <a:t>(Demand=10)</a:t>
                  </a:r>
                  <a:endParaRPr lang="en-US" baseline="-25000" dirty="0">
                    <a:solidFill>
                      <a:schemeClr val="accent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7569425" y="3885893"/>
                  <a:ext cx="1371600" cy="0"/>
                </a:xfrm>
                <a:prstGeom prst="straightConnector1">
                  <a:avLst/>
                </a:prstGeom>
                <a:ln w="38100" cmpd="sng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7442200" y="3941785"/>
                  <a:ext cx="1663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2"/>
                      </a:solidFill>
                      <a:latin typeface="Corbel" charset="0"/>
                      <a:ea typeface="Corbel" charset="0"/>
                      <a:cs typeface="Corbel" charset="0"/>
                    </a:rPr>
                    <a:t>F</a:t>
                  </a:r>
                  <a:r>
                    <a:rPr lang="en-US" baseline="-25000" dirty="0">
                      <a:solidFill>
                        <a:schemeClr val="accent2"/>
                      </a:solidFill>
                      <a:latin typeface="Corbel" charset="0"/>
                      <a:ea typeface="Corbel" charset="0"/>
                      <a:cs typeface="Corbel" charset="0"/>
                    </a:rPr>
                    <a:t>1</a:t>
                  </a:r>
                  <a:r>
                    <a:rPr lang="en-US" dirty="0" smtClean="0">
                      <a:solidFill>
                        <a:schemeClr val="accent2"/>
                      </a:solidFill>
                      <a:latin typeface="Corbel" charset="0"/>
                      <a:ea typeface="Corbel" charset="0"/>
                      <a:cs typeface="Corbel" charset="0"/>
                    </a:rPr>
                    <a:t>(Demand=10)</a:t>
                  </a:r>
                  <a:endParaRPr lang="en-US" baseline="-25000" dirty="0">
                    <a:solidFill>
                      <a:schemeClr val="accent2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7403422" y="2021032"/>
                  <a:ext cx="1740578" cy="1849933"/>
                  <a:chOff x="5104582" y="4187233"/>
                  <a:chExt cx="1740578" cy="1849933"/>
                </a:xfrm>
              </p:grpSpPr>
              <p:cxnSp>
                <p:nvCxnSpPr>
                  <p:cNvPr id="89" name="Straight Arrow Connector 88"/>
                  <p:cNvCxnSpPr/>
                  <p:nvPr/>
                </p:nvCxnSpPr>
                <p:spPr>
                  <a:xfrm flipH="1">
                    <a:off x="5561782" y="4508334"/>
                    <a:ext cx="730629" cy="0"/>
                  </a:xfrm>
                  <a:prstGeom prst="straightConnector1">
                    <a:avLst/>
                  </a:prstGeom>
                  <a:ln w="2857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5104582" y="4352302"/>
                    <a:ext cx="1645029" cy="1545330"/>
                    <a:chOff x="5104582" y="4306622"/>
                    <a:chExt cx="1645029" cy="1545330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5104582" y="4306622"/>
                      <a:ext cx="457200" cy="457200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lIns="91399" tIns="45699" rIns="91399" bIns="45699" rtlCol="0" anchor="ctr"/>
                    <a:lstStyle/>
                    <a:p>
                      <a:pPr algn="ctr"/>
                      <a:endParaRPr lang="en-US" dirty="0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292411" y="4306622"/>
                      <a:ext cx="457200" cy="457200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lIns="91399" tIns="45699" rIns="91399" bIns="45699" rtlCol="0" anchor="ctr"/>
                    <a:lstStyle/>
                    <a:p>
                      <a:pPr algn="ctr"/>
                      <a:endParaRPr lang="en-US" dirty="0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5104582" y="5394752"/>
                      <a:ext cx="457200" cy="457200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lIns="91399" tIns="45699" rIns="91399" bIns="45699" rtlCol="0" anchor="ctr"/>
                    <a:lstStyle/>
                    <a:p>
                      <a:pPr algn="ctr"/>
                      <a:endParaRPr lang="en-US" dirty="0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6292411" y="5394752"/>
                      <a:ext cx="457200" cy="457200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lIns="91399" tIns="45699" rIns="91399" bIns="45699" rtlCol="0" anchor="ctr"/>
                    <a:lstStyle/>
                    <a:p>
                      <a:pPr algn="ctr"/>
                      <a:endParaRPr lang="en-US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5561782" y="5732529"/>
                    <a:ext cx="730629" cy="0"/>
                  </a:xfrm>
                  <a:prstGeom prst="straightConnector1">
                    <a:avLst/>
                  </a:prstGeom>
                  <a:ln w="2857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162406" y="4387100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74872" y="5466094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319822" y="5466094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>
                        <a:latin typeface="Times New Roman"/>
                        <a:cs typeface="Times New Roman"/>
                      </a:rPr>
                      <a:t>3</a:t>
                    </a: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328959" y="4377964"/>
                    <a:ext cx="516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baseline="-25000" dirty="0">
                        <a:latin typeface="Times New Roman"/>
                        <a:cs typeface="Times New Roman"/>
                      </a:rPr>
                      <a:t>1</a:t>
                    </a: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5678607" y="4187233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Times New Roman"/>
                        <a:cs typeface="Times New Roman"/>
                      </a:rPr>
                      <a:t>1</a:t>
                    </a:r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5678607" y="5698612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 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cxnSp>
                <p:nvCxnSpPr>
                  <p:cNvPr id="98" name="Straight Arrow Connector 97"/>
                  <p:cNvCxnSpPr/>
                  <p:nvPr/>
                </p:nvCxnSpPr>
                <p:spPr>
                  <a:xfrm flipH="1">
                    <a:off x="5561782" y="4649879"/>
                    <a:ext cx="730629" cy="0"/>
                  </a:xfrm>
                  <a:prstGeom prst="straightConnector1">
                    <a:avLst/>
                  </a:prstGeom>
                  <a:ln w="2857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682949" y="4614368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Times New Roman"/>
                        <a:cs typeface="Times New Roman"/>
                      </a:rPr>
                      <a:t>1</a:t>
                    </a:r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  <p:cxnSp>
                <p:nvCxnSpPr>
                  <p:cNvPr id="100" name="Straight Arrow Connector 99"/>
                  <p:cNvCxnSpPr/>
                  <p:nvPr/>
                </p:nvCxnSpPr>
                <p:spPr>
                  <a:xfrm flipH="1">
                    <a:off x="5561782" y="5583642"/>
                    <a:ext cx="730629" cy="0"/>
                  </a:xfrm>
                  <a:prstGeom prst="straightConnector1">
                    <a:avLst/>
                  </a:prstGeom>
                  <a:ln w="2857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678607" y="5254159"/>
                    <a:ext cx="5162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Times New Roman"/>
                        <a:cs typeface="Times New Roman"/>
                      </a:rPr>
                      <a:t>10 </a:t>
                    </a:r>
                    <a:endParaRPr lang="en-US" sz="1600" baseline="-250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59" name="TextBox 158"/>
              <p:cNvSpPr txBox="1"/>
              <p:nvPr/>
            </p:nvSpPr>
            <p:spPr>
              <a:xfrm>
                <a:off x="7454900" y="1701800"/>
                <a:ext cx="778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Plan C</a:t>
                </a:r>
                <a:endParaRPr lang="en-US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954868" y="5529575"/>
              <a:ext cx="2096290" cy="831755"/>
              <a:chOff x="8863568" y="1650657"/>
              <a:chExt cx="2096290" cy="831755"/>
            </a:xfrm>
          </p:grpSpPr>
          <p:cxnSp>
            <p:nvCxnSpPr>
              <p:cNvPr id="170" name="Straight Arrow Connector 169"/>
              <p:cNvCxnSpPr/>
              <p:nvPr/>
            </p:nvCxnSpPr>
            <p:spPr>
              <a:xfrm>
                <a:off x="9185495" y="1666705"/>
                <a:ext cx="0" cy="54864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Rectangle 170"/>
              <p:cNvSpPr/>
              <p:nvPr/>
            </p:nvSpPr>
            <p:spPr>
              <a:xfrm>
                <a:off x="9203084" y="1754669"/>
                <a:ext cx="548640" cy="137160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9203084" y="1964999"/>
                <a:ext cx="548640" cy="13716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866617" y="1650657"/>
                <a:ext cx="6474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sz="1400" baseline="-25000" dirty="0" smtClean="0">
                    <a:latin typeface="Times New Roman"/>
                    <a:cs typeface="Times New Roman"/>
                  </a:rPr>
                  <a:t>0</a:t>
                </a:r>
                <a:endParaRPr lang="en-US" sz="1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863568" y="1872841"/>
                <a:ext cx="6474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sz="1400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9094601" y="2143756"/>
                <a:ext cx="1865257" cy="338656"/>
                <a:chOff x="9094601" y="2264279"/>
                <a:chExt cx="1865257" cy="338656"/>
              </a:xfrm>
            </p:grpSpPr>
            <p:cxnSp>
              <p:nvCxnSpPr>
                <p:cNvPr id="178" name="Straight Arrow Connector 177"/>
                <p:cNvCxnSpPr/>
                <p:nvPr/>
              </p:nvCxnSpPr>
              <p:spPr>
                <a:xfrm flipH="1">
                  <a:off x="9185495" y="2318634"/>
                  <a:ext cx="1645920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TextBox 181"/>
                <p:cNvSpPr txBox="1"/>
                <p:nvPr/>
              </p:nvSpPr>
              <p:spPr>
                <a:xfrm>
                  <a:off x="10347932" y="2295158"/>
                  <a:ext cx="6119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Time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9563624" y="2287467"/>
                  <a:ext cx="7560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0.5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>
                <a:xfrm>
                  <a:off x="9755613" y="2264279"/>
                  <a:ext cx="0" cy="4572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>
                  <a:off x="10293614" y="2264279"/>
                  <a:ext cx="0" cy="4572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TextBox 187"/>
                <p:cNvSpPr txBox="1"/>
                <p:nvPr/>
              </p:nvSpPr>
              <p:spPr>
                <a:xfrm>
                  <a:off x="10155812" y="2279851"/>
                  <a:ext cx="4239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1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9094601" y="2274639"/>
                  <a:ext cx="3638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0</a:t>
                  </a:r>
                  <a:endParaRPr lang="en-US" sz="1400" baseline="-25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10361837" y="1767461"/>
                <a:ext cx="3483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/>
                    <a:cs typeface="Times New Roman"/>
                  </a:rPr>
                  <a:t>C</a:t>
                </a:r>
                <a:endParaRPr lang="en-US" sz="1400" baseline="-250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190500" y="3886200"/>
            <a:ext cx="1920240" cy="2511552"/>
            <a:chOff x="190500" y="3886200"/>
            <a:chExt cx="1920240" cy="2511552"/>
          </a:xfrm>
        </p:grpSpPr>
        <p:sp>
          <p:nvSpPr>
            <p:cNvPr id="191" name="Rectangle 190"/>
            <p:cNvSpPr/>
            <p:nvPr/>
          </p:nvSpPr>
          <p:spPr>
            <a:xfrm>
              <a:off x="190500" y="5410200"/>
              <a:ext cx="1920240" cy="987552"/>
            </a:xfrm>
            <a:prstGeom prst="rect">
              <a:avLst/>
            </a:prstGeom>
            <a:solidFill>
              <a:srgbClr val="C0504D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smtClean="0">
                  <a:solidFill>
                    <a:schemeClr val="bg1"/>
                  </a:solidFill>
                </a:rPr>
                <a:t>Unused</a:t>
              </a:r>
            </a:p>
            <a:p>
              <a:pPr algn="ctr"/>
              <a:r>
                <a:rPr lang="en-US" sz="2600" dirty="0" smtClean="0">
                  <a:solidFill>
                    <a:schemeClr val="bg1"/>
                  </a:solidFill>
                </a:rPr>
                <a:t>Capacity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cxnSp>
          <p:nvCxnSpPr>
            <p:cNvPr id="192" name="Straight Arrow Connector 191"/>
            <p:cNvCxnSpPr>
              <a:stCxn id="191" idx="0"/>
            </p:cNvCxnSpPr>
            <p:nvPr/>
          </p:nvCxnSpPr>
          <p:spPr>
            <a:xfrm flipH="1" flipV="1">
              <a:off x="533400" y="3949700"/>
              <a:ext cx="617220" cy="14605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91" idx="0"/>
            </p:cNvCxnSpPr>
            <p:nvPr/>
          </p:nvCxnSpPr>
          <p:spPr>
            <a:xfrm flipV="1">
              <a:off x="1150620" y="3886200"/>
              <a:ext cx="538480" cy="1524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2794000" y="3898900"/>
            <a:ext cx="3416300" cy="2489200"/>
            <a:chOff x="2794000" y="3898900"/>
            <a:chExt cx="3416300" cy="2489200"/>
          </a:xfrm>
        </p:grpSpPr>
        <p:sp>
          <p:nvSpPr>
            <p:cNvPr id="207" name="Rectangle 206"/>
            <p:cNvSpPr/>
            <p:nvPr/>
          </p:nvSpPr>
          <p:spPr>
            <a:xfrm>
              <a:off x="3416300" y="5397500"/>
              <a:ext cx="2717800" cy="990600"/>
            </a:xfrm>
            <a:prstGeom prst="rect">
              <a:avLst/>
            </a:prstGeom>
            <a:solidFill>
              <a:srgbClr val="C0504D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 smtClean="0">
                  <a:solidFill>
                    <a:schemeClr val="bg1"/>
                  </a:solidFill>
                </a:rPr>
                <a:t>Inefficiently Used</a:t>
              </a:r>
            </a:p>
            <a:p>
              <a:pPr algn="ctr"/>
              <a:r>
                <a:rPr lang="en-US" sz="2600" dirty="0" smtClean="0">
                  <a:solidFill>
                    <a:schemeClr val="bg1"/>
                  </a:solidFill>
                </a:rPr>
                <a:t>Capacity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H="1" flipV="1">
              <a:off x="2794000" y="3898900"/>
              <a:ext cx="1981200" cy="14986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H="1" flipV="1">
              <a:off x="4000500" y="3987800"/>
              <a:ext cx="774700" cy="14097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1">
              <a:off x="4775200" y="3962400"/>
              <a:ext cx="203200" cy="1435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4775200" y="3962400"/>
              <a:ext cx="1435100" cy="1435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78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Owan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Joint </a:t>
            </a:r>
            <a:r>
              <a:rPr lang="en-US" dirty="0"/>
              <a:t>control of optical and network layers to optimize </a:t>
            </a:r>
            <a:r>
              <a:rPr lang="en-US" dirty="0" smtClean="0"/>
              <a:t>data transfers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834700" y="3460525"/>
            <a:ext cx="3536076" cy="2183594"/>
          </a:xfrm>
          <a:prstGeom prst="cloud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9505" y="4227979"/>
            <a:ext cx="457200" cy="457200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lang="en-US" baseline="-25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0</a:t>
            </a:r>
            <a:endParaRPr lang="en-US" baseline="-25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1995" y="3835190"/>
            <a:ext cx="457200" cy="457200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lang="en-US" baseline="-25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endParaRPr lang="en-US" baseline="-25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1693" y="4685179"/>
            <a:ext cx="457200" cy="457200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lang="en-US" baseline="-25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endParaRPr lang="en-US" baseline="-25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41995" y="3378478"/>
            <a:ext cx="457200" cy="457200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21693" y="5151432"/>
            <a:ext cx="457200" cy="457200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6315" y="2253565"/>
            <a:ext cx="1444013" cy="59462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Controller</a:t>
            </a:r>
            <a:endParaRPr 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02693" y="3460525"/>
            <a:ext cx="2732006" cy="211050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06099" y="4227979"/>
            <a:ext cx="457200" cy="457200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53718" y="2504803"/>
            <a:ext cx="1122090" cy="2291941"/>
            <a:chOff x="1472860" y="2178061"/>
            <a:chExt cx="1122090" cy="2291941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472860" y="2722643"/>
              <a:ext cx="363707" cy="1101563"/>
            </a:xfrm>
            <a:prstGeom prst="straightConnector1">
              <a:avLst/>
            </a:prstGeom>
            <a:ln w="38100" cmpd="sng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6567" y="2722643"/>
              <a:ext cx="356215" cy="1747359"/>
            </a:xfrm>
            <a:prstGeom prst="straightConnector1">
              <a:avLst/>
            </a:prstGeom>
            <a:ln w="38100" cmpd="sng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6567" y="2722643"/>
              <a:ext cx="758383" cy="721857"/>
            </a:xfrm>
            <a:prstGeom prst="straightConnector1">
              <a:avLst/>
            </a:prstGeom>
            <a:ln w="38100" cmpd="sng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836567" y="2178061"/>
              <a:ext cx="758383" cy="544582"/>
            </a:xfrm>
            <a:custGeom>
              <a:avLst/>
              <a:gdLst>
                <a:gd name="connsiteX0" fmla="*/ 758383 w 758383"/>
                <a:gd name="connsiteY0" fmla="*/ 23808 h 544582"/>
                <a:gd name="connsiteX1" fmla="*/ 246703 w 758383"/>
                <a:gd name="connsiteY1" fmla="*/ 60354 h 544582"/>
                <a:gd name="connsiteX2" fmla="*/ 0 w 758383"/>
                <a:gd name="connsiteY2" fmla="*/ 544582 h 54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8383" h="544582">
                  <a:moveTo>
                    <a:pt x="758383" y="23808"/>
                  </a:moveTo>
                  <a:cubicBezTo>
                    <a:pt x="565741" y="-1317"/>
                    <a:pt x="373100" y="-26442"/>
                    <a:pt x="246703" y="60354"/>
                  </a:cubicBezTo>
                  <a:cubicBezTo>
                    <a:pt x="120306" y="147150"/>
                    <a:pt x="60153" y="345866"/>
                    <a:pt x="0" y="544582"/>
                  </a:cubicBezTo>
                </a:path>
              </a:pathLst>
            </a:custGeom>
            <a:ln w="38100">
              <a:solidFill>
                <a:schemeClr val="accent6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57024" y="2857521"/>
            <a:ext cx="3097529" cy="2487627"/>
            <a:chOff x="3176166" y="2530779"/>
            <a:chExt cx="3097529" cy="2487627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3440999" y="3081077"/>
              <a:ext cx="91373" cy="80400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545213" y="3062351"/>
              <a:ext cx="2295621" cy="1956055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557772" y="3081077"/>
              <a:ext cx="2715923" cy="183101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176166" y="2530779"/>
              <a:ext cx="356348" cy="566456"/>
            </a:xfrm>
            <a:custGeom>
              <a:avLst/>
              <a:gdLst>
                <a:gd name="connsiteX0" fmla="*/ 0 w 356348"/>
                <a:gd name="connsiteY0" fmla="*/ 0 h 566456"/>
                <a:gd name="connsiteX1" fmla="*/ 173605 w 356348"/>
                <a:gd name="connsiteY1" fmla="*/ 173591 h 566456"/>
                <a:gd name="connsiteX2" fmla="*/ 356348 w 356348"/>
                <a:gd name="connsiteY2" fmla="*/ 566456 h 56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348" h="566456">
                  <a:moveTo>
                    <a:pt x="0" y="0"/>
                  </a:moveTo>
                  <a:cubicBezTo>
                    <a:pt x="57107" y="39591"/>
                    <a:pt x="114214" y="79182"/>
                    <a:pt x="173605" y="173591"/>
                  </a:cubicBezTo>
                  <a:cubicBezTo>
                    <a:pt x="232996" y="268000"/>
                    <a:pt x="294672" y="417228"/>
                    <a:pt x="356348" y="566456"/>
                  </a:cubicBezTo>
                </a:path>
              </a:pathLst>
            </a:custGeom>
            <a:ln w="38100"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 flipV="1">
            <a:off x="5652992" y="4209706"/>
            <a:ext cx="568701" cy="704073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</p:cNvCxnSpPr>
          <p:nvPr/>
        </p:nvCxnSpPr>
        <p:spPr>
          <a:xfrm flipH="1">
            <a:off x="5652992" y="4063790"/>
            <a:ext cx="989003" cy="145916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 flipV="1">
            <a:off x="4556705" y="4209706"/>
            <a:ext cx="1096287" cy="246873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0400" y="2167807"/>
            <a:ext cx="223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Request Submission/</a:t>
            </a:r>
          </a:p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Rate Allocation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8318" y="2829046"/>
            <a:ext cx="16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Routing</a:t>
            </a:r>
          </a:p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Configuration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2164" y="2883959"/>
            <a:ext cx="16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Optical</a:t>
            </a:r>
          </a:p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Configuration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70231" y="4282795"/>
            <a:ext cx="51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rbel" charset="0"/>
                <a:ea typeface="Corbel" charset="0"/>
                <a:cs typeface="Corbel" charset="0"/>
              </a:rPr>
              <a:t>R</a:t>
            </a:r>
            <a:r>
              <a:rPr lang="en-US" sz="1600" baseline="-250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en-US" sz="1600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3517" y="5201619"/>
            <a:ext cx="51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rbel" charset="0"/>
                <a:ea typeface="Corbel" charset="0"/>
                <a:cs typeface="Corbel" charset="0"/>
              </a:rPr>
              <a:t>R</a:t>
            </a:r>
            <a:r>
              <a:rPr lang="en-US" sz="16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en-US" sz="1600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5954" y="3428351"/>
            <a:ext cx="51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rbel" charset="0"/>
                <a:ea typeface="Corbel" charset="0"/>
                <a:cs typeface="Corbel" charset="0"/>
              </a:rPr>
              <a:t>R</a:t>
            </a:r>
            <a:r>
              <a:rPr lang="en-US" sz="1600" baseline="-25000" dirty="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32" name="Freeform 31"/>
          <p:cNvSpPr/>
          <p:nvPr/>
        </p:nvSpPr>
        <p:spPr>
          <a:xfrm>
            <a:off x="4428614" y="2478467"/>
            <a:ext cx="1224378" cy="1731239"/>
          </a:xfrm>
          <a:custGeom>
            <a:avLst/>
            <a:gdLst>
              <a:gd name="connsiteX0" fmla="*/ 0 w 1224378"/>
              <a:gd name="connsiteY0" fmla="*/ 4462 h 1731239"/>
              <a:gd name="connsiteX1" fmla="*/ 420309 w 1224378"/>
              <a:gd name="connsiteY1" fmla="*/ 269417 h 1731239"/>
              <a:gd name="connsiteX2" fmla="*/ 1224378 w 1224378"/>
              <a:gd name="connsiteY2" fmla="*/ 1731239 h 173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4378" h="1731239">
                <a:moveTo>
                  <a:pt x="0" y="4462"/>
                </a:moveTo>
                <a:cubicBezTo>
                  <a:pt x="108123" y="-6959"/>
                  <a:pt x="216246" y="-18379"/>
                  <a:pt x="420309" y="269417"/>
                </a:cubicBezTo>
                <a:cubicBezTo>
                  <a:pt x="624372" y="557213"/>
                  <a:pt x="1224378" y="1731239"/>
                  <a:pt x="1224378" y="1731239"/>
                </a:cubicBezTo>
              </a:path>
            </a:pathLst>
          </a:custGeom>
          <a:ln w="38100" cmpd="sng">
            <a:solidFill>
              <a:schemeClr val="accent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579398" y="4150948"/>
            <a:ext cx="548640" cy="548640"/>
            <a:chOff x="713880" y="5559282"/>
            <a:chExt cx="548640" cy="548640"/>
          </a:xfrm>
          <a:solidFill>
            <a:schemeClr val="accent6"/>
          </a:solidFill>
        </p:grpSpPr>
        <p:sp>
          <p:nvSpPr>
            <p:cNvPr id="34" name="Rectangle 33"/>
            <p:cNvSpPr/>
            <p:nvPr/>
          </p:nvSpPr>
          <p:spPr>
            <a:xfrm>
              <a:off x="713880" y="5559282"/>
              <a:ext cx="548640" cy="54864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768772" y="5621756"/>
              <a:ext cx="429768" cy="429768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0</a:t>
              </a:r>
              <a:endParaRPr lang="en-US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01488" y="3771242"/>
            <a:ext cx="548640" cy="548640"/>
            <a:chOff x="2070704" y="5711682"/>
            <a:chExt cx="548640" cy="548640"/>
          </a:xfrm>
          <a:solidFill>
            <a:schemeClr val="accent6"/>
          </a:solidFill>
        </p:grpSpPr>
        <p:sp>
          <p:nvSpPr>
            <p:cNvPr id="37" name="Rectangle 36"/>
            <p:cNvSpPr/>
            <p:nvPr/>
          </p:nvSpPr>
          <p:spPr>
            <a:xfrm>
              <a:off x="2070704" y="5711682"/>
              <a:ext cx="548640" cy="54864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2125596" y="5774156"/>
              <a:ext cx="429768" cy="429768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99320" y="4796744"/>
            <a:ext cx="548640" cy="548640"/>
            <a:chOff x="3750682" y="5711682"/>
            <a:chExt cx="548640" cy="548640"/>
          </a:xfrm>
          <a:solidFill>
            <a:schemeClr val="accent6"/>
          </a:solidFill>
        </p:grpSpPr>
        <p:sp>
          <p:nvSpPr>
            <p:cNvPr id="40" name="Rectangle 39"/>
            <p:cNvSpPr/>
            <p:nvPr/>
          </p:nvSpPr>
          <p:spPr>
            <a:xfrm>
              <a:off x="3750682" y="5711682"/>
              <a:ext cx="548640" cy="54864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805574" y="5774156"/>
              <a:ext cx="429768" cy="429768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409701" y="5586766"/>
            <a:ext cx="19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Access Network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8598" y="5620393"/>
            <a:ext cx="23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Wide Area Network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79538" y="2027184"/>
            <a:ext cx="1935862" cy="95731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7087689" y="2689500"/>
            <a:ext cx="201168" cy="201168"/>
            <a:chOff x="713880" y="5559282"/>
            <a:chExt cx="548640" cy="548640"/>
          </a:xfrm>
        </p:grpSpPr>
        <p:sp>
          <p:nvSpPr>
            <p:cNvPr id="52" name="Rectangle 51"/>
            <p:cNvSpPr/>
            <p:nvPr/>
          </p:nvSpPr>
          <p:spPr>
            <a:xfrm>
              <a:off x="713880" y="5559282"/>
              <a:ext cx="548640" cy="548640"/>
            </a:xfrm>
            <a:prstGeom prst="rect">
              <a:avLst/>
            </a:prstGeom>
            <a:solidFill>
              <a:schemeClr val="accent6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805320" y="5640028"/>
              <a:ext cx="365760" cy="365760"/>
            </a:xfrm>
            <a:prstGeom prst="rect">
              <a:avLst/>
            </a:prstGeom>
            <a:solidFill>
              <a:schemeClr val="accent6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332091" y="2608766"/>
            <a:ext cx="118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Client DC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7094389" y="2407609"/>
            <a:ext cx="182880" cy="182880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7078552" y="2129707"/>
            <a:ext cx="182880" cy="18288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97994" y="2023778"/>
            <a:ext cx="10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Router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11682" y="2305168"/>
            <a:ext cx="17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Optical Switch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5CA0-268E-3347-B37F-37E6D2C54E5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Owan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Joint control of optical and network layers to optimize data transfers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549" y="2048151"/>
            <a:ext cx="10470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Given 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979361" y="2058661"/>
            <a:ext cx="2708296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Traffic Demand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361" y="3375034"/>
            <a:ext cx="2707637" cy="4572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Network Topology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0307" y="3241160"/>
            <a:ext cx="42100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549" y="3331743"/>
            <a:ext cx="1465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Compute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1979361" y="3976445"/>
            <a:ext cx="2702442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Routing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361" y="4603484"/>
            <a:ext cx="2702442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Rate Allocation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49" y="5404913"/>
            <a:ext cx="1462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Optimize</a:t>
            </a:r>
            <a:endParaRPr lang="en-US" sz="2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0307" y="5238870"/>
            <a:ext cx="42100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79361" y="5432610"/>
            <a:ext cx="2702442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Completion Time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9361" y="6054952"/>
            <a:ext cx="2702442" cy="457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Deadlines Met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9361" y="2630161"/>
            <a:ext cx="2708296" cy="4572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 smtClean="0">
                <a:solidFill>
                  <a:schemeClr val="tx1"/>
                </a:solidFill>
              </a:rPr>
              <a:t>Optical</a:t>
            </a:r>
            <a:r>
              <a:rPr lang="zh-CN" altLang="en-US" sz="2600" dirty="0" smtClean="0">
                <a:solidFill>
                  <a:schemeClr val="tx1"/>
                </a:solidFill>
              </a:rPr>
              <a:t> </a:t>
            </a:r>
            <a:r>
              <a:rPr lang="en-US" altLang="zh-CN" sz="2600" dirty="0" smtClean="0">
                <a:solidFill>
                  <a:schemeClr val="tx1"/>
                </a:solidFill>
              </a:rPr>
              <a:t>Topology</a:t>
            </a:r>
            <a:endParaRPr lang="en-US" sz="2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98860" y="2048151"/>
            <a:ext cx="2926080" cy="3947510"/>
            <a:chOff x="5598860" y="2048151"/>
            <a:chExt cx="2926080" cy="3947510"/>
          </a:xfrm>
        </p:grpSpPr>
        <p:sp>
          <p:nvSpPr>
            <p:cNvPr id="17" name="TextBox 16"/>
            <p:cNvSpPr txBox="1"/>
            <p:nvPr/>
          </p:nvSpPr>
          <p:spPr>
            <a:xfrm>
              <a:off x="6213121" y="2048151"/>
              <a:ext cx="17652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Constraints</a:t>
              </a:r>
              <a:endParaRPr lang="en-US" sz="2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98860" y="2769861"/>
              <a:ext cx="292608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# of Router Ports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98860" y="3462011"/>
              <a:ext cx="292608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Optical Reach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98860" y="4154161"/>
              <a:ext cx="292608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# of Regenerators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98860" y="4846311"/>
              <a:ext cx="292608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# of Wavelengths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98860" y="5538461"/>
              <a:ext cx="292608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Link Capacity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5CA0-268E-3347-B37F-37E6D2C54E5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Network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new topology based on traffic demand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Use </a:t>
            </a:r>
            <a:r>
              <a:rPr lang="en-US" dirty="0" smtClean="0">
                <a:solidFill>
                  <a:srgbClr val="C0504D"/>
                </a:solidFill>
              </a:rPr>
              <a:t>simulated annealing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dirty="0" smtClean="0">
                <a:solidFill>
                  <a:prstClr val="black"/>
                </a:solidFill>
              </a:rPr>
              <a:t>robabilistically search for a topology with high throughput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63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3176" y="4384494"/>
            <a:ext cx="274320" cy="274320"/>
          </a:xfrm>
          <a:prstGeom prst="ellipse">
            <a:avLst/>
          </a:prstGeom>
          <a:solidFill>
            <a:srgbClr val="C0504D"/>
          </a:solidFill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dirty="0">
              <a:solidFill>
                <a:srgbClr val="C0504D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4203700"/>
            <a:ext cx="107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Current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Topology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5626" y="4384494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0726" y="4384494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" name="Curved Connector 12"/>
          <p:cNvCxnSpPr>
            <a:stCxn id="9" idx="0"/>
            <a:endCxn id="5" idx="0"/>
          </p:cNvCxnSpPr>
          <p:nvPr/>
        </p:nvCxnSpPr>
        <p:spPr>
          <a:xfrm rot="5400000" flipH="1" flipV="1">
            <a:off x="1669111" y="347326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4"/>
            <a:endCxn id="9" idx="4"/>
          </p:cNvCxnSpPr>
          <p:nvPr/>
        </p:nvCxnSpPr>
        <p:spPr>
          <a:xfrm rot="5400000">
            <a:off x="1669111" y="374758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4"/>
            <a:endCxn id="5" idx="4"/>
          </p:cNvCxnSpPr>
          <p:nvPr/>
        </p:nvCxnSpPr>
        <p:spPr>
          <a:xfrm rot="5400000">
            <a:off x="3491561" y="374758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0"/>
            <a:endCxn id="8" idx="0"/>
          </p:cNvCxnSpPr>
          <p:nvPr/>
        </p:nvCxnSpPr>
        <p:spPr>
          <a:xfrm rot="5400000" flipH="1" flipV="1">
            <a:off x="3491561" y="347326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2405076" y="3508194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227526" y="3508194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82626" y="3508194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2" name="Curved Connector 131"/>
          <p:cNvCxnSpPr>
            <a:endCxn id="132" idx="0"/>
          </p:cNvCxnSpPr>
          <p:nvPr/>
        </p:nvCxnSpPr>
        <p:spPr>
          <a:xfrm rot="5400000" flipH="1" flipV="1">
            <a:off x="1631011" y="259696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32" idx="4"/>
          </p:cNvCxnSpPr>
          <p:nvPr/>
        </p:nvCxnSpPr>
        <p:spPr>
          <a:xfrm rot="5400000">
            <a:off x="1631011" y="287128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135" idx="4"/>
            <a:endCxn id="132" idx="4"/>
          </p:cNvCxnSpPr>
          <p:nvPr/>
        </p:nvCxnSpPr>
        <p:spPr>
          <a:xfrm rot="5400000">
            <a:off x="3453461" y="287128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132" idx="0"/>
            <a:endCxn id="135" idx="0"/>
          </p:cNvCxnSpPr>
          <p:nvPr/>
        </p:nvCxnSpPr>
        <p:spPr>
          <a:xfrm rot="5400000" flipH="1" flipV="1">
            <a:off x="3453461" y="259696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468576" y="5260794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291026" y="5260794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46126" y="5260794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9" name="Curved Connector 138"/>
          <p:cNvCxnSpPr>
            <a:endCxn id="139" idx="0"/>
          </p:cNvCxnSpPr>
          <p:nvPr/>
        </p:nvCxnSpPr>
        <p:spPr>
          <a:xfrm rot="5400000" flipH="1" flipV="1">
            <a:off x="1694511" y="434956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139" idx="4"/>
          </p:cNvCxnSpPr>
          <p:nvPr/>
        </p:nvCxnSpPr>
        <p:spPr>
          <a:xfrm rot="5400000">
            <a:off x="1694511" y="462388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42" idx="4"/>
            <a:endCxn id="139" idx="4"/>
          </p:cNvCxnSpPr>
          <p:nvPr/>
        </p:nvCxnSpPr>
        <p:spPr>
          <a:xfrm rot="5400000">
            <a:off x="3516961" y="462388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39" idx="0"/>
            <a:endCxn id="142" idx="0"/>
          </p:cNvCxnSpPr>
          <p:nvPr/>
        </p:nvCxnSpPr>
        <p:spPr>
          <a:xfrm rot="5400000" flipH="1" flipV="1">
            <a:off x="3516961" y="4349569"/>
            <a:ext cx="12700" cy="1822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131" idx="2"/>
            <a:endCxn id="9" idx="2"/>
          </p:cNvCxnSpPr>
          <p:nvPr/>
        </p:nvCxnSpPr>
        <p:spPr>
          <a:xfrm rot="10800000" flipH="1" flipV="1">
            <a:off x="582626" y="3645354"/>
            <a:ext cx="38100" cy="876300"/>
          </a:xfrm>
          <a:prstGeom prst="curvedConnector3">
            <a:avLst>
              <a:gd name="adj1" fmla="val -6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9" idx="2"/>
            <a:endCxn id="138" idx="2"/>
          </p:cNvCxnSpPr>
          <p:nvPr/>
        </p:nvCxnSpPr>
        <p:spPr>
          <a:xfrm rot="10800000" flipH="1" flipV="1">
            <a:off x="620726" y="4521654"/>
            <a:ext cx="25400" cy="876300"/>
          </a:xfrm>
          <a:prstGeom prst="curvedConnector3">
            <a:avLst>
              <a:gd name="adj1" fmla="val -9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9" idx="6"/>
            <a:endCxn id="131" idx="6"/>
          </p:cNvCxnSpPr>
          <p:nvPr/>
        </p:nvCxnSpPr>
        <p:spPr>
          <a:xfrm flipH="1" flipV="1">
            <a:off x="856946" y="3645354"/>
            <a:ext cx="38100" cy="876300"/>
          </a:xfrm>
          <a:prstGeom prst="curvedConnector3">
            <a:avLst>
              <a:gd name="adj1" fmla="val -6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38" idx="6"/>
            <a:endCxn id="9" idx="6"/>
          </p:cNvCxnSpPr>
          <p:nvPr/>
        </p:nvCxnSpPr>
        <p:spPr>
          <a:xfrm flipH="1" flipV="1">
            <a:off x="895046" y="4521654"/>
            <a:ext cx="25400" cy="876300"/>
          </a:xfrm>
          <a:prstGeom prst="curvedConnector3">
            <a:avLst>
              <a:gd name="adj1" fmla="val -9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8" idx="6"/>
            <a:endCxn id="130" idx="6"/>
          </p:cNvCxnSpPr>
          <p:nvPr/>
        </p:nvCxnSpPr>
        <p:spPr>
          <a:xfrm flipH="1" flipV="1">
            <a:off x="4501846" y="3645354"/>
            <a:ext cx="38100" cy="876300"/>
          </a:xfrm>
          <a:prstGeom prst="curvedConnector3">
            <a:avLst>
              <a:gd name="adj1" fmla="val -6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37" idx="6"/>
            <a:endCxn id="8" idx="6"/>
          </p:cNvCxnSpPr>
          <p:nvPr/>
        </p:nvCxnSpPr>
        <p:spPr>
          <a:xfrm flipH="1" flipV="1">
            <a:off x="4539946" y="4521654"/>
            <a:ext cx="25400" cy="876300"/>
          </a:xfrm>
          <a:prstGeom prst="curvedConnector3">
            <a:avLst>
              <a:gd name="adj1" fmla="val -9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/>
          <p:cNvCxnSpPr>
            <a:stCxn id="130" idx="2"/>
            <a:endCxn id="8" idx="2"/>
          </p:cNvCxnSpPr>
          <p:nvPr/>
        </p:nvCxnSpPr>
        <p:spPr>
          <a:xfrm rot="10800000" flipH="1" flipV="1">
            <a:off x="4227526" y="3645354"/>
            <a:ext cx="38100" cy="876300"/>
          </a:xfrm>
          <a:prstGeom prst="curvedConnector3">
            <a:avLst>
              <a:gd name="adj1" fmla="val -6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8" idx="2"/>
            <a:endCxn id="137" idx="2"/>
          </p:cNvCxnSpPr>
          <p:nvPr/>
        </p:nvCxnSpPr>
        <p:spPr>
          <a:xfrm rot="10800000" flipH="1" flipV="1">
            <a:off x="4265626" y="4521654"/>
            <a:ext cx="25400" cy="876300"/>
          </a:xfrm>
          <a:prstGeom prst="curvedConnector3">
            <a:avLst>
              <a:gd name="adj1" fmla="val -9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129" idx="2"/>
            <a:endCxn id="5" idx="2"/>
          </p:cNvCxnSpPr>
          <p:nvPr/>
        </p:nvCxnSpPr>
        <p:spPr>
          <a:xfrm rot="10800000" flipH="1" flipV="1">
            <a:off x="2405076" y="3645354"/>
            <a:ext cx="38100" cy="876300"/>
          </a:xfrm>
          <a:prstGeom prst="curvedConnector3">
            <a:avLst>
              <a:gd name="adj1" fmla="val -6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5" idx="2"/>
            <a:endCxn id="136" idx="2"/>
          </p:cNvCxnSpPr>
          <p:nvPr/>
        </p:nvCxnSpPr>
        <p:spPr>
          <a:xfrm rot="10800000" flipH="1" flipV="1">
            <a:off x="2443176" y="4521654"/>
            <a:ext cx="25400" cy="876300"/>
          </a:xfrm>
          <a:prstGeom prst="curvedConnector3">
            <a:avLst>
              <a:gd name="adj1" fmla="val -9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5" idx="6"/>
            <a:endCxn id="129" idx="6"/>
          </p:cNvCxnSpPr>
          <p:nvPr/>
        </p:nvCxnSpPr>
        <p:spPr>
          <a:xfrm flipH="1" flipV="1">
            <a:off x="2679396" y="3645354"/>
            <a:ext cx="38100" cy="876300"/>
          </a:xfrm>
          <a:prstGeom prst="curvedConnector3">
            <a:avLst>
              <a:gd name="adj1" fmla="val -6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136" idx="6"/>
            <a:endCxn id="5" idx="6"/>
          </p:cNvCxnSpPr>
          <p:nvPr/>
        </p:nvCxnSpPr>
        <p:spPr>
          <a:xfrm flipH="1" flipV="1">
            <a:off x="2717496" y="4521654"/>
            <a:ext cx="25400" cy="876300"/>
          </a:xfrm>
          <a:prstGeom prst="curvedConnector3">
            <a:avLst>
              <a:gd name="adj1" fmla="val -900000"/>
            </a:avLst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45100" y="3873500"/>
                <a:ext cx="3718903" cy="1869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𝑐𝑢𝑟𝑟𝑒𝑛𝑡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𝑛𝑒𝑖𝑔h𝑏𝑜𝑟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𝑛𝑒𝑖𝑔h𝑏𝑜𝑟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𝑐𝑢𝑟𝑟𝑒𝑛𝑡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𝑛𝑒𝑖𝑔h𝑏𝑜𝑟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)/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0" y="3873500"/>
                <a:ext cx="3718903" cy="1869743"/>
              </a:xfrm>
              <a:prstGeom prst="rect">
                <a:avLst/>
              </a:prstGeom>
              <a:blipFill rotWithShape="0">
                <a:blip r:embed="rId3"/>
                <a:stretch>
                  <a:fillRect l="-2131" b="-25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193800" y="6350000"/>
            <a:ext cx="283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States: Different Topologies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1" name="Straight Arrow Connector 40"/>
          <p:cNvCxnSpPr>
            <a:stCxn id="40" idx="0"/>
            <a:endCxn id="138" idx="4"/>
          </p:cNvCxnSpPr>
          <p:nvPr/>
        </p:nvCxnSpPr>
        <p:spPr>
          <a:xfrm flipH="1" flipV="1">
            <a:off x="783286" y="5535114"/>
            <a:ext cx="1830230" cy="814886"/>
          </a:xfrm>
          <a:prstGeom prst="straightConnector1">
            <a:avLst/>
          </a:prstGeom>
          <a:ln w="38100">
            <a:solidFill>
              <a:srgbClr val="C0504D"/>
            </a:solidFill>
            <a:prstDash val="sys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0"/>
            <a:endCxn id="136" idx="4"/>
          </p:cNvCxnSpPr>
          <p:nvPr/>
        </p:nvCxnSpPr>
        <p:spPr>
          <a:xfrm flipH="1" flipV="1">
            <a:off x="2605736" y="5535114"/>
            <a:ext cx="7780" cy="814886"/>
          </a:xfrm>
          <a:prstGeom prst="straightConnector1">
            <a:avLst/>
          </a:prstGeom>
          <a:ln w="38100">
            <a:solidFill>
              <a:srgbClr val="C0504D"/>
            </a:solidFill>
            <a:prstDash val="sys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0"/>
            <a:endCxn id="137" idx="4"/>
          </p:cNvCxnSpPr>
          <p:nvPr/>
        </p:nvCxnSpPr>
        <p:spPr>
          <a:xfrm flipV="1">
            <a:off x="2613516" y="5535114"/>
            <a:ext cx="1814670" cy="814886"/>
          </a:xfrm>
          <a:prstGeom prst="straightConnector1">
            <a:avLst/>
          </a:prstGeom>
          <a:ln w="38100">
            <a:solidFill>
              <a:srgbClr val="C0504D"/>
            </a:solidFill>
            <a:prstDash val="sys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57800" y="3340100"/>
            <a:ext cx="290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504D"/>
                </a:solidFill>
              </a:rPr>
              <a:t>Transition Probability</a:t>
            </a:r>
            <a:endParaRPr lang="en-US" sz="2400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067300" y="5384800"/>
                <a:ext cx="3954609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𝑐𝑢𝑟𝑟𝑒𝑛𝑡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throughput of current 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𝑛𝑒𝑖𝑔h𝑏𝑜𝑟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throughput of neighbor state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time-decaying parameter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5384800"/>
                <a:ext cx="3954609" cy="945900"/>
              </a:xfrm>
              <a:prstGeom prst="rect">
                <a:avLst/>
              </a:prstGeom>
              <a:blipFill rotWithShape="0">
                <a:blip r:embed="rId4"/>
                <a:stretch>
                  <a:fillRect t="-2564" r="-46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0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Network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7275"/>
          </a:xfrm>
        </p:spPr>
        <p:txBody>
          <a:bodyPr>
            <a:normAutofit/>
          </a:bodyPr>
          <a:lstStyle/>
          <a:p>
            <a:r>
              <a:rPr lang="en-US" dirty="0" smtClean="0"/>
              <a:t>Generate neighbor state by </a:t>
            </a:r>
            <a:r>
              <a:rPr lang="en-US" dirty="0" smtClean="0">
                <a:solidFill>
                  <a:srgbClr val="C0504D"/>
                </a:solidFill>
              </a:rPr>
              <a:t>random swapping links</a:t>
            </a:r>
          </a:p>
          <a:p>
            <a:pPr lvl="1"/>
            <a:r>
              <a:rPr lang="en-US" dirty="0" smtClean="0"/>
              <a:t>Heuristically search for optical circuits to build new links: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504D"/>
                </a:solidFill>
              </a:rPr>
              <a:t>balance the consumption of regenerators</a:t>
            </a:r>
            <a:endParaRPr lang="en-US" dirty="0" smtClean="0">
              <a:solidFill>
                <a:srgbClr val="C0504D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64</a:t>
            </a:fld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62170" y="40581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984570" y="35247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641670" y="46296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470470" y="39311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784670" y="46296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/>
          <p:cNvCxnSpPr>
            <a:stCxn id="7" idx="2"/>
            <a:endCxn id="5" idx="5"/>
          </p:cNvCxnSpPr>
          <p:nvPr/>
        </p:nvCxnSpPr>
        <p:spPr>
          <a:xfrm flipH="1" flipV="1">
            <a:off x="952415" y="4448356"/>
            <a:ext cx="689255" cy="4098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7"/>
            <a:endCxn id="6" idx="2"/>
          </p:cNvCxnSpPr>
          <p:nvPr/>
        </p:nvCxnSpPr>
        <p:spPr>
          <a:xfrm flipV="1">
            <a:off x="952415" y="3753311"/>
            <a:ext cx="1032155" cy="3717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6" idx="6"/>
          </p:cNvCxnSpPr>
          <p:nvPr/>
        </p:nvCxnSpPr>
        <p:spPr>
          <a:xfrm flipH="1" flipV="1">
            <a:off x="2441770" y="3753311"/>
            <a:ext cx="1095655" cy="2447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9" idx="1"/>
          </p:cNvCxnSpPr>
          <p:nvPr/>
        </p:nvCxnSpPr>
        <p:spPr>
          <a:xfrm>
            <a:off x="2374815" y="3914956"/>
            <a:ext cx="476810" cy="7816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282684" y="3996529"/>
            <a:ext cx="640080" cy="320040"/>
          </a:xfrm>
          <a:prstGeom prst="rightArrow">
            <a:avLst/>
          </a:prstGeom>
          <a:solidFill>
            <a:schemeClr val="tx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3" name="Straight Arrow Connector 102"/>
          <p:cNvCxnSpPr>
            <a:stCxn id="9" idx="2"/>
            <a:endCxn id="7" idx="6"/>
          </p:cNvCxnSpPr>
          <p:nvPr/>
        </p:nvCxnSpPr>
        <p:spPr>
          <a:xfrm flipH="1">
            <a:off x="2098870" y="4858211"/>
            <a:ext cx="6858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" idx="4"/>
            <a:endCxn id="9" idx="7"/>
          </p:cNvCxnSpPr>
          <p:nvPr/>
        </p:nvCxnSpPr>
        <p:spPr>
          <a:xfrm flipH="1">
            <a:off x="3174915" y="4388311"/>
            <a:ext cx="524155" cy="3082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>
            <a:spLocks noChangeAspect="1"/>
          </p:cNvSpPr>
          <p:nvPr/>
        </p:nvSpPr>
        <p:spPr>
          <a:xfrm>
            <a:off x="5299270" y="40708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6721670" y="35374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378770" y="46423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8207570" y="39438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521770" y="4642311"/>
            <a:ext cx="457200" cy="45720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0" name="Straight Arrow Connector 139"/>
          <p:cNvCxnSpPr>
            <a:stCxn id="140" idx="2"/>
            <a:endCxn id="138" idx="5"/>
          </p:cNvCxnSpPr>
          <p:nvPr/>
        </p:nvCxnSpPr>
        <p:spPr>
          <a:xfrm flipH="1" flipV="1">
            <a:off x="5689515" y="4461056"/>
            <a:ext cx="689255" cy="4098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8" idx="7"/>
            <a:endCxn id="139" idx="2"/>
          </p:cNvCxnSpPr>
          <p:nvPr/>
        </p:nvCxnSpPr>
        <p:spPr>
          <a:xfrm flipV="1">
            <a:off x="5689515" y="3766011"/>
            <a:ext cx="1032155" cy="371755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1" idx="1"/>
            <a:endCxn id="139" idx="6"/>
          </p:cNvCxnSpPr>
          <p:nvPr/>
        </p:nvCxnSpPr>
        <p:spPr>
          <a:xfrm flipH="1" flipV="1">
            <a:off x="7178870" y="3766011"/>
            <a:ext cx="1095655" cy="2447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5"/>
            <a:endCxn id="142" idx="1"/>
          </p:cNvCxnSpPr>
          <p:nvPr/>
        </p:nvCxnSpPr>
        <p:spPr>
          <a:xfrm>
            <a:off x="7111915" y="3927656"/>
            <a:ext cx="476810" cy="7816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2" idx="2"/>
            <a:endCxn id="140" idx="6"/>
          </p:cNvCxnSpPr>
          <p:nvPr/>
        </p:nvCxnSpPr>
        <p:spPr>
          <a:xfrm flipH="1">
            <a:off x="6835970" y="4870911"/>
            <a:ext cx="685800" cy="0"/>
          </a:xfrm>
          <a:prstGeom prst="straightConnector1">
            <a:avLst/>
          </a:prstGeom>
          <a:ln w="19050" cmpd="sng">
            <a:solidFill>
              <a:srgbClr val="C0504D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1" idx="4"/>
            <a:endCxn id="142" idx="7"/>
          </p:cNvCxnSpPr>
          <p:nvPr/>
        </p:nvCxnSpPr>
        <p:spPr>
          <a:xfrm flipH="1">
            <a:off x="7912015" y="4401011"/>
            <a:ext cx="524155" cy="30825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7" idx="0"/>
            <a:endCxn id="136" idx="4"/>
          </p:cNvCxnSpPr>
          <p:nvPr/>
        </p:nvCxnSpPr>
        <p:spPr>
          <a:xfrm flipV="1">
            <a:off x="6607370" y="3994611"/>
            <a:ext cx="342900" cy="647700"/>
          </a:xfrm>
          <a:prstGeom prst="straightConnector1">
            <a:avLst/>
          </a:prstGeom>
          <a:ln w="19050" cmpd="sng">
            <a:solidFill>
              <a:srgbClr val="C0504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5" idx="6"/>
            <a:endCxn id="139" idx="1"/>
          </p:cNvCxnSpPr>
          <p:nvPr/>
        </p:nvCxnSpPr>
        <p:spPr>
          <a:xfrm>
            <a:off x="5756470" y="4299411"/>
            <a:ext cx="1832255" cy="409855"/>
          </a:xfrm>
          <a:prstGeom prst="straightConnector1">
            <a:avLst/>
          </a:prstGeom>
          <a:ln w="19050" cmpd="sng">
            <a:solidFill>
              <a:srgbClr val="C0504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358900" y="5181600"/>
            <a:ext cx="194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</a:p>
          <a:p>
            <a:pPr algn="ctr"/>
            <a:r>
              <a:rPr lang="en-US" dirty="0" smtClean="0"/>
              <a:t>(Current topology)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6125036" y="5181600"/>
            <a:ext cx="212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Neighbor state</a:t>
            </a:r>
          </a:p>
          <a:p>
            <a:pPr algn="ctr"/>
            <a:r>
              <a:rPr lang="en-US" dirty="0" smtClean="0"/>
              <a:t>(Neighbor topology)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Network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5029200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 dirty="0">
                <a:solidFill>
                  <a:srgbClr val="C0504D"/>
                </a:solidFill>
              </a:rPr>
              <a:t>throughput</a:t>
            </a:r>
            <a:r>
              <a:rPr lang="en-US" dirty="0"/>
              <a:t> of neighbor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Routing: prioritize </a:t>
            </a:r>
            <a:r>
              <a:rPr lang="en-US" dirty="0"/>
              <a:t>short paths</a:t>
            </a:r>
          </a:p>
          <a:p>
            <a:pPr lvl="1"/>
            <a:r>
              <a:rPr lang="en-US" altLang="zh-CN" dirty="0" smtClean="0"/>
              <a:t>Rate allocation: order </a:t>
            </a:r>
            <a:r>
              <a:rPr lang="en-US" altLang="zh-CN" dirty="0"/>
              <a:t>transfers with </a:t>
            </a:r>
            <a:r>
              <a:rPr lang="en-US" altLang="zh-CN" dirty="0" smtClean="0"/>
              <a:t>classic scheduling disciplines for different objectives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network configuration</a:t>
            </a:r>
          </a:p>
          <a:p>
            <a:pPr lvl="1"/>
            <a:r>
              <a:rPr lang="en-US" dirty="0" smtClean="0"/>
              <a:t>Extend Dionysus to coordinate updates in optical and network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8400" y="4419600"/>
            <a:ext cx="182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Transfer</a:t>
            </a:r>
          </a:p>
          <a:p>
            <a:r>
              <a:rPr lang="en-US" dirty="0" smtClean="0"/>
              <a:t>Completion 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5261" y="3252460"/>
            <a:ext cx="2286000" cy="6400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SJF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(Shortest Job First)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0021" y="3252460"/>
            <a:ext cx="2468880" cy="6400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(Earliest Deadline First)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7660" y="3252460"/>
            <a:ext cx="2286000" cy="6400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400" y="4622800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Deadlines Met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51600" y="461010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Other Objective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931101" y="4013200"/>
            <a:ext cx="274320" cy="32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547301" y="4013200"/>
            <a:ext cx="274320" cy="32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163500" y="4013200"/>
            <a:ext cx="274320" cy="32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Software: Controller prototype</a:t>
            </a:r>
          </a:p>
          <a:p>
            <a:pPr lvl="1"/>
            <a:r>
              <a:rPr lang="en-US" dirty="0" smtClean="0"/>
              <a:t>Hardware: </a:t>
            </a:r>
            <a:r>
              <a:rPr lang="en-US" dirty="0" err="1" smtClean="0"/>
              <a:t>Testbed</a:t>
            </a:r>
            <a:r>
              <a:rPr lang="en-US" dirty="0" smtClean="0"/>
              <a:t> with 9 sites to emulate the Internet2 network</a:t>
            </a:r>
          </a:p>
          <a:p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err="1" smtClean="0"/>
              <a:t>Testbed</a:t>
            </a:r>
            <a:r>
              <a:rPr lang="en-US" dirty="0" smtClean="0"/>
              <a:t> experiments (9 sites)</a:t>
            </a:r>
          </a:p>
          <a:p>
            <a:pPr lvl="1"/>
            <a:r>
              <a:rPr lang="en-US" dirty="0" smtClean="0"/>
              <a:t>Simulations based on topologies and traces from an ISP network (~40 sites) and an inter-DC network (~25 sites)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Improvement on</a:t>
            </a:r>
            <a:br>
              <a:rPr lang="en-US" dirty="0" smtClean="0"/>
            </a:br>
            <a:r>
              <a:rPr lang="en-US" dirty="0" smtClean="0"/>
              <a:t>transfer </a:t>
            </a:r>
            <a:r>
              <a:rPr lang="en-US" dirty="0"/>
              <a:t>c</a:t>
            </a:r>
            <a:r>
              <a:rPr lang="en-US" dirty="0" smtClean="0"/>
              <a:t>ompletion </a:t>
            </a:r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606548"/>
            <a:ext cx="7143750" cy="50400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6800" y="2867894"/>
            <a:ext cx="5486400" cy="25677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err="1" smtClean="0">
                <a:solidFill>
                  <a:srgbClr val="C0504D"/>
                </a:solidFill>
              </a:rPr>
              <a:t>Owan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/>
              <a:t>is a traffic management system for wide-area data transfers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68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8400" y="23495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2000" y="2400300"/>
            <a:ext cx="6502400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solidFill>
                  <a:srgbClr val="C0504D"/>
                </a:solidFill>
              </a:rPr>
              <a:t>Efficient algorithm</a:t>
            </a:r>
            <a:endParaRPr lang="en-US" sz="2800" dirty="0">
              <a:solidFill>
                <a:srgbClr val="C0504D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Dynamically reconfigure network topology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8400" y="3987800"/>
            <a:ext cx="640080" cy="128016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2000" y="3962400"/>
            <a:ext cx="6400800" cy="1273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solidFill>
                  <a:srgbClr val="C0504D"/>
                </a:solidFill>
              </a:rPr>
              <a:t>System prototype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Prototype on real </a:t>
            </a:r>
            <a:r>
              <a:rPr lang="en-US" sz="2400" dirty="0" err="1" smtClean="0">
                <a:solidFill>
                  <a:prstClr val="black"/>
                </a:solidFill>
              </a:rPr>
              <a:t>testbed</a:t>
            </a:r>
            <a:r>
              <a:rPr lang="en-US" sz="2400" dirty="0" smtClean="0">
                <a:solidFill>
                  <a:prstClr val="black"/>
                </a:solidFill>
              </a:rPr>
              <a:t>, evaluation on topology and traces from AT&amp;T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66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Many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6</a:t>
            </a:fld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798600" y="2039444"/>
            <a:ext cx="807208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037100" y="1988644"/>
            <a:ext cx="807208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1" y="1581150"/>
            <a:ext cx="2067901" cy="14630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1581150"/>
            <a:ext cx="2198558" cy="14630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18407" t="6944" r="14609" b="3646"/>
          <a:stretch/>
        </p:blipFill>
        <p:spPr>
          <a:xfrm>
            <a:off x="7010400" y="1524000"/>
            <a:ext cx="1860760" cy="14630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7700" y="3124200"/>
            <a:ext cx="161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Traffic shift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13200" y="3124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Congestion</a:t>
            </a:r>
            <a:endParaRPr lang="en-US" sz="2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061200" y="3124200"/>
            <a:ext cx="1831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Revenue loss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9251" y="3746501"/>
            <a:ext cx="8388349" cy="2082799"/>
            <a:chOff x="349251" y="3924301"/>
            <a:chExt cx="8388349" cy="2082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251" y="3924301"/>
              <a:ext cx="1936750" cy="67397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89369" y="3949700"/>
              <a:ext cx="6448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100 </a:t>
              </a:r>
              <a:r>
                <a:rPr lang="en-US" sz="2400" dirty="0" err="1" smtClean="0"/>
                <a:t>ms</a:t>
              </a:r>
              <a:r>
                <a:rPr lang="en-US" sz="2400" dirty="0" smtClean="0"/>
                <a:t> slowdown reduces sales by </a:t>
              </a:r>
              <a:r>
                <a:rPr lang="en-US" sz="2400" dirty="0" smtClean="0">
                  <a:solidFill>
                    <a:srgbClr val="C00000"/>
                  </a:solidFill>
                </a:rPr>
                <a:t>1%</a:t>
              </a:r>
              <a:endParaRPr lang="en-US" sz="24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7050" y="4597399"/>
              <a:ext cx="1344518" cy="736601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289369" y="4724400"/>
              <a:ext cx="6448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100 </a:t>
              </a:r>
              <a:r>
                <a:rPr lang="en-US" sz="2400" dirty="0" err="1" smtClean="0"/>
                <a:t>ms</a:t>
              </a:r>
              <a:r>
                <a:rPr lang="en-US" sz="2400" dirty="0" smtClean="0"/>
                <a:t> slowdown reduces # searches by </a:t>
              </a:r>
              <a:r>
                <a:rPr lang="en-US" sz="2400" dirty="0" smtClean="0">
                  <a:solidFill>
                    <a:srgbClr val="C00000"/>
                  </a:solidFill>
                </a:rPr>
                <a:t>0.2%</a:t>
              </a:r>
              <a:endParaRPr lang="en-US" sz="24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051" y="5334000"/>
              <a:ext cx="1803122" cy="6731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289369" y="5422900"/>
              <a:ext cx="6448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  <a:r>
                <a:rPr lang="en-US" sz="2400" dirty="0" smtClean="0"/>
                <a:t>00 </a:t>
              </a:r>
              <a:r>
                <a:rPr lang="en-US" sz="2400" dirty="0" err="1" smtClean="0"/>
                <a:t>ms</a:t>
              </a:r>
              <a:r>
                <a:rPr lang="en-US" sz="2400" dirty="0" smtClean="0"/>
                <a:t> slowdown reduces traffic by </a:t>
              </a:r>
              <a:r>
                <a:rPr lang="en-US" sz="2400" dirty="0">
                  <a:solidFill>
                    <a:srgbClr val="C00000"/>
                  </a:solidFill>
                </a:rPr>
                <a:t>9</a:t>
              </a:r>
              <a:r>
                <a:rPr lang="en-US" sz="2400" dirty="0" smtClean="0">
                  <a:solidFill>
                    <a:srgbClr val="C00000"/>
                  </a:solidFill>
                </a:rPr>
                <a:t>%</a:t>
              </a:r>
              <a:endParaRPr lang="en-US" sz="2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6119336"/>
            <a:ext cx="868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www.gduchamp.com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/media/StanfordDataMining.2006-11-28.pdf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services.google.com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/files/blogs/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google_delayexp.pdf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www.slideshare.net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stoyan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/yslow-20-presentation/4-The_importance_of_performance_ulli500</a:t>
            </a:r>
          </a:p>
        </p:txBody>
      </p:sp>
    </p:spTree>
    <p:extLst>
      <p:ext uri="{BB962C8B-B14F-4D97-AF65-F5344CB8AC3E}">
        <p14:creationId xmlns:p14="http://schemas.microsoft.com/office/powerpoint/2010/main" val="6283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825625"/>
            <a:ext cx="8572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Software-defined platforms for network management</a:t>
            </a:r>
          </a:p>
          <a:p>
            <a:pPr lvl="1"/>
            <a:r>
              <a:rPr lang="en-US" sz="2400" dirty="0" smtClean="0">
                <a:solidFill>
                  <a:srgbClr val="C0504D"/>
                </a:solidFill>
              </a:rPr>
              <a:t>Dynamic service composition: </a:t>
            </a:r>
            <a:r>
              <a:rPr lang="en-US" sz="2400" dirty="0" err="1" smtClean="0">
                <a:solidFill>
                  <a:srgbClr val="C0504D"/>
                </a:solidFill>
              </a:rPr>
              <a:t>CoVisor</a:t>
            </a:r>
            <a:r>
              <a:rPr lang="en-US" sz="2400" dirty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[NSDI’15]</a:t>
            </a:r>
          </a:p>
          <a:p>
            <a:pPr lvl="1"/>
            <a:r>
              <a:rPr lang="en-US" sz="2400" dirty="0" smtClean="0">
                <a:solidFill>
                  <a:srgbClr val="C0504D"/>
                </a:solidFill>
              </a:rPr>
              <a:t>Dynamic update scheduling: Dionysus [SIGCOMM’14]</a:t>
            </a:r>
          </a:p>
          <a:p>
            <a:pPr lvl="1"/>
            <a:r>
              <a:rPr lang="en-US" sz="2400" dirty="0" smtClean="0">
                <a:solidFill>
                  <a:srgbClr val="C0504D"/>
                </a:solidFill>
              </a:rPr>
              <a:t>Dynamic topology reconfiguration: </a:t>
            </a:r>
            <a:r>
              <a:rPr lang="en-US" sz="2400" dirty="0" err="1" smtClean="0">
                <a:solidFill>
                  <a:srgbClr val="C0504D"/>
                </a:solidFill>
              </a:rPr>
              <a:t>Owan</a:t>
            </a:r>
            <a:r>
              <a:rPr lang="en-US" sz="2400" dirty="0" smtClean="0">
                <a:solidFill>
                  <a:srgbClr val="C0504D"/>
                </a:solidFill>
              </a:rPr>
              <a:t> [SIGCOMM’16]</a:t>
            </a:r>
          </a:p>
          <a:p>
            <a:pPr lvl="1"/>
            <a:r>
              <a:rPr lang="en-US" sz="2400" dirty="0" smtClean="0"/>
              <a:t>Secure virtual switching on end hosts: </a:t>
            </a:r>
            <a:r>
              <a:rPr lang="en-US" sz="2400" dirty="0" err="1" smtClean="0"/>
              <a:t>DomS</a:t>
            </a:r>
            <a:r>
              <a:rPr lang="en-US" sz="2400" dirty="0" smtClean="0"/>
              <a:t> [Hot-ICE’12]</a:t>
            </a:r>
          </a:p>
          <a:p>
            <a:pPr lvl="1"/>
            <a:r>
              <a:rPr lang="en-US" sz="2400" dirty="0" smtClean="0"/>
              <a:t>Host-based network control: </a:t>
            </a:r>
            <a:r>
              <a:rPr lang="en-US" sz="2400" dirty="0" err="1" smtClean="0"/>
              <a:t>Sourcey</a:t>
            </a:r>
            <a:r>
              <a:rPr lang="en-US" sz="2400" dirty="0" smtClean="0"/>
              <a:t> [SOSR’16]</a:t>
            </a:r>
            <a:endParaRPr lang="en-US" dirty="0"/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sz="2800" b="1" dirty="0" smtClean="0"/>
              <a:t>End-to-end network support for emerging applications</a:t>
            </a:r>
          </a:p>
          <a:p>
            <a:pPr lvl="1"/>
            <a:r>
              <a:rPr lang="en-US" sz="2400" dirty="0" smtClean="0"/>
              <a:t>Data center network: </a:t>
            </a:r>
            <a:r>
              <a:rPr lang="en-US" sz="2400" dirty="0" err="1" smtClean="0"/>
              <a:t>EnsembleRouting</a:t>
            </a:r>
            <a:r>
              <a:rPr lang="en-US" sz="2400" dirty="0" smtClean="0"/>
              <a:t> [INFOCOM’13]</a:t>
            </a:r>
          </a:p>
          <a:p>
            <a:pPr lvl="1"/>
            <a:r>
              <a:rPr lang="en-US" sz="2400" dirty="0" smtClean="0"/>
              <a:t>Cellular core network: </a:t>
            </a:r>
            <a:r>
              <a:rPr lang="en-US" sz="2400" dirty="0" err="1" smtClean="0"/>
              <a:t>SoftCell</a:t>
            </a:r>
            <a:r>
              <a:rPr lang="en-US" sz="2400" dirty="0" smtClean="0"/>
              <a:t>  [CoNEXT’13]</a:t>
            </a:r>
          </a:p>
          <a:p>
            <a:pPr lvl="1"/>
            <a:r>
              <a:rPr lang="en-US" sz="2400" dirty="0" smtClean="0"/>
              <a:t>Mobile </a:t>
            </a:r>
            <a:r>
              <a:rPr lang="en-US" altLang="zh-CN" sz="2400" dirty="0" smtClean="0"/>
              <a:t>network: optimize </a:t>
            </a:r>
            <a:r>
              <a:rPr lang="en-US" sz="2400" dirty="0" smtClean="0"/>
              <a:t>video streaming [HotMobile’15]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2572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81197"/>
            <a:ext cx="7886700" cy="2206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Xin </a:t>
            </a:r>
            <a:r>
              <a:rPr lang="en-US" sz="3000" dirty="0" err="1" smtClean="0"/>
              <a:t>Jin</a:t>
            </a:r>
            <a:endParaRPr lang="en-US" sz="3000" dirty="0" smtClean="0"/>
          </a:p>
          <a:p>
            <a:pPr marL="0" indent="0" algn="ctr">
              <a:buNone/>
            </a:pPr>
            <a:r>
              <a:rPr lang="en-US" sz="3000" dirty="0" err="1" smtClean="0"/>
              <a:t>xinjin@cs.princeton.edu</a:t>
            </a:r>
            <a:endParaRPr lang="en-US" sz="3000" dirty="0" smtClean="0"/>
          </a:p>
          <a:p>
            <a:pPr marL="0" indent="0" algn="ctr">
              <a:buNone/>
            </a:pPr>
            <a:r>
              <a:rPr lang="en-US" sz="3000" dirty="0" err="1" smtClean="0"/>
              <a:t>www.cs.princeton.edu</a:t>
            </a:r>
            <a:r>
              <a:rPr lang="en-US" sz="3000" dirty="0" smtClean="0"/>
              <a:t>/~</a:t>
            </a:r>
            <a:r>
              <a:rPr lang="en-US" sz="3000" dirty="0" err="1" smtClean="0"/>
              <a:t>xinjin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Many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863-773A-3B49-81D3-3EAEA57CFFDB}" type="slidenum">
              <a:rPr lang="en-US" smtClean="0"/>
              <a:t>7</a:t>
            </a:fld>
            <a:endParaRPr lang="en-US"/>
          </a:p>
        </p:txBody>
      </p:sp>
      <p:sp>
        <p:nvSpPr>
          <p:cNvPr id="79" name="Content Placeholder 2"/>
          <p:cNvSpPr>
            <a:spLocks noGrp="1"/>
          </p:cNvSpPr>
          <p:nvPr>
            <p:ph idx="1"/>
          </p:nvPr>
        </p:nvSpPr>
        <p:spPr>
          <a:xfrm>
            <a:off x="4914900" y="2362199"/>
            <a:ext cx="4165600" cy="1168401"/>
          </a:xfrm>
        </p:spPr>
        <p:txBody>
          <a:bodyPr>
            <a:normAutofit/>
          </a:bodyPr>
          <a:lstStyle/>
          <a:p>
            <a:r>
              <a:rPr lang="en-US" dirty="0" smtClean="0"/>
              <a:t>Composing updates from multiple applications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4914900" y="4229099"/>
            <a:ext cx="4165600" cy="96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Distributing updates across multiple switches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2374900"/>
            <a:ext cx="4856583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4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3: Many layers</a:t>
            </a:r>
            <a:endParaRPr lang="en-US" sz="36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167033" y="1884786"/>
            <a:ext cx="3680239" cy="2331720"/>
            <a:chOff x="4443625" y="2799750"/>
            <a:chExt cx="3768239" cy="2387475"/>
          </a:xfrm>
        </p:grpSpPr>
        <p:pic>
          <p:nvPicPr>
            <p:cNvPr id="5" name="Picture 4" descr="internet2-ip-igp-metrics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68"/>
            <a:stretch/>
          </p:blipFill>
          <p:spPr>
            <a:xfrm>
              <a:off x="4443625" y="2799750"/>
              <a:ext cx="3768239" cy="2387475"/>
            </a:xfrm>
            <a:prstGeom prst="rect">
              <a:avLst/>
            </a:prstGeom>
          </p:spPr>
        </p:pic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5469576" y="2799750"/>
              <a:ext cx="1744895" cy="15547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6676695" y="2918678"/>
              <a:ext cx="660434" cy="15547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1644" y="4519600"/>
            <a:ext cx="4151018" cy="2286000"/>
            <a:chOff x="146192" y="2098338"/>
            <a:chExt cx="4151018" cy="2286000"/>
          </a:xfrm>
        </p:grpSpPr>
        <p:pic>
          <p:nvPicPr>
            <p:cNvPr id="9" name="Picture 8" descr="I2-Network-Infrastructure-Topology-201410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21" r="15753" b="18989"/>
            <a:stretch/>
          </p:blipFill>
          <p:spPr>
            <a:xfrm>
              <a:off x="146192" y="2098338"/>
              <a:ext cx="4151018" cy="2286000"/>
            </a:xfrm>
            <a:prstGeom prst="rect">
              <a:avLst/>
            </a:prstGeom>
          </p:spPr>
        </p:pic>
        <p:sp>
          <p:nvSpPr>
            <p:cNvPr id="10" name="Rectangle 9"/>
            <p:cNvSpPr>
              <a:spLocks/>
            </p:cNvSpPr>
            <p:nvPr/>
          </p:nvSpPr>
          <p:spPr>
            <a:xfrm>
              <a:off x="593914" y="3958116"/>
              <a:ext cx="1114733" cy="42622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07167" y="2436922"/>
            <a:ext cx="254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Network Layer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5507167" y="5119702"/>
            <a:ext cx="23086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Optical Layer</a:t>
            </a:r>
            <a:endParaRPr lang="en-US" sz="3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8650" y="4216506"/>
            <a:ext cx="822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5CA0-268E-3347-B37F-37E6D2C54E53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49800" y="3708400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</a:t>
            </a:r>
            <a:r>
              <a:rPr lang="en-US" dirty="0" smtClean="0"/>
              <a:t>switch (Router)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60900" y="61087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Optical switch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 flipV="1">
            <a:off x="3937000" y="3517900"/>
            <a:ext cx="812800" cy="375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4203700" y="5905500"/>
            <a:ext cx="457200" cy="387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14225</TotalTime>
  <Words>3209</Words>
  <Application>Microsoft Macintosh PowerPoint</Application>
  <PresentationFormat>On-screen Show (4:3)</PresentationFormat>
  <Paragraphs>1377</Paragraphs>
  <Slides>71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Cambria Math</vt:lpstr>
      <vt:lpstr>Corbel</vt:lpstr>
      <vt:lpstr>LucidaGrande</vt:lpstr>
      <vt:lpstr>Times New Roman</vt:lpstr>
      <vt:lpstr>华文楷体</vt:lpstr>
      <vt:lpstr>Office Theme</vt:lpstr>
      <vt:lpstr>Dynamic Control of Software-Defined Networks</vt:lpstr>
      <vt:lpstr>Traditional network</vt:lpstr>
      <vt:lpstr>Software-Defined Networking (SDN)</vt:lpstr>
      <vt:lpstr>This talk:</vt:lpstr>
      <vt:lpstr>Challenge 1: Many services</vt:lpstr>
      <vt:lpstr>Challenge 2: Many events</vt:lpstr>
      <vt:lpstr>Challenge 2: Many events</vt:lpstr>
      <vt:lpstr>Challenge 2: Many events</vt:lpstr>
      <vt:lpstr>Challenge 3: Many layers</vt:lpstr>
      <vt:lpstr>Challenge 3: Many layers</vt:lpstr>
      <vt:lpstr>Contributions</vt:lpstr>
      <vt:lpstr>CoVisor: Dynamic Service Composition</vt:lpstr>
      <vt:lpstr>Goal: Manage multiple services on the same network</vt:lpstr>
      <vt:lpstr>Operation of network services</vt:lpstr>
      <vt:lpstr>What if we have more than one service?</vt:lpstr>
      <vt:lpstr>Example: Composing two policies</vt:lpstr>
      <vt:lpstr>Simply installing two policy tables on the switch does not work</vt:lpstr>
      <vt:lpstr>Overview of service management</vt:lpstr>
      <vt:lpstr>Parallel composition (||) [ICFP’11]</vt:lpstr>
      <vt:lpstr>Key challenge: Efficiently handle policy updates</vt:lpstr>
      <vt:lpstr>Naïve solution</vt:lpstr>
      <vt:lpstr>Incremental update</vt:lpstr>
      <vt:lpstr>Sequential composition (&gt;&gt;) [NSDI’13]</vt:lpstr>
      <vt:lpstr>Override composition (  ) [CoVisor’15]</vt:lpstr>
      <vt:lpstr>Topology management</vt:lpstr>
      <vt:lpstr>Access control</vt:lpstr>
      <vt:lpstr>Implementation and Evaluation</vt:lpstr>
      <vt:lpstr>Evaluation: L3-L4 Firewall &gt;&gt; L3 Router</vt:lpstr>
      <vt:lpstr>Evaluation: L3-L4 Firewall &gt;&gt; L3 Router</vt:lpstr>
      <vt:lpstr>Summary: CoVisor is a network hypervisor for service compositions</vt:lpstr>
      <vt:lpstr>Dionysus: Dynamic Update Scheduling</vt:lpstr>
      <vt:lpstr>What is network update</vt:lpstr>
      <vt:lpstr>Example of network update</vt:lpstr>
      <vt:lpstr>Goals for network update</vt:lpstr>
      <vt:lpstr>What is consistent network update</vt:lpstr>
      <vt:lpstr>Existing solutions are slow</vt:lpstr>
      <vt:lpstr>Static schedules can be slow</vt:lpstr>
      <vt:lpstr>Dynamic schedules are adaptive and fast</vt:lpstr>
      <vt:lpstr>Challenges of the scheduling problem for network updates</vt:lpstr>
      <vt:lpstr>Idea: Use a dependency graph to represent a network update</vt:lpstr>
      <vt:lpstr>Example for dependency graph</vt:lpstr>
      <vt:lpstr>Example for dependency graph</vt:lpstr>
      <vt:lpstr>Example for dependency graph</vt:lpstr>
      <vt:lpstr>Example for dependency graph</vt:lpstr>
      <vt:lpstr>Adaptive critical-path scheduling </vt:lpstr>
      <vt:lpstr>Handling cycles</vt:lpstr>
      <vt:lpstr>Handling cycles</vt:lpstr>
      <vt:lpstr>Handling cycles</vt:lpstr>
      <vt:lpstr>Handling cycles</vt:lpstr>
      <vt:lpstr>Handling cycles</vt:lpstr>
      <vt:lpstr>Network update pipeline</vt:lpstr>
      <vt:lpstr>Implementation and evaluation</vt:lpstr>
      <vt:lpstr>Evaluation: Update time for traffic engineering updates</vt:lpstr>
      <vt:lpstr>Summary: Dionysus is a scheduler for fast and consistent network updates</vt:lpstr>
      <vt:lpstr>Owan: Dynamic Topology Reconfiguration</vt:lpstr>
      <vt:lpstr>Globally-distributed applications have big data to transfer over the WAN</vt:lpstr>
      <vt:lpstr>Software-Defined Networking (SDN)</vt:lpstr>
      <vt:lpstr>Network-layer topology is built over an optical layer in a modern WAN</vt:lpstr>
      <vt:lpstr>Reconfigure optical layer to change network-layer topology</vt:lpstr>
      <vt:lpstr>Reconfigure optical layer to change network-layer topology</vt:lpstr>
      <vt:lpstr>Reduce transfer completion time by topology reconfiguration</vt:lpstr>
      <vt:lpstr>Owan: Joint control of optical and network layers to optimize data transfers</vt:lpstr>
      <vt:lpstr>Owan: Joint control of optical and network layers to optimize data transfers</vt:lpstr>
      <vt:lpstr>Computing Network Configuration</vt:lpstr>
      <vt:lpstr>Computing Network Configuration</vt:lpstr>
      <vt:lpstr>Computing Network Configuration</vt:lpstr>
      <vt:lpstr>Implementation and evaluation</vt:lpstr>
      <vt:lpstr>Evaluation: Improvement on transfer completion time</vt:lpstr>
      <vt:lpstr>Summary: Owan is a traffic management system for wide-area data transfers</vt:lpstr>
      <vt:lpstr>Research summary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Management of Software-Defined Networks</dc:title>
  <dc:creator>Microsoft Office User</dc:creator>
  <cp:lastModifiedBy>Xin Jin</cp:lastModifiedBy>
  <cp:revision>1084</cp:revision>
  <cp:lastPrinted>2016-01-06T16:22:36Z</cp:lastPrinted>
  <dcterms:created xsi:type="dcterms:W3CDTF">2015-11-05T19:15:03Z</dcterms:created>
  <dcterms:modified xsi:type="dcterms:W3CDTF">2016-06-30T18:34:52Z</dcterms:modified>
</cp:coreProperties>
</file>