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68" r:id="rId2"/>
    <p:sldId id="269" r:id="rId3"/>
    <p:sldId id="267" r:id="rId4"/>
    <p:sldId id="285" r:id="rId5"/>
    <p:sldId id="270" r:id="rId6"/>
    <p:sldId id="286" r:id="rId7"/>
    <p:sldId id="271" r:id="rId8"/>
    <p:sldId id="274" r:id="rId9"/>
    <p:sldId id="287" r:id="rId10"/>
    <p:sldId id="279" r:id="rId11"/>
    <p:sldId id="275" r:id="rId12"/>
    <p:sldId id="276" r:id="rId13"/>
    <p:sldId id="277" r:id="rId14"/>
    <p:sldId id="288" r:id="rId15"/>
    <p:sldId id="278" r:id="rId16"/>
    <p:sldId id="280" r:id="rId17"/>
    <p:sldId id="289" r:id="rId18"/>
    <p:sldId id="281" r:id="rId19"/>
    <p:sldId id="272" r:id="rId20"/>
    <p:sldId id="284" r:id="rId21"/>
    <p:sldId id="282" r:id="rId22"/>
    <p:sldId id="290" r:id="rId23"/>
    <p:sldId id="273" r:id="rId24"/>
    <p:sldId id="257" r:id="rId25"/>
    <p:sldId id="292" r:id="rId26"/>
    <p:sldId id="291" r:id="rId27"/>
    <p:sldId id="294" r:id="rId28"/>
    <p:sldId id="293" r:id="rId29"/>
    <p:sldId id="310" r:id="rId30"/>
    <p:sldId id="295" r:id="rId31"/>
    <p:sldId id="296" r:id="rId32"/>
    <p:sldId id="297" r:id="rId33"/>
    <p:sldId id="298" r:id="rId34"/>
    <p:sldId id="301" r:id="rId35"/>
    <p:sldId id="299" r:id="rId36"/>
    <p:sldId id="300" r:id="rId37"/>
    <p:sldId id="302" r:id="rId38"/>
    <p:sldId id="266" r:id="rId39"/>
    <p:sldId id="305" r:id="rId40"/>
    <p:sldId id="306" r:id="rId41"/>
    <p:sldId id="307" r:id="rId42"/>
    <p:sldId id="308" r:id="rId43"/>
    <p:sldId id="304" r:id="rId44"/>
    <p:sldId id="303" r:id="rId45"/>
    <p:sldId id="309" r:id="rId46"/>
    <p:sldId id="283"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60" autoAdjust="0"/>
  </p:normalViewPr>
  <p:slideViewPr>
    <p:cSldViewPr snapToGrid="0">
      <p:cViewPr varScale="1">
        <p:scale>
          <a:sx n="50" d="100"/>
          <a:sy n="50" d="100"/>
        </p:scale>
        <p:origin x="4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DFC96-A4FF-43D6-A89F-5F4C798AE7AF}" type="datetimeFigureOut">
              <a:rPr lang="zh-CN" altLang="en-US" smtClean="0"/>
              <a:t>2018/1/30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A9376-C1AA-465A-894D-DC330AC87661}" type="slidenum">
              <a:rPr lang="zh-CN" altLang="en-US" smtClean="0"/>
              <a:t>‹#›</a:t>
            </a:fld>
            <a:endParaRPr lang="zh-CN" altLang="en-US"/>
          </a:p>
        </p:txBody>
      </p:sp>
    </p:spTree>
    <p:extLst>
      <p:ext uri="{BB962C8B-B14F-4D97-AF65-F5344CB8AC3E}">
        <p14:creationId xmlns:p14="http://schemas.microsoft.com/office/powerpoint/2010/main" val="625663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2</a:t>
            </a:fld>
            <a:endParaRPr lang="zh-CN" altLang="en-US"/>
          </a:p>
        </p:txBody>
      </p:sp>
    </p:spTree>
    <p:extLst>
      <p:ext uri="{BB962C8B-B14F-4D97-AF65-F5344CB8AC3E}">
        <p14:creationId xmlns:p14="http://schemas.microsoft.com/office/powerpoint/2010/main" val="4123216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30</a:t>
            </a:fld>
            <a:endParaRPr lang="zh-CN" altLang="en-US"/>
          </a:p>
        </p:txBody>
      </p:sp>
    </p:spTree>
    <p:extLst>
      <p:ext uri="{BB962C8B-B14F-4D97-AF65-F5344CB8AC3E}">
        <p14:creationId xmlns:p14="http://schemas.microsoft.com/office/powerpoint/2010/main" val="1153352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34</a:t>
            </a:fld>
            <a:endParaRPr lang="zh-CN" altLang="en-US"/>
          </a:p>
        </p:txBody>
      </p:sp>
    </p:spTree>
    <p:extLst>
      <p:ext uri="{BB962C8B-B14F-4D97-AF65-F5344CB8AC3E}">
        <p14:creationId xmlns:p14="http://schemas.microsoft.com/office/powerpoint/2010/main" val="450119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37</a:t>
            </a:fld>
            <a:endParaRPr lang="zh-CN" altLang="en-US"/>
          </a:p>
        </p:txBody>
      </p:sp>
    </p:spTree>
    <p:extLst>
      <p:ext uri="{BB962C8B-B14F-4D97-AF65-F5344CB8AC3E}">
        <p14:creationId xmlns:p14="http://schemas.microsoft.com/office/powerpoint/2010/main" val="2715310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44</a:t>
            </a:fld>
            <a:endParaRPr lang="zh-CN" altLang="en-US"/>
          </a:p>
        </p:txBody>
      </p:sp>
    </p:spTree>
    <p:extLst>
      <p:ext uri="{BB962C8B-B14F-4D97-AF65-F5344CB8AC3E}">
        <p14:creationId xmlns:p14="http://schemas.microsoft.com/office/powerpoint/2010/main" val="3979585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4</a:t>
            </a:fld>
            <a:endParaRPr lang="zh-CN" altLang="en-US"/>
          </a:p>
        </p:txBody>
      </p:sp>
    </p:spTree>
    <p:extLst>
      <p:ext uri="{BB962C8B-B14F-4D97-AF65-F5344CB8AC3E}">
        <p14:creationId xmlns:p14="http://schemas.microsoft.com/office/powerpoint/2010/main" val="2505367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6</a:t>
            </a:fld>
            <a:endParaRPr lang="zh-CN" altLang="en-US"/>
          </a:p>
        </p:txBody>
      </p:sp>
    </p:spTree>
    <p:extLst>
      <p:ext uri="{BB962C8B-B14F-4D97-AF65-F5344CB8AC3E}">
        <p14:creationId xmlns:p14="http://schemas.microsoft.com/office/powerpoint/2010/main" val="3051457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9</a:t>
            </a:fld>
            <a:endParaRPr lang="zh-CN" altLang="en-US"/>
          </a:p>
        </p:txBody>
      </p:sp>
    </p:spTree>
    <p:extLst>
      <p:ext uri="{BB962C8B-B14F-4D97-AF65-F5344CB8AC3E}">
        <p14:creationId xmlns:p14="http://schemas.microsoft.com/office/powerpoint/2010/main" val="3806625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14</a:t>
            </a:fld>
            <a:endParaRPr lang="zh-CN" altLang="en-US"/>
          </a:p>
        </p:txBody>
      </p:sp>
    </p:spTree>
    <p:extLst>
      <p:ext uri="{BB962C8B-B14F-4D97-AF65-F5344CB8AC3E}">
        <p14:creationId xmlns:p14="http://schemas.microsoft.com/office/powerpoint/2010/main" val="1265671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17</a:t>
            </a:fld>
            <a:endParaRPr lang="zh-CN" altLang="en-US"/>
          </a:p>
        </p:txBody>
      </p:sp>
    </p:spTree>
    <p:extLst>
      <p:ext uri="{BB962C8B-B14F-4D97-AF65-F5344CB8AC3E}">
        <p14:creationId xmlns:p14="http://schemas.microsoft.com/office/powerpoint/2010/main" val="966071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22</a:t>
            </a:fld>
            <a:endParaRPr lang="zh-CN" altLang="en-US"/>
          </a:p>
        </p:txBody>
      </p:sp>
    </p:spTree>
    <p:extLst>
      <p:ext uri="{BB962C8B-B14F-4D97-AF65-F5344CB8AC3E}">
        <p14:creationId xmlns:p14="http://schemas.microsoft.com/office/powerpoint/2010/main" val="3172343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25</a:t>
            </a:fld>
            <a:endParaRPr lang="zh-CN" altLang="en-US"/>
          </a:p>
        </p:txBody>
      </p:sp>
    </p:spTree>
    <p:extLst>
      <p:ext uri="{BB962C8B-B14F-4D97-AF65-F5344CB8AC3E}">
        <p14:creationId xmlns:p14="http://schemas.microsoft.com/office/powerpoint/2010/main" val="79445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27</a:t>
            </a:fld>
            <a:endParaRPr lang="zh-CN" altLang="en-US"/>
          </a:p>
        </p:txBody>
      </p:sp>
    </p:spTree>
    <p:extLst>
      <p:ext uri="{BB962C8B-B14F-4D97-AF65-F5344CB8AC3E}">
        <p14:creationId xmlns:p14="http://schemas.microsoft.com/office/powerpoint/2010/main" val="3588078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DEEFE96-1362-46B6-A160-16AF12E5ECC8}" type="datetimeFigureOut">
              <a:rPr lang="zh-CN" altLang="en-US" smtClean="0"/>
              <a:t>2018/1/30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3760225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EEFE96-1362-46B6-A160-16AF12E5ECC8}" type="datetimeFigureOut">
              <a:rPr lang="zh-CN" altLang="en-US" smtClean="0"/>
              <a:t>2018/1/30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130271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EEFE96-1362-46B6-A160-16AF12E5ECC8}" type="datetimeFigureOut">
              <a:rPr lang="zh-CN" altLang="en-US" smtClean="0"/>
              <a:t>2018/1/30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193183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EEFE96-1362-46B6-A160-16AF12E5ECC8}" type="datetimeFigureOut">
              <a:rPr lang="zh-CN" altLang="en-US" smtClean="0"/>
              <a:t>2018/1/30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4043879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DEEFE96-1362-46B6-A160-16AF12E5ECC8}" type="datetimeFigureOut">
              <a:rPr lang="zh-CN" altLang="en-US" smtClean="0"/>
              <a:t>2018/1/30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225361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DEEFE96-1362-46B6-A160-16AF12E5ECC8}" type="datetimeFigureOut">
              <a:rPr lang="zh-CN" altLang="en-US" smtClean="0"/>
              <a:t>2018/1/30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379503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DEEFE96-1362-46B6-A160-16AF12E5ECC8}" type="datetimeFigureOut">
              <a:rPr lang="zh-CN" altLang="en-US" smtClean="0"/>
              <a:t>2018/1/30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4203672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DEEFE96-1362-46B6-A160-16AF12E5ECC8}" type="datetimeFigureOut">
              <a:rPr lang="zh-CN" altLang="en-US" smtClean="0"/>
              <a:t>2018/1/30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110179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EFE96-1362-46B6-A160-16AF12E5ECC8}" type="datetimeFigureOut">
              <a:rPr lang="zh-CN" altLang="en-US" smtClean="0"/>
              <a:t>2018/1/30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261448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DEEFE96-1362-46B6-A160-16AF12E5ECC8}" type="datetimeFigureOut">
              <a:rPr lang="zh-CN" altLang="en-US" smtClean="0"/>
              <a:t>2018/1/30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259364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DEEFE96-1362-46B6-A160-16AF12E5ECC8}" type="datetimeFigureOut">
              <a:rPr lang="zh-CN" altLang="en-US" smtClean="0"/>
              <a:t>2018/1/30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289610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EFE96-1362-46B6-A160-16AF12E5ECC8}" type="datetimeFigureOut">
              <a:rPr lang="zh-CN" altLang="en-US" smtClean="0"/>
              <a:t>2018/1/30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2197431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文本框 4"/>
          <p:cNvSpPr txBox="1"/>
          <p:nvPr/>
        </p:nvSpPr>
        <p:spPr>
          <a:xfrm>
            <a:off x="1046922" y="1272209"/>
            <a:ext cx="7275443" cy="2308324"/>
          </a:xfrm>
          <a:prstGeom prst="rect">
            <a:avLst/>
          </a:prstGeom>
          <a:noFill/>
        </p:spPr>
        <p:txBody>
          <a:bodyPr wrap="square" rtlCol="0">
            <a:spAutoFit/>
          </a:bodyPr>
          <a:lstStyle/>
          <a:p>
            <a:r>
              <a:rPr lang="en-US" altLang="zh-CN" sz="3600" b="1" dirty="0" smtClean="0"/>
              <a:t>Quantitative and Intelligent Risk Models in Risk Management for Constructing Software Development Projects: A Review</a:t>
            </a:r>
            <a:endParaRPr lang="zh-CN" altLang="en-US" sz="3600" b="1" dirty="0"/>
          </a:p>
        </p:txBody>
      </p:sp>
      <p:sp>
        <p:nvSpPr>
          <p:cNvPr id="7" name="文本框 6"/>
          <p:cNvSpPr txBox="1"/>
          <p:nvPr/>
        </p:nvSpPr>
        <p:spPr>
          <a:xfrm>
            <a:off x="1046922" y="3580533"/>
            <a:ext cx="6798365" cy="830997"/>
          </a:xfrm>
          <a:prstGeom prst="rect">
            <a:avLst/>
          </a:prstGeom>
          <a:noFill/>
        </p:spPr>
        <p:txBody>
          <a:bodyPr wrap="square" rtlCol="0">
            <a:spAutoFit/>
          </a:bodyPr>
          <a:lstStyle/>
          <a:p>
            <a:r>
              <a:rPr lang="zh-CN" altLang="en-US" sz="2400" dirty="0" smtClean="0"/>
              <a:t>软件开发项目风险管理的量化和智能风险模型综述</a:t>
            </a:r>
            <a:endParaRPr lang="zh-CN" altLang="en-US" sz="2400" dirty="0"/>
          </a:p>
        </p:txBody>
      </p:sp>
      <p:sp>
        <p:nvSpPr>
          <p:cNvPr id="9" name="文本框 8"/>
          <p:cNvSpPr txBox="1"/>
          <p:nvPr/>
        </p:nvSpPr>
        <p:spPr>
          <a:xfrm>
            <a:off x="1046922" y="4665268"/>
            <a:ext cx="6891131" cy="646331"/>
          </a:xfrm>
          <a:prstGeom prst="rect">
            <a:avLst/>
          </a:prstGeom>
          <a:noFill/>
        </p:spPr>
        <p:txBody>
          <a:bodyPr wrap="square" rtlCol="0">
            <a:spAutoFit/>
          </a:bodyPr>
          <a:lstStyle/>
          <a:p>
            <a:r>
              <a:rPr lang="en-US" altLang="zh-CN" dirty="0" smtClean="0"/>
              <a:t>Article in International Journal of Software Engineering and its Applications · March 2016</a:t>
            </a:r>
            <a:endParaRPr lang="zh-CN" altLang="en-US" dirty="0"/>
          </a:p>
        </p:txBody>
      </p:sp>
      <p:sp>
        <p:nvSpPr>
          <p:cNvPr id="6" name="文本框 5"/>
          <p:cNvSpPr txBox="1"/>
          <p:nvPr/>
        </p:nvSpPr>
        <p:spPr>
          <a:xfrm>
            <a:off x="1198880" y="6042992"/>
            <a:ext cx="1800493" cy="369332"/>
          </a:xfrm>
          <a:prstGeom prst="rect">
            <a:avLst/>
          </a:prstGeom>
          <a:noFill/>
        </p:spPr>
        <p:txBody>
          <a:bodyPr wrap="none" rtlCol="0">
            <a:spAutoFit/>
          </a:bodyPr>
          <a:lstStyle/>
          <a:p>
            <a:r>
              <a:rPr lang="zh-CN" altLang="en-US" dirty="0" smtClean="0"/>
              <a:t>报告人：郭新境</a:t>
            </a:r>
            <a:endParaRPr lang="en-US" altLang="zh-CN" dirty="0" smtClean="0"/>
          </a:p>
        </p:txBody>
      </p:sp>
      <p:sp>
        <p:nvSpPr>
          <p:cNvPr id="8" name="文本框 7"/>
          <p:cNvSpPr txBox="1"/>
          <p:nvPr/>
        </p:nvSpPr>
        <p:spPr>
          <a:xfrm>
            <a:off x="6316910" y="6042992"/>
            <a:ext cx="1901483" cy="646331"/>
          </a:xfrm>
          <a:prstGeom prst="rect">
            <a:avLst/>
          </a:prstGeom>
          <a:noFill/>
        </p:spPr>
        <p:txBody>
          <a:bodyPr wrap="none" rtlCol="0">
            <a:spAutoFit/>
          </a:bodyPr>
          <a:lstStyle/>
          <a:p>
            <a:r>
              <a:rPr lang="zh-CN" altLang="en-US" dirty="0" smtClean="0"/>
              <a:t> 时    间：</a:t>
            </a:r>
            <a:r>
              <a:rPr lang="en-US" altLang="zh-CN" dirty="0" smtClean="0"/>
              <a:t>2017.11</a:t>
            </a:r>
            <a:endParaRPr lang="zh-CN" altLang="en-US" dirty="0" smtClean="0"/>
          </a:p>
          <a:p>
            <a:endParaRPr lang="zh-CN" altLang="en-US" dirty="0"/>
          </a:p>
        </p:txBody>
      </p:sp>
    </p:spTree>
    <p:extLst>
      <p:ext uri="{BB962C8B-B14F-4D97-AF65-F5344CB8AC3E}">
        <p14:creationId xmlns:p14="http://schemas.microsoft.com/office/powerpoint/2010/main" val="2827782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736"/>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风险管理原则</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48802" y="1504507"/>
            <a:ext cx="7275443" cy="1384995"/>
          </a:xfrm>
          <a:prstGeom prst="rect">
            <a:avLst/>
          </a:prstGeom>
        </p:spPr>
        <p:txBody>
          <a:bodyPr wrap="square">
            <a:spAutoFit/>
          </a:bodyPr>
          <a:lstStyle/>
          <a:p>
            <a:r>
              <a:rPr lang="en-US" altLang="zh-CN" sz="2400" b="1" dirty="0" smtClean="0"/>
              <a:t>3.1</a:t>
            </a:r>
            <a:r>
              <a:rPr lang="en-US" altLang="zh-CN" sz="2400" b="1" dirty="0"/>
              <a:t> </a:t>
            </a:r>
            <a:r>
              <a:rPr lang="zh-CN" altLang="zh-CN" sz="2400" b="1" dirty="0" smtClean="0"/>
              <a:t>风险</a:t>
            </a:r>
            <a:r>
              <a:rPr lang="zh-CN" altLang="zh-CN" sz="2400" b="1" dirty="0"/>
              <a:t>的</a:t>
            </a:r>
            <a:r>
              <a:rPr lang="zh-CN" altLang="zh-CN" sz="2400" b="1" dirty="0" smtClean="0"/>
              <a:t>概念</a:t>
            </a:r>
            <a:endParaRPr lang="en-US" altLang="zh-CN" sz="2400" b="1" dirty="0" smtClean="0"/>
          </a:p>
          <a:p>
            <a:endParaRPr lang="zh-CN" altLang="zh-CN" sz="2400" b="1" dirty="0"/>
          </a:p>
          <a:p>
            <a:r>
              <a:rPr lang="en-US" altLang="zh-CN" dirty="0" smtClean="0"/>
              <a:t>	</a:t>
            </a:r>
            <a:r>
              <a:rPr lang="zh-CN" altLang="zh-CN" dirty="0" smtClean="0"/>
              <a:t>失败</a:t>
            </a:r>
            <a:r>
              <a:rPr lang="zh-CN" altLang="zh-CN" dirty="0"/>
              <a:t>风险被定义为在软件项目的生命周期中由于损害，丢失或暴露而遭受痛苦的</a:t>
            </a:r>
            <a:r>
              <a:rPr lang="zh-CN" altLang="zh-CN" dirty="0" smtClean="0"/>
              <a:t>可能性</a:t>
            </a:r>
            <a:r>
              <a:rPr lang="zh-CN" altLang="en-US" dirty="0" smtClean="0"/>
              <a:t>。</a:t>
            </a:r>
            <a:endParaRPr lang="zh-CN" altLang="en-US" dirty="0"/>
          </a:p>
        </p:txBody>
      </p:sp>
      <p:sp>
        <p:nvSpPr>
          <p:cNvPr id="7" name="矩形 6"/>
          <p:cNvSpPr/>
          <p:nvPr/>
        </p:nvSpPr>
        <p:spPr>
          <a:xfrm>
            <a:off x="848802" y="3661553"/>
            <a:ext cx="7275443" cy="1292662"/>
          </a:xfrm>
          <a:prstGeom prst="rect">
            <a:avLst/>
          </a:prstGeom>
        </p:spPr>
        <p:txBody>
          <a:bodyPr wrap="square">
            <a:spAutoFit/>
          </a:bodyPr>
          <a:lstStyle/>
          <a:p>
            <a:r>
              <a:rPr lang="en-US" altLang="zh-CN" sz="2400" b="1" dirty="0" smtClean="0"/>
              <a:t>3.2 </a:t>
            </a:r>
            <a:r>
              <a:rPr lang="zh-CN" altLang="en-US" sz="2400" b="1" dirty="0" smtClean="0"/>
              <a:t>风险</a:t>
            </a:r>
            <a:r>
              <a:rPr lang="zh-CN" altLang="en-US" sz="2400" b="1" dirty="0"/>
              <a:t>管理</a:t>
            </a:r>
          </a:p>
          <a:p>
            <a:r>
              <a:rPr lang="en-US" altLang="zh-CN" dirty="0" smtClean="0"/>
              <a:t>        </a:t>
            </a:r>
            <a:r>
              <a:rPr lang="zh-CN" altLang="zh-CN" dirty="0" smtClean="0"/>
              <a:t>风险</a:t>
            </a:r>
            <a:r>
              <a:rPr lang="zh-CN" altLang="zh-CN" dirty="0"/>
              <a:t>管理是公认的减轻软件故障的重要</a:t>
            </a:r>
            <a:r>
              <a:rPr lang="zh-CN" altLang="zh-CN" dirty="0" smtClean="0"/>
              <a:t>手段。</a:t>
            </a:r>
            <a:r>
              <a:rPr lang="zh-CN" altLang="zh-CN" dirty="0"/>
              <a:t>此外，风险管理就像任何旨在帮助软件项目经理识别和管理软件成本超支风险的</a:t>
            </a:r>
            <a:r>
              <a:rPr lang="zh-CN" altLang="zh-CN" dirty="0" smtClean="0"/>
              <a:t>活动。</a:t>
            </a:r>
            <a:r>
              <a:rPr lang="zh-CN" altLang="zh-CN" b="1" dirty="0"/>
              <a:t>风险管理可以帮助项目经理和团队做出更好的决策，交流和降低项目</a:t>
            </a:r>
            <a:r>
              <a:rPr lang="zh-CN" altLang="zh-CN" b="1" dirty="0" smtClean="0"/>
              <a:t>风险。</a:t>
            </a:r>
            <a:endParaRPr lang="zh-CN" altLang="zh-CN" b="1" dirty="0"/>
          </a:p>
        </p:txBody>
      </p:sp>
    </p:spTree>
    <p:extLst>
      <p:ext uri="{BB962C8B-B14F-4D97-AF65-F5344CB8AC3E}">
        <p14:creationId xmlns:p14="http://schemas.microsoft.com/office/powerpoint/2010/main" val="212815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736"/>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风险管理原则</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48802" y="1650938"/>
            <a:ext cx="7275443" cy="3508653"/>
          </a:xfrm>
          <a:prstGeom prst="rect">
            <a:avLst/>
          </a:prstGeom>
        </p:spPr>
        <p:txBody>
          <a:bodyPr wrap="square">
            <a:spAutoFit/>
          </a:bodyPr>
          <a:lstStyle/>
          <a:p>
            <a:r>
              <a:rPr lang="en-US" altLang="zh-CN" sz="2400" b="1" dirty="0" smtClean="0"/>
              <a:t>3.2 </a:t>
            </a:r>
            <a:r>
              <a:rPr lang="zh-CN" altLang="en-US" sz="2400" b="1" dirty="0" smtClean="0"/>
              <a:t>风险</a:t>
            </a:r>
            <a:r>
              <a:rPr lang="zh-CN" altLang="en-US" sz="2400" b="1" dirty="0"/>
              <a:t>管理</a:t>
            </a:r>
          </a:p>
          <a:p>
            <a:r>
              <a:rPr lang="en-US" altLang="zh-CN" dirty="0" smtClean="0"/>
              <a:t>        </a:t>
            </a:r>
          </a:p>
          <a:p>
            <a:r>
              <a:rPr lang="en-US" altLang="zh-CN" dirty="0" smtClean="0"/>
              <a:t>        </a:t>
            </a:r>
            <a:r>
              <a:rPr lang="zh-CN" altLang="zh-CN" dirty="0" smtClean="0"/>
              <a:t>风险</a:t>
            </a:r>
            <a:r>
              <a:rPr lang="zh-CN" altLang="zh-CN" dirty="0"/>
              <a:t>管理不是一个单独的单一的活动，而是一个动态的过程，通过在整个软件项目的生命周期中的重复，这个动态过程不断更加</a:t>
            </a:r>
            <a:r>
              <a:rPr lang="zh-CN" altLang="zh-CN" dirty="0" smtClean="0"/>
              <a:t>完善。</a:t>
            </a:r>
            <a:r>
              <a:rPr lang="zh-CN" altLang="zh-CN" dirty="0"/>
              <a:t>因此，</a:t>
            </a:r>
            <a:r>
              <a:rPr lang="zh-CN" altLang="zh-CN" b="1" dirty="0"/>
              <a:t>风险管理就是要识别风险情况</a:t>
            </a:r>
            <a:r>
              <a:rPr lang="zh-CN" altLang="zh-CN" dirty="0"/>
              <a:t>，制定策略来减少风险事件发生的可能性和负面</a:t>
            </a:r>
            <a:r>
              <a:rPr lang="zh-CN" altLang="zh-CN" dirty="0" smtClean="0"/>
              <a:t>影响。</a:t>
            </a:r>
            <a:r>
              <a:rPr lang="zh-CN" altLang="zh-CN" dirty="0"/>
              <a:t>风险管理是一种风险控制的实践，它包括在软件项目出现问题之前管理风险的过程，方法和</a:t>
            </a:r>
            <a:r>
              <a:rPr lang="zh-CN" altLang="zh-CN" dirty="0" smtClean="0"/>
              <a:t>工具。</a:t>
            </a:r>
            <a:endParaRPr lang="en-US" altLang="zh-CN" dirty="0" smtClean="0"/>
          </a:p>
          <a:p>
            <a:endParaRPr lang="en-US" altLang="zh-CN" dirty="0" smtClean="0"/>
          </a:p>
          <a:p>
            <a:endParaRPr lang="en-US" altLang="zh-CN" dirty="0" smtClean="0"/>
          </a:p>
          <a:p>
            <a:r>
              <a:rPr lang="en-US" altLang="zh-CN" dirty="0" smtClean="0"/>
              <a:t>        </a:t>
            </a:r>
            <a:r>
              <a:rPr lang="zh-CN" altLang="zh-CN" dirty="0" smtClean="0"/>
              <a:t>风险</a:t>
            </a:r>
            <a:r>
              <a:rPr lang="zh-CN" altLang="zh-CN" dirty="0"/>
              <a:t>管理侧重于评估风险事件驱动因素</a:t>
            </a:r>
            <a:r>
              <a:rPr lang="zh-CN" altLang="zh-CN" dirty="0" smtClean="0"/>
              <a:t>，风险</a:t>
            </a:r>
            <a:r>
              <a:rPr lang="zh-CN" altLang="zh-CN" dirty="0"/>
              <a:t>事件发生的可能性以及风险实际发生前的影响因素。</a:t>
            </a:r>
            <a:r>
              <a:rPr lang="zh-CN" altLang="zh-CN" dirty="0" smtClean="0"/>
              <a:t>最后，对于</a:t>
            </a:r>
            <a:r>
              <a:rPr lang="zh-CN" altLang="zh-CN" dirty="0"/>
              <a:t>软件风险影响可能性的复杂实践，确定适当的风险管理</a:t>
            </a:r>
            <a:r>
              <a:rPr lang="zh-CN" altLang="zh-CN" dirty="0" smtClean="0"/>
              <a:t>技术</a:t>
            </a:r>
            <a:r>
              <a:rPr lang="en-US" altLang="zh-CN" dirty="0" smtClean="0"/>
              <a:t>.</a:t>
            </a:r>
            <a:endParaRPr lang="zh-CN" altLang="zh-CN" dirty="0"/>
          </a:p>
        </p:txBody>
      </p:sp>
    </p:spTree>
    <p:extLst>
      <p:ext uri="{BB962C8B-B14F-4D97-AF65-F5344CB8AC3E}">
        <p14:creationId xmlns:p14="http://schemas.microsoft.com/office/powerpoint/2010/main" val="2773361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确定风险影响值</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48802" y="1650938"/>
            <a:ext cx="7275443" cy="4062651"/>
          </a:xfrm>
          <a:prstGeom prst="rect">
            <a:avLst/>
          </a:prstGeom>
        </p:spPr>
        <p:txBody>
          <a:bodyPr wrap="square">
            <a:spAutoFit/>
          </a:bodyPr>
          <a:lstStyle/>
          <a:p>
            <a:r>
              <a:rPr lang="en-US" altLang="zh-CN" sz="2400" b="1" dirty="0" smtClean="0"/>
              <a:t>3.3 </a:t>
            </a:r>
            <a:r>
              <a:rPr lang="zh-CN" altLang="en-US" sz="2400" b="1" dirty="0" smtClean="0"/>
              <a:t>软件</a:t>
            </a:r>
            <a:r>
              <a:rPr lang="zh-CN" altLang="en-US" sz="2400" b="1" dirty="0"/>
              <a:t>项目风险管理的要素险</a:t>
            </a:r>
            <a:r>
              <a:rPr lang="zh-CN" altLang="en-US" sz="2400" b="1" dirty="0" smtClean="0"/>
              <a:t>管理要素</a:t>
            </a:r>
            <a:endParaRPr lang="zh-CN" altLang="en-US" sz="2400" b="1" dirty="0"/>
          </a:p>
          <a:p>
            <a:r>
              <a:rPr lang="en-US" altLang="zh-CN" dirty="0" smtClean="0"/>
              <a:t>        </a:t>
            </a:r>
          </a:p>
          <a:p>
            <a:r>
              <a:rPr lang="en-US" altLang="zh-CN" dirty="0" smtClean="0"/>
              <a:t>        </a:t>
            </a:r>
            <a:r>
              <a:rPr lang="zh-CN" altLang="zh-CN" dirty="0" smtClean="0"/>
              <a:t>项目</a:t>
            </a:r>
            <a:r>
              <a:rPr lang="zh-CN" altLang="zh-CN" dirty="0"/>
              <a:t>风险管理有两种方法，即风险管理项目评估方法</a:t>
            </a:r>
            <a:r>
              <a:rPr lang="zh-CN" altLang="zh-CN" dirty="0" smtClean="0"/>
              <a:t>和旨在识别</a:t>
            </a:r>
            <a:r>
              <a:rPr lang="zh-CN" altLang="zh-CN" dirty="0"/>
              <a:t>软件风险的分析</a:t>
            </a:r>
            <a:r>
              <a:rPr lang="zh-CN" altLang="zh-CN" dirty="0" smtClean="0"/>
              <a:t>过程。</a:t>
            </a:r>
            <a:endParaRPr lang="en-US" altLang="zh-CN" dirty="0" smtClean="0"/>
          </a:p>
          <a:p>
            <a:endParaRPr lang="en-US" altLang="zh-CN" dirty="0" smtClean="0"/>
          </a:p>
          <a:p>
            <a:r>
              <a:rPr lang="en-US" altLang="zh-CN" dirty="0" smtClean="0"/>
              <a:t>        </a:t>
            </a:r>
            <a:r>
              <a:rPr lang="zh-CN" altLang="zh-CN" dirty="0" smtClean="0"/>
              <a:t>尽管</a:t>
            </a:r>
            <a:r>
              <a:rPr lang="zh-CN" altLang="zh-CN" dirty="0"/>
              <a:t>在软件项目管理方面进行了大量的研究和进展，软件开发项目仍然无法按时和按照预算交付可接受的</a:t>
            </a:r>
            <a:r>
              <a:rPr lang="zh-CN" altLang="zh-CN" dirty="0" smtClean="0"/>
              <a:t>系统。</a:t>
            </a:r>
            <a:r>
              <a:rPr lang="zh-CN" altLang="zh-CN" dirty="0"/>
              <a:t>因此，如果软件项目的复杂性和规模增加，管理软件开发风险变得更加</a:t>
            </a:r>
            <a:r>
              <a:rPr lang="zh-CN" altLang="zh-CN" dirty="0" smtClean="0"/>
              <a:t>困难。</a:t>
            </a:r>
            <a:r>
              <a:rPr lang="zh-CN" altLang="zh-CN" dirty="0"/>
              <a:t>此外，该优化方法已经用各种软件项目风险预测模型进行了</a:t>
            </a:r>
            <a:r>
              <a:rPr lang="zh-CN" altLang="zh-CN" dirty="0" smtClean="0"/>
              <a:t>测试。</a:t>
            </a:r>
            <a:endParaRPr lang="en-US" altLang="zh-CN" dirty="0" smtClean="0"/>
          </a:p>
          <a:p>
            <a:endParaRPr lang="en-US" altLang="zh-CN" dirty="0" smtClean="0"/>
          </a:p>
          <a:p>
            <a:r>
              <a:rPr lang="en-US" altLang="zh-CN" dirty="0"/>
              <a:t> </a:t>
            </a:r>
            <a:r>
              <a:rPr lang="en-US" altLang="zh-CN" dirty="0" smtClean="0"/>
              <a:t>       </a:t>
            </a:r>
            <a:r>
              <a:rPr lang="zh-CN" altLang="zh-CN" dirty="0" smtClean="0"/>
              <a:t>三</a:t>
            </a:r>
            <a:r>
              <a:rPr lang="zh-CN" altLang="zh-CN" dirty="0"/>
              <a:t>个风险管理</a:t>
            </a:r>
            <a:r>
              <a:rPr lang="zh-CN" altLang="zh-CN" dirty="0" smtClean="0"/>
              <a:t>步骤</a:t>
            </a:r>
            <a:r>
              <a:rPr lang="zh-CN" altLang="en-US" dirty="0" smtClean="0"/>
              <a:t>包括：</a:t>
            </a:r>
            <a:r>
              <a:rPr lang="zh-CN" altLang="zh-CN" dirty="0" smtClean="0"/>
              <a:t>风险</a:t>
            </a:r>
            <a:r>
              <a:rPr lang="zh-CN" altLang="zh-CN" dirty="0"/>
              <a:t>识别，风险降低和风险控制的风险</a:t>
            </a:r>
            <a:r>
              <a:rPr lang="zh-CN" altLang="zh-CN" dirty="0" smtClean="0"/>
              <a:t>管理系统。</a:t>
            </a:r>
            <a:r>
              <a:rPr lang="zh-CN" altLang="zh-CN" dirty="0"/>
              <a:t>此外，风险管理方法的实践需要增加额外的分析来识别，分析和评估结构性风险，以减轻软件风险和提供软件项目</a:t>
            </a:r>
            <a:r>
              <a:rPr lang="zh-CN" altLang="zh-CN" dirty="0" smtClean="0"/>
              <a:t>质量。</a:t>
            </a:r>
            <a:endParaRPr lang="en-US" altLang="zh-CN" dirty="0" smtClean="0"/>
          </a:p>
          <a:p>
            <a:r>
              <a:rPr lang="en-US" altLang="zh-CN" dirty="0" smtClean="0"/>
              <a:t>        </a:t>
            </a:r>
            <a:endParaRPr lang="zh-CN" altLang="zh-CN" dirty="0"/>
          </a:p>
        </p:txBody>
      </p:sp>
    </p:spTree>
    <p:extLst>
      <p:ext uri="{BB962C8B-B14F-4D97-AF65-F5344CB8AC3E}">
        <p14:creationId xmlns:p14="http://schemas.microsoft.com/office/powerpoint/2010/main" val="2575811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确定风险影响值</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47968" y="2413337"/>
            <a:ext cx="7047233" cy="2585323"/>
          </a:xfrm>
          <a:prstGeom prst="rect">
            <a:avLst/>
          </a:prstGeom>
        </p:spPr>
        <p:txBody>
          <a:bodyPr wrap="square">
            <a:spAutoFit/>
          </a:bodyPr>
          <a:lstStyle/>
          <a:p>
            <a:r>
              <a:rPr lang="en-US" altLang="zh-CN" dirty="0" smtClean="0"/>
              <a:t>         </a:t>
            </a:r>
            <a:r>
              <a:rPr lang="zh-CN" altLang="zh-CN" dirty="0" smtClean="0"/>
              <a:t>上面</a:t>
            </a:r>
            <a:r>
              <a:rPr lang="zh-CN" altLang="zh-CN" dirty="0"/>
              <a:t>所讨论的这些方法和方法并不关注基于定量和挖掘技术来预测软件项目可靠性的软件风险。此外，基于管理软件风险的技术，软件开发生命周期与真正的软件风险管理阶段之间没有整合</a:t>
            </a:r>
            <a:r>
              <a:rPr lang="zh-CN" altLang="zh-CN" dirty="0" smtClean="0"/>
              <a:t>。</a:t>
            </a:r>
            <a:endParaRPr lang="en-US" altLang="zh-CN" dirty="0" smtClean="0"/>
          </a:p>
          <a:p>
            <a:endParaRPr lang="en-US" altLang="zh-CN" dirty="0" smtClean="0"/>
          </a:p>
          <a:p>
            <a:endParaRPr lang="en-US" altLang="zh-CN" dirty="0" smtClean="0"/>
          </a:p>
          <a:p>
            <a:r>
              <a:rPr lang="en-US" altLang="zh-CN" dirty="0"/>
              <a:t> </a:t>
            </a:r>
            <a:r>
              <a:rPr lang="en-US" altLang="zh-CN" dirty="0" smtClean="0"/>
              <a:t>       </a:t>
            </a:r>
            <a:r>
              <a:rPr lang="zh-CN" altLang="zh-CN" dirty="0" smtClean="0"/>
              <a:t>因此</a:t>
            </a:r>
            <a:r>
              <a:rPr lang="zh-CN" altLang="zh-CN" dirty="0"/>
              <a:t>，以前对软件风险管理方法的研究仅限于阶段和技术，因此不能在软件开发生命周期中的软件风险因素与风险管理技术之间建立联系以降低风险。但是，他们都没有使用建模方法来减轻软件开发中的失败</a:t>
            </a:r>
            <a:r>
              <a:rPr lang="zh-CN" altLang="zh-CN" dirty="0" smtClean="0"/>
              <a:t>风险。</a:t>
            </a:r>
            <a:endParaRPr lang="zh-CN" altLang="en-US" dirty="0"/>
          </a:p>
        </p:txBody>
      </p:sp>
    </p:spTree>
    <p:extLst>
      <p:ext uri="{BB962C8B-B14F-4D97-AF65-F5344CB8AC3E}">
        <p14:creationId xmlns:p14="http://schemas.microsoft.com/office/powerpoint/2010/main" val="604330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4</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375807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失败的软件项目</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风险管理原则</a:t>
            </a:r>
          </a:p>
        </p:txBody>
      </p:sp>
      <p:sp>
        <p:nvSpPr>
          <p:cNvPr id="37" name="TextBox 34"/>
          <p:cNvSpPr txBox="1"/>
          <p:nvPr/>
        </p:nvSpPr>
        <p:spPr>
          <a:xfrm>
            <a:off x="3808914" y="4078579"/>
            <a:ext cx="3342371" cy="400110"/>
          </a:xfrm>
          <a:prstGeom prst="rect">
            <a:avLst/>
          </a:prstGeom>
          <a:solidFill>
            <a:schemeClr val="bg2"/>
          </a:solidFill>
        </p:spPr>
        <p:txBody>
          <a:bodyPr wrap="square" rtlCol="0">
            <a:spAutoFit/>
          </a:bodyPr>
          <a:lstStyle/>
          <a:p>
            <a:r>
              <a:rPr lang="zh-CN" altLang="en-US" sz="2000" b="1" dirty="0">
                <a:latin typeface="微软雅黑" pitchFamily="34" charset="-122"/>
                <a:ea typeface="微软雅黑" pitchFamily="34" charset="-122"/>
              </a:rPr>
              <a:t>定量风险模型</a:t>
            </a: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智能</a:t>
            </a:r>
            <a:r>
              <a:rPr lang="zh-CN" altLang="en-US" sz="2000" dirty="0">
                <a:latin typeface="微软雅黑" pitchFamily="34" charset="-122"/>
                <a:ea typeface="微软雅黑" pitchFamily="34" charset="-122"/>
              </a:rPr>
              <a:t>风险模型</a:t>
            </a: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409612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450" decel="100000" fill="hold"/>
                                        <p:tgtEl>
                                          <p:spTgt spid="1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450" decel="100000" fill="hold"/>
                                        <p:tgtEl>
                                          <p:spTgt spid="22"/>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450" decel="100000" fill="hold"/>
                                        <p:tgtEl>
                                          <p:spTgt spid="25"/>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ppt_x</p:attrName>
                                        </p:attrNameLst>
                                      </p:cBhvr>
                                      <p:tavLst>
                                        <p:tav tm="0">
                                          <p:val>
                                            <p:strVal val="#ppt_x"/>
                                          </p:val>
                                        </p:tav>
                                        <p:tav tm="100000">
                                          <p:val>
                                            <p:strVal val="#ppt_x"/>
                                          </p:val>
                                        </p:tav>
                                      </p:tavLst>
                                    </p:anim>
                                    <p:anim calcmode="lin" valueType="num">
                                      <p:cBhvr>
                                        <p:cTn id="30" dur="450" decel="100000" fill="hold"/>
                                        <p:tgtEl>
                                          <p:spTgt spid="28"/>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strVal val="#ppt_x"/>
                                          </p:val>
                                        </p:tav>
                                        <p:tav tm="100000">
                                          <p:val>
                                            <p:strVal val="#ppt_x"/>
                                          </p:val>
                                        </p:tav>
                                      </p:tavLst>
                                    </p:anim>
                                    <p:anim calcmode="lin" valueType="num">
                                      <p:cBhvr>
                                        <p:cTn id="37" dur="450" decel="100000" fill="hold"/>
                                        <p:tgtEl>
                                          <p:spTgt spid="31"/>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39" fill="hold">
                            <p:stCondLst>
                              <p:cond delay="2500"/>
                            </p:stCondLst>
                            <p:childTnLst>
                              <p:par>
                                <p:cTn id="40" presetID="37"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450" decel="100000" fill="hold"/>
                                        <p:tgtEl>
                                          <p:spTgt spid="39"/>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质量风险模型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4</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206026" y="1466272"/>
            <a:ext cx="6824711" cy="3693319"/>
          </a:xfrm>
          <a:prstGeom prst="rect">
            <a:avLst/>
          </a:prstGeom>
        </p:spPr>
        <p:txBody>
          <a:bodyPr wrap="square">
            <a:spAutoFit/>
          </a:bodyPr>
          <a:lstStyle/>
          <a:p>
            <a:r>
              <a:rPr lang="en-US" altLang="zh-CN" dirty="0" smtClean="0"/>
              <a:t>        </a:t>
            </a:r>
            <a:r>
              <a:rPr lang="zh-CN" altLang="zh-CN" dirty="0" smtClean="0"/>
              <a:t>通过</a:t>
            </a:r>
            <a:r>
              <a:rPr lang="zh-CN" altLang="zh-CN" dirty="0"/>
              <a:t>回归测试和软件过程改进来降低风险的新技术被用来管理软件项目中的风险，效应大小</a:t>
            </a:r>
            <a:r>
              <a:rPr lang="zh-CN" altLang="zh-CN" dirty="0" smtClean="0"/>
              <a:t>测试</a:t>
            </a:r>
            <a:r>
              <a:rPr lang="en-US" altLang="zh-CN" dirty="0" smtClean="0"/>
              <a:t> </a:t>
            </a:r>
            <a:r>
              <a:rPr lang="zh-CN" altLang="zh-CN" dirty="0" smtClean="0"/>
              <a:t>。</a:t>
            </a:r>
            <a:r>
              <a:rPr lang="zh-CN" altLang="zh-CN" dirty="0"/>
              <a:t>此外，在评估</a:t>
            </a:r>
            <a:r>
              <a:rPr lang="en-US" altLang="zh-CN" dirty="0"/>
              <a:t>IT</a:t>
            </a:r>
            <a:r>
              <a:rPr lang="zh-CN" altLang="zh-CN" dirty="0"/>
              <a:t>软件项目中影响质量的风险的同时</a:t>
            </a:r>
            <a:r>
              <a:rPr lang="zh-CN" altLang="zh-CN" dirty="0" smtClean="0"/>
              <a:t>，提高</a:t>
            </a:r>
            <a:r>
              <a:rPr lang="zh-CN" altLang="zh-CN" dirty="0"/>
              <a:t>了参与公司软件项目的质量</a:t>
            </a:r>
            <a:r>
              <a:rPr lang="zh-CN" altLang="zh-CN" dirty="0" smtClean="0"/>
              <a:t>。</a:t>
            </a:r>
            <a:r>
              <a:rPr lang="zh-CN" altLang="zh-CN" dirty="0"/>
              <a:t>使用逐步回归技术来管理软件项目中的风险。这些测试使用回归分析进行比较，以控制与每个风险因素，以确定它们是否有效减轻每个风险因素实施</a:t>
            </a:r>
            <a:r>
              <a:rPr lang="zh-CN" altLang="zh-CN" dirty="0" smtClean="0"/>
              <a:t>阶段的</a:t>
            </a:r>
            <a:r>
              <a:rPr lang="zh-CN" altLang="zh-CN" dirty="0"/>
              <a:t>发生</a:t>
            </a:r>
            <a:r>
              <a:rPr lang="zh-CN" altLang="zh-CN" dirty="0" smtClean="0"/>
              <a:t>。</a:t>
            </a:r>
            <a:endParaRPr lang="en-US" altLang="zh-CN" dirty="0" smtClean="0"/>
          </a:p>
          <a:p>
            <a:endParaRPr lang="en-US" altLang="zh-CN" dirty="0" smtClean="0"/>
          </a:p>
          <a:p>
            <a:endParaRPr lang="en-US" altLang="zh-CN" dirty="0" smtClean="0"/>
          </a:p>
          <a:p>
            <a:r>
              <a:rPr lang="en-US" altLang="zh-CN" dirty="0" smtClean="0"/>
              <a:t>        </a:t>
            </a:r>
            <a:r>
              <a:rPr lang="zh-CN" altLang="zh-CN" dirty="0" smtClean="0"/>
              <a:t>典型</a:t>
            </a:r>
            <a:r>
              <a:rPr lang="zh-CN" altLang="zh-CN" dirty="0"/>
              <a:t>的风险管理是识别风险，通常涉及清单，问卷或头脑风暴会议。此外，模糊方法开发了一个有效的算法，以提高决策的质量和有效性</a:t>
            </a:r>
            <a:r>
              <a:rPr lang="zh-CN" altLang="zh-CN" dirty="0" smtClean="0"/>
              <a:t>。引入</a:t>
            </a:r>
            <a:r>
              <a:rPr lang="zh-CN" altLang="zh-CN" dirty="0"/>
              <a:t>线性逐步判别分析模型预测软件分析开发过程中的软件风险。这些方法被用来通过使用控制技术来测量和预测</a:t>
            </a:r>
            <a:r>
              <a:rPr lang="zh-CN" altLang="zh-CN" dirty="0" smtClean="0"/>
              <a:t>风险。</a:t>
            </a:r>
            <a:endParaRPr lang="zh-CN" altLang="zh-CN" dirty="0"/>
          </a:p>
          <a:p>
            <a:endParaRPr lang="zh-CN" altLang="en-US" dirty="0"/>
          </a:p>
        </p:txBody>
      </p:sp>
    </p:spTree>
    <p:extLst>
      <p:ext uri="{BB962C8B-B14F-4D97-AF65-F5344CB8AC3E}">
        <p14:creationId xmlns:p14="http://schemas.microsoft.com/office/powerpoint/2010/main" val="1027475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质量风险模型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4</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206026" y="1466272"/>
            <a:ext cx="6824711" cy="3970318"/>
          </a:xfrm>
          <a:prstGeom prst="rect">
            <a:avLst/>
          </a:prstGeom>
        </p:spPr>
        <p:txBody>
          <a:bodyPr wrap="square">
            <a:spAutoFit/>
          </a:bodyPr>
          <a:lstStyle/>
          <a:p>
            <a:r>
              <a:rPr lang="en-US" altLang="zh-CN" dirty="0" smtClean="0"/>
              <a:t>        </a:t>
            </a:r>
            <a:r>
              <a:rPr lang="zh-CN" altLang="zh-CN" dirty="0" smtClean="0"/>
              <a:t>定量</a:t>
            </a:r>
            <a:r>
              <a:rPr lang="zh-CN" altLang="zh-CN" dirty="0"/>
              <a:t>方法确定发生概率及其后果软件风险。为了给这些技术提供失败评级，我们通常从历史数据或专家意见中获取数据。然而，它的目的是引入线性逐步判别分析模型来预测软件分析开发过程中的软件</a:t>
            </a:r>
            <a:r>
              <a:rPr lang="zh-CN" altLang="zh-CN" dirty="0" smtClean="0"/>
              <a:t>风险。</a:t>
            </a:r>
            <a:r>
              <a:rPr lang="zh-CN" altLang="zh-CN" dirty="0"/>
              <a:t>此外，提出了判别分析（</a:t>
            </a:r>
            <a:r>
              <a:rPr lang="en-US" altLang="zh-CN" dirty="0"/>
              <a:t>DA</a:t>
            </a:r>
            <a:r>
              <a:rPr lang="zh-CN" altLang="zh-CN" dirty="0"/>
              <a:t>）技术来分类和管理软件规划开发过程中的风险</a:t>
            </a:r>
            <a:r>
              <a:rPr lang="zh-CN" altLang="zh-CN" dirty="0" smtClean="0"/>
              <a:t>。</a:t>
            </a:r>
            <a:endParaRPr lang="en-US" altLang="zh-CN" dirty="0" smtClean="0"/>
          </a:p>
          <a:p>
            <a:endParaRPr lang="en-US" altLang="zh-CN" dirty="0"/>
          </a:p>
          <a:p>
            <a:endParaRPr lang="en-US" altLang="zh-CN" dirty="0" smtClean="0"/>
          </a:p>
          <a:p>
            <a:r>
              <a:rPr lang="en-US" altLang="zh-CN" dirty="0"/>
              <a:t> </a:t>
            </a:r>
            <a:r>
              <a:rPr lang="en-US" altLang="zh-CN" dirty="0" smtClean="0"/>
              <a:t>       </a:t>
            </a:r>
            <a:r>
              <a:rPr lang="zh-CN" altLang="zh-CN" dirty="0" smtClean="0"/>
              <a:t>而且</a:t>
            </a:r>
            <a:r>
              <a:rPr lang="zh-CN" altLang="zh-CN" dirty="0"/>
              <a:t>，这些技术被用来测试每</a:t>
            </a:r>
            <a:r>
              <a:rPr lang="en-US" altLang="zh-CN" dirty="0"/>
              <a:t>​​</a:t>
            </a:r>
            <a:r>
              <a:rPr lang="zh-CN" altLang="zh-CN" dirty="0"/>
              <a:t>个风险的控制，以确定和分类它们是否有效地减轻了每个风险规划因素的</a:t>
            </a:r>
            <a:r>
              <a:rPr lang="zh-CN" altLang="zh-CN" dirty="0" smtClean="0"/>
              <a:t>发生。</a:t>
            </a:r>
            <a:r>
              <a:rPr lang="zh-CN" altLang="zh-CN" dirty="0"/>
              <a:t>根据</a:t>
            </a:r>
            <a:r>
              <a:rPr lang="zh-CN" altLang="zh-CN" dirty="0" smtClean="0"/>
              <a:t>文献，</a:t>
            </a:r>
            <a:r>
              <a:rPr lang="zh-CN" altLang="zh-CN" dirty="0"/>
              <a:t>提出了风险管理支持工具，详细描述了其功能和用户界面外观，并提供了一些设计和实现细节。该工具特别提供了交互式回答在线清单和定性风险评估的自动风险识别。风险评估模型，方法和技术被广泛用于控制软件开发中的</a:t>
            </a:r>
            <a:r>
              <a:rPr lang="zh-CN" altLang="zh-CN" dirty="0" smtClean="0"/>
              <a:t>风险。</a:t>
            </a:r>
            <a:endParaRPr lang="zh-CN" altLang="zh-CN" dirty="0"/>
          </a:p>
          <a:p>
            <a:endParaRPr lang="zh-CN" altLang="en-US" dirty="0"/>
          </a:p>
        </p:txBody>
      </p:sp>
    </p:spTree>
    <p:extLst>
      <p:ext uri="{BB962C8B-B14F-4D97-AF65-F5344CB8AC3E}">
        <p14:creationId xmlns:p14="http://schemas.microsoft.com/office/powerpoint/2010/main" val="607406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5</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375807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失败的软件项目</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风险管理原则</a:t>
            </a:r>
          </a:p>
        </p:txBody>
      </p:sp>
      <p:sp>
        <p:nvSpPr>
          <p:cNvPr id="37" name="TextBox 34"/>
          <p:cNvSpPr txBox="1"/>
          <p:nvPr/>
        </p:nvSpPr>
        <p:spPr>
          <a:xfrm>
            <a:off x="3808914" y="4078579"/>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定量风险模型</a:t>
            </a:r>
          </a:p>
        </p:txBody>
      </p:sp>
      <p:sp>
        <p:nvSpPr>
          <p:cNvPr id="38" name="TextBox 35"/>
          <p:cNvSpPr txBox="1"/>
          <p:nvPr/>
        </p:nvSpPr>
        <p:spPr>
          <a:xfrm>
            <a:off x="3808914" y="4726651"/>
            <a:ext cx="3342371" cy="400110"/>
          </a:xfrm>
          <a:prstGeom prst="rect">
            <a:avLst/>
          </a:prstGeom>
          <a:solidFill>
            <a:schemeClr val="bg2"/>
          </a:solidFill>
        </p:spPr>
        <p:txBody>
          <a:bodyPr wrap="square" rtlCol="0">
            <a:spAutoFit/>
          </a:bodyPr>
          <a:lstStyle/>
          <a:p>
            <a:r>
              <a:rPr lang="zh-CN" altLang="en-US" sz="2000" b="1" dirty="0" smtClean="0">
                <a:latin typeface="微软雅黑" pitchFamily="34" charset="-122"/>
                <a:ea typeface="微软雅黑" pitchFamily="34" charset="-122"/>
              </a:rPr>
              <a:t>智能</a:t>
            </a:r>
            <a:r>
              <a:rPr lang="zh-CN" altLang="en-US" sz="2000" b="1" dirty="0">
                <a:latin typeface="微软雅黑" pitchFamily="34" charset="-122"/>
                <a:ea typeface="微软雅黑" pitchFamily="34" charset="-122"/>
              </a:rPr>
              <a:t>风险模型</a:t>
            </a: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69446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450" decel="100000" fill="hold"/>
                                        <p:tgtEl>
                                          <p:spTgt spid="1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450" decel="100000" fill="hold"/>
                                        <p:tgtEl>
                                          <p:spTgt spid="22"/>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450" decel="100000" fill="hold"/>
                                        <p:tgtEl>
                                          <p:spTgt spid="25"/>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ppt_x</p:attrName>
                                        </p:attrNameLst>
                                      </p:cBhvr>
                                      <p:tavLst>
                                        <p:tav tm="0">
                                          <p:val>
                                            <p:strVal val="#ppt_x"/>
                                          </p:val>
                                        </p:tav>
                                        <p:tav tm="100000">
                                          <p:val>
                                            <p:strVal val="#ppt_x"/>
                                          </p:val>
                                        </p:tav>
                                      </p:tavLst>
                                    </p:anim>
                                    <p:anim calcmode="lin" valueType="num">
                                      <p:cBhvr>
                                        <p:cTn id="30" dur="450" decel="100000" fill="hold"/>
                                        <p:tgtEl>
                                          <p:spTgt spid="28"/>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strVal val="#ppt_x"/>
                                          </p:val>
                                        </p:tav>
                                        <p:tav tm="100000">
                                          <p:val>
                                            <p:strVal val="#ppt_x"/>
                                          </p:val>
                                        </p:tav>
                                      </p:tavLst>
                                    </p:anim>
                                    <p:anim calcmode="lin" valueType="num">
                                      <p:cBhvr>
                                        <p:cTn id="37" dur="450" decel="100000" fill="hold"/>
                                        <p:tgtEl>
                                          <p:spTgt spid="31"/>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39" fill="hold">
                            <p:stCondLst>
                              <p:cond delay="2500"/>
                            </p:stCondLst>
                            <p:childTnLst>
                              <p:par>
                                <p:cTn id="40" presetID="37"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450" decel="100000" fill="hold"/>
                                        <p:tgtEl>
                                          <p:spTgt spid="39"/>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智能风险模型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206026" y="1977232"/>
            <a:ext cx="6824711" cy="3693319"/>
          </a:xfrm>
          <a:prstGeom prst="rect">
            <a:avLst/>
          </a:prstGeom>
        </p:spPr>
        <p:txBody>
          <a:bodyPr wrap="square">
            <a:spAutoFit/>
          </a:bodyPr>
          <a:lstStyle/>
          <a:p>
            <a:r>
              <a:rPr lang="en-US" altLang="zh-CN" dirty="0" smtClean="0"/>
              <a:t>        </a:t>
            </a:r>
            <a:r>
              <a:rPr lang="zh-CN" altLang="zh-CN" dirty="0" smtClean="0"/>
              <a:t>目前</a:t>
            </a:r>
            <a:r>
              <a:rPr lang="zh-CN" altLang="zh-CN" dirty="0"/>
              <a:t>有许多风险分析技术用于评估和估计软件风险，但选择合适的模型来降低软件风险是非常重要</a:t>
            </a:r>
            <a:r>
              <a:rPr lang="zh-CN" altLang="zh-CN" dirty="0" smtClean="0"/>
              <a:t>的。</a:t>
            </a:r>
            <a:r>
              <a:rPr lang="zh-CN" altLang="zh-CN" dirty="0"/>
              <a:t>并行同步工程资源</a:t>
            </a:r>
            <a:r>
              <a:rPr lang="zh-CN" altLang="zh-CN" dirty="0" smtClean="0"/>
              <a:t>视图是</a:t>
            </a:r>
            <a:r>
              <a:rPr lang="zh-CN" altLang="zh-CN" dirty="0"/>
              <a:t>基于项目管理技术的智能知识开发的，也可以用作风险</a:t>
            </a:r>
            <a:r>
              <a:rPr lang="zh-CN" altLang="zh-CN" dirty="0" smtClean="0"/>
              <a:t>管理系统。</a:t>
            </a:r>
            <a:r>
              <a:rPr lang="zh-CN" altLang="zh-CN" dirty="0"/>
              <a:t>另外，</a:t>
            </a:r>
            <a:r>
              <a:rPr lang="zh-CN" altLang="zh-CN" b="1" dirty="0"/>
              <a:t>采用模糊多元回归分析技术对软件项目风险进行管理的新型挖掘技术</a:t>
            </a:r>
            <a:r>
              <a:rPr lang="zh-CN" altLang="zh-CN" b="1" dirty="0" smtClean="0"/>
              <a:t>。</a:t>
            </a:r>
            <a:endParaRPr lang="en-US" altLang="zh-CN" b="1" dirty="0" smtClean="0"/>
          </a:p>
          <a:p>
            <a:endParaRPr lang="en-US" altLang="zh-CN" dirty="0" smtClean="0"/>
          </a:p>
          <a:p>
            <a:endParaRPr lang="en-US" altLang="zh-CN" dirty="0" smtClean="0"/>
          </a:p>
          <a:p>
            <a:r>
              <a:rPr lang="en-US" altLang="zh-CN" dirty="0"/>
              <a:t> </a:t>
            </a:r>
            <a:r>
              <a:rPr lang="en-US" altLang="zh-CN" dirty="0" smtClean="0"/>
              <a:t>       </a:t>
            </a:r>
            <a:r>
              <a:rPr lang="zh-CN" altLang="zh-CN" dirty="0" smtClean="0"/>
              <a:t>然而</a:t>
            </a:r>
            <a:r>
              <a:rPr lang="zh-CN" altLang="zh-CN" dirty="0"/>
              <a:t>，采用模糊多元回归分析技术进行这些采矿试验，将风险管理技术与每个软件风险因素进行比较，以确定它们是否有效减轻每个软件风险因素的</a:t>
            </a:r>
            <a:r>
              <a:rPr lang="zh-CN" altLang="zh-CN" dirty="0" smtClean="0"/>
              <a:t>发生。确定</a:t>
            </a:r>
            <a:r>
              <a:rPr lang="zh-CN" altLang="zh-CN" dirty="0"/>
              <a:t>模糊和逐步回归是否有效减少实施阶段发生软件风险因素的</a:t>
            </a:r>
            <a:r>
              <a:rPr lang="zh-CN" altLang="zh-CN" dirty="0" smtClean="0"/>
              <a:t>新技术。</a:t>
            </a:r>
            <a:r>
              <a:rPr lang="zh-CN" altLang="zh-CN" dirty="0"/>
              <a:t>相关方法用一个特殊的模糊算子描述，即一个双</a:t>
            </a:r>
            <a:r>
              <a:rPr lang="zh-CN" altLang="zh-CN" dirty="0" smtClean="0"/>
              <a:t>加性</a:t>
            </a:r>
            <a:r>
              <a:rPr lang="en-US" altLang="zh-CN" dirty="0" err="1" smtClean="0"/>
              <a:t>Choquet</a:t>
            </a:r>
            <a:r>
              <a:rPr lang="zh-CN" altLang="zh-CN" dirty="0" smtClean="0"/>
              <a:t>积分</a:t>
            </a:r>
            <a:r>
              <a:rPr lang="zh-CN" altLang="zh-CN" dirty="0"/>
              <a:t>，</a:t>
            </a:r>
            <a:r>
              <a:rPr lang="zh-CN" altLang="zh-CN" b="1" dirty="0"/>
              <a:t>它允许对软件风险的重要性和相互作用的不同影响进行</a:t>
            </a:r>
            <a:r>
              <a:rPr lang="zh-CN" altLang="zh-CN" b="1" dirty="0" smtClean="0"/>
              <a:t>建模。</a:t>
            </a:r>
            <a:endParaRPr lang="zh-CN" altLang="en-US" b="1" dirty="0"/>
          </a:p>
        </p:txBody>
      </p:sp>
    </p:spTree>
    <p:extLst>
      <p:ext uri="{BB962C8B-B14F-4D97-AF65-F5344CB8AC3E}">
        <p14:creationId xmlns:p14="http://schemas.microsoft.com/office/powerpoint/2010/main" val="1861258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智能风险模型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51330" y="1663303"/>
            <a:ext cx="7570304" cy="2862322"/>
          </a:xfrm>
          <a:prstGeom prst="rect">
            <a:avLst/>
          </a:prstGeom>
        </p:spPr>
        <p:txBody>
          <a:bodyPr wrap="square">
            <a:spAutoFit/>
          </a:bodyPr>
          <a:lstStyle/>
          <a:p>
            <a:r>
              <a:rPr lang="en-US" altLang="zh-CN" dirty="0" smtClean="0"/>
              <a:t>        </a:t>
            </a:r>
            <a:r>
              <a:rPr lang="zh-CN" altLang="zh-CN" dirty="0" smtClean="0"/>
              <a:t>然而</a:t>
            </a:r>
            <a:r>
              <a:rPr lang="zh-CN" altLang="zh-CN" dirty="0"/>
              <a:t>，模糊多元回归分析建模技术被用来识别有效减少每个软件实施风险发生的风险管理</a:t>
            </a:r>
            <a:r>
              <a:rPr lang="zh-CN" altLang="zh-CN" dirty="0" smtClean="0"/>
              <a:t>技术。</a:t>
            </a:r>
            <a:r>
              <a:rPr lang="zh-CN" altLang="zh-CN" dirty="0"/>
              <a:t>此外，新的挖掘技术采用模糊概念的模糊多元回归分析技术来管理软件项目中的软件风险，并通过软件过程改进来降低</a:t>
            </a:r>
            <a:r>
              <a:rPr lang="zh-CN" altLang="zh-CN" dirty="0" smtClean="0"/>
              <a:t>风险。</a:t>
            </a:r>
            <a:endParaRPr lang="en-US" altLang="zh-CN" dirty="0" smtClean="0"/>
          </a:p>
          <a:p>
            <a:endParaRPr lang="en-US" altLang="zh-CN" dirty="0" smtClean="0"/>
          </a:p>
          <a:p>
            <a:endParaRPr lang="en-US" altLang="zh-CN" dirty="0"/>
          </a:p>
          <a:p>
            <a:r>
              <a:rPr lang="en-US" altLang="zh-CN" dirty="0"/>
              <a:t> </a:t>
            </a:r>
            <a:r>
              <a:rPr lang="en-US" altLang="zh-CN" dirty="0" smtClean="0"/>
              <a:t>        </a:t>
            </a:r>
            <a:r>
              <a:rPr lang="zh-CN" altLang="zh-CN" dirty="0" smtClean="0"/>
              <a:t>软件</a:t>
            </a:r>
            <a:r>
              <a:rPr lang="zh-CN" altLang="zh-CN" dirty="0"/>
              <a:t>项目经理必须在整个软件项目生命周期中根据软件风险方法论的实践来使用和整合技术。另一方面，定量风险技术中的一些文章集中在测试，维护，代码，成本等一个阶段，忽略了用新技术来估计风险和分析风险的阶段</a:t>
            </a:r>
            <a:r>
              <a:rPr lang="en-US" altLang="zh-CN" dirty="0"/>
              <a:t>;</a:t>
            </a:r>
            <a:r>
              <a:rPr lang="zh-CN" altLang="zh-CN" dirty="0"/>
              <a:t>也许管理者使用更多的技术来降低风险。</a:t>
            </a:r>
            <a:endParaRPr lang="zh-CN" altLang="en-US" dirty="0"/>
          </a:p>
        </p:txBody>
      </p:sp>
    </p:spTree>
    <p:extLst>
      <p:ext uri="{BB962C8B-B14F-4D97-AF65-F5344CB8AC3E}">
        <p14:creationId xmlns:p14="http://schemas.microsoft.com/office/powerpoint/2010/main" val="1259617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zh-CN" altLang="en-US" sz="3600" b="1" dirty="0" smtClean="0">
                  <a:solidFill>
                    <a:schemeClr val="bg1"/>
                  </a:solidFill>
                  <a:latin typeface="微软雅黑" pitchFamily="34" charset="-122"/>
                  <a:ea typeface="微软雅黑" pitchFamily="34" charset="-122"/>
                </a:rPr>
                <a:t>目  录</a:t>
              </a:r>
              <a:endParaRPr lang="en-US" altLang="zh-CN" sz="3600" b="1" dirty="0" smtClean="0">
                <a:solidFill>
                  <a:schemeClr val="bg1"/>
                </a:solidFill>
                <a:latin typeface="微软雅黑" pitchFamily="34" charset="-122"/>
                <a:ea typeface="微软雅黑" pitchFamily="34" charset="-122"/>
              </a:endParaRPr>
            </a:p>
            <a:p>
              <a:pPr algn="ctr"/>
              <a:r>
                <a:rPr lang="en-US" altLang="zh-CN" sz="1600" b="1" dirty="0" smtClean="0">
                  <a:solidFill>
                    <a:schemeClr val="bg1"/>
                  </a:solidFill>
                  <a:latin typeface="微软雅黑" pitchFamily="34" charset="-122"/>
                  <a:ea typeface="微软雅黑" pitchFamily="34" charset="-122"/>
                </a:rPr>
                <a:t>CONTENTS</a:t>
              </a: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3758077"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失败的软件项目</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3342371"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风险管理原则</a:t>
            </a:r>
            <a:endParaRPr lang="zh-CN" altLang="en-US" sz="2000" dirty="0">
              <a:latin typeface="微软雅黑" pitchFamily="34" charset="-122"/>
              <a:ea typeface="微软雅黑" pitchFamily="34" charset="-122"/>
            </a:endParaRPr>
          </a:p>
        </p:txBody>
      </p:sp>
      <p:sp>
        <p:nvSpPr>
          <p:cNvPr id="37" name="TextBox 34"/>
          <p:cNvSpPr txBox="1"/>
          <p:nvPr/>
        </p:nvSpPr>
        <p:spPr>
          <a:xfrm>
            <a:off x="3808914" y="4078579"/>
            <a:ext cx="3342371"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定量风险模型</a:t>
            </a:r>
            <a:endParaRPr lang="zh-CN" altLang="en-US" sz="2000" dirty="0">
              <a:latin typeface="微软雅黑" pitchFamily="34" charset="-122"/>
              <a:ea typeface="微软雅黑" pitchFamily="34" charset="-122"/>
            </a:endParaRP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智能</a:t>
            </a:r>
            <a:r>
              <a:rPr lang="zh-CN" altLang="en-US" sz="2000" b="1" dirty="0">
                <a:latin typeface="微软雅黑" pitchFamily="34" charset="-122"/>
                <a:ea typeface="微软雅黑" pitchFamily="34" charset="-122"/>
              </a:rPr>
              <a:t>风险模型</a:t>
            </a:r>
            <a:endParaRPr lang="zh-CN" altLang="en-US" sz="2000" dirty="0">
              <a:latin typeface="微软雅黑" pitchFamily="34" charset="-122"/>
              <a:ea typeface="微软雅黑" pitchFamily="34" charset="-122"/>
            </a:endParaRP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结论</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363709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450" decel="100000" fill="hold"/>
                                        <p:tgtEl>
                                          <p:spTgt spid="1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450" decel="100000" fill="hold"/>
                                        <p:tgtEl>
                                          <p:spTgt spid="22"/>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450" decel="100000" fill="hold"/>
                                        <p:tgtEl>
                                          <p:spTgt spid="25"/>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ppt_x</p:attrName>
                                        </p:attrNameLst>
                                      </p:cBhvr>
                                      <p:tavLst>
                                        <p:tav tm="0">
                                          <p:val>
                                            <p:strVal val="#ppt_x"/>
                                          </p:val>
                                        </p:tav>
                                        <p:tav tm="100000">
                                          <p:val>
                                            <p:strVal val="#ppt_x"/>
                                          </p:val>
                                        </p:tav>
                                      </p:tavLst>
                                    </p:anim>
                                    <p:anim calcmode="lin" valueType="num">
                                      <p:cBhvr>
                                        <p:cTn id="30" dur="450" decel="100000" fill="hold"/>
                                        <p:tgtEl>
                                          <p:spTgt spid="28"/>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strVal val="#ppt_x"/>
                                          </p:val>
                                        </p:tav>
                                        <p:tav tm="100000">
                                          <p:val>
                                            <p:strVal val="#ppt_x"/>
                                          </p:val>
                                        </p:tav>
                                      </p:tavLst>
                                    </p:anim>
                                    <p:anim calcmode="lin" valueType="num">
                                      <p:cBhvr>
                                        <p:cTn id="37" dur="450" decel="100000" fill="hold"/>
                                        <p:tgtEl>
                                          <p:spTgt spid="31"/>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39" fill="hold">
                            <p:stCondLst>
                              <p:cond delay="2500"/>
                            </p:stCondLst>
                            <p:childTnLst>
                              <p:par>
                                <p:cTn id="40" presetID="37"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450" decel="100000" fill="hold"/>
                                        <p:tgtEl>
                                          <p:spTgt spid="39"/>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智能风险模型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80661" y="1956963"/>
            <a:ext cx="7477539" cy="3139321"/>
          </a:xfrm>
          <a:prstGeom prst="rect">
            <a:avLst/>
          </a:prstGeom>
        </p:spPr>
        <p:txBody>
          <a:bodyPr wrap="square">
            <a:spAutoFit/>
          </a:bodyPr>
          <a:lstStyle/>
          <a:p>
            <a:r>
              <a:rPr lang="en-US" altLang="zh-CN" dirty="0" smtClean="0"/>
              <a:t>        </a:t>
            </a:r>
            <a:r>
              <a:rPr lang="zh-CN" altLang="zh-CN" dirty="0" smtClean="0"/>
              <a:t>以前</a:t>
            </a:r>
            <a:r>
              <a:rPr lang="zh-CN" altLang="zh-CN" dirty="0"/>
              <a:t>的研究表明，软件项目中的风险缓解分为三类，即定性，定量和智能方法。首先，定量风险是建立在统计方法的基础之上的，这些统计方法涉及风险的准确度量或导致定量的投入，这有助于形成一个回归模型，以了解软件项目风险因素如何影响项目</a:t>
            </a:r>
            <a:r>
              <a:rPr lang="zh-CN" altLang="zh-CN" dirty="0" smtClean="0"/>
              <a:t>成功。</a:t>
            </a:r>
            <a:endParaRPr lang="en-US" altLang="zh-CN" dirty="0" smtClean="0"/>
          </a:p>
          <a:p>
            <a:endParaRPr lang="en-US" altLang="zh-CN" dirty="0"/>
          </a:p>
          <a:p>
            <a:endParaRPr lang="en-US" altLang="zh-CN" dirty="0" smtClean="0"/>
          </a:p>
          <a:p>
            <a:r>
              <a:rPr lang="en-US" altLang="zh-CN" dirty="0"/>
              <a:t> </a:t>
            </a:r>
            <a:r>
              <a:rPr lang="en-US" altLang="zh-CN" dirty="0" smtClean="0"/>
              <a:t>       </a:t>
            </a:r>
            <a:r>
              <a:rPr lang="zh-CN" altLang="zh-CN" dirty="0" smtClean="0"/>
              <a:t>定性</a:t>
            </a:r>
            <a:r>
              <a:rPr lang="zh-CN" altLang="zh-CN" dirty="0"/>
              <a:t>风险技术以软件管理者使用情景分析，德尔菲分析，头脑风暴会议和其他主观方法来减轻风险的方式表达主观意见或自我判断。最后，智能方法是一种从数据中识别风险的新方法，这些数据创建数据之间的关系并从中找到最佳结果。这包括模拟分析，模糊逻辑模型，模糊多元回归分析，神经网络模型，遗传算法和启发式算法等技术</a:t>
            </a:r>
            <a:r>
              <a:rPr lang="zh-CN" altLang="zh-CN" dirty="0" smtClean="0"/>
              <a:t>。</a:t>
            </a:r>
            <a:endParaRPr lang="en-US" altLang="zh-CN" dirty="0" smtClean="0"/>
          </a:p>
        </p:txBody>
      </p:sp>
    </p:spTree>
    <p:extLst>
      <p:ext uri="{BB962C8B-B14F-4D97-AF65-F5344CB8AC3E}">
        <p14:creationId xmlns:p14="http://schemas.microsoft.com/office/powerpoint/2010/main" val="3024198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智能风险模型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143000" y="2110979"/>
            <a:ext cx="7315200" cy="2308324"/>
          </a:xfrm>
          <a:prstGeom prst="rect">
            <a:avLst/>
          </a:prstGeom>
        </p:spPr>
        <p:txBody>
          <a:bodyPr wrap="square">
            <a:spAutoFit/>
          </a:bodyPr>
          <a:lstStyle/>
          <a:p>
            <a:r>
              <a:rPr lang="en-US" altLang="zh-CN" dirty="0" smtClean="0"/>
              <a:t>        </a:t>
            </a:r>
            <a:r>
              <a:rPr lang="zh-CN" altLang="zh-CN" dirty="0" smtClean="0"/>
              <a:t>然而</a:t>
            </a:r>
            <a:r>
              <a:rPr lang="zh-CN" altLang="zh-CN" dirty="0"/>
              <a:t>，逐步多元回归分析和模糊多元回归分析等预测技术用于软件开发生命周期中的软件风险与风险管理方法中的风险管理技术之间的缓解和建模</a:t>
            </a:r>
            <a:r>
              <a:rPr lang="zh-CN" altLang="zh-CN" dirty="0" smtClean="0"/>
              <a:t>。没有</a:t>
            </a:r>
            <a:r>
              <a:rPr lang="zh-CN" altLang="zh-CN" dirty="0"/>
              <a:t>软件可以清楚地计算模糊回归分析，并结合线性和非线性</a:t>
            </a:r>
            <a:r>
              <a:rPr lang="zh-CN" altLang="zh-CN" dirty="0" smtClean="0"/>
              <a:t>技术。</a:t>
            </a:r>
            <a:r>
              <a:rPr lang="zh-CN" altLang="zh-CN" dirty="0"/>
              <a:t>不幸的是，没有软件包含采矿和统计技术来减轻软件项目中的</a:t>
            </a:r>
            <a:r>
              <a:rPr lang="zh-CN" altLang="zh-CN" dirty="0" smtClean="0"/>
              <a:t>风险。</a:t>
            </a:r>
            <a:endParaRPr lang="en-US" altLang="zh-CN" dirty="0" smtClean="0"/>
          </a:p>
          <a:p>
            <a:endParaRPr lang="en-US" altLang="zh-CN" dirty="0" smtClean="0"/>
          </a:p>
          <a:p>
            <a:r>
              <a:rPr lang="en-US" altLang="zh-CN" dirty="0"/>
              <a:t> </a:t>
            </a:r>
            <a:r>
              <a:rPr lang="en-US" altLang="zh-CN" dirty="0" smtClean="0"/>
              <a:t>       </a:t>
            </a:r>
            <a:r>
              <a:rPr lang="zh-CN" altLang="zh-CN" dirty="0" smtClean="0"/>
              <a:t>我们</a:t>
            </a:r>
            <a:r>
              <a:rPr lang="zh-CN" altLang="zh-CN" dirty="0"/>
              <a:t>可以使用其他技术来管理和减轻软件项目风险，如神经网络，遗传算法，贝叶斯统计和其他人工智能</a:t>
            </a:r>
            <a:r>
              <a:rPr lang="zh-CN" altLang="zh-CN" dirty="0" smtClean="0"/>
              <a:t>技术。</a:t>
            </a:r>
            <a:endParaRPr lang="zh-CN" altLang="en-US" dirty="0"/>
          </a:p>
        </p:txBody>
      </p:sp>
    </p:spTree>
    <p:extLst>
      <p:ext uri="{BB962C8B-B14F-4D97-AF65-F5344CB8AC3E}">
        <p14:creationId xmlns:p14="http://schemas.microsoft.com/office/powerpoint/2010/main" val="1958549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6</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375807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失败的软件项目</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风险管理原则</a:t>
            </a:r>
          </a:p>
        </p:txBody>
      </p:sp>
      <p:sp>
        <p:nvSpPr>
          <p:cNvPr id="37" name="TextBox 34"/>
          <p:cNvSpPr txBox="1"/>
          <p:nvPr/>
        </p:nvSpPr>
        <p:spPr>
          <a:xfrm>
            <a:off x="3808914" y="4078579"/>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定量风险模型</a:t>
            </a: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智能</a:t>
            </a:r>
            <a:r>
              <a:rPr lang="zh-CN" altLang="en-US" sz="2000" dirty="0">
                <a:latin typeface="微软雅黑" pitchFamily="34" charset="-122"/>
                <a:ea typeface="微软雅黑" pitchFamily="34" charset="-122"/>
              </a:rPr>
              <a:t>风险模型</a:t>
            </a: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solidFill>
            <a:schemeClr val="bg2"/>
          </a:solidFill>
        </p:spPr>
        <p:txBody>
          <a:bodyPr wrap="square" rtlCol="0">
            <a:spAutoFit/>
          </a:bodyPr>
          <a:lstStyle/>
          <a:p>
            <a:r>
              <a:rPr lang="zh-CN" altLang="en-US" sz="2000" b="1" dirty="0">
                <a:latin typeface="微软雅黑" pitchFamily="34" charset="-122"/>
                <a:ea typeface="微软雅黑" pitchFamily="34" charset="-122"/>
              </a:rPr>
              <a:t>结论</a:t>
            </a:r>
          </a:p>
        </p:txBody>
      </p:sp>
    </p:spTree>
    <p:extLst>
      <p:ext uri="{BB962C8B-B14F-4D97-AF65-F5344CB8AC3E}">
        <p14:creationId xmlns:p14="http://schemas.microsoft.com/office/powerpoint/2010/main" val="185555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450" decel="100000" fill="hold"/>
                                        <p:tgtEl>
                                          <p:spTgt spid="1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450" decel="100000" fill="hold"/>
                                        <p:tgtEl>
                                          <p:spTgt spid="22"/>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450" decel="100000" fill="hold"/>
                                        <p:tgtEl>
                                          <p:spTgt spid="25"/>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ppt_x</p:attrName>
                                        </p:attrNameLst>
                                      </p:cBhvr>
                                      <p:tavLst>
                                        <p:tav tm="0">
                                          <p:val>
                                            <p:strVal val="#ppt_x"/>
                                          </p:val>
                                        </p:tav>
                                        <p:tav tm="100000">
                                          <p:val>
                                            <p:strVal val="#ppt_x"/>
                                          </p:val>
                                        </p:tav>
                                      </p:tavLst>
                                    </p:anim>
                                    <p:anim calcmode="lin" valueType="num">
                                      <p:cBhvr>
                                        <p:cTn id="30" dur="450" decel="100000" fill="hold"/>
                                        <p:tgtEl>
                                          <p:spTgt spid="28"/>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strVal val="#ppt_x"/>
                                          </p:val>
                                        </p:tav>
                                        <p:tav tm="100000">
                                          <p:val>
                                            <p:strVal val="#ppt_x"/>
                                          </p:val>
                                        </p:tav>
                                      </p:tavLst>
                                    </p:anim>
                                    <p:anim calcmode="lin" valueType="num">
                                      <p:cBhvr>
                                        <p:cTn id="37" dur="450" decel="100000" fill="hold"/>
                                        <p:tgtEl>
                                          <p:spTgt spid="31"/>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39" fill="hold">
                            <p:stCondLst>
                              <p:cond delay="2500"/>
                            </p:stCondLst>
                            <p:childTnLst>
                              <p:par>
                                <p:cTn id="40" presetID="37"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450" decel="100000" fill="hold"/>
                                        <p:tgtEl>
                                          <p:spTgt spid="39"/>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结论</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6</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072433" y="2110979"/>
            <a:ext cx="6999133" cy="2585323"/>
          </a:xfrm>
          <a:prstGeom prst="rect">
            <a:avLst/>
          </a:prstGeom>
        </p:spPr>
        <p:txBody>
          <a:bodyPr wrap="square">
            <a:spAutoFit/>
          </a:bodyPr>
          <a:lstStyle/>
          <a:p>
            <a:r>
              <a:rPr lang="en-US" altLang="zh-CN" dirty="0" smtClean="0"/>
              <a:t>        </a:t>
            </a:r>
            <a:r>
              <a:rPr lang="zh-CN" altLang="zh-CN" dirty="0" smtClean="0"/>
              <a:t>大多数</a:t>
            </a:r>
            <a:r>
              <a:rPr lang="zh-CN" altLang="zh-CN" dirty="0"/>
              <a:t>文章都将传统的技术和模型集中在识别软件风险上</a:t>
            </a:r>
            <a:r>
              <a:rPr lang="zh-CN" altLang="zh-CN" dirty="0" smtClean="0"/>
              <a:t>，软件</a:t>
            </a:r>
            <a:r>
              <a:rPr lang="zh-CN" altLang="zh-CN" dirty="0"/>
              <a:t>项目经理必须在整个软件项目生命周期中根据软件风险方法实践来使用和整合</a:t>
            </a:r>
            <a:r>
              <a:rPr lang="zh-CN" altLang="zh-CN" dirty="0" smtClean="0"/>
              <a:t>技术。</a:t>
            </a:r>
            <a:endParaRPr lang="en-US" altLang="zh-CN" dirty="0"/>
          </a:p>
          <a:p>
            <a:endParaRPr lang="en-US" altLang="zh-CN" dirty="0" smtClean="0"/>
          </a:p>
          <a:p>
            <a:endParaRPr lang="en-US" altLang="zh-CN" dirty="0" smtClean="0"/>
          </a:p>
          <a:p>
            <a:r>
              <a:rPr lang="en-US" altLang="zh-CN" dirty="0"/>
              <a:t> </a:t>
            </a:r>
            <a:r>
              <a:rPr lang="en-US" altLang="zh-CN" dirty="0" smtClean="0"/>
              <a:t>       </a:t>
            </a:r>
            <a:r>
              <a:rPr lang="zh-CN" altLang="zh-CN" dirty="0" smtClean="0"/>
              <a:t>另一方面，定量</a:t>
            </a:r>
            <a:r>
              <a:rPr lang="zh-CN" altLang="zh-CN" dirty="0"/>
              <a:t>或智能风险模型中的一些文章集中在测试，分析，规划，设计，维护，代码，成本等一个阶段，而忽略了一个阶段，用新的技术来估计风险和分析风险</a:t>
            </a:r>
            <a:r>
              <a:rPr lang="en-US" altLang="zh-CN" dirty="0"/>
              <a:t>; </a:t>
            </a:r>
            <a:r>
              <a:rPr lang="zh-CN" altLang="zh-CN" dirty="0"/>
              <a:t>也许软件经理使用更多技术来降低风险。</a:t>
            </a:r>
            <a:endParaRPr lang="zh-CN" altLang="en-US" dirty="0"/>
          </a:p>
        </p:txBody>
      </p:sp>
    </p:spTree>
    <p:extLst>
      <p:ext uri="{BB962C8B-B14F-4D97-AF65-F5344CB8AC3E}">
        <p14:creationId xmlns:p14="http://schemas.microsoft.com/office/powerpoint/2010/main" val="35053396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文本框 1"/>
          <p:cNvSpPr txBox="1"/>
          <p:nvPr/>
        </p:nvSpPr>
        <p:spPr>
          <a:xfrm>
            <a:off x="1137920" y="1681914"/>
            <a:ext cx="7080473" cy="1323439"/>
          </a:xfrm>
          <a:prstGeom prst="rect">
            <a:avLst/>
          </a:prstGeom>
          <a:noFill/>
        </p:spPr>
        <p:txBody>
          <a:bodyPr wrap="square" rtlCol="0">
            <a:spAutoFit/>
          </a:bodyPr>
          <a:lstStyle/>
          <a:p>
            <a:r>
              <a:rPr lang="zh-CN" altLang="en-US" sz="4000" b="1" dirty="0"/>
              <a:t>考 虑 风 险 相 关 性 的 软 件 风 险 多 目 标 优 化 控 制 研 究</a:t>
            </a:r>
          </a:p>
        </p:txBody>
      </p:sp>
      <p:sp>
        <p:nvSpPr>
          <p:cNvPr id="12" name="文本框 11"/>
          <p:cNvSpPr txBox="1"/>
          <p:nvPr/>
        </p:nvSpPr>
        <p:spPr>
          <a:xfrm>
            <a:off x="1198880" y="6042992"/>
            <a:ext cx="1800493" cy="369332"/>
          </a:xfrm>
          <a:prstGeom prst="rect">
            <a:avLst/>
          </a:prstGeom>
          <a:noFill/>
        </p:spPr>
        <p:txBody>
          <a:bodyPr wrap="none" rtlCol="0">
            <a:spAutoFit/>
          </a:bodyPr>
          <a:lstStyle/>
          <a:p>
            <a:r>
              <a:rPr lang="zh-CN" altLang="en-US" dirty="0" smtClean="0"/>
              <a:t>报告人：郭新境</a:t>
            </a:r>
            <a:endParaRPr lang="en-US" altLang="zh-CN" dirty="0" smtClean="0"/>
          </a:p>
        </p:txBody>
      </p:sp>
      <p:sp>
        <p:nvSpPr>
          <p:cNvPr id="15" name="文本框 14"/>
          <p:cNvSpPr txBox="1"/>
          <p:nvPr/>
        </p:nvSpPr>
        <p:spPr>
          <a:xfrm>
            <a:off x="6316910" y="6042992"/>
            <a:ext cx="1901483" cy="646331"/>
          </a:xfrm>
          <a:prstGeom prst="rect">
            <a:avLst/>
          </a:prstGeom>
          <a:noFill/>
        </p:spPr>
        <p:txBody>
          <a:bodyPr wrap="none" rtlCol="0">
            <a:spAutoFit/>
          </a:bodyPr>
          <a:lstStyle/>
          <a:p>
            <a:r>
              <a:rPr lang="zh-CN" altLang="en-US" dirty="0" smtClean="0"/>
              <a:t> 时    间：</a:t>
            </a:r>
            <a:r>
              <a:rPr lang="en-US" altLang="zh-CN" dirty="0" smtClean="0"/>
              <a:t>2017.11</a:t>
            </a:r>
            <a:endParaRPr lang="zh-CN" altLang="en-US" dirty="0" smtClean="0"/>
          </a:p>
          <a:p>
            <a:endParaRPr lang="zh-CN" altLang="en-US" dirty="0"/>
          </a:p>
        </p:txBody>
      </p:sp>
      <p:sp>
        <p:nvSpPr>
          <p:cNvPr id="16" name="文本框 15"/>
          <p:cNvSpPr txBox="1"/>
          <p:nvPr/>
        </p:nvSpPr>
        <p:spPr>
          <a:xfrm>
            <a:off x="1245428" y="3213402"/>
            <a:ext cx="6721125" cy="369332"/>
          </a:xfrm>
          <a:prstGeom prst="rect">
            <a:avLst/>
          </a:prstGeom>
          <a:noFill/>
        </p:spPr>
        <p:txBody>
          <a:bodyPr wrap="square" rtlCol="0">
            <a:spAutoFit/>
          </a:bodyPr>
          <a:lstStyle/>
          <a:p>
            <a:r>
              <a:rPr lang="zh-CN" altLang="en-US" dirty="0" smtClean="0"/>
              <a:t>刊物</a:t>
            </a:r>
            <a:r>
              <a:rPr lang="zh-CN" altLang="en-US" dirty="0"/>
              <a:t>：</a:t>
            </a:r>
            <a:r>
              <a:rPr lang="zh-CN" altLang="en-US" dirty="0" smtClean="0"/>
              <a:t>系统工程理论与实践 </a:t>
            </a:r>
            <a:r>
              <a:rPr lang="en-US" altLang="zh-CN" dirty="0" smtClean="0"/>
              <a:t>2015,10,26-28</a:t>
            </a:r>
            <a:endParaRPr lang="zh-CN" altLang="en-US" dirty="0"/>
          </a:p>
        </p:txBody>
      </p:sp>
    </p:spTree>
    <p:extLst>
      <p:ext uri="{BB962C8B-B14F-4D97-AF65-F5344CB8AC3E}">
        <p14:creationId xmlns:p14="http://schemas.microsoft.com/office/powerpoint/2010/main" val="40810370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1</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420774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软件风险控制多目标优化模型</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524740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考虑风险相关性的软件风险多目标控制建模</a:t>
            </a:r>
            <a:endParaRPr lang="zh-CN" altLang="en-US" sz="2000" dirty="0">
              <a:latin typeface="微软雅黑" pitchFamily="34" charset="-122"/>
              <a:ea typeface="微软雅黑" pitchFamily="34" charset="-122"/>
            </a:endParaRPr>
          </a:p>
        </p:txBody>
      </p:sp>
      <p:sp>
        <p:nvSpPr>
          <p:cNvPr id="37" name="TextBox 34"/>
          <p:cNvSpPr txBox="1"/>
          <p:nvPr/>
        </p:nvSpPr>
        <p:spPr>
          <a:xfrm>
            <a:off x="3808914" y="4078579"/>
            <a:ext cx="467120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基于多目标粒子群算法的模型求解</a:t>
            </a:r>
            <a:endParaRPr lang="zh-CN" altLang="en-US" sz="2000" dirty="0">
              <a:latin typeface="微软雅黑" pitchFamily="34" charset="-122"/>
              <a:ea typeface="微软雅黑" pitchFamily="34" charset="-122"/>
            </a:endParaRP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
        <p:nvSpPr>
          <p:cNvPr id="43" name="TextBox 35"/>
          <p:cNvSpPr txBox="1"/>
          <p:nvPr/>
        </p:nvSpPr>
        <p:spPr>
          <a:xfrm>
            <a:off x="3776667" y="2040198"/>
            <a:ext cx="3342371" cy="400110"/>
          </a:xfrm>
          <a:prstGeom prst="rect">
            <a:avLst/>
          </a:prstGeom>
          <a:solidFill>
            <a:schemeClr val="bg2"/>
          </a:solidFill>
        </p:spPr>
        <p:txBody>
          <a:bodyPr wrap="square" rtlCol="0">
            <a:spAutoFit/>
          </a:bodyPr>
          <a:lstStyle/>
          <a:p>
            <a:r>
              <a:rPr lang="zh-CN" altLang="en-US" sz="2000" b="1" dirty="0">
                <a:latin typeface="微软雅黑" pitchFamily="34" charset="-122"/>
                <a:ea typeface="微软雅黑" pitchFamily="34" charset="-122"/>
              </a:rPr>
              <a:t>前言</a:t>
            </a:r>
          </a:p>
        </p:txBody>
      </p:sp>
    </p:spTree>
    <p:extLst>
      <p:ext uri="{BB962C8B-B14F-4D97-AF65-F5344CB8AC3E}">
        <p14:creationId xmlns:p14="http://schemas.microsoft.com/office/powerpoint/2010/main" val="669715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1</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143000" y="2110979"/>
            <a:ext cx="6884505" cy="3539430"/>
          </a:xfrm>
          <a:prstGeom prst="rect">
            <a:avLst/>
          </a:prstGeom>
          <a:noFill/>
        </p:spPr>
        <p:txBody>
          <a:bodyPr wrap="square" rtlCol="0">
            <a:spAutoFit/>
          </a:bodyPr>
          <a:lstStyle/>
          <a:p>
            <a:r>
              <a:rPr lang="en-US" altLang="zh-CN" sz="2400" b="1" dirty="0"/>
              <a:t> </a:t>
            </a:r>
            <a:r>
              <a:rPr lang="en-US" altLang="zh-CN" sz="2400" b="1" dirty="0" smtClean="0"/>
              <a:t>      </a:t>
            </a:r>
            <a:r>
              <a:rPr lang="en-US" altLang="zh-CN" sz="2000" b="1" dirty="0" smtClean="0"/>
              <a:t> </a:t>
            </a:r>
            <a:r>
              <a:rPr lang="zh-CN" altLang="en-US" sz="2000" b="1" dirty="0" smtClean="0"/>
              <a:t>近年来 ，软件行业出现了大量以软件项目进度延期 、预算超支和质量缺陷为典型特征的软件 危机</a:t>
            </a:r>
            <a:r>
              <a:rPr lang="zh-CN" altLang="en-US" sz="2000" b="1" dirty="0"/>
              <a:t>。</a:t>
            </a:r>
            <a:r>
              <a:rPr lang="zh-CN" altLang="en-US" sz="2000" b="1" dirty="0" smtClean="0"/>
              <a:t>从国内外软件项目的开发经验来看 ，缺乏 有效的软件风险管理是出现大量软件危机的一个 重要因素。</a:t>
            </a:r>
            <a:endParaRPr lang="en-US" altLang="zh-CN" sz="2000" b="1" dirty="0" smtClean="0"/>
          </a:p>
          <a:p>
            <a:endParaRPr lang="en-US" altLang="zh-CN" sz="2000" b="1" dirty="0"/>
          </a:p>
          <a:p>
            <a:r>
              <a:rPr lang="zh-CN" altLang="en-US" sz="2000" b="1" dirty="0" smtClean="0"/>
              <a:t>       </a:t>
            </a:r>
            <a:r>
              <a:rPr lang="en-US" altLang="zh-CN" sz="2000" b="1" dirty="0" smtClean="0"/>
              <a:t>1.</a:t>
            </a:r>
            <a:r>
              <a:rPr lang="zh-CN" altLang="en-US" sz="2000" b="1" dirty="0" smtClean="0"/>
              <a:t>传统的模型只是面向单目标的模型</a:t>
            </a:r>
            <a:endParaRPr lang="en-US" altLang="zh-CN" sz="2000" b="1" dirty="0" smtClean="0"/>
          </a:p>
          <a:p>
            <a:r>
              <a:rPr lang="en-US" altLang="zh-CN" sz="2000" b="1" dirty="0" smtClean="0"/>
              <a:t>       2.</a:t>
            </a:r>
            <a:r>
              <a:rPr lang="zh-CN" altLang="en-US" sz="2000" b="1" dirty="0"/>
              <a:t>目前</a:t>
            </a:r>
            <a:r>
              <a:rPr lang="zh-CN" altLang="en-US" sz="2000" b="1" dirty="0" smtClean="0"/>
              <a:t>的多目标</a:t>
            </a:r>
            <a:r>
              <a:rPr lang="zh-CN" altLang="en-US" sz="2000" b="1" dirty="0"/>
              <a:t>模型将在 求 解 软 件 风 险 多 目 标 控 制 模 型 时 ， 通 常 是 将 其 他 目 标 转 为 </a:t>
            </a:r>
            <a:r>
              <a:rPr lang="zh-CN" altLang="en-US" sz="2000" b="1" dirty="0" smtClean="0"/>
              <a:t>约束 </a:t>
            </a:r>
            <a:r>
              <a:rPr lang="zh-CN" altLang="en-US" sz="2000" b="1" dirty="0"/>
              <a:t>条 件 ， </a:t>
            </a:r>
            <a:r>
              <a:rPr lang="zh-CN" altLang="en-US" sz="2000" b="1" dirty="0" smtClean="0"/>
              <a:t>将多目 </a:t>
            </a:r>
            <a:r>
              <a:rPr lang="zh-CN" altLang="en-US" sz="2000" b="1" dirty="0"/>
              <a:t>标 优化 问 题 转 为 单 目 标 优 化 问 题 </a:t>
            </a:r>
            <a:r>
              <a:rPr lang="zh-CN" altLang="en-US" sz="2000" b="1" dirty="0" smtClean="0"/>
              <a:t>，一 </a:t>
            </a:r>
            <a:r>
              <a:rPr lang="zh-CN" altLang="en-US" sz="2000" b="1" dirty="0"/>
              <a:t>定 程 度 上 降 低 了 模 型 的 实 用 </a:t>
            </a:r>
            <a:r>
              <a:rPr lang="zh-CN" altLang="en-US" sz="2000" b="1" dirty="0" smtClean="0"/>
              <a:t>性。</a:t>
            </a:r>
            <a:endParaRPr lang="en-US" altLang="zh-CN" sz="2000" b="1" dirty="0" smtClean="0"/>
          </a:p>
          <a:p>
            <a:r>
              <a:rPr lang="en-US" altLang="zh-CN" sz="2000" b="1" dirty="0"/>
              <a:t> </a:t>
            </a:r>
            <a:r>
              <a:rPr lang="en-US" altLang="zh-CN" sz="2000" b="1" dirty="0" smtClean="0"/>
              <a:t>      3.</a:t>
            </a:r>
            <a:r>
              <a:rPr lang="zh-CN" altLang="en-US" sz="2000" b="1" dirty="0" smtClean="0"/>
              <a:t>风险和风险之间有相关性</a:t>
            </a:r>
            <a:endParaRPr lang="zh-CN" altLang="en-US" sz="2000" b="1" dirty="0"/>
          </a:p>
        </p:txBody>
      </p:sp>
    </p:spTree>
    <p:extLst>
      <p:ext uri="{BB962C8B-B14F-4D97-AF65-F5344CB8AC3E}">
        <p14:creationId xmlns:p14="http://schemas.microsoft.com/office/powerpoint/2010/main" val="21785531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2</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4207744" cy="400110"/>
          </a:xfrm>
          <a:prstGeom prst="rect">
            <a:avLst/>
          </a:prstGeom>
          <a:solidFill>
            <a:schemeClr val="bg2"/>
          </a:solidFill>
        </p:spPr>
        <p:txBody>
          <a:bodyPr wrap="square" rtlCol="0">
            <a:spAutoFit/>
          </a:bodyPr>
          <a:lstStyle/>
          <a:p>
            <a:r>
              <a:rPr lang="zh-CN" altLang="en-US" sz="2000" b="1" dirty="0" smtClean="0">
                <a:latin typeface="微软雅黑" pitchFamily="34" charset="-122"/>
                <a:ea typeface="微软雅黑" pitchFamily="34" charset="-122"/>
              </a:rPr>
              <a:t>软件风险控制多目标优化模型</a:t>
            </a:r>
            <a:endParaRPr lang="zh-CN" altLang="en-US" sz="2000" b="1" dirty="0">
              <a:latin typeface="微软雅黑" pitchFamily="34" charset="-122"/>
              <a:ea typeface="微软雅黑" pitchFamily="34" charset="-122"/>
            </a:endParaRPr>
          </a:p>
        </p:txBody>
      </p:sp>
      <p:sp>
        <p:nvSpPr>
          <p:cNvPr id="36" name="TextBox 33"/>
          <p:cNvSpPr txBox="1"/>
          <p:nvPr/>
        </p:nvSpPr>
        <p:spPr>
          <a:xfrm>
            <a:off x="3808914" y="3412127"/>
            <a:ext cx="524740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考虑风险相关性的软件风险多目标控制建模</a:t>
            </a:r>
            <a:endParaRPr lang="zh-CN" altLang="en-US" sz="2000" dirty="0">
              <a:latin typeface="微软雅黑" pitchFamily="34" charset="-122"/>
              <a:ea typeface="微软雅黑" pitchFamily="34" charset="-122"/>
            </a:endParaRPr>
          </a:p>
        </p:txBody>
      </p:sp>
      <p:sp>
        <p:nvSpPr>
          <p:cNvPr id="37" name="TextBox 34"/>
          <p:cNvSpPr txBox="1"/>
          <p:nvPr/>
        </p:nvSpPr>
        <p:spPr>
          <a:xfrm>
            <a:off x="3808914" y="4078579"/>
            <a:ext cx="467120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基于多目标粒子群算法的模型求解</a:t>
            </a:r>
            <a:endParaRPr lang="zh-CN" altLang="en-US" sz="2000" dirty="0">
              <a:latin typeface="微软雅黑" pitchFamily="34" charset="-122"/>
              <a:ea typeface="微软雅黑" pitchFamily="34" charset="-122"/>
            </a:endParaRP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34592981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8" y="434490"/>
            <a:ext cx="5166987"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 件 风 险 控 制 多 目 标 优 化 模 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2</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40633" y="2006304"/>
            <a:ext cx="8325444" cy="3000821"/>
          </a:xfrm>
          <a:prstGeom prst="rect">
            <a:avLst/>
          </a:prstGeom>
          <a:noFill/>
        </p:spPr>
        <p:txBody>
          <a:bodyPr wrap="square" rtlCol="0">
            <a:spAutoFit/>
          </a:bodyPr>
          <a:lstStyle/>
          <a:p>
            <a:pPr>
              <a:lnSpc>
                <a:spcPct val="150000"/>
              </a:lnSpc>
            </a:pPr>
            <a:r>
              <a:rPr lang="zh-CN" altLang="en-US" dirty="0" smtClean="0"/>
              <a:t>         本文 </a:t>
            </a:r>
            <a:r>
              <a:rPr lang="zh-CN" altLang="en-US" dirty="0"/>
              <a:t>在 总结 现 有 软 件 </a:t>
            </a:r>
            <a:r>
              <a:rPr lang="zh-CN" altLang="en-US" dirty="0" smtClean="0"/>
              <a:t>风 </a:t>
            </a:r>
            <a:r>
              <a:rPr lang="zh-CN" altLang="en-US" dirty="0"/>
              <a:t>险 控 制 模 型 的 基 础 上 ， 将 软 件 风 </a:t>
            </a:r>
            <a:r>
              <a:rPr lang="zh-CN" altLang="en-US" dirty="0" smtClean="0"/>
              <a:t>险控制目 </a:t>
            </a:r>
            <a:r>
              <a:rPr lang="zh-CN" altLang="en-US" dirty="0"/>
              <a:t>标 定 为 总 风 险 暴 露 最 小和 风 险 控 制成 本最 低 ． 定 义 总 风 </a:t>
            </a:r>
            <a:r>
              <a:rPr lang="zh-CN" altLang="en-US" dirty="0" smtClean="0"/>
              <a:t>险暴露值 为 </a:t>
            </a:r>
            <a:r>
              <a:rPr lang="zh-CN" altLang="en-US" dirty="0"/>
              <a:t>各 个 风 险 暴 露 值 的 总和 </a:t>
            </a:r>
            <a:r>
              <a:rPr lang="zh-CN" altLang="en-US" dirty="0" smtClean="0"/>
              <a:t>，具 </a:t>
            </a:r>
            <a:r>
              <a:rPr lang="zh-CN" altLang="en-US" dirty="0"/>
              <a:t>体 为 </a:t>
            </a:r>
            <a:r>
              <a:rPr lang="zh-CN" altLang="en-US" dirty="0" smtClean="0"/>
              <a:t>每 </a:t>
            </a:r>
            <a:r>
              <a:rPr lang="zh-CN" altLang="en-US" dirty="0"/>
              <a:t>一 </a:t>
            </a:r>
            <a:r>
              <a:rPr lang="zh-CN" altLang="en-US" dirty="0" smtClean="0"/>
              <a:t>风 </a:t>
            </a:r>
            <a:r>
              <a:rPr lang="zh-CN" altLang="en-US" dirty="0"/>
              <a:t>险 控 制 </a:t>
            </a:r>
            <a:r>
              <a:rPr lang="zh-CN" altLang="en-US" dirty="0" smtClean="0"/>
              <a:t>成本定义为 </a:t>
            </a:r>
            <a:r>
              <a:rPr lang="zh-CN" altLang="en-US" dirty="0"/>
              <a:t>Ｒ Ｃ </a:t>
            </a:r>
            <a:r>
              <a:rPr lang="zh-CN" altLang="en-US" dirty="0" smtClean="0"/>
              <a:t>， </a:t>
            </a:r>
            <a:r>
              <a:rPr lang="zh-CN" altLang="en-US" dirty="0"/>
              <a:t>总 风 险 控 制 成 本 为 </a:t>
            </a:r>
            <a:r>
              <a:rPr lang="zh-CN" altLang="en-US" dirty="0" smtClean="0"/>
              <a:t>各 </a:t>
            </a:r>
            <a:r>
              <a:rPr lang="zh-CN" altLang="en-US" dirty="0"/>
              <a:t>个 风 险 控 制 成 本之 和 ， 即 </a:t>
            </a:r>
            <a:r>
              <a:rPr lang="zh-CN" altLang="en-US" dirty="0" smtClean="0"/>
              <a:t>软 </a:t>
            </a:r>
            <a:r>
              <a:rPr lang="zh-CN" altLang="en-US" dirty="0"/>
              <a:t>件 风 险 管 理 实 践 中 的 经 验 表 明 </a:t>
            </a:r>
            <a:r>
              <a:rPr lang="zh-CN" altLang="en-US" dirty="0" smtClean="0"/>
              <a:t>，要 </a:t>
            </a:r>
            <a:r>
              <a:rPr lang="zh-CN" altLang="en-US" dirty="0"/>
              <a:t>控 </a:t>
            </a:r>
            <a:r>
              <a:rPr lang="zh-CN" altLang="en-US" dirty="0" smtClean="0"/>
              <a:t>制住</a:t>
            </a:r>
            <a:r>
              <a:rPr lang="zh-CN" altLang="en-US" dirty="0"/>
              <a:t>暴 露 值 越 大 的 风 险 </a:t>
            </a:r>
            <a:r>
              <a:rPr lang="zh-CN" altLang="en-US" dirty="0" smtClean="0"/>
              <a:t>，投 </a:t>
            </a:r>
            <a:r>
              <a:rPr lang="zh-CN" altLang="en-US" dirty="0"/>
              <a:t>入 的 控制 成 本 往 往 越 高 </a:t>
            </a:r>
            <a:r>
              <a:rPr lang="zh-CN" altLang="en-US" dirty="0" smtClean="0"/>
              <a:t>，即 </a:t>
            </a:r>
            <a:r>
              <a:rPr lang="zh-CN" altLang="en-US" dirty="0"/>
              <a:t>同 时使 得 风 险 暴 露 值 最 小和 风 险 控 制 成 本 最 低 成 为 一 对 相 互 冲 突 的 目 </a:t>
            </a:r>
            <a:r>
              <a:rPr lang="zh-CN" altLang="en-US" dirty="0" smtClean="0"/>
              <a:t>标，所以适合 </a:t>
            </a:r>
            <a:r>
              <a:rPr lang="zh-CN" altLang="en-US" dirty="0"/>
              <a:t>用 多 目 标 优 化 模 型 来 分 析 风 险 控 制 策 略 问 题 ．</a:t>
            </a:r>
          </a:p>
        </p:txBody>
      </p:sp>
    </p:spTree>
    <p:extLst>
      <p:ext uri="{BB962C8B-B14F-4D97-AF65-F5344CB8AC3E}">
        <p14:creationId xmlns:p14="http://schemas.microsoft.com/office/powerpoint/2010/main" val="16103332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8" y="434490"/>
            <a:ext cx="5166987"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 件 风 险 控 制 多 目 标 优 化 模 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2</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22" y="2609298"/>
            <a:ext cx="8388155" cy="3641241"/>
          </a:xfrm>
          <a:prstGeom prst="rect">
            <a:avLst/>
          </a:prstGeom>
        </p:spPr>
      </p:pic>
      <p:sp>
        <p:nvSpPr>
          <p:cNvPr id="5" name="文本框 4"/>
          <p:cNvSpPr txBox="1"/>
          <p:nvPr/>
        </p:nvSpPr>
        <p:spPr>
          <a:xfrm>
            <a:off x="440633" y="1371600"/>
            <a:ext cx="8325444" cy="944563"/>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422855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摘要</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1</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48802" y="2168982"/>
            <a:ext cx="7315200" cy="1754326"/>
          </a:xfrm>
          <a:prstGeom prst="rect">
            <a:avLst/>
          </a:prstGeom>
        </p:spPr>
        <p:txBody>
          <a:bodyPr wrap="square">
            <a:spAutoFit/>
          </a:bodyPr>
          <a:lstStyle/>
          <a:p>
            <a:r>
              <a:rPr lang="en-US" altLang="zh-CN" dirty="0"/>
              <a:t> </a:t>
            </a:r>
            <a:r>
              <a:rPr lang="en-US" altLang="zh-CN" dirty="0" smtClean="0"/>
              <a:t>       </a:t>
            </a:r>
            <a:r>
              <a:rPr lang="zh-CN" altLang="en-US" dirty="0" smtClean="0"/>
              <a:t>软件开发</a:t>
            </a:r>
            <a:r>
              <a:rPr lang="zh-CN" altLang="en-US" dirty="0"/>
              <a:t>项目中用于减轻风险的技术和模型分为三类，即定性，定量和智能方法。 本文旨在回顾软件开发项目中软件风险管理的量化和智能风险模型。 事实上，这个领域需要更多的学者和研究人员在量化和智能风险模型上努力来降低风险。 作为未来工作，我们将使用这些定量和智能混合模型来减轻云计算中的软件风险，如神经网络，遗传算法和其他人工智能技术。</a:t>
            </a:r>
            <a:endParaRPr lang="zh-CN" altLang="zh-CN" dirty="0"/>
          </a:p>
        </p:txBody>
      </p:sp>
    </p:spTree>
    <p:extLst>
      <p:ext uri="{BB962C8B-B14F-4D97-AF65-F5344CB8AC3E}">
        <p14:creationId xmlns:p14="http://schemas.microsoft.com/office/powerpoint/2010/main" val="30855263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3</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420774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软件风险控制多目标优化模型</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5247404" cy="400110"/>
          </a:xfrm>
          <a:prstGeom prst="rect">
            <a:avLst/>
          </a:prstGeom>
          <a:solidFill>
            <a:schemeClr val="bg2"/>
          </a:solidFill>
        </p:spPr>
        <p:txBody>
          <a:bodyPr wrap="square" rtlCol="0">
            <a:spAutoFit/>
          </a:bodyPr>
          <a:lstStyle/>
          <a:p>
            <a:r>
              <a:rPr lang="zh-CN" altLang="en-US" sz="2000" b="1" dirty="0" smtClean="0">
                <a:latin typeface="微软雅黑" pitchFamily="34" charset="-122"/>
                <a:ea typeface="微软雅黑" pitchFamily="34" charset="-122"/>
              </a:rPr>
              <a:t>考虑风险相关性的软件风险多目标控制建模</a:t>
            </a:r>
            <a:endParaRPr lang="zh-CN" altLang="en-US" sz="2000" b="1" dirty="0">
              <a:latin typeface="微软雅黑" pitchFamily="34" charset="-122"/>
              <a:ea typeface="微软雅黑" pitchFamily="34" charset="-122"/>
            </a:endParaRPr>
          </a:p>
        </p:txBody>
      </p:sp>
      <p:sp>
        <p:nvSpPr>
          <p:cNvPr id="37" name="TextBox 34"/>
          <p:cNvSpPr txBox="1"/>
          <p:nvPr/>
        </p:nvSpPr>
        <p:spPr>
          <a:xfrm>
            <a:off x="3808914" y="4078579"/>
            <a:ext cx="467120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基于多目标粒子群算法的模型求解</a:t>
            </a:r>
            <a:endParaRPr lang="zh-CN" altLang="en-US" sz="2000" dirty="0">
              <a:latin typeface="微软雅黑" pitchFamily="34" charset="-122"/>
              <a:ea typeface="微软雅黑" pitchFamily="34" charset="-122"/>
            </a:endParaRP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27048595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8" y="434490"/>
            <a:ext cx="5166987"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考虑风险相关性的软件风险多目标控制建模</a:t>
            </a: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85800" y="1466272"/>
            <a:ext cx="5250155" cy="400110"/>
          </a:xfrm>
          <a:prstGeom prst="rect">
            <a:avLst/>
          </a:prstGeom>
          <a:noFill/>
        </p:spPr>
        <p:txBody>
          <a:bodyPr wrap="none" rtlCol="0">
            <a:spAutoFit/>
          </a:bodyPr>
          <a:lstStyle/>
          <a:p>
            <a:r>
              <a:rPr lang="en-US" altLang="zh-CN" sz="2000" b="1" dirty="0" smtClean="0"/>
              <a:t>3 .1</a:t>
            </a:r>
            <a:r>
              <a:rPr lang="zh-CN" altLang="en-US" sz="2000" b="1" dirty="0" smtClean="0"/>
              <a:t>风 </a:t>
            </a:r>
            <a:r>
              <a:rPr lang="zh-CN" altLang="en-US" sz="2000" b="1" dirty="0"/>
              <a:t>险 相 关 性 机 理 分 析 与 相 关 性 刻 画</a:t>
            </a:r>
          </a:p>
        </p:txBody>
      </p:sp>
      <p:sp>
        <p:nvSpPr>
          <p:cNvPr id="7" name="文本框 6"/>
          <p:cNvSpPr txBox="1"/>
          <p:nvPr/>
        </p:nvSpPr>
        <p:spPr>
          <a:xfrm>
            <a:off x="848802" y="2316163"/>
            <a:ext cx="7293116" cy="3693319"/>
          </a:xfrm>
          <a:prstGeom prst="rect">
            <a:avLst/>
          </a:prstGeom>
          <a:noFill/>
        </p:spPr>
        <p:txBody>
          <a:bodyPr wrap="square" rtlCol="0">
            <a:spAutoFit/>
          </a:bodyPr>
          <a:lstStyle/>
          <a:p>
            <a:r>
              <a:rPr lang="zh-CN" altLang="en-US" b="1" dirty="0" smtClean="0"/>
              <a:t>          本 </a:t>
            </a:r>
            <a:r>
              <a:rPr lang="zh-CN" altLang="en-US" b="1" dirty="0"/>
              <a:t>文 将 风 险 定 义 为</a:t>
            </a:r>
            <a:r>
              <a:rPr lang="zh-CN" altLang="en-US" b="1" dirty="0" smtClean="0"/>
              <a:t>某一 </a:t>
            </a:r>
            <a:r>
              <a:rPr lang="zh-CN" altLang="en-US" b="1" dirty="0"/>
              <a:t>特 定 环 境 </a:t>
            </a:r>
            <a:r>
              <a:rPr lang="zh-CN" altLang="en-US" b="1" dirty="0" smtClean="0"/>
              <a:t>下， </a:t>
            </a:r>
            <a:r>
              <a:rPr lang="zh-CN" altLang="en-US" b="1" dirty="0"/>
              <a:t>在 </a:t>
            </a:r>
            <a:r>
              <a:rPr lang="zh-CN" altLang="en-US" b="1" dirty="0" smtClean="0"/>
              <a:t>某一 </a:t>
            </a:r>
            <a:r>
              <a:rPr lang="zh-CN" altLang="en-US" b="1" dirty="0"/>
              <a:t>特定</a:t>
            </a:r>
            <a:r>
              <a:rPr lang="zh-CN" altLang="en-US" b="1" dirty="0" smtClean="0"/>
              <a:t>时间 </a:t>
            </a:r>
            <a:r>
              <a:rPr lang="zh-CN" altLang="en-US" b="1" dirty="0"/>
              <a:t>段 内 ， 某 种 损 失 发 生 的 可 能 性 ， 渉 及 到 风 险 发 生 概 </a:t>
            </a:r>
            <a:r>
              <a:rPr lang="zh-CN" altLang="en-US" b="1" dirty="0" smtClean="0"/>
              <a:t>率 </a:t>
            </a:r>
            <a:r>
              <a:rPr lang="zh-CN" altLang="en-US" b="1" dirty="0"/>
              <a:t>和 风 险 损 失 程 度 两 个 方 </a:t>
            </a:r>
            <a:r>
              <a:rPr lang="zh-CN" altLang="en-US" b="1" dirty="0" smtClean="0"/>
              <a:t>面．风 </a:t>
            </a:r>
            <a:r>
              <a:rPr lang="zh-CN" altLang="en-US" b="1" dirty="0"/>
              <a:t>险 之 间 的 相 关 性 机 理 也 可 以 从 发 生 概 率 和 损 失 程 度 两 个 方 面 来 总 </a:t>
            </a:r>
            <a:r>
              <a:rPr lang="zh-CN" altLang="en-US" b="1" dirty="0" smtClean="0"/>
              <a:t>结．</a:t>
            </a:r>
            <a:endParaRPr lang="en-US" altLang="zh-CN" b="1" dirty="0" smtClean="0"/>
          </a:p>
          <a:p>
            <a:endParaRPr lang="en-US" altLang="zh-CN" b="1" dirty="0"/>
          </a:p>
          <a:p>
            <a:r>
              <a:rPr lang="zh-CN" altLang="en-US" b="1" dirty="0" smtClean="0"/>
              <a:t>          第一 类 </a:t>
            </a:r>
            <a:r>
              <a:rPr lang="zh-CN" altLang="en-US" b="1" dirty="0"/>
              <a:t>风 险 相 关 性 是 从 风 险 发 生 概 率 层 面 产 生联 系 </a:t>
            </a:r>
            <a:r>
              <a:rPr lang="zh-CN" altLang="en-US" b="1" dirty="0" smtClean="0"/>
              <a:t>的， </a:t>
            </a:r>
            <a:r>
              <a:rPr lang="zh-CN" altLang="en-US" b="1" dirty="0"/>
              <a:t>两 个 风 险 之 间 不 是 相 互 独 立 </a:t>
            </a:r>
            <a:r>
              <a:rPr lang="zh-CN" altLang="en-US" b="1" dirty="0" smtClean="0"/>
              <a:t>的，一 </a:t>
            </a:r>
            <a:r>
              <a:rPr lang="zh-CN" altLang="en-US" b="1" dirty="0"/>
              <a:t>个 风 险 发 生 后 增 加 </a:t>
            </a:r>
            <a:r>
              <a:rPr lang="zh-CN" altLang="en-US" b="1" dirty="0" smtClean="0"/>
              <a:t>了另 一 </a:t>
            </a:r>
            <a:r>
              <a:rPr lang="zh-CN" altLang="en-US" b="1" dirty="0"/>
              <a:t>类 风 险 发 生 </a:t>
            </a:r>
            <a:r>
              <a:rPr lang="zh-CN" altLang="en-US" b="1" dirty="0" smtClean="0"/>
              <a:t>的概 率．</a:t>
            </a:r>
            <a:endParaRPr lang="en-US" altLang="zh-CN" b="1" dirty="0" smtClean="0"/>
          </a:p>
          <a:p>
            <a:endParaRPr lang="en-US" altLang="zh-CN" b="1" dirty="0" smtClean="0"/>
          </a:p>
          <a:p>
            <a:r>
              <a:rPr lang="zh-CN" altLang="en-US" b="1" dirty="0" smtClean="0"/>
              <a:t>            一 </a:t>
            </a:r>
            <a:r>
              <a:rPr lang="zh-CN" altLang="en-US" b="1" dirty="0"/>
              <a:t>类 风 </a:t>
            </a:r>
            <a:r>
              <a:rPr lang="zh-CN" altLang="en-US" b="1" dirty="0" smtClean="0"/>
              <a:t>险相 </a:t>
            </a:r>
            <a:r>
              <a:rPr lang="zh-CN" altLang="en-US" b="1" dirty="0"/>
              <a:t>关 性 是 从 风 险 损 失 程 度 层 面 产 生 联 系 的 ， 总 风 险 损 失 与多 个 风 险 损 失 之 间 存 在 着 非 可加 性 特 征 ， 某 两 个 风 </a:t>
            </a:r>
            <a:r>
              <a:rPr lang="zh-CN" altLang="en-US" b="1" dirty="0" smtClean="0"/>
              <a:t>险 </a:t>
            </a:r>
            <a:r>
              <a:rPr lang="zh-CN" altLang="en-US" b="1" dirty="0"/>
              <a:t>同 时发 生 所 产 生 的 损 失 要 大 于 或 者 小 于 两 个 风 险 单 独 发 生时 所 产 生 损 失 之 </a:t>
            </a:r>
            <a:r>
              <a:rPr lang="zh-CN" altLang="en-US" b="1" dirty="0" smtClean="0"/>
              <a:t>和．</a:t>
            </a:r>
            <a:endParaRPr lang="zh-CN" altLang="en-US" b="1" dirty="0"/>
          </a:p>
        </p:txBody>
      </p:sp>
    </p:spTree>
    <p:extLst>
      <p:ext uri="{BB962C8B-B14F-4D97-AF65-F5344CB8AC3E}">
        <p14:creationId xmlns:p14="http://schemas.microsoft.com/office/powerpoint/2010/main" val="1645855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8" y="434490"/>
            <a:ext cx="5166987"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考虑风险相关性的软件风险多目标控制建模</a:t>
            </a: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85800" y="1466272"/>
            <a:ext cx="5250155" cy="400110"/>
          </a:xfrm>
          <a:prstGeom prst="rect">
            <a:avLst/>
          </a:prstGeom>
          <a:noFill/>
        </p:spPr>
        <p:txBody>
          <a:bodyPr wrap="none" rtlCol="0">
            <a:spAutoFit/>
          </a:bodyPr>
          <a:lstStyle/>
          <a:p>
            <a:r>
              <a:rPr lang="en-US" altLang="zh-CN" sz="2000" b="1" dirty="0" smtClean="0"/>
              <a:t>3 .1</a:t>
            </a:r>
            <a:r>
              <a:rPr lang="zh-CN" altLang="en-US" sz="2000" b="1" dirty="0" smtClean="0"/>
              <a:t>风 </a:t>
            </a:r>
            <a:r>
              <a:rPr lang="zh-CN" altLang="en-US" sz="2000" b="1" dirty="0"/>
              <a:t>险 相 关 性 机 理 分 析 与 相 关 性 刻 画</a:t>
            </a:r>
          </a:p>
        </p:txBody>
      </p:sp>
      <p:sp>
        <p:nvSpPr>
          <p:cNvPr id="7" name="文本框 6"/>
          <p:cNvSpPr txBox="1"/>
          <p:nvPr/>
        </p:nvSpPr>
        <p:spPr>
          <a:xfrm>
            <a:off x="707884" y="2208095"/>
            <a:ext cx="7293116" cy="3693319"/>
          </a:xfrm>
          <a:prstGeom prst="rect">
            <a:avLst/>
          </a:prstGeom>
          <a:noFill/>
        </p:spPr>
        <p:txBody>
          <a:bodyPr wrap="square" rtlCol="0">
            <a:spAutoFit/>
          </a:bodyPr>
          <a:lstStyle/>
          <a:p>
            <a:r>
              <a:rPr lang="en-US" altLang="zh-CN" b="1" dirty="0" smtClean="0"/>
              <a:t>	</a:t>
            </a:r>
            <a:r>
              <a:rPr lang="zh-CN" altLang="en-US" b="1" dirty="0" smtClean="0"/>
              <a:t>在 </a:t>
            </a:r>
            <a:r>
              <a:rPr lang="zh-CN" altLang="en-US" b="1" dirty="0"/>
              <a:t>风 险 相 关 性 机 理 分 析 的 基 础 上 ， 需 要 引 入 相 应 的 方 法 对 相 关 性 进 行 刻 </a:t>
            </a:r>
            <a:r>
              <a:rPr lang="zh-CN" altLang="en-US" b="1" dirty="0" smtClean="0"/>
              <a:t>画．由 </a:t>
            </a:r>
            <a:r>
              <a:rPr lang="zh-CN" altLang="en-US" b="1" dirty="0"/>
              <a:t>于 本 文 中 风 险 控 制 多 目 标 </a:t>
            </a:r>
            <a:r>
              <a:rPr lang="zh-CN" altLang="en-US" b="1" dirty="0" smtClean="0"/>
              <a:t>优 </a:t>
            </a:r>
            <a:r>
              <a:rPr lang="zh-CN" altLang="en-US" b="1" dirty="0"/>
              <a:t>化 模 型 注 重 风 险 控 制成 本 ， 所 以 只 从 风 险 损 失 程 度 层 面 来 刻 画 风 险 之 间 的 相 </a:t>
            </a:r>
            <a:r>
              <a:rPr lang="zh-CN" altLang="en-US" b="1" dirty="0" smtClean="0"/>
              <a:t>关（ </a:t>
            </a:r>
            <a:r>
              <a:rPr lang="zh-CN" altLang="en-US" b="1" dirty="0"/>
              <a:t>风 险损 失 非 可 加 性 </a:t>
            </a:r>
            <a:r>
              <a:rPr lang="zh-CN" altLang="en-US" b="1" dirty="0" smtClean="0"/>
              <a:t>）．</a:t>
            </a:r>
            <a:endParaRPr lang="en-US" altLang="zh-CN" b="1" dirty="0" smtClean="0"/>
          </a:p>
          <a:p>
            <a:endParaRPr lang="en-US" altLang="zh-CN" b="1" dirty="0" smtClean="0"/>
          </a:p>
          <a:p>
            <a:r>
              <a:rPr lang="en-US" altLang="zh-CN" b="1" dirty="0"/>
              <a:t>	</a:t>
            </a:r>
            <a:r>
              <a:rPr lang="zh-CN" altLang="en-US" b="1" dirty="0" smtClean="0"/>
              <a:t>在 度 </a:t>
            </a:r>
            <a:r>
              <a:rPr lang="zh-CN" altLang="en-US" b="1" dirty="0"/>
              <a:t>量 非可 加 性 方 面 ， 模 糊 测 </a:t>
            </a:r>
            <a:r>
              <a:rPr lang="zh-CN" altLang="en-US" b="1" dirty="0" smtClean="0"/>
              <a:t>度一 </a:t>
            </a:r>
            <a:r>
              <a:rPr lang="zh-CN" altLang="en-US" b="1" dirty="0"/>
              <a:t>直是 通 用 的 方 </a:t>
            </a:r>
            <a:r>
              <a:rPr lang="zh-CN" altLang="en-US" b="1" dirty="0" smtClean="0"/>
              <a:t>法．模糊 </a:t>
            </a:r>
            <a:r>
              <a:rPr lang="zh-CN" altLang="en-US" b="1" dirty="0"/>
              <a:t>测 度 用 较 弱 的 单 调 性 来 代 替 可 加 性 ， </a:t>
            </a:r>
            <a:r>
              <a:rPr lang="zh-CN" altLang="en-US" b="1" dirty="0" smtClean="0"/>
              <a:t>其主要特征是非 可加性 ，常 </a:t>
            </a:r>
            <a:r>
              <a:rPr lang="zh-CN" altLang="en-US" b="1" dirty="0"/>
              <a:t>用 的 模 糊 测 度 包 </a:t>
            </a:r>
            <a:r>
              <a:rPr lang="zh-CN" altLang="en-US" b="1" dirty="0" smtClean="0"/>
              <a:t>括一 </a:t>
            </a:r>
            <a:r>
              <a:rPr lang="zh-CN" altLang="en-US" b="1" dirty="0"/>
              <a:t>般模 糊 测 </a:t>
            </a:r>
            <a:r>
              <a:rPr lang="zh-CN" altLang="en-US" b="1" dirty="0" smtClean="0"/>
              <a:t>度、ｇ </a:t>
            </a:r>
            <a:r>
              <a:rPr lang="zh-CN" altLang="en-US" b="1" dirty="0"/>
              <a:t>ｘ 模 糊 测 度 </a:t>
            </a:r>
            <a:r>
              <a:rPr lang="zh-CN" altLang="en-US" b="1" dirty="0" smtClean="0"/>
              <a:t>、Ｋ </a:t>
            </a:r>
            <a:r>
              <a:rPr lang="zh-CN" altLang="en-US" b="1" dirty="0"/>
              <a:t>可加模 糊 </a:t>
            </a:r>
            <a:r>
              <a:rPr lang="zh-CN" altLang="en-US" b="1" dirty="0" smtClean="0"/>
              <a:t>测度， </a:t>
            </a:r>
            <a:r>
              <a:rPr lang="zh-CN" altLang="en-US" b="1" dirty="0"/>
              <a:t>不 同 模 糊 测 度 之 间 刻 画 能 力 </a:t>
            </a:r>
            <a:r>
              <a:rPr lang="zh-CN" altLang="en-US" b="1" dirty="0" smtClean="0"/>
              <a:t>和 </a:t>
            </a:r>
            <a:r>
              <a:rPr lang="zh-CN" altLang="en-US" b="1" dirty="0"/>
              <a:t>复 杂度 差 异 较 </a:t>
            </a:r>
            <a:r>
              <a:rPr lang="zh-CN" altLang="en-US" b="1" dirty="0" smtClean="0"/>
              <a:t>大．</a:t>
            </a:r>
            <a:r>
              <a:rPr lang="zh-CN" altLang="en-US" b="1" dirty="0" smtClean="0">
                <a:solidFill>
                  <a:srgbClr val="FF0000"/>
                </a:solidFill>
              </a:rPr>
              <a:t>可 </a:t>
            </a:r>
            <a:r>
              <a:rPr lang="zh-CN" altLang="en-US" b="1" dirty="0">
                <a:solidFill>
                  <a:srgbClr val="FF0000"/>
                </a:solidFill>
              </a:rPr>
              <a:t>加 模 糊 测 度在 复 杂 性 和 表 示 能 力之 间 做 了 相 应 </a:t>
            </a:r>
            <a:r>
              <a:rPr lang="zh-CN" altLang="en-US" b="1" dirty="0" smtClean="0">
                <a:solidFill>
                  <a:srgbClr val="FF0000"/>
                </a:solidFill>
              </a:rPr>
              <a:t>的 </a:t>
            </a:r>
            <a:r>
              <a:rPr lang="zh-CN" altLang="en-US" b="1" dirty="0">
                <a:solidFill>
                  <a:srgbClr val="FF0000"/>
                </a:solidFill>
              </a:rPr>
              <a:t>折 中 ， 较 好 地 解 决 了 复 杂 性 和 精 度 之 间的 </a:t>
            </a:r>
            <a:r>
              <a:rPr lang="zh-CN" altLang="en-US" b="1" dirty="0" smtClean="0">
                <a:solidFill>
                  <a:srgbClr val="FF0000"/>
                </a:solidFill>
              </a:rPr>
              <a:t>矛盾， </a:t>
            </a:r>
            <a:r>
              <a:rPr lang="zh-CN" altLang="en-US" b="1" dirty="0">
                <a:solidFill>
                  <a:srgbClr val="FF0000"/>
                </a:solidFill>
              </a:rPr>
              <a:t>且 其 参 数值 恰 好 与 模 糊 测 度 </a:t>
            </a:r>
            <a:r>
              <a:rPr lang="zh-CN" altLang="en-US" b="1" dirty="0" smtClean="0">
                <a:solidFill>
                  <a:srgbClr val="FF0000"/>
                </a:solidFill>
              </a:rPr>
              <a:t>的Ｓ </a:t>
            </a:r>
            <a:r>
              <a:rPr lang="zh-CN" altLang="en-US" b="1" dirty="0">
                <a:solidFill>
                  <a:srgbClr val="FF0000"/>
                </a:solidFill>
              </a:rPr>
              <a:t>ｈ ａ ｐ ｌ </a:t>
            </a:r>
            <a:r>
              <a:rPr lang="zh-CN" altLang="en-US" b="1" dirty="0" smtClean="0">
                <a:solidFill>
                  <a:srgbClr val="FF0000"/>
                </a:solidFill>
              </a:rPr>
              <a:t>ｅｙ值 </a:t>
            </a:r>
            <a:r>
              <a:rPr lang="zh-CN" altLang="en-US" b="1" dirty="0">
                <a:solidFill>
                  <a:srgbClr val="FF0000"/>
                </a:solidFill>
              </a:rPr>
              <a:t>相 等 ， 易 于 分 </a:t>
            </a:r>
            <a:r>
              <a:rPr lang="zh-CN" altLang="en-US" b="1" dirty="0" smtClean="0">
                <a:solidFill>
                  <a:srgbClr val="FF0000"/>
                </a:solidFill>
              </a:rPr>
              <a:t>析各 </a:t>
            </a:r>
            <a:r>
              <a:rPr lang="zh-CN" altLang="en-US" b="1" dirty="0">
                <a:solidFill>
                  <a:srgbClr val="FF0000"/>
                </a:solidFill>
              </a:rPr>
              <a:t>个 属 性 的 重 要 性 及 相 互 作 用 关 系 </a:t>
            </a:r>
            <a:r>
              <a:rPr lang="zh-CN" altLang="en-US" b="1" dirty="0" smtClean="0">
                <a:solidFill>
                  <a:srgbClr val="FF0000"/>
                </a:solidFill>
              </a:rPr>
              <a:t>，已 </a:t>
            </a:r>
            <a:r>
              <a:rPr lang="zh-CN" altLang="en-US" b="1" dirty="0">
                <a:solidFill>
                  <a:srgbClr val="FF0000"/>
                </a:solidFill>
              </a:rPr>
              <a:t>在 实 践 中 被广 泛 采 </a:t>
            </a:r>
            <a:r>
              <a:rPr lang="zh-CN" altLang="en-US" b="1" dirty="0" smtClean="0">
                <a:solidFill>
                  <a:srgbClr val="FF0000"/>
                </a:solidFill>
              </a:rPr>
              <a:t>用</a:t>
            </a:r>
            <a:r>
              <a:rPr lang="en-US" altLang="zh-CN" b="1" dirty="0" smtClean="0">
                <a:solidFill>
                  <a:srgbClr val="FF0000"/>
                </a:solidFill>
              </a:rPr>
              <a:t>.</a:t>
            </a:r>
            <a:endParaRPr lang="zh-CN" altLang="en-US" b="1" dirty="0">
              <a:solidFill>
                <a:srgbClr val="FF0000"/>
              </a:solidFill>
            </a:endParaRPr>
          </a:p>
        </p:txBody>
      </p:sp>
    </p:spTree>
    <p:extLst>
      <p:ext uri="{BB962C8B-B14F-4D97-AF65-F5344CB8AC3E}">
        <p14:creationId xmlns:p14="http://schemas.microsoft.com/office/powerpoint/2010/main" val="29436644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8" y="434490"/>
            <a:ext cx="5166987"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考虑风险相关性的软件风险多目标控制建模</a:t>
            </a: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85800" y="1466272"/>
            <a:ext cx="7570304" cy="400110"/>
          </a:xfrm>
          <a:prstGeom prst="rect">
            <a:avLst/>
          </a:prstGeom>
          <a:noFill/>
        </p:spPr>
        <p:txBody>
          <a:bodyPr wrap="square" rtlCol="0">
            <a:spAutoFit/>
          </a:bodyPr>
          <a:lstStyle/>
          <a:p>
            <a:r>
              <a:rPr lang="en-US" altLang="zh-CN" sz="2000" b="1" dirty="0"/>
              <a:t>2 </a:t>
            </a:r>
            <a:r>
              <a:rPr lang="en-US" altLang="zh-CN" sz="2000" b="1" dirty="0" smtClean="0"/>
              <a:t>.</a:t>
            </a:r>
            <a:r>
              <a:rPr lang="zh-CN" altLang="en-US" sz="2000" b="1" dirty="0" smtClean="0"/>
              <a:t> </a:t>
            </a:r>
            <a:r>
              <a:rPr lang="en-US" altLang="zh-CN" sz="2000" b="1" dirty="0" smtClean="0"/>
              <a:t>2</a:t>
            </a:r>
            <a:r>
              <a:rPr lang="zh-CN" altLang="en-US" sz="2000" b="1" dirty="0" smtClean="0"/>
              <a:t>考虑</a:t>
            </a:r>
            <a:r>
              <a:rPr lang="zh-CN" altLang="en-US" sz="2000" b="1" dirty="0"/>
              <a:t>风 险 损 失非 可 加性 的 风险 控 制 多 目 标优 化 模 型</a:t>
            </a:r>
          </a:p>
        </p:txBody>
      </p:sp>
      <p:pic>
        <p:nvPicPr>
          <p:cNvPr id="9" name="图片 8"/>
          <p:cNvPicPr>
            <a:picLocks noChangeAspect="1"/>
          </p:cNvPicPr>
          <p:nvPr/>
        </p:nvPicPr>
        <p:blipFill>
          <a:blip r:embed="rId3"/>
          <a:stretch>
            <a:fillRect/>
          </a:stretch>
        </p:blipFill>
        <p:spPr>
          <a:xfrm>
            <a:off x="848802" y="2225455"/>
            <a:ext cx="6962623" cy="3395705"/>
          </a:xfrm>
          <a:prstGeom prst="rect">
            <a:avLst/>
          </a:prstGeom>
        </p:spPr>
      </p:pic>
    </p:spTree>
    <p:extLst>
      <p:ext uri="{BB962C8B-B14F-4D97-AF65-F5344CB8AC3E}">
        <p14:creationId xmlns:p14="http://schemas.microsoft.com/office/powerpoint/2010/main" val="38809125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4</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420774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软件风险控制多目标优化模型</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524740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考虑风险相关性的软件风险多目标控制建模</a:t>
            </a:r>
            <a:endParaRPr lang="zh-CN" altLang="en-US" sz="2000" dirty="0">
              <a:latin typeface="微软雅黑" pitchFamily="34" charset="-122"/>
              <a:ea typeface="微软雅黑" pitchFamily="34" charset="-122"/>
            </a:endParaRPr>
          </a:p>
        </p:txBody>
      </p:sp>
      <p:sp>
        <p:nvSpPr>
          <p:cNvPr id="37" name="TextBox 34"/>
          <p:cNvSpPr txBox="1"/>
          <p:nvPr/>
        </p:nvSpPr>
        <p:spPr>
          <a:xfrm>
            <a:off x="3808914" y="4078579"/>
            <a:ext cx="4671207" cy="400110"/>
          </a:xfrm>
          <a:prstGeom prst="rect">
            <a:avLst/>
          </a:prstGeom>
          <a:solidFill>
            <a:schemeClr val="bg2"/>
          </a:solidFill>
        </p:spPr>
        <p:txBody>
          <a:bodyPr wrap="square" rtlCol="0">
            <a:spAutoFit/>
          </a:bodyPr>
          <a:lstStyle/>
          <a:p>
            <a:r>
              <a:rPr lang="zh-CN" altLang="en-US" sz="2000" b="1" dirty="0" smtClean="0">
                <a:latin typeface="微软雅黑" pitchFamily="34" charset="-122"/>
                <a:ea typeface="微软雅黑" pitchFamily="34" charset="-122"/>
              </a:rPr>
              <a:t>基于多目标粒子群算法的模型求解</a:t>
            </a:r>
            <a:endParaRPr lang="zh-CN" altLang="en-US" sz="2000" b="1" dirty="0">
              <a:latin typeface="微软雅黑" pitchFamily="34" charset="-122"/>
              <a:ea typeface="微软雅黑" pitchFamily="34" charset="-122"/>
            </a:endParaRP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26105666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8" y="434490"/>
            <a:ext cx="5166987"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基 </a:t>
            </a:r>
            <a:r>
              <a:rPr lang="zh-CN" altLang="en-US" sz="2000" b="1" dirty="0" smtClean="0">
                <a:latin typeface="微软雅黑" pitchFamily="34" charset="-122"/>
                <a:ea typeface="微软雅黑" pitchFamily="34" charset="-122"/>
              </a:rPr>
              <a:t>于 多 目 </a:t>
            </a:r>
            <a:r>
              <a:rPr lang="zh-CN" altLang="en-US" sz="2000" b="1" dirty="0">
                <a:latin typeface="微软雅黑" pitchFamily="34" charset="-122"/>
                <a:ea typeface="微软雅黑" pitchFamily="34" charset="-122"/>
              </a:rPr>
              <a:t>标 粒 子 群 算 法 的 模 型 求 解</a:t>
            </a: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4</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48802" y="1553227"/>
            <a:ext cx="7152198" cy="4247317"/>
          </a:xfrm>
          <a:prstGeom prst="rect">
            <a:avLst/>
          </a:prstGeom>
          <a:noFill/>
        </p:spPr>
        <p:txBody>
          <a:bodyPr wrap="square" rtlCol="0">
            <a:spAutoFit/>
          </a:bodyPr>
          <a:lstStyle/>
          <a:p>
            <a:r>
              <a:rPr lang="en-US" altLang="zh-CN" dirty="0" smtClean="0"/>
              <a:t>	</a:t>
            </a:r>
            <a:r>
              <a:rPr lang="zh-CN" altLang="en-US" dirty="0" smtClean="0"/>
              <a:t>近 </a:t>
            </a:r>
            <a:r>
              <a:rPr lang="zh-CN" altLang="en-US" dirty="0"/>
              <a:t>年 </a:t>
            </a:r>
            <a:r>
              <a:rPr lang="zh-CN" altLang="en-US" dirty="0" smtClean="0"/>
              <a:t>来， </a:t>
            </a:r>
            <a:r>
              <a:rPr lang="zh-CN" altLang="en-US" dirty="0"/>
              <a:t>进 化 多 </a:t>
            </a:r>
            <a:r>
              <a:rPr lang="zh-CN" altLang="en-US" dirty="0" smtClean="0"/>
              <a:t>目 </a:t>
            </a:r>
            <a:r>
              <a:rPr lang="zh-CN" altLang="en-US" dirty="0"/>
              <a:t>标 优 化算 法 已 经 成 为 求 解 多 目 标 优 化 模 型 的 主 </a:t>
            </a:r>
            <a:r>
              <a:rPr lang="zh-CN" altLang="en-US" dirty="0" smtClean="0"/>
              <a:t>流， </a:t>
            </a:r>
            <a:r>
              <a:rPr lang="zh-CN" altLang="en-US" dirty="0"/>
              <a:t>包括 基 于 人 工 免疫 系 统 的 多 目 标 优化 、 基 于 粒 子 群 优 化 </a:t>
            </a:r>
            <a:r>
              <a:rPr lang="zh-CN" altLang="en-US" dirty="0" smtClean="0"/>
              <a:t>的 </a:t>
            </a:r>
            <a:r>
              <a:rPr lang="zh-CN" altLang="en-US" dirty="0"/>
              <a:t>多 目 标 优 化 和 基 于 遗 传 算 法 的 多 目 标 优 化 </a:t>
            </a:r>
            <a:r>
              <a:rPr lang="zh-CN" altLang="en-US" dirty="0" smtClean="0"/>
              <a:t>等， </a:t>
            </a:r>
            <a:r>
              <a:rPr lang="zh-CN" altLang="en-US" dirty="0"/>
              <a:t>其 中 多 目 标 粒 子 群算 法 </a:t>
            </a:r>
            <a:r>
              <a:rPr lang="zh-CN" altLang="en-US" dirty="0" smtClean="0"/>
              <a:t>（ 简 称ＭＯＰＳＯ） </a:t>
            </a:r>
            <a:r>
              <a:rPr lang="zh-CN" altLang="en-US" dirty="0"/>
              <a:t>是 将 帕 累 托 最 优 与 粒 子 群 算 法 进 行 综 合 应 用 到 多 目 标 优 化 上 </a:t>
            </a:r>
            <a:r>
              <a:rPr lang="zh-CN" altLang="en-US" dirty="0" smtClean="0"/>
              <a:t>的一 种启 </a:t>
            </a:r>
            <a:r>
              <a:rPr lang="zh-CN" altLang="en-US" dirty="0"/>
              <a:t>发 式 </a:t>
            </a:r>
            <a:r>
              <a:rPr lang="zh-CN" altLang="en-US" dirty="0" smtClean="0"/>
              <a:t>算法 </a:t>
            </a:r>
            <a:r>
              <a:rPr lang="zh-CN" altLang="en-US" dirty="0"/>
              <a:t>， 相 比 较 其 他 进 化 多 目 标 优 化 算 法 ， 具 有 </a:t>
            </a:r>
            <a:r>
              <a:rPr lang="zh-CN" altLang="en-US" b="1" dirty="0"/>
              <a:t>进 化 机 制 简 单 、 易 于 实 现 、 收 敛 速 度 快 等特 </a:t>
            </a:r>
            <a:r>
              <a:rPr lang="zh-CN" altLang="en-US" b="1" dirty="0" smtClean="0"/>
              <a:t>点</a:t>
            </a:r>
            <a:r>
              <a:rPr lang="zh-CN" altLang="en-US" dirty="0" smtClean="0"/>
              <a:t>． </a:t>
            </a:r>
            <a:endParaRPr lang="en-US" altLang="zh-CN" dirty="0" smtClean="0"/>
          </a:p>
          <a:p>
            <a:endParaRPr lang="en-US" altLang="zh-CN" dirty="0" smtClean="0"/>
          </a:p>
          <a:p>
            <a:endParaRPr lang="en-US" altLang="zh-CN" dirty="0"/>
          </a:p>
          <a:p>
            <a:r>
              <a:rPr lang="en-US" altLang="zh-CN" dirty="0" smtClean="0"/>
              <a:t>	</a:t>
            </a:r>
            <a:r>
              <a:rPr lang="zh-CN" altLang="en-US" dirty="0" smtClean="0"/>
              <a:t>此 外，Ｍ </a:t>
            </a:r>
            <a:r>
              <a:rPr lang="zh-CN" altLang="en-US" dirty="0"/>
              <a:t>Ｏ Ｐ Ｓ Ｏ </a:t>
            </a:r>
            <a:r>
              <a:rPr lang="zh-CN" altLang="en-US" dirty="0" smtClean="0"/>
              <a:t>能够 </a:t>
            </a:r>
            <a:r>
              <a:rPr lang="zh-CN" altLang="en-US" dirty="0"/>
              <a:t>得 到 非劣 解集 </a:t>
            </a:r>
            <a:r>
              <a:rPr lang="zh-CN" altLang="en-US" dirty="0" smtClean="0"/>
              <a:t>的一 </a:t>
            </a:r>
            <a:r>
              <a:rPr lang="zh-CN" altLang="en-US" dirty="0"/>
              <a:t>个 子 集 构 </a:t>
            </a:r>
            <a:r>
              <a:rPr lang="zh-CN" altLang="en-US" dirty="0" smtClean="0"/>
              <a:t>成Ｐ </a:t>
            </a:r>
            <a:r>
              <a:rPr lang="zh-CN" altLang="en-US" dirty="0"/>
              <a:t>ａ ｒ ｅ ｔ </a:t>
            </a:r>
            <a:r>
              <a:rPr lang="zh-CN" altLang="en-US" dirty="0" smtClean="0"/>
              <a:t>ｏ前 </a:t>
            </a:r>
            <a:r>
              <a:rPr lang="zh-CN" altLang="en-US" dirty="0"/>
              <a:t>沿 面 ， 便 于 分 析 软 件 风 险多 目 标 控 制 模 型 中 不 同 目 标 之 间 的 </a:t>
            </a:r>
            <a:r>
              <a:rPr lang="zh-CN" altLang="en-US" dirty="0" smtClean="0"/>
              <a:t>关系， </a:t>
            </a:r>
            <a:r>
              <a:rPr lang="zh-CN" altLang="en-US" dirty="0"/>
              <a:t>决 策 者 可 以 根 据 组 织 的 实 际 情 </a:t>
            </a:r>
            <a:r>
              <a:rPr lang="zh-CN" altLang="en-US" dirty="0" smtClean="0"/>
              <a:t>况， </a:t>
            </a:r>
            <a:r>
              <a:rPr lang="zh-CN" altLang="en-US" dirty="0"/>
              <a:t>在 最优 解 前 沿 面 上 快 速 找 到 最 佳 控 制 方 </a:t>
            </a:r>
            <a:r>
              <a:rPr lang="zh-CN" altLang="en-US" dirty="0" smtClean="0"/>
              <a:t>案。因 </a:t>
            </a:r>
            <a:r>
              <a:rPr lang="zh-CN" altLang="en-US" dirty="0"/>
              <a:t>此 ， 本 文 采 用 Ｍ Ｏ Ｐ Ｓ </a:t>
            </a:r>
            <a:r>
              <a:rPr lang="zh-CN" altLang="en-US" dirty="0" smtClean="0"/>
              <a:t>Ｏ算 </a:t>
            </a:r>
            <a:r>
              <a:rPr lang="zh-CN" altLang="en-US" dirty="0"/>
              <a:t>法 来 求 解 构 建 的 考 虑 风 险相 关性 的 软 件 风 险 多 目 标 控 制 模 </a:t>
            </a:r>
            <a:r>
              <a:rPr lang="zh-CN" altLang="en-US" dirty="0" smtClean="0"/>
              <a:t>型。</a:t>
            </a:r>
            <a:endParaRPr lang="zh-CN" altLang="en-US" dirty="0"/>
          </a:p>
        </p:txBody>
      </p:sp>
    </p:spTree>
    <p:extLst>
      <p:ext uri="{BB962C8B-B14F-4D97-AF65-F5344CB8AC3E}">
        <p14:creationId xmlns:p14="http://schemas.microsoft.com/office/powerpoint/2010/main" val="2177310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8" y="434490"/>
            <a:ext cx="5166987"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基 </a:t>
            </a:r>
            <a:r>
              <a:rPr lang="zh-CN" altLang="en-US" sz="2000" b="1" dirty="0" smtClean="0">
                <a:latin typeface="微软雅黑" pitchFamily="34" charset="-122"/>
                <a:ea typeface="微软雅黑" pitchFamily="34" charset="-122"/>
              </a:rPr>
              <a:t>于 多 目 </a:t>
            </a:r>
            <a:r>
              <a:rPr lang="zh-CN" altLang="en-US" sz="2000" b="1" dirty="0">
                <a:latin typeface="微软雅黑" pitchFamily="34" charset="-122"/>
                <a:ea typeface="微软雅黑" pitchFamily="34" charset="-122"/>
              </a:rPr>
              <a:t>标 粒 子 群 算 法 的 模 型 求 解</a:t>
            </a: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4</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484668" y="1901905"/>
            <a:ext cx="8174664" cy="2730421"/>
          </a:xfrm>
          <a:prstGeom prst="rect">
            <a:avLst/>
          </a:prstGeom>
        </p:spPr>
      </p:pic>
    </p:spTree>
    <p:extLst>
      <p:ext uri="{BB962C8B-B14F-4D97-AF65-F5344CB8AC3E}">
        <p14:creationId xmlns:p14="http://schemas.microsoft.com/office/powerpoint/2010/main" val="4650652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5</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420774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软件风险控制多目标优化模型</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524740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考虑风险相关性的软件风险多目标控制建模</a:t>
            </a:r>
            <a:endParaRPr lang="zh-CN" altLang="en-US" sz="2000" dirty="0">
              <a:latin typeface="微软雅黑" pitchFamily="34" charset="-122"/>
              <a:ea typeface="微软雅黑" pitchFamily="34" charset="-122"/>
            </a:endParaRPr>
          </a:p>
        </p:txBody>
      </p:sp>
      <p:sp>
        <p:nvSpPr>
          <p:cNvPr id="37" name="TextBox 34"/>
          <p:cNvSpPr txBox="1"/>
          <p:nvPr/>
        </p:nvSpPr>
        <p:spPr>
          <a:xfrm>
            <a:off x="3808914" y="4078579"/>
            <a:ext cx="467120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基于多目标粒子群算法的模型求解</a:t>
            </a:r>
            <a:endParaRPr lang="zh-CN" altLang="en-US" sz="2000" dirty="0">
              <a:latin typeface="微软雅黑" pitchFamily="34" charset="-122"/>
              <a:ea typeface="微软雅黑" pitchFamily="34" charset="-122"/>
            </a:endParaRPr>
          </a:p>
        </p:txBody>
      </p:sp>
      <p:sp>
        <p:nvSpPr>
          <p:cNvPr id="38" name="TextBox 35"/>
          <p:cNvSpPr txBox="1"/>
          <p:nvPr/>
        </p:nvSpPr>
        <p:spPr>
          <a:xfrm>
            <a:off x="3808914" y="4726651"/>
            <a:ext cx="3342371" cy="400110"/>
          </a:xfrm>
          <a:prstGeom prst="rect">
            <a:avLst/>
          </a:prstGeom>
          <a:solidFill>
            <a:schemeClr val="bg2">
              <a:lumMod val="90000"/>
            </a:schemeClr>
          </a:solidFill>
        </p:spPr>
        <p:txBody>
          <a:bodyPr wrap="square" rtlCol="0">
            <a:spAutoFit/>
          </a:bodyPr>
          <a:lstStyle/>
          <a:p>
            <a:r>
              <a:rPr lang="zh-CN" altLang="en-US" sz="2000" b="1" dirty="0" smtClean="0">
                <a:latin typeface="微软雅黑" pitchFamily="34" charset="-122"/>
                <a:ea typeface="微软雅黑" pitchFamily="34" charset="-122"/>
              </a:rPr>
              <a:t>案例分析</a:t>
            </a:r>
            <a:endParaRPr lang="zh-CN" altLang="en-US" sz="2000" b="1" dirty="0">
              <a:latin typeface="微软雅黑" pitchFamily="34" charset="-122"/>
              <a:ea typeface="微软雅黑" pitchFamily="34" charset="-122"/>
            </a:endParaRP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31451629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stretch>
            <a:fillRect/>
          </a:stretch>
        </p:blipFill>
        <p:spPr>
          <a:xfrm>
            <a:off x="980661" y="1195088"/>
            <a:ext cx="6527831" cy="5456440"/>
          </a:xfrm>
          <a:prstGeom prst="rect">
            <a:avLst/>
          </a:prstGeom>
        </p:spPr>
      </p:pic>
    </p:spTree>
    <p:extLst>
      <p:ext uri="{BB962C8B-B14F-4D97-AF65-F5344CB8AC3E}">
        <p14:creationId xmlns:p14="http://schemas.microsoft.com/office/powerpoint/2010/main" val="26015431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617882" y="1423106"/>
            <a:ext cx="8001000" cy="4836124"/>
          </a:xfrm>
          <a:prstGeom prst="rect">
            <a:avLst/>
          </a:prstGeom>
        </p:spPr>
      </p:pic>
    </p:spTree>
    <p:extLst>
      <p:ext uri="{BB962C8B-B14F-4D97-AF65-F5344CB8AC3E}">
        <p14:creationId xmlns:p14="http://schemas.microsoft.com/office/powerpoint/2010/main" val="1858229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1138773"/>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a:solidFill>
                    <a:prstClr val="white"/>
                  </a:solidFill>
                  <a:latin typeface="微软雅黑" pitchFamily="34" charset="-122"/>
                  <a:ea typeface="微软雅黑" pitchFamily="34" charset="-122"/>
                </a:rPr>
                <a:t>1</a:t>
              </a:r>
            </a:p>
            <a:p>
              <a:pPr algn="ct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solidFill>
            <a:schemeClr val="bg2">
              <a:lumMod val="90000"/>
            </a:schemeClr>
          </a:solidFill>
        </p:spPr>
        <p:txBody>
          <a:bodyPr wrap="square" rtlCol="0">
            <a:spAutoFit/>
          </a:bodyPr>
          <a:lstStyle/>
          <a:p>
            <a:r>
              <a:rPr lang="zh-CN" altLang="en-US" sz="2000" b="1"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375807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失败的软件项目</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风险管理原则</a:t>
            </a:r>
          </a:p>
        </p:txBody>
      </p:sp>
      <p:sp>
        <p:nvSpPr>
          <p:cNvPr id="37" name="TextBox 34"/>
          <p:cNvSpPr txBox="1"/>
          <p:nvPr/>
        </p:nvSpPr>
        <p:spPr>
          <a:xfrm>
            <a:off x="3808914" y="4078579"/>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定量风险模型</a:t>
            </a: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智能</a:t>
            </a:r>
            <a:r>
              <a:rPr lang="zh-CN" altLang="en-US" sz="2000" dirty="0">
                <a:latin typeface="微软雅黑" pitchFamily="34" charset="-122"/>
                <a:ea typeface="微软雅黑" pitchFamily="34" charset="-122"/>
              </a:rPr>
              <a:t>风险模型</a:t>
            </a: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265315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450" decel="100000" fill="hold"/>
                                        <p:tgtEl>
                                          <p:spTgt spid="1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450" decel="100000" fill="hold"/>
                                        <p:tgtEl>
                                          <p:spTgt spid="22"/>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450" decel="100000" fill="hold"/>
                                        <p:tgtEl>
                                          <p:spTgt spid="25"/>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ppt_x</p:attrName>
                                        </p:attrNameLst>
                                      </p:cBhvr>
                                      <p:tavLst>
                                        <p:tav tm="0">
                                          <p:val>
                                            <p:strVal val="#ppt_x"/>
                                          </p:val>
                                        </p:tav>
                                        <p:tav tm="100000">
                                          <p:val>
                                            <p:strVal val="#ppt_x"/>
                                          </p:val>
                                        </p:tav>
                                      </p:tavLst>
                                    </p:anim>
                                    <p:anim calcmode="lin" valueType="num">
                                      <p:cBhvr>
                                        <p:cTn id="30" dur="450" decel="100000" fill="hold"/>
                                        <p:tgtEl>
                                          <p:spTgt spid="28"/>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strVal val="#ppt_x"/>
                                          </p:val>
                                        </p:tav>
                                        <p:tav tm="100000">
                                          <p:val>
                                            <p:strVal val="#ppt_x"/>
                                          </p:val>
                                        </p:tav>
                                      </p:tavLst>
                                    </p:anim>
                                    <p:anim calcmode="lin" valueType="num">
                                      <p:cBhvr>
                                        <p:cTn id="37" dur="450" decel="100000" fill="hold"/>
                                        <p:tgtEl>
                                          <p:spTgt spid="31"/>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39" fill="hold">
                            <p:stCondLst>
                              <p:cond delay="2500"/>
                            </p:stCondLst>
                            <p:childTnLst>
                              <p:par>
                                <p:cTn id="40" presetID="37"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450" decel="100000" fill="hold"/>
                                        <p:tgtEl>
                                          <p:spTgt spid="39"/>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stretch>
            <a:fillRect/>
          </a:stretch>
        </p:blipFill>
        <p:spPr>
          <a:xfrm>
            <a:off x="0" y="1581381"/>
            <a:ext cx="9038095" cy="3695238"/>
          </a:xfrm>
          <a:prstGeom prst="rect">
            <a:avLst/>
          </a:prstGeom>
        </p:spPr>
      </p:pic>
    </p:spTree>
    <p:extLst>
      <p:ext uri="{BB962C8B-B14F-4D97-AF65-F5344CB8AC3E}">
        <p14:creationId xmlns:p14="http://schemas.microsoft.com/office/powerpoint/2010/main" val="20020338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0" y="1835223"/>
            <a:ext cx="9144000" cy="3187554"/>
          </a:xfrm>
          <a:prstGeom prst="rect">
            <a:avLst/>
          </a:prstGeom>
        </p:spPr>
      </p:pic>
    </p:spTree>
    <p:extLst>
      <p:ext uri="{BB962C8B-B14F-4D97-AF65-F5344CB8AC3E}">
        <p14:creationId xmlns:p14="http://schemas.microsoft.com/office/powerpoint/2010/main" val="35944624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1256971" y="1276619"/>
            <a:ext cx="6352381" cy="4304762"/>
          </a:xfrm>
          <a:prstGeom prst="rect">
            <a:avLst/>
          </a:prstGeom>
        </p:spPr>
      </p:pic>
    </p:spTree>
    <p:extLst>
      <p:ext uri="{BB962C8B-B14F-4D97-AF65-F5344CB8AC3E}">
        <p14:creationId xmlns:p14="http://schemas.microsoft.com/office/powerpoint/2010/main" val="32180993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总结</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67301" y="2743788"/>
            <a:ext cx="7609398" cy="1754326"/>
          </a:xfrm>
          <a:prstGeom prst="rect">
            <a:avLst/>
          </a:prstGeom>
          <a:noFill/>
        </p:spPr>
        <p:txBody>
          <a:bodyPr wrap="square" rtlCol="0">
            <a:spAutoFit/>
          </a:bodyPr>
          <a:lstStyle/>
          <a:p>
            <a:r>
              <a:rPr lang="en-US" altLang="zh-CN" dirty="0" smtClean="0"/>
              <a:t>	</a:t>
            </a:r>
            <a:r>
              <a:rPr lang="zh-CN" altLang="en-US" dirty="0" smtClean="0"/>
              <a:t>实 </a:t>
            </a:r>
            <a:r>
              <a:rPr lang="zh-CN" altLang="en-US" dirty="0"/>
              <a:t>证 结果 表 明 ， 在 考 虑 风 险 相 关 性 前 后 ， 软 件 风 险 控 制 优 化 模 型 的 结 果 存在 较 大 的 差 异 ， 传 统 的 研 究 忽 </a:t>
            </a:r>
            <a:r>
              <a:rPr lang="zh-CN" altLang="en-US" dirty="0" smtClean="0"/>
              <a:t>略 </a:t>
            </a:r>
            <a:r>
              <a:rPr lang="zh-CN" altLang="en-US" dirty="0"/>
              <a:t>了 这 种 差 异 会 给 软 件 风 险 管 理 带 来 许 多 问 </a:t>
            </a:r>
            <a:r>
              <a:rPr lang="zh-CN" altLang="en-US" dirty="0" smtClean="0"/>
              <a:t>题．本 </a:t>
            </a:r>
            <a:r>
              <a:rPr lang="zh-CN" altLang="en-US" dirty="0"/>
              <a:t>文 构 建 的 考 虑 风 险相 关 性 软 件 风 险 控 制 优化 模 型 能 刻画 </a:t>
            </a:r>
            <a:r>
              <a:rPr lang="zh-CN" altLang="en-US" dirty="0" smtClean="0"/>
              <a:t>出 </a:t>
            </a:r>
            <a:r>
              <a:rPr lang="zh-CN" altLang="en-US" dirty="0"/>
              <a:t>软 件 实 践 中 更 加 复 杂 的 关 </a:t>
            </a:r>
            <a:r>
              <a:rPr lang="zh-CN" altLang="en-US" dirty="0" smtClean="0"/>
              <a:t>系， </a:t>
            </a:r>
            <a:r>
              <a:rPr lang="zh-CN" altLang="en-US" dirty="0"/>
              <a:t>给 出 更 加 符合 实 际 情 况 的 风 险控 制策 略 ， 对 提 髙软件 风 险 管 理 水 平 有着 重 </a:t>
            </a:r>
            <a:r>
              <a:rPr lang="zh-CN" altLang="en-US" dirty="0" smtClean="0"/>
              <a:t>要意 义． </a:t>
            </a:r>
            <a:endParaRPr lang="zh-CN" altLang="en-US" dirty="0"/>
          </a:p>
        </p:txBody>
      </p:sp>
    </p:spTree>
    <p:extLst>
      <p:ext uri="{BB962C8B-B14F-4D97-AF65-F5344CB8AC3E}">
        <p14:creationId xmlns:p14="http://schemas.microsoft.com/office/powerpoint/2010/main" val="38202609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6</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420774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软件风险控制多目标优化模型</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524740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考虑风险相关性的软件风险多目标控制建模</a:t>
            </a:r>
            <a:endParaRPr lang="zh-CN" altLang="en-US" sz="2000" dirty="0">
              <a:latin typeface="微软雅黑" pitchFamily="34" charset="-122"/>
              <a:ea typeface="微软雅黑" pitchFamily="34" charset="-122"/>
            </a:endParaRPr>
          </a:p>
        </p:txBody>
      </p:sp>
      <p:sp>
        <p:nvSpPr>
          <p:cNvPr id="37" name="TextBox 34"/>
          <p:cNvSpPr txBox="1"/>
          <p:nvPr/>
        </p:nvSpPr>
        <p:spPr>
          <a:xfrm>
            <a:off x="3808914" y="4078579"/>
            <a:ext cx="467120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基于多目标粒子群算法的模型求解</a:t>
            </a:r>
            <a:endParaRPr lang="zh-CN" altLang="en-US" sz="2000" dirty="0">
              <a:latin typeface="微软雅黑" pitchFamily="34" charset="-122"/>
              <a:ea typeface="微软雅黑" pitchFamily="34" charset="-122"/>
            </a:endParaRP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solidFill>
            <a:schemeClr val="bg2">
              <a:lumMod val="90000"/>
            </a:schemeClr>
          </a:solidFill>
        </p:spPr>
        <p:txBody>
          <a:bodyPr wrap="square" rtlCol="0">
            <a:spAutoFit/>
          </a:bodyPr>
          <a:lstStyle/>
          <a:p>
            <a:r>
              <a:rPr lang="zh-CN" altLang="en-US" sz="2000" b="1" dirty="0">
                <a:latin typeface="微软雅黑" pitchFamily="34" charset="-122"/>
                <a:ea typeface="微软雅黑" pitchFamily="34" charset="-122"/>
              </a:rPr>
              <a:t>结论</a:t>
            </a:r>
          </a:p>
        </p:txBody>
      </p:sp>
    </p:spTree>
    <p:extLst>
      <p:ext uri="{BB962C8B-B14F-4D97-AF65-F5344CB8AC3E}">
        <p14:creationId xmlns:p14="http://schemas.microsoft.com/office/powerpoint/2010/main" val="29857614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总结</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6</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67301" y="2170877"/>
            <a:ext cx="7609398" cy="3416320"/>
          </a:xfrm>
          <a:prstGeom prst="rect">
            <a:avLst/>
          </a:prstGeom>
          <a:noFill/>
        </p:spPr>
        <p:txBody>
          <a:bodyPr wrap="square" rtlCol="0">
            <a:spAutoFit/>
          </a:bodyPr>
          <a:lstStyle/>
          <a:p>
            <a:r>
              <a:rPr lang="en-US" altLang="zh-CN" dirty="0" smtClean="0"/>
              <a:t>	</a:t>
            </a:r>
            <a:r>
              <a:rPr lang="zh-CN" altLang="en-US" dirty="0" smtClean="0"/>
              <a:t>分 </a:t>
            </a:r>
            <a:r>
              <a:rPr lang="zh-CN" altLang="en-US" dirty="0"/>
              <a:t>析 结 果 表 明 ， 在 软 件 风 险 暴露 和 软件 风 险 控 制 成 本 两 个 目 标 之 间 近 似 呈 非 线 性 置 换 关 系 ， 当 </a:t>
            </a:r>
            <a:r>
              <a:rPr lang="zh-CN" altLang="en-US" dirty="0" smtClean="0"/>
              <a:t>投 </a:t>
            </a:r>
            <a:r>
              <a:rPr lang="zh-CN" altLang="en-US" dirty="0"/>
              <a:t>入 的 风 险控 制 成 本 越 多 ， 风 险 暴 露 值 越 </a:t>
            </a:r>
            <a:r>
              <a:rPr lang="zh-CN" altLang="en-US" dirty="0" smtClean="0"/>
              <a:t>低． </a:t>
            </a:r>
            <a:endParaRPr lang="en-US" altLang="zh-CN" dirty="0" smtClean="0"/>
          </a:p>
          <a:p>
            <a:endParaRPr lang="en-US" altLang="zh-CN" dirty="0" smtClean="0"/>
          </a:p>
          <a:p>
            <a:r>
              <a:rPr lang="en-US" altLang="zh-CN" dirty="0"/>
              <a:t>	</a:t>
            </a:r>
            <a:r>
              <a:rPr lang="zh-CN" altLang="en-US" dirty="0" smtClean="0"/>
              <a:t>此 外， </a:t>
            </a:r>
            <a:r>
              <a:rPr lang="zh-CN" altLang="en-US" dirty="0"/>
              <a:t>可 以 根 据 项 目 中 风 险 控 制 成 本 的 实 际 情 况 ， 快 速 找到 对 </a:t>
            </a:r>
            <a:r>
              <a:rPr lang="zh-CN" altLang="en-US" dirty="0" smtClean="0"/>
              <a:t>应的 </a:t>
            </a:r>
            <a:r>
              <a:rPr lang="zh-CN" altLang="en-US" dirty="0"/>
              <a:t>最 优 风 险 控 制策 </a:t>
            </a:r>
            <a:r>
              <a:rPr lang="zh-CN" altLang="en-US" dirty="0" smtClean="0"/>
              <a:t>略．对 </a:t>
            </a:r>
            <a:r>
              <a:rPr lang="zh-CN" altLang="en-US" dirty="0"/>
              <a:t>比 考 虑 风 险 相 关 性 前 后 的 多 目 标 风 险控 制 模 型 的 结 </a:t>
            </a:r>
            <a:r>
              <a:rPr lang="zh-CN" altLang="en-US" dirty="0" smtClean="0"/>
              <a:t>果， </a:t>
            </a:r>
            <a:r>
              <a:rPr lang="zh-CN" altLang="en-US" dirty="0"/>
              <a:t>可 以 发 现 因 为 较 多 地 考 虑 风 </a:t>
            </a:r>
            <a:r>
              <a:rPr lang="zh-CN" altLang="en-US" dirty="0" smtClean="0"/>
              <a:t>险 </a:t>
            </a:r>
            <a:r>
              <a:rPr lang="zh-CN" altLang="en-US" dirty="0"/>
              <a:t>之 间的 相 关 性 ， 在 不 同 控 制 成 本 区 间 段 </a:t>
            </a:r>
            <a:r>
              <a:rPr lang="zh-CN" altLang="en-US" dirty="0" smtClean="0"/>
              <a:t>内， </a:t>
            </a:r>
            <a:r>
              <a:rPr lang="zh-CN" altLang="en-US" dirty="0"/>
              <a:t>两 个 模 型 的 最 优 结 果 呈 现 出 较大 的 差 异 ， </a:t>
            </a:r>
            <a:r>
              <a:rPr lang="zh-CN" altLang="en-US" dirty="0" smtClean="0"/>
              <a:t>进一 </a:t>
            </a:r>
            <a:r>
              <a:rPr lang="zh-CN" altLang="en-US" dirty="0"/>
              <a:t>步 分 析该 差异 来 </a:t>
            </a:r>
            <a:r>
              <a:rPr lang="zh-CN" altLang="en-US" dirty="0" smtClean="0"/>
              <a:t>源于 </a:t>
            </a:r>
            <a:r>
              <a:rPr lang="zh-CN" altLang="en-US" dirty="0"/>
              <a:t>考虑 的 风 险 相 关 性 类 型 ， 表 明 提 出 的 考 虑 风 险 相关 性 软 件 风 险 控 制 优 化 模 型 能刻 画 出 软 件 实 践 中 更 加 复 杂 </a:t>
            </a:r>
            <a:r>
              <a:rPr lang="zh-CN" altLang="en-US" dirty="0" smtClean="0"/>
              <a:t>的 </a:t>
            </a:r>
            <a:r>
              <a:rPr lang="zh-CN" altLang="en-US" dirty="0"/>
              <a:t>关 系 ， 其 结 果 能 更 好 地 刻 画 风 险 管 理 的 实 际 情 </a:t>
            </a:r>
            <a:r>
              <a:rPr lang="zh-CN" altLang="en-US" dirty="0" smtClean="0"/>
              <a:t>况． </a:t>
            </a:r>
            <a:endParaRPr lang="zh-CN" altLang="en-US" dirty="0"/>
          </a:p>
        </p:txBody>
      </p:sp>
    </p:spTree>
    <p:extLst>
      <p:ext uri="{BB962C8B-B14F-4D97-AF65-F5344CB8AC3E}">
        <p14:creationId xmlns:p14="http://schemas.microsoft.com/office/powerpoint/2010/main" val="11467065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900953" y="3202067"/>
            <a:ext cx="6999133" cy="1107996"/>
          </a:xfrm>
          <a:prstGeom prst="rect">
            <a:avLst/>
          </a:prstGeom>
        </p:spPr>
        <p:txBody>
          <a:bodyPr wrap="square">
            <a:spAutoFit/>
          </a:bodyPr>
          <a:lstStyle/>
          <a:p>
            <a:r>
              <a:rPr lang="en-US" altLang="zh-CN" sz="6600" b="1" dirty="0" smtClean="0"/>
              <a:t>        Thank  you!</a:t>
            </a:r>
            <a:endParaRPr lang="zh-CN" altLang="en-US" sz="6600" b="1" dirty="0"/>
          </a:p>
        </p:txBody>
      </p:sp>
    </p:spTree>
    <p:extLst>
      <p:ext uri="{BB962C8B-B14F-4D97-AF65-F5344CB8AC3E}">
        <p14:creationId xmlns:p14="http://schemas.microsoft.com/office/powerpoint/2010/main" val="2295495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1</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19834" y="1587631"/>
            <a:ext cx="7181166" cy="3139321"/>
          </a:xfrm>
          <a:prstGeom prst="rect">
            <a:avLst/>
          </a:prstGeom>
        </p:spPr>
        <p:txBody>
          <a:bodyPr wrap="square">
            <a:spAutoFit/>
          </a:bodyPr>
          <a:lstStyle/>
          <a:p>
            <a:r>
              <a:rPr lang="en-US" altLang="zh-CN" dirty="0"/>
              <a:t> </a:t>
            </a:r>
            <a:r>
              <a:rPr lang="en-US" altLang="zh-CN" dirty="0" smtClean="0"/>
              <a:t>       </a:t>
            </a:r>
            <a:r>
              <a:rPr lang="zh-CN" altLang="zh-CN" b="1" dirty="0" smtClean="0"/>
              <a:t>软件</a:t>
            </a:r>
            <a:r>
              <a:rPr lang="zh-CN" altLang="zh-CN" b="1" dirty="0"/>
              <a:t>风险管理的方法虽然很多，但软件开发项目的风险率很高</a:t>
            </a:r>
            <a:r>
              <a:rPr lang="zh-CN" altLang="zh-CN" b="1" dirty="0" smtClean="0"/>
              <a:t>。</a:t>
            </a:r>
            <a:r>
              <a:rPr lang="zh-CN" altLang="zh-CN" dirty="0" smtClean="0"/>
              <a:t>由于</a:t>
            </a:r>
            <a:r>
              <a:rPr lang="zh-CN" altLang="zh-CN" dirty="0"/>
              <a:t>风险管理涉及软件项目</a:t>
            </a:r>
            <a:r>
              <a:rPr lang="zh-CN" altLang="zh-CN" dirty="0" smtClean="0"/>
              <a:t>的监控</a:t>
            </a:r>
            <a:r>
              <a:rPr lang="zh-CN" altLang="zh-CN" dirty="0"/>
              <a:t>，潜在风险分析，以及如何处理潜在风险的决策，风险管理被视为风险的计划控制。</a:t>
            </a:r>
            <a:r>
              <a:rPr lang="zh-CN" altLang="zh-CN" b="1" dirty="0"/>
              <a:t>将正式的风险管理与项目管理相结合是软件工程和产品管理界的一个新现象</a:t>
            </a:r>
            <a:r>
              <a:rPr lang="zh-CN" altLang="zh-CN" b="1" dirty="0" smtClean="0"/>
              <a:t>。</a:t>
            </a:r>
            <a:endParaRPr lang="en-US" altLang="zh-CN" b="1" dirty="0" smtClean="0"/>
          </a:p>
          <a:p>
            <a:endParaRPr lang="en-US" altLang="zh-CN" dirty="0" smtClean="0"/>
          </a:p>
          <a:p>
            <a:endParaRPr lang="en-US" altLang="zh-CN" dirty="0" smtClean="0"/>
          </a:p>
          <a:p>
            <a:r>
              <a:rPr lang="en-US" altLang="zh-CN" dirty="0"/>
              <a:t> </a:t>
            </a:r>
            <a:r>
              <a:rPr lang="en-US" altLang="zh-CN" dirty="0" smtClean="0"/>
              <a:t>       </a:t>
            </a:r>
            <a:r>
              <a:rPr lang="zh-CN" altLang="zh-CN" dirty="0" smtClean="0"/>
              <a:t>另外</a:t>
            </a:r>
            <a:r>
              <a:rPr lang="zh-CN" altLang="zh-CN" dirty="0"/>
              <a:t>，</a:t>
            </a:r>
            <a:r>
              <a:rPr lang="zh-CN" altLang="zh-CN" dirty="0" smtClean="0"/>
              <a:t>风险</a:t>
            </a:r>
            <a:r>
              <a:rPr lang="zh-CN" altLang="en-US" dirty="0" smtClean="0"/>
              <a:t>有</a:t>
            </a:r>
            <a:r>
              <a:rPr lang="zh-CN" altLang="zh-CN" dirty="0" smtClean="0"/>
              <a:t>不确定性</a:t>
            </a:r>
            <a:r>
              <a:rPr lang="zh-CN" altLang="zh-CN" dirty="0"/>
              <a:t>，可能会对实现项目目标产生负面或积极的影响</a:t>
            </a:r>
            <a:r>
              <a:rPr lang="zh-CN" altLang="zh-CN" dirty="0" smtClean="0"/>
              <a:t>。</a:t>
            </a:r>
            <a:r>
              <a:rPr lang="zh-CN" altLang="en-US" dirty="0" smtClean="0"/>
              <a:t>发生</a:t>
            </a:r>
            <a:r>
              <a:rPr lang="zh-CN" altLang="en-US" dirty="0"/>
              <a:t>风险的可能性是不同的，对项目预算，进度和其他变量的影响程度也不相同。在了解有助于软件项目成功的因素的过程中，风险变得越来越重要。这是目前正在开发的许多信息系统的规模，复杂性和战略重要性的结果。</a:t>
            </a:r>
          </a:p>
        </p:txBody>
      </p:sp>
    </p:spTree>
    <p:extLst>
      <p:ext uri="{BB962C8B-B14F-4D97-AF65-F5344CB8AC3E}">
        <p14:creationId xmlns:p14="http://schemas.microsoft.com/office/powerpoint/2010/main" val="2246932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2</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3758077" cy="400110"/>
          </a:xfrm>
          <a:prstGeom prst="rect">
            <a:avLst/>
          </a:prstGeom>
          <a:solidFill>
            <a:schemeClr val="bg2">
              <a:lumMod val="90000"/>
            </a:schemeClr>
          </a:solidFill>
        </p:spPr>
        <p:txBody>
          <a:bodyPr wrap="square" rtlCol="0">
            <a:spAutoFit/>
          </a:bodyPr>
          <a:lstStyle/>
          <a:p>
            <a:r>
              <a:rPr lang="zh-CN" altLang="en-US" sz="2000" b="1" dirty="0" smtClean="0">
                <a:latin typeface="微软雅黑" pitchFamily="34" charset="-122"/>
                <a:ea typeface="微软雅黑" pitchFamily="34" charset="-122"/>
              </a:rPr>
              <a:t>失败的软件项目</a:t>
            </a:r>
            <a:endParaRPr lang="zh-CN" altLang="en-US" sz="2000" b="1" dirty="0">
              <a:latin typeface="微软雅黑" pitchFamily="34" charset="-122"/>
              <a:ea typeface="微软雅黑" pitchFamily="34" charset="-122"/>
            </a:endParaRPr>
          </a:p>
        </p:txBody>
      </p:sp>
      <p:sp>
        <p:nvSpPr>
          <p:cNvPr id="36" name="TextBox 33"/>
          <p:cNvSpPr txBox="1"/>
          <p:nvPr/>
        </p:nvSpPr>
        <p:spPr>
          <a:xfrm>
            <a:off x="3808914" y="3412127"/>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风险管理原则</a:t>
            </a:r>
          </a:p>
        </p:txBody>
      </p:sp>
      <p:sp>
        <p:nvSpPr>
          <p:cNvPr id="37" name="TextBox 34"/>
          <p:cNvSpPr txBox="1"/>
          <p:nvPr/>
        </p:nvSpPr>
        <p:spPr>
          <a:xfrm>
            <a:off x="3808914" y="4078579"/>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定量风险模型</a:t>
            </a: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智能</a:t>
            </a:r>
            <a:r>
              <a:rPr lang="zh-CN" altLang="en-US" sz="2000" dirty="0">
                <a:latin typeface="微软雅黑" pitchFamily="34" charset="-122"/>
                <a:ea typeface="微软雅黑" pitchFamily="34" charset="-122"/>
              </a:rPr>
              <a:t>风险模型</a:t>
            </a: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44395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450" decel="100000" fill="hold"/>
                                        <p:tgtEl>
                                          <p:spTgt spid="1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450" decel="100000" fill="hold"/>
                                        <p:tgtEl>
                                          <p:spTgt spid="22"/>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450" decel="100000" fill="hold"/>
                                        <p:tgtEl>
                                          <p:spTgt spid="25"/>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ppt_x</p:attrName>
                                        </p:attrNameLst>
                                      </p:cBhvr>
                                      <p:tavLst>
                                        <p:tav tm="0">
                                          <p:val>
                                            <p:strVal val="#ppt_x"/>
                                          </p:val>
                                        </p:tav>
                                        <p:tav tm="100000">
                                          <p:val>
                                            <p:strVal val="#ppt_x"/>
                                          </p:val>
                                        </p:tav>
                                      </p:tavLst>
                                    </p:anim>
                                    <p:anim calcmode="lin" valueType="num">
                                      <p:cBhvr>
                                        <p:cTn id="30" dur="450" decel="100000" fill="hold"/>
                                        <p:tgtEl>
                                          <p:spTgt spid="28"/>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strVal val="#ppt_x"/>
                                          </p:val>
                                        </p:tav>
                                        <p:tav tm="100000">
                                          <p:val>
                                            <p:strVal val="#ppt_x"/>
                                          </p:val>
                                        </p:tav>
                                      </p:tavLst>
                                    </p:anim>
                                    <p:anim calcmode="lin" valueType="num">
                                      <p:cBhvr>
                                        <p:cTn id="37" dur="450" decel="100000" fill="hold"/>
                                        <p:tgtEl>
                                          <p:spTgt spid="31"/>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39" fill="hold">
                            <p:stCondLst>
                              <p:cond delay="2500"/>
                            </p:stCondLst>
                            <p:childTnLst>
                              <p:par>
                                <p:cTn id="40" presetID="37"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450" decel="100000" fill="hold"/>
                                        <p:tgtEl>
                                          <p:spTgt spid="39"/>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软件项目失败</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2</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31273" y="1423106"/>
            <a:ext cx="7424831" cy="923330"/>
          </a:xfrm>
          <a:prstGeom prst="rect">
            <a:avLst/>
          </a:prstGeom>
        </p:spPr>
        <p:txBody>
          <a:bodyPr wrap="square">
            <a:spAutoFit/>
          </a:bodyPr>
          <a:lstStyle/>
          <a:p>
            <a:r>
              <a:rPr lang="en-US" altLang="zh-CN" dirty="0" smtClean="0"/>
              <a:t>        </a:t>
            </a:r>
            <a:r>
              <a:rPr lang="zh-CN" altLang="zh-CN" dirty="0" smtClean="0"/>
              <a:t>软件开发</a:t>
            </a:r>
            <a:r>
              <a:rPr lang="zh-CN" altLang="zh-CN" dirty="0"/>
              <a:t>项目对于降低风险是复杂的，其中许多项目都以失败</a:t>
            </a:r>
            <a:r>
              <a:rPr lang="zh-CN" altLang="zh-CN" dirty="0" smtClean="0"/>
              <a:t>告终</a:t>
            </a:r>
            <a:r>
              <a:rPr lang="zh-CN" altLang="en-US" dirty="0" smtClean="0"/>
              <a:t>。</a:t>
            </a:r>
            <a:r>
              <a:rPr lang="zh-CN" altLang="zh-CN" dirty="0"/>
              <a:t>另外，由于终端用户的巨大阻力，数十亿美元浪费在失败的项目上，很多非常昂贵的项目在短时间内不得不</a:t>
            </a:r>
            <a:r>
              <a:rPr lang="zh-CN" altLang="zh-CN" dirty="0" smtClean="0"/>
              <a:t>搁置</a:t>
            </a:r>
            <a:r>
              <a:rPr lang="zh-CN" altLang="en-US" dirty="0"/>
              <a:t>。</a:t>
            </a:r>
          </a:p>
        </p:txBody>
      </p:sp>
      <p:pic>
        <p:nvPicPr>
          <p:cNvPr id="11" name="图片 10"/>
          <p:cNvPicPr>
            <a:picLocks noChangeAspect="1"/>
          </p:cNvPicPr>
          <p:nvPr/>
        </p:nvPicPr>
        <p:blipFill>
          <a:blip r:embed="rId3"/>
          <a:stretch>
            <a:fillRect/>
          </a:stretch>
        </p:blipFill>
        <p:spPr>
          <a:xfrm>
            <a:off x="348190" y="2780925"/>
            <a:ext cx="8447619" cy="3247619"/>
          </a:xfrm>
          <a:prstGeom prst="rect">
            <a:avLst/>
          </a:prstGeom>
        </p:spPr>
      </p:pic>
    </p:spTree>
    <p:extLst>
      <p:ext uri="{BB962C8B-B14F-4D97-AF65-F5344CB8AC3E}">
        <p14:creationId xmlns:p14="http://schemas.microsoft.com/office/powerpoint/2010/main" val="2063179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介绍</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1</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19834" y="1587631"/>
            <a:ext cx="7181166" cy="2862322"/>
          </a:xfrm>
          <a:prstGeom prst="rect">
            <a:avLst/>
          </a:prstGeom>
        </p:spPr>
        <p:txBody>
          <a:bodyPr wrap="square">
            <a:spAutoFit/>
          </a:bodyPr>
          <a:lstStyle/>
          <a:p>
            <a:r>
              <a:rPr lang="en-US" altLang="zh-CN" dirty="0" smtClean="0"/>
              <a:t>        </a:t>
            </a:r>
            <a:r>
              <a:rPr lang="zh-CN" altLang="zh-CN" b="1" dirty="0" smtClean="0"/>
              <a:t>风险</a:t>
            </a:r>
            <a:r>
              <a:rPr lang="zh-CN" altLang="zh-CN" b="1" dirty="0"/>
              <a:t>管理方法学分为风险识别，风险分析和评估，风险处理，风险控制，风险</a:t>
            </a:r>
            <a:r>
              <a:rPr lang="zh-CN" altLang="zh-CN" b="1" dirty="0" smtClean="0"/>
              <a:t>沟通</a:t>
            </a:r>
            <a:r>
              <a:rPr lang="zh-CN" altLang="zh-CN" dirty="0" smtClean="0"/>
              <a:t>。</a:t>
            </a:r>
            <a:r>
              <a:rPr lang="zh-CN" altLang="zh-CN" dirty="0"/>
              <a:t>今天，我们必须认为风险是软件项目过程的一部分，对于软件项目的生存很重要。风险管理是控制风险和实践的一种实践，由软件项目中的风险管理过程，方法和工具组成，然后才成为</a:t>
            </a:r>
            <a:r>
              <a:rPr lang="zh-CN" altLang="zh-CN" dirty="0" smtClean="0"/>
              <a:t>问题</a:t>
            </a:r>
            <a:r>
              <a:rPr lang="zh-CN" altLang="en-US" dirty="0" smtClean="0"/>
              <a:t>。</a:t>
            </a:r>
            <a:endParaRPr lang="en-US" altLang="zh-CN" dirty="0"/>
          </a:p>
          <a:p>
            <a:endParaRPr lang="en-US" altLang="zh-CN" dirty="0" smtClean="0"/>
          </a:p>
          <a:p>
            <a:r>
              <a:rPr lang="zh-CN" altLang="en-US" dirty="0" smtClean="0"/>
              <a:t>        软件</a:t>
            </a:r>
            <a:r>
              <a:rPr lang="zh-CN" altLang="en-US" dirty="0"/>
              <a:t>组织中软件项目因素的关键成功是软件过程改进</a:t>
            </a:r>
            <a:r>
              <a:rPr lang="zh-CN" altLang="en-US" dirty="0" smtClean="0"/>
              <a:t>。软件</a:t>
            </a:r>
            <a:r>
              <a:rPr lang="zh-CN" altLang="en-US" dirty="0"/>
              <a:t>过程模型中的这些问题在软件过程和改进的目标集中是缺失的，质量控制活动的参与程度低以及缺乏标准的业务专业知识</a:t>
            </a:r>
            <a:r>
              <a:rPr lang="zh-CN" altLang="en-US" dirty="0" smtClean="0"/>
              <a:t>实践。</a:t>
            </a:r>
            <a:r>
              <a:rPr lang="zh-CN" altLang="en-US" b="1" dirty="0" smtClean="0"/>
              <a:t>我们</a:t>
            </a:r>
            <a:r>
              <a:rPr lang="zh-CN" altLang="en-US" b="1" dirty="0"/>
              <a:t>需要把重点放在软件项目风险管理实践和建模上，以便估计软件项目风险</a:t>
            </a:r>
            <a:r>
              <a:rPr lang="zh-CN" altLang="en-US" b="1" dirty="0" smtClean="0"/>
              <a:t>。</a:t>
            </a:r>
            <a:endParaRPr lang="zh-CN" altLang="en-US" b="1" dirty="0"/>
          </a:p>
        </p:txBody>
      </p:sp>
    </p:spTree>
    <p:extLst>
      <p:ext uri="{BB962C8B-B14F-4D97-AF65-F5344CB8AC3E}">
        <p14:creationId xmlns:p14="http://schemas.microsoft.com/office/powerpoint/2010/main" val="1511119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3</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375807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失败的软件项目</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3342371" cy="400110"/>
          </a:xfrm>
          <a:prstGeom prst="rect">
            <a:avLst/>
          </a:prstGeom>
          <a:solidFill>
            <a:schemeClr val="bg2"/>
          </a:solidFill>
        </p:spPr>
        <p:txBody>
          <a:bodyPr wrap="square" rtlCol="0">
            <a:spAutoFit/>
          </a:bodyPr>
          <a:lstStyle/>
          <a:p>
            <a:r>
              <a:rPr lang="zh-CN" altLang="en-US" sz="2000" b="1" dirty="0">
                <a:latin typeface="微软雅黑" pitchFamily="34" charset="-122"/>
                <a:ea typeface="微软雅黑" pitchFamily="34" charset="-122"/>
              </a:rPr>
              <a:t>风险管理原则</a:t>
            </a:r>
          </a:p>
        </p:txBody>
      </p:sp>
      <p:sp>
        <p:nvSpPr>
          <p:cNvPr id="37" name="TextBox 34"/>
          <p:cNvSpPr txBox="1"/>
          <p:nvPr/>
        </p:nvSpPr>
        <p:spPr>
          <a:xfrm>
            <a:off x="3808914" y="4078579"/>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定量风险模型</a:t>
            </a: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智能</a:t>
            </a:r>
            <a:r>
              <a:rPr lang="zh-CN" altLang="en-US" sz="2000" dirty="0">
                <a:latin typeface="微软雅黑" pitchFamily="34" charset="-122"/>
                <a:ea typeface="微软雅黑" pitchFamily="34" charset="-122"/>
              </a:rPr>
              <a:t>风险模型</a:t>
            </a: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119052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450" decel="100000" fill="hold"/>
                                        <p:tgtEl>
                                          <p:spTgt spid="1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450" decel="100000" fill="hold"/>
                                        <p:tgtEl>
                                          <p:spTgt spid="22"/>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450" decel="100000" fill="hold"/>
                                        <p:tgtEl>
                                          <p:spTgt spid="25"/>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ppt_x</p:attrName>
                                        </p:attrNameLst>
                                      </p:cBhvr>
                                      <p:tavLst>
                                        <p:tav tm="0">
                                          <p:val>
                                            <p:strVal val="#ppt_x"/>
                                          </p:val>
                                        </p:tav>
                                        <p:tav tm="100000">
                                          <p:val>
                                            <p:strVal val="#ppt_x"/>
                                          </p:val>
                                        </p:tav>
                                      </p:tavLst>
                                    </p:anim>
                                    <p:anim calcmode="lin" valueType="num">
                                      <p:cBhvr>
                                        <p:cTn id="30" dur="450" decel="100000" fill="hold"/>
                                        <p:tgtEl>
                                          <p:spTgt spid="28"/>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strVal val="#ppt_x"/>
                                          </p:val>
                                        </p:tav>
                                        <p:tav tm="100000">
                                          <p:val>
                                            <p:strVal val="#ppt_x"/>
                                          </p:val>
                                        </p:tav>
                                      </p:tavLst>
                                    </p:anim>
                                    <p:anim calcmode="lin" valueType="num">
                                      <p:cBhvr>
                                        <p:cTn id="37" dur="450" decel="100000" fill="hold"/>
                                        <p:tgtEl>
                                          <p:spTgt spid="31"/>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39" fill="hold">
                            <p:stCondLst>
                              <p:cond delay="2500"/>
                            </p:stCondLst>
                            <p:childTnLst>
                              <p:par>
                                <p:cTn id="40" presetID="37"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450" decel="100000" fill="hold"/>
                                        <p:tgtEl>
                                          <p:spTgt spid="39"/>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1381</TotalTime>
  <Words>3215</Words>
  <Application>Microsoft Office PowerPoint</Application>
  <PresentationFormat>全屏显示(4:3)</PresentationFormat>
  <Paragraphs>363</Paragraphs>
  <Slides>46</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46</vt:i4>
      </vt:variant>
    </vt:vector>
  </HeadingPairs>
  <TitlesOfParts>
    <vt:vector size="52"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ting2017</dc:creator>
  <cp:lastModifiedBy>xinjing2017</cp:lastModifiedBy>
  <cp:revision>265</cp:revision>
  <dcterms:created xsi:type="dcterms:W3CDTF">2017-11-15T12:12:13Z</dcterms:created>
  <dcterms:modified xsi:type="dcterms:W3CDTF">2018-01-30T04:56:10Z</dcterms:modified>
</cp:coreProperties>
</file>