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4" r:id="rId3"/>
    <p:sldId id="265" r:id="rId4"/>
    <p:sldId id="263" r:id="rId5"/>
    <p:sldId id="259" r:id="rId6"/>
    <p:sldId id="260" r:id="rId7"/>
    <p:sldId id="261" r:id="rId8"/>
    <p:sldId id="262" r:id="rId9"/>
    <p:sldId id="25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254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1C8B-2E59-4901-A953-7A82DD936D3B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57B0-6A46-4F12-8297-2A59D7828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0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8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0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4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2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5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2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3081-BA23-40C6-9D72-30015843E414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9F1F-6AAE-4C9A-BA57-BC2AFAD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pn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>
            <a:off x="-1201670" y="-999485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57321" y="3617516"/>
            <a:ext cx="3060340" cy="5074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xmlns="" id="{ECDAD0E9-05BD-4933-9F1E-11BEE810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364" y="3168947"/>
            <a:ext cx="5589147" cy="44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algn="r" defTabSz="725523"/>
            <a:r>
              <a:rPr lang="en-US" altLang="zh-CN" sz="2899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</a:rPr>
              <a:t>Software Cost Estimation Approaches: A Survey</a:t>
            </a:r>
            <a:endParaRPr lang="zh-CN" altLang="zh-CN" sz="28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xmlns="" id="{04766117-4A53-417B-863B-964E26A29392}"/>
              </a:ext>
            </a:extLst>
          </p:cNvPr>
          <p:cNvSpPr txBox="1"/>
          <p:nvPr/>
        </p:nvSpPr>
        <p:spPr>
          <a:xfrm>
            <a:off x="1276351" y="2477998"/>
            <a:ext cx="7029450" cy="62726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软件项目中工作量估算方法的研究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103005" y="4716537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2979" r="6584" b="10429"/>
          <a:stretch/>
        </p:blipFill>
        <p:spPr>
          <a:xfrm>
            <a:off x="-541799" y="5010103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/>
        </p:blipFill>
        <p:spPr>
          <a:xfrm>
            <a:off x="7113147" y="1100153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/>
        </p:blipFill>
        <p:spPr>
          <a:xfrm>
            <a:off x="434652" y="2983507"/>
            <a:ext cx="841699" cy="6119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8681" y="4124934"/>
            <a:ext cx="4527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汇报时间：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     </a:t>
            </a:r>
            <a:r>
              <a:rPr lang="zh-CN" altLang="en-US" dirty="0"/>
              <a:t>汇报人</a:t>
            </a:r>
            <a:r>
              <a:rPr lang="zh-CN" altLang="en-US" dirty="0" smtClean="0"/>
              <a:t>：郭新境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9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50"/>
                            </p:stCondLst>
                            <p:childTnLst>
                              <p:par>
                                <p:cTn id="4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639272" y="1361277"/>
            <a:ext cx="654025" cy="5076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32387" y="1250601"/>
            <a:ext cx="468078" cy="2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15548" y="868179"/>
            <a:ext cx="5129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10960" y="1250601"/>
            <a:ext cx="2621439" cy="3877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>
            <a:off x="-1257687" y="-758701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219247" y="4846422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/>
        </p:blipFill>
        <p:spPr>
          <a:xfrm rot="1788364">
            <a:off x="5522807" y="-101502"/>
            <a:ext cx="1346550" cy="13461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/>
        </p:blipFill>
        <p:spPr>
          <a:xfrm rot="20604422">
            <a:off x="1817120" y="1584515"/>
            <a:ext cx="925869" cy="6731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2647950"/>
            <a:ext cx="7677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软件项目的工作量通常以人日或人月为单位，表示的是一个人在一天或者一个月内从事软件开发的时间数。软件项目工作量估算与软件项目的开发内容、开发团队、开发工具以及所使用的开发技术等因素有密切的关系。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软件项目工作量估算是制定软件开发计划的依据和前提。另外，软件项目工作量估算还是软件项目成本估算的基础。合理的软件成本估算有助于业主方在软件项目的投资、招标、外包以及对项目开发过程中的监督管理等方面做出理性的决策。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639272" y="1361277"/>
            <a:ext cx="654025" cy="5076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32387" y="1250601"/>
            <a:ext cx="468078" cy="2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15548" y="868179"/>
            <a:ext cx="5129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10960" y="1250601"/>
            <a:ext cx="2621439" cy="3877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常用的估算方法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>
            <a:off x="-1257687" y="-758701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/>
        </p:blipFill>
        <p:spPr>
          <a:xfrm rot="2963407" flipH="1">
            <a:off x="7219247" y="4846422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/>
        </p:blipFill>
        <p:spPr>
          <a:xfrm rot="1788364">
            <a:off x="5522807" y="-101502"/>
            <a:ext cx="1346550" cy="13461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/>
        </p:blipFill>
        <p:spPr>
          <a:xfrm rot="20604422">
            <a:off x="1817120" y="1584515"/>
            <a:ext cx="925869" cy="673152"/>
          </a:xfrm>
          <a:prstGeom prst="rect">
            <a:avLst/>
          </a:prstGeom>
        </p:spPr>
      </p:pic>
      <p:sp>
        <p:nvSpPr>
          <p:cNvPr id="32" name="MH_Entry_1"/>
          <p:cNvSpPr/>
          <p:nvPr>
            <p:custDataLst>
              <p:tags r:id="rId6"/>
            </p:custDataLst>
          </p:nvPr>
        </p:nvSpPr>
        <p:spPr>
          <a:xfrm>
            <a:off x="3169240" y="2752652"/>
            <a:ext cx="2108074" cy="38472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基于既有理论的方法</a:t>
            </a:r>
            <a:r>
              <a:rPr lang="en-US" altLang="zh-CN" sz="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</a:t>
            </a:r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SUMMARY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Entry_2"/>
          <p:cNvSpPr/>
          <p:nvPr>
            <p:custDataLst>
              <p:tags r:id="rId7"/>
            </p:custDataLst>
          </p:nvPr>
        </p:nvSpPr>
        <p:spPr>
          <a:xfrm>
            <a:off x="3169240" y="3436518"/>
            <a:ext cx="3663159" cy="38472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基于专家经验的软件工作量估算方法</a:t>
            </a:r>
            <a:r>
              <a:rPr lang="en-US" altLang="zh-CN" sz="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</a:t>
            </a:r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 WORK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Entry_3"/>
          <p:cNvSpPr/>
          <p:nvPr>
            <p:custDataLst>
              <p:tags r:id="rId8"/>
            </p:custDataLst>
          </p:nvPr>
        </p:nvSpPr>
        <p:spPr>
          <a:xfrm>
            <a:off x="3169240" y="4156376"/>
            <a:ext cx="3663159" cy="38472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基于回归模型的软件工作量估算方法</a:t>
            </a:r>
            <a:r>
              <a:rPr lang="en-US" altLang="zh-CN" sz="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</a:t>
            </a:r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6" name="Group 279">
            <a:extLst>
              <a:ext uri="{FF2B5EF4-FFF2-40B4-BE49-F238E27FC236}">
                <a16:creationId xmlns:a16="http://schemas.microsoft.com/office/drawing/2014/main" xmlns="" id="{2B5051E4-EEB0-477D-83A7-F1429A51EDA6}"/>
              </a:ext>
            </a:extLst>
          </p:cNvPr>
          <p:cNvGrpSpPr/>
          <p:nvPr/>
        </p:nvGrpSpPr>
        <p:grpSpPr>
          <a:xfrm>
            <a:off x="2509062" y="2614467"/>
            <a:ext cx="482633" cy="482572"/>
            <a:chOff x="846989" y="1401020"/>
            <a:chExt cx="877416" cy="877416"/>
          </a:xfrm>
          <a:effectLst/>
        </p:grpSpPr>
        <p:sp>
          <p:nvSpPr>
            <p:cNvPr id="37" name="Teardrop 108">
              <a:extLst>
                <a:ext uri="{FF2B5EF4-FFF2-40B4-BE49-F238E27FC236}">
                  <a16:creationId xmlns:a16="http://schemas.microsoft.com/office/drawing/2014/main" xmlns="" id="{B7816AAD-EA9C-4698-B51C-8F39CE467597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111">
              <a:extLst>
                <a:ext uri="{FF2B5EF4-FFF2-40B4-BE49-F238E27FC236}">
                  <a16:creationId xmlns:a16="http://schemas.microsoft.com/office/drawing/2014/main" xmlns="" id="{F6FABAE5-1996-4AE9-B4C7-D12804C2205E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279">
            <a:extLst>
              <a:ext uri="{FF2B5EF4-FFF2-40B4-BE49-F238E27FC236}">
                <a16:creationId xmlns:a16="http://schemas.microsoft.com/office/drawing/2014/main" xmlns="" id="{73F0587D-8B78-4839-80FB-1D279FA485AD}"/>
              </a:ext>
            </a:extLst>
          </p:cNvPr>
          <p:cNvGrpSpPr/>
          <p:nvPr/>
        </p:nvGrpSpPr>
        <p:grpSpPr>
          <a:xfrm>
            <a:off x="2509062" y="3325436"/>
            <a:ext cx="482633" cy="482572"/>
            <a:chOff x="846989" y="1401020"/>
            <a:chExt cx="877416" cy="877416"/>
          </a:xfrm>
          <a:effectLst/>
        </p:grpSpPr>
        <p:sp>
          <p:nvSpPr>
            <p:cNvPr id="40" name="Teardrop 108">
              <a:extLst>
                <a:ext uri="{FF2B5EF4-FFF2-40B4-BE49-F238E27FC236}">
                  <a16:creationId xmlns:a16="http://schemas.microsoft.com/office/drawing/2014/main" xmlns="" id="{808BCAF1-37AA-4CA5-B5A7-08B24E4FE758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Oval 111">
              <a:extLst>
                <a:ext uri="{FF2B5EF4-FFF2-40B4-BE49-F238E27FC236}">
                  <a16:creationId xmlns:a16="http://schemas.microsoft.com/office/drawing/2014/main" xmlns="" id="{B54ACA7F-B699-47DF-B2AF-C41D01B45EDB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279">
            <a:extLst>
              <a:ext uri="{FF2B5EF4-FFF2-40B4-BE49-F238E27FC236}">
                <a16:creationId xmlns:a16="http://schemas.microsoft.com/office/drawing/2014/main" xmlns="" id="{CE4274FC-B69A-4044-81C6-2F1C680520C6}"/>
              </a:ext>
            </a:extLst>
          </p:cNvPr>
          <p:cNvGrpSpPr/>
          <p:nvPr/>
        </p:nvGrpSpPr>
        <p:grpSpPr>
          <a:xfrm>
            <a:off x="2509062" y="4058746"/>
            <a:ext cx="482633" cy="482572"/>
            <a:chOff x="846989" y="1401020"/>
            <a:chExt cx="877416" cy="877416"/>
          </a:xfrm>
          <a:effectLst/>
        </p:grpSpPr>
        <p:sp>
          <p:nvSpPr>
            <p:cNvPr id="43" name="Teardrop 108">
              <a:extLst>
                <a:ext uri="{FF2B5EF4-FFF2-40B4-BE49-F238E27FC236}">
                  <a16:creationId xmlns:a16="http://schemas.microsoft.com/office/drawing/2014/main" xmlns="" id="{AC502185-9132-4C2C-A0A9-26D12C13D250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xmlns="" id="{8843DCD9-49F3-4E9E-BC8A-11BDC46D7524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40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t="7805" r="14981" b="55106"/>
          <a:stretch/>
        </p:blipFill>
        <p:spPr>
          <a:xfrm>
            <a:off x="446556" y="1536487"/>
            <a:ext cx="4317083" cy="3749750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8" y="2205182"/>
            <a:ext cx="2556332" cy="38472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COCOMO </a:t>
            </a:r>
            <a:r>
              <a:rPr lang="zh-CN" altLang="en-US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估算模型</a:t>
            </a:r>
            <a:endParaRPr lang="en-US" altLang="zh-CN" sz="17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8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</a:t>
            </a:r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SUMMARY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Entry_2"/>
          <p:cNvSpPr/>
          <p:nvPr>
            <p:custDataLst>
              <p:tags r:id="rId2"/>
            </p:custDataLst>
          </p:nvPr>
        </p:nvSpPr>
        <p:spPr>
          <a:xfrm>
            <a:off x="5616118" y="2889107"/>
            <a:ext cx="1753985" cy="3846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Entry_3"/>
          <p:cNvSpPr/>
          <p:nvPr>
            <p:custDataLst>
              <p:tags r:id="rId3"/>
            </p:custDataLst>
          </p:nvPr>
        </p:nvSpPr>
        <p:spPr>
          <a:xfrm>
            <a:off x="5616118" y="3608965"/>
            <a:ext cx="1753985" cy="3846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Entry_4"/>
          <p:cNvSpPr/>
          <p:nvPr>
            <p:custDataLst>
              <p:tags r:id="rId4"/>
            </p:custDataLst>
          </p:nvPr>
        </p:nvSpPr>
        <p:spPr>
          <a:xfrm>
            <a:off x="5616118" y="4328823"/>
            <a:ext cx="1753985" cy="3846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7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>
            <a:extLst>
              <a:ext uri="{FF2B5EF4-FFF2-40B4-BE49-F238E27FC236}">
                <a16:creationId xmlns:a16="http://schemas.microsoft.com/office/drawing/2014/main" xmlns="" id="{2B5051E4-EEB0-477D-83A7-F1429A51EDA6}"/>
              </a:ext>
            </a:extLst>
          </p:cNvPr>
          <p:cNvGrpSpPr/>
          <p:nvPr/>
        </p:nvGrpSpPr>
        <p:grpSpPr>
          <a:xfrm>
            <a:off x="4955940" y="2066997"/>
            <a:ext cx="482633" cy="482572"/>
            <a:chOff x="846989" y="1401020"/>
            <a:chExt cx="877416" cy="877416"/>
          </a:xfrm>
          <a:effectLst/>
        </p:grpSpPr>
        <p:sp>
          <p:nvSpPr>
            <p:cNvPr id="13" name="Teardrop 108">
              <a:extLst>
                <a:ext uri="{FF2B5EF4-FFF2-40B4-BE49-F238E27FC236}">
                  <a16:creationId xmlns:a16="http://schemas.microsoft.com/office/drawing/2014/main" xmlns="" id="{B7816AAD-EA9C-4698-B51C-8F39CE467597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>
              <a:extLst>
                <a:ext uri="{FF2B5EF4-FFF2-40B4-BE49-F238E27FC236}">
                  <a16:creationId xmlns:a16="http://schemas.microsoft.com/office/drawing/2014/main" xmlns="" id="{F6FABAE5-1996-4AE9-B4C7-D12804C2205E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79">
            <a:extLst>
              <a:ext uri="{FF2B5EF4-FFF2-40B4-BE49-F238E27FC236}">
                <a16:creationId xmlns:a16="http://schemas.microsoft.com/office/drawing/2014/main" xmlns="" id="{73F0587D-8B78-4839-80FB-1D279FA485AD}"/>
              </a:ext>
            </a:extLst>
          </p:cNvPr>
          <p:cNvGrpSpPr/>
          <p:nvPr/>
        </p:nvGrpSpPr>
        <p:grpSpPr>
          <a:xfrm>
            <a:off x="4955940" y="2777966"/>
            <a:ext cx="482633" cy="482572"/>
            <a:chOff x="846989" y="1401020"/>
            <a:chExt cx="877416" cy="877416"/>
          </a:xfrm>
          <a:effectLst/>
        </p:grpSpPr>
        <p:sp>
          <p:nvSpPr>
            <p:cNvPr id="16" name="Teardrop 108">
              <a:extLst>
                <a:ext uri="{FF2B5EF4-FFF2-40B4-BE49-F238E27FC236}">
                  <a16:creationId xmlns:a16="http://schemas.microsoft.com/office/drawing/2014/main" xmlns="" id="{808BCAF1-37AA-4CA5-B5A7-08B24E4FE758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11">
              <a:extLst>
                <a:ext uri="{FF2B5EF4-FFF2-40B4-BE49-F238E27FC236}">
                  <a16:creationId xmlns:a16="http://schemas.microsoft.com/office/drawing/2014/main" xmlns="" id="{B54ACA7F-B699-47DF-B2AF-C41D01B45EDB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79">
            <a:extLst>
              <a:ext uri="{FF2B5EF4-FFF2-40B4-BE49-F238E27FC236}">
                <a16:creationId xmlns:a16="http://schemas.microsoft.com/office/drawing/2014/main" xmlns="" id="{CE4274FC-B69A-4044-81C6-2F1C680520C6}"/>
              </a:ext>
            </a:extLst>
          </p:cNvPr>
          <p:cNvGrpSpPr/>
          <p:nvPr/>
        </p:nvGrpSpPr>
        <p:grpSpPr>
          <a:xfrm>
            <a:off x="4955940" y="3511276"/>
            <a:ext cx="482633" cy="482572"/>
            <a:chOff x="846989" y="1401020"/>
            <a:chExt cx="877416" cy="877416"/>
          </a:xfrm>
          <a:effectLst/>
        </p:grpSpPr>
        <p:sp>
          <p:nvSpPr>
            <p:cNvPr id="19" name="Teardrop 108">
              <a:extLst>
                <a:ext uri="{FF2B5EF4-FFF2-40B4-BE49-F238E27FC236}">
                  <a16:creationId xmlns:a16="http://schemas.microsoft.com/office/drawing/2014/main" xmlns="" id="{AC502185-9132-4C2C-A0A9-26D12C13D250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111">
              <a:extLst>
                <a:ext uri="{FF2B5EF4-FFF2-40B4-BE49-F238E27FC236}">
                  <a16:creationId xmlns:a16="http://schemas.microsoft.com/office/drawing/2014/main" xmlns="" id="{8843DCD9-49F3-4E9E-BC8A-11BDC46D7524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79">
            <a:extLst>
              <a:ext uri="{FF2B5EF4-FFF2-40B4-BE49-F238E27FC236}">
                <a16:creationId xmlns:a16="http://schemas.microsoft.com/office/drawing/2014/main" xmlns="" id="{BEB35325-64CF-4974-B72B-D880C3E514E6}"/>
              </a:ext>
            </a:extLst>
          </p:cNvPr>
          <p:cNvGrpSpPr/>
          <p:nvPr/>
        </p:nvGrpSpPr>
        <p:grpSpPr>
          <a:xfrm>
            <a:off x="4955940" y="4220844"/>
            <a:ext cx="482633" cy="482572"/>
            <a:chOff x="846989" y="1401020"/>
            <a:chExt cx="877416" cy="877416"/>
          </a:xfrm>
          <a:effectLst/>
        </p:grpSpPr>
        <p:sp>
          <p:nvSpPr>
            <p:cNvPr id="22" name="Teardrop 108">
              <a:extLst>
                <a:ext uri="{FF2B5EF4-FFF2-40B4-BE49-F238E27FC236}">
                  <a16:creationId xmlns:a16="http://schemas.microsoft.com/office/drawing/2014/main" xmlns="" id="{746C8B15-531E-403F-B484-95F9E8041067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111">
              <a:extLst>
                <a:ext uri="{FF2B5EF4-FFF2-40B4-BE49-F238E27FC236}">
                  <a16:creationId xmlns:a16="http://schemas.microsoft.com/office/drawing/2014/main" xmlns="" id="{D321EFC4-FD2D-43FE-9757-281FB12C6879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MH_Others_1"/>
          <p:cNvSpPr txBox="1"/>
          <p:nvPr>
            <p:custDataLst>
              <p:tags r:id="rId5"/>
            </p:custDataLst>
          </p:nvPr>
        </p:nvSpPr>
        <p:spPr>
          <a:xfrm>
            <a:off x="2335698" y="2600101"/>
            <a:ext cx="483091" cy="14773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26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1257244" y="3215655"/>
            <a:ext cx="169115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7997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00"/>
                            </p:stCondLst>
                            <p:childTnLst>
                              <p:par>
                                <p:cTn id="3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00"/>
                            </p:stCondLst>
                            <p:childTnLst>
                              <p:par>
                                <p:cTn id="48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24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1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2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2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4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0036"/>
            <a:ext cx="7204315" cy="57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222</Words>
  <Application>Microsoft Office PowerPoint</Application>
  <PresentationFormat>全屏显示(4:3)</PresentationFormat>
  <Paragraphs>34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ting2017</dc:creator>
  <cp:lastModifiedBy>ting2017</cp:lastModifiedBy>
  <cp:revision>19</cp:revision>
  <dcterms:created xsi:type="dcterms:W3CDTF">2017-11-09T11:42:29Z</dcterms:created>
  <dcterms:modified xsi:type="dcterms:W3CDTF">2017-11-09T14:12:20Z</dcterms:modified>
</cp:coreProperties>
</file>