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68" r:id="rId3"/>
    <p:sldId id="269" r:id="rId4"/>
    <p:sldId id="267" r:id="rId5"/>
    <p:sldId id="270" r:id="rId6"/>
    <p:sldId id="274" r:id="rId7"/>
    <p:sldId id="271" r:id="rId8"/>
    <p:sldId id="279" r:id="rId9"/>
    <p:sldId id="275" r:id="rId10"/>
    <p:sldId id="276" r:id="rId11"/>
    <p:sldId id="277" r:id="rId12"/>
    <p:sldId id="278" r:id="rId13"/>
    <p:sldId id="280" r:id="rId14"/>
    <p:sldId id="281" r:id="rId15"/>
    <p:sldId id="272" r:id="rId16"/>
    <p:sldId id="282" r:id="rId17"/>
    <p:sldId id="273" r:id="rId18"/>
    <p:sldId id="256" r:id="rId19"/>
    <p:sldId id="258" r:id="rId20"/>
    <p:sldId id="259" r:id="rId21"/>
    <p:sldId id="260" r:id="rId22"/>
    <p:sldId id="262" r:id="rId23"/>
    <p:sldId id="263" r:id="rId24"/>
    <p:sldId id="264" r:id="rId25"/>
    <p:sldId id="265" r:id="rId26"/>
    <p:sldId id="266" r:id="rId27"/>
    <p:sldId id="283"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60" autoAdjust="0"/>
  </p:normalViewPr>
  <p:slideViewPr>
    <p:cSldViewPr snapToGrid="0">
      <p:cViewPr varScale="1">
        <p:scale>
          <a:sx n="77" d="100"/>
          <a:sy n="77" d="100"/>
        </p:scale>
        <p:origin x="17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DFC96-A4FF-43D6-A89F-5F4C798AE7AF}" type="datetimeFigureOut">
              <a:rPr lang="zh-CN" altLang="en-US" smtClean="0"/>
              <a:t>2017/11/17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A9376-C1AA-465A-894D-DC330AC87661}" type="slidenum">
              <a:rPr lang="zh-CN" altLang="en-US" smtClean="0"/>
              <a:t>‹#›</a:t>
            </a:fld>
            <a:endParaRPr lang="zh-CN" altLang="en-US"/>
          </a:p>
        </p:txBody>
      </p:sp>
    </p:spTree>
    <p:extLst>
      <p:ext uri="{BB962C8B-B14F-4D97-AF65-F5344CB8AC3E}">
        <p14:creationId xmlns:p14="http://schemas.microsoft.com/office/powerpoint/2010/main" val="625663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3</a:t>
            </a:fld>
            <a:endParaRPr lang="zh-CN" altLang="en-US"/>
          </a:p>
        </p:txBody>
      </p:sp>
    </p:spTree>
    <p:extLst>
      <p:ext uri="{BB962C8B-B14F-4D97-AF65-F5344CB8AC3E}">
        <p14:creationId xmlns:p14="http://schemas.microsoft.com/office/powerpoint/2010/main" val="412321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A9376-C1AA-465A-894D-DC330AC87661}" type="slidenum">
              <a:rPr lang="zh-CN" altLang="en-US" smtClean="0"/>
              <a:t>18</a:t>
            </a:fld>
            <a:endParaRPr lang="zh-CN" altLang="en-US"/>
          </a:p>
        </p:txBody>
      </p:sp>
    </p:spTree>
    <p:extLst>
      <p:ext uri="{BB962C8B-B14F-4D97-AF65-F5344CB8AC3E}">
        <p14:creationId xmlns:p14="http://schemas.microsoft.com/office/powerpoint/2010/main" val="330040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DEEFE96-1362-46B6-A160-16AF12E5ECC8}" type="datetimeFigureOut">
              <a:rPr lang="zh-CN" altLang="en-US" smtClean="0"/>
              <a:t>2017/11/17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3760225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EEFE96-1362-46B6-A160-16AF12E5ECC8}" type="datetimeFigureOut">
              <a:rPr lang="zh-CN" altLang="en-US" smtClean="0"/>
              <a:t>2017/11/17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130271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EEFE96-1362-46B6-A160-16AF12E5ECC8}" type="datetimeFigureOut">
              <a:rPr lang="zh-CN" altLang="en-US" smtClean="0"/>
              <a:t>2017/11/17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193183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EEFE96-1362-46B6-A160-16AF12E5ECC8}" type="datetimeFigureOut">
              <a:rPr lang="zh-CN" altLang="en-US" smtClean="0"/>
              <a:t>2017/11/17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4043879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DEEFE96-1362-46B6-A160-16AF12E5ECC8}" type="datetimeFigureOut">
              <a:rPr lang="zh-CN" altLang="en-US" smtClean="0"/>
              <a:t>2017/11/17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225361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DEEFE96-1362-46B6-A160-16AF12E5ECC8}" type="datetimeFigureOut">
              <a:rPr lang="zh-CN" altLang="en-US" smtClean="0"/>
              <a:t>2017/11/17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379503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DEEFE96-1362-46B6-A160-16AF12E5ECC8}" type="datetimeFigureOut">
              <a:rPr lang="zh-CN" altLang="en-US" smtClean="0"/>
              <a:t>2017/11/17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4203672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DEEFE96-1362-46B6-A160-16AF12E5ECC8}" type="datetimeFigureOut">
              <a:rPr lang="zh-CN" altLang="en-US" smtClean="0"/>
              <a:t>2017/11/17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110179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EFE96-1362-46B6-A160-16AF12E5ECC8}" type="datetimeFigureOut">
              <a:rPr lang="zh-CN" altLang="en-US" smtClean="0"/>
              <a:t>2017/11/17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261448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DEEFE96-1362-46B6-A160-16AF12E5ECC8}" type="datetimeFigureOut">
              <a:rPr lang="zh-CN" altLang="en-US" smtClean="0"/>
              <a:t>2017/11/17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259364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DEEFE96-1362-46B6-A160-16AF12E5ECC8}" type="datetimeFigureOut">
              <a:rPr lang="zh-CN" altLang="en-US" smtClean="0"/>
              <a:t>2017/11/17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289610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EFE96-1362-46B6-A160-16AF12E5ECC8}" type="datetimeFigureOut">
              <a:rPr lang="zh-CN" altLang="en-US" smtClean="0"/>
              <a:t>2017/11/17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C83484-DD7C-421F-8C2B-39DBB9C22A7C}" type="slidenum">
              <a:rPr lang="zh-CN" altLang="en-US" smtClean="0"/>
              <a:t>‹#›</a:t>
            </a:fld>
            <a:endParaRPr lang="zh-CN" altLang="en-US"/>
          </a:p>
        </p:txBody>
      </p:sp>
    </p:spTree>
    <p:extLst>
      <p:ext uri="{BB962C8B-B14F-4D97-AF65-F5344CB8AC3E}">
        <p14:creationId xmlns:p14="http://schemas.microsoft.com/office/powerpoint/2010/main" val="2197431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文本框 1"/>
          <p:cNvSpPr txBox="1"/>
          <p:nvPr/>
        </p:nvSpPr>
        <p:spPr>
          <a:xfrm>
            <a:off x="1106116" y="1476219"/>
            <a:ext cx="6868160" cy="707886"/>
          </a:xfrm>
          <a:prstGeom prst="rect">
            <a:avLst/>
          </a:prstGeom>
          <a:noFill/>
        </p:spPr>
        <p:txBody>
          <a:bodyPr wrap="square" rtlCol="0">
            <a:spAutoFit/>
          </a:bodyPr>
          <a:lstStyle/>
          <a:p>
            <a:r>
              <a:rPr lang="zh-CN" altLang="en-US" sz="4000" b="1" dirty="0" smtClean="0"/>
              <a:t>软件风险管理关键技术分析</a:t>
            </a:r>
            <a:endParaRPr lang="zh-CN" altLang="en-US" sz="4000" b="1" dirty="0"/>
          </a:p>
        </p:txBody>
      </p:sp>
      <p:sp>
        <p:nvSpPr>
          <p:cNvPr id="3" name="文本框 2"/>
          <p:cNvSpPr txBox="1"/>
          <p:nvPr/>
        </p:nvSpPr>
        <p:spPr>
          <a:xfrm>
            <a:off x="1137920" y="3025677"/>
            <a:ext cx="6868160" cy="1200329"/>
          </a:xfrm>
          <a:prstGeom prst="rect">
            <a:avLst/>
          </a:prstGeom>
          <a:noFill/>
        </p:spPr>
        <p:txBody>
          <a:bodyPr wrap="square" rtlCol="0">
            <a:spAutoFit/>
          </a:bodyPr>
          <a:lstStyle/>
          <a:p>
            <a:r>
              <a:rPr lang="en-US" altLang="zh-CN" sz="2400" b="1" dirty="0" smtClean="0"/>
              <a:t>Quantitative and Intelligent Risk Models in Risk Management for Constructing Software Development Projects: A Review</a:t>
            </a:r>
            <a:endParaRPr lang="zh-CN" altLang="en-US" sz="2400" b="1" dirty="0"/>
          </a:p>
        </p:txBody>
      </p:sp>
      <p:sp>
        <p:nvSpPr>
          <p:cNvPr id="12" name="文本框 11"/>
          <p:cNvSpPr txBox="1"/>
          <p:nvPr/>
        </p:nvSpPr>
        <p:spPr>
          <a:xfrm>
            <a:off x="1198880" y="6042992"/>
            <a:ext cx="1800493" cy="369332"/>
          </a:xfrm>
          <a:prstGeom prst="rect">
            <a:avLst/>
          </a:prstGeom>
          <a:noFill/>
        </p:spPr>
        <p:txBody>
          <a:bodyPr wrap="none" rtlCol="0">
            <a:spAutoFit/>
          </a:bodyPr>
          <a:lstStyle/>
          <a:p>
            <a:r>
              <a:rPr lang="zh-CN" altLang="en-US" dirty="0" smtClean="0"/>
              <a:t>报告人：郭新境</a:t>
            </a:r>
            <a:endParaRPr lang="en-US" altLang="zh-CN" dirty="0" smtClean="0"/>
          </a:p>
        </p:txBody>
      </p:sp>
      <p:sp>
        <p:nvSpPr>
          <p:cNvPr id="15" name="文本框 14"/>
          <p:cNvSpPr txBox="1"/>
          <p:nvPr/>
        </p:nvSpPr>
        <p:spPr>
          <a:xfrm>
            <a:off x="6316910" y="6042992"/>
            <a:ext cx="1901483" cy="646331"/>
          </a:xfrm>
          <a:prstGeom prst="rect">
            <a:avLst/>
          </a:prstGeom>
          <a:noFill/>
        </p:spPr>
        <p:txBody>
          <a:bodyPr wrap="none" rtlCol="0">
            <a:spAutoFit/>
          </a:bodyPr>
          <a:lstStyle/>
          <a:p>
            <a:r>
              <a:rPr lang="zh-CN" altLang="en-US" dirty="0" smtClean="0"/>
              <a:t> 时    间：</a:t>
            </a:r>
            <a:r>
              <a:rPr lang="en-US" altLang="zh-CN" dirty="0" smtClean="0"/>
              <a:t>2017.11</a:t>
            </a:r>
            <a:endParaRPr lang="zh-CN" altLang="en-US" dirty="0" smtClean="0"/>
          </a:p>
          <a:p>
            <a:endParaRPr lang="zh-CN" altLang="en-US" dirty="0"/>
          </a:p>
        </p:txBody>
      </p:sp>
      <p:sp>
        <p:nvSpPr>
          <p:cNvPr id="16" name="文本框 15"/>
          <p:cNvSpPr txBox="1"/>
          <p:nvPr/>
        </p:nvSpPr>
        <p:spPr>
          <a:xfrm>
            <a:off x="1245428" y="2229363"/>
            <a:ext cx="3710609" cy="369332"/>
          </a:xfrm>
          <a:prstGeom prst="rect">
            <a:avLst/>
          </a:prstGeom>
          <a:noFill/>
        </p:spPr>
        <p:txBody>
          <a:bodyPr wrap="square" rtlCol="0">
            <a:spAutoFit/>
          </a:bodyPr>
          <a:lstStyle/>
          <a:p>
            <a:r>
              <a:rPr lang="zh-CN" altLang="en-US" dirty="0" smtClean="0"/>
              <a:t>刊物：电子质量 </a:t>
            </a:r>
            <a:r>
              <a:rPr lang="en-US" altLang="zh-CN" dirty="0" smtClean="0"/>
              <a:t>2017,10,26-28</a:t>
            </a:r>
            <a:endParaRPr lang="zh-CN" altLang="en-US" dirty="0"/>
          </a:p>
        </p:txBody>
      </p:sp>
      <p:sp>
        <p:nvSpPr>
          <p:cNvPr id="18" name="文本框 17"/>
          <p:cNvSpPr txBox="1"/>
          <p:nvPr/>
        </p:nvSpPr>
        <p:spPr>
          <a:xfrm>
            <a:off x="1177677" y="4316895"/>
            <a:ext cx="7548605" cy="369332"/>
          </a:xfrm>
          <a:prstGeom prst="rect">
            <a:avLst/>
          </a:prstGeom>
          <a:noFill/>
        </p:spPr>
        <p:txBody>
          <a:bodyPr wrap="none" rtlCol="0">
            <a:spAutoFit/>
          </a:bodyPr>
          <a:lstStyle/>
          <a:p>
            <a:r>
              <a:rPr lang="en-US" altLang="zh-CN" dirty="0" smtClean="0"/>
              <a:t>Form</a:t>
            </a:r>
            <a:r>
              <a:rPr lang="zh-CN" altLang="en-US" dirty="0" smtClean="0"/>
              <a:t>：</a:t>
            </a:r>
            <a:r>
              <a:rPr lang="en-US" altLang="zh-CN" dirty="0" smtClean="0"/>
              <a:t>International Journal of Software Engineering &amp; Its Applications</a:t>
            </a:r>
            <a:r>
              <a:rPr lang="en-US" altLang="zh-CN" dirty="0"/>
              <a:t>,</a:t>
            </a:r>
            <a:r>
              <a:rPr lang="en-US" altLang="zh-CN" dirty="0" smtClean="0"/>
              <a:t>2016</a:t>
            </a:r>
            <a:endParaRPr lang="zh-CN" altLang="en-US" dirty="0"/>
          </a:p>
        </p:txBody>
      </p:sp>
    </p:spTree>
    <p:extLst>
      <p:ext uri="{BB962C8B-B14F-4D97-AF65-F5344CB8AC3E}">
        <p14:creationId xmlns:p14="http://schemas.microsoft.com/office/powerpoint/2010/main" val="4081037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确定风险影响值</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48802" y="1650938"/>
            <a:ext cx="7275443" cy="4616648"/>
          </a:xfrm>
          <a:prstGeom prst="rect">
            <a:avLst/>
          </a:prstGeom>
        </p:spPr>
        <p:txBody>
          <a:bodyPr wrap="square">
            <a:spAutoFit/>
          </a:bodyPr>
          <a:lstStyle/>
          <a:p>
            <a:r>
              <a:rPr lang="en-US" altLang="zh-CN" sz="2400" b="1" dirty="0" smtClean="0"/>
              <a:t>3.3 </a:t>
            </a:r>
            <a:r>
              <a:rPr lang="zh-CN" altLang="en-US" sz="2400" b="1" dirty="0" smtClean="0"/>
              <a:t>软件</a:t>
            </a:r>
            <a:r>
              <a:rPr lang="zh-CN" altLang="en-US" sz="2400" b="1" dirty="0"/>
              <a:t>项目风险管理的要素险</a:t>
            </a:r>
            <a:r>
              <a:rPr lang="zh-CN" altLang="en-US" sz="2400" b="1" dirty="0" smtClean="0"/>
              <a:t>管理要素</a:t>
            </a:r>
            <a:endParaRPr lang="zh-CN" altLang="en-US" sz="2400" b="1" dirty="0"/>
          </a:p>
          <a:p>
            <a:r>
              <a:rPr lang="en-US" altLang="zh-CN" dirty="0" smtClean="0"/>
              <a:t>        </a:t>
            </a:r>
          </a:p>
          <a:p>
            <a:r>
              <a:rPr lang="en-US" altLang="zh-CN" dirty="0" smtClean="0"/>
              <a:t>        </a:t>
            </a:r>
            <a:r>
              <a:rPr lang="zh-CN" altLang="zh-CN" dirty="0" smtClean="0"/>
              <a:t>项目</a:t>
            </a:r>
            <a:r>
              <a:rPr lang="zh-CN" altLang="zh-CN" dirty="0"/>
              <a:t>风险管理有两种方法，即风险管理项目评估方法和旨在识别软件风险的分析</a:t>
            </a:r>
            <a:r>
              <a:rPr lang="zh-CN" altLang="zh-CN" dirty="0" smtClean="0"/>
              <a:t>过程。</a:t>
            </a:r>
            <a:endParaRPr lang="en-US" altLang="zh-CN" dirty="0" smtClean="0"/>
          </a:p>
          <a:p>
            <a:r>
              <a:rPr lang="en-US" altLang="zh-CN" dirty="0" smtClean="0"/>
              <a:t>        </a:t>
            </a:r>
            <a:r>
              <a:rPr lang="zh-CN" altLang="zh-CN" dirty="0" smtClean="0"/>
              <a:t>尽管</a:t>
            </a:r>
            <a:r>
              <a:rPr lang="zh-CN" altLang="zh-CN" dirty="0"/>
              <a:t>在软件项目管理方面进行了大量的研究和进展，软件开发项目仍然无法按时和按照预算交付可接受的</a:t>
            </a:r>
            <a:r>
              <a:rPr lang="zh-CN" altLang="zh-CN" dirty="0" smtClean="0"/>
              <a:t>系统。</a:t>
            </a:r>
            <a:r>
              <a:rPr lang="zh-CN" altLang="zh-CN" dirty="0"/>
              <a:t>因此，如果软件项目的复杂性和规模增加，管理软件开发风险变得更加</a:t>
            </a:r>
            <a:r>
              <a:rPr lang="zh-CN" altLang="zh-CN" dirty="0" smtClean="0"/>
              <a:t>困难。</a:t>
            </a:r>
            <a:r>
              <a:rPr lang="zh-CN" altLang="zh-CN" dirty="0"/>
              <a:t>此外，该优化方法已经用各种软件项目风险预测模型进行了</a:t>
            </a:r>
            <a:r>
              <a:rPr lang="zh-CN" altLang="zh-CN" dirty="0" smtClean="0"/>
              <a:t>测试。三</a:t>
            </a:r>
            <a:r>
              <a:rPr lang="zh-CN" altLang="zh-CN" dirty="0"/>
              <a:t>个风险管理</a:t>
            </a:r>
            <a:r>
              <a:rPr lang="zh-CN" altLang="zh-CN" dirty="0" smtClean="0"/>
              <a:t>步骤</a:t>
            </a:r>
            <a:r>
              <a:rPr lang="zh-CN" altLang="en-US" dirty="0" smtClean="0"/>
              <a:t>包括：</a:t>
            </a:r>
            <a:r>
              <a:rPr lang="zh-CN" altLang="zh-CN" dirty="0" smtClean="0"/>
              <a:t>风险</a:t>
            </a:r>
            <a:r>
              <a:rPr lang="zh-CN" altLang="zh-CN" dirty="0"/>
              <a:t>识别，风险降低和风险控制的风险</a:t>
            </a:r>
            <a:r>
              <a:rPr lang="zh-CN" altLang="zh-CN" dirty="0" smtClean="0"/>
              <a:t>管理系统。</a:t>
            </a:r>
            <a:r>
              <a:rPr lang="zh-CN" altLang="zh-CN" dirty="0"/>
              <a:t>此外，风险管理方法的实践需要增加额外的分析来识别，分析和评估结构性风险，以减轻软件风险和提供软件项目</a:t>
            </a:r>
            <a:r>
              <a:rPr lang="zh-CN" altLang="zh-CN" dirty="0" smtClean="0"/>
              <a:t>质量。</a:t>
            </a:r>
            <a:endParaRPr lang="en-US" altLang="zh-CN" dirty="0" smtClean="0"/>
          </a:p>
          <a:p>
            <a:r>
              <a:rPr lang="en-US" altLang="zh-CN" dirty="0" smtClean="0"/>
              <a:t>        </a:t>
            </a:r>
            <a:r>
              <a:rPr lang="zh-CN" altLang="zh-CN" dirty="0" smtClean="0"/>
              <a:t>另外</a:t>
            </a:r>
            <a:r>
              <a:rPr lang="zh-CN" altLang="zh-CN" dirty="0"/>
              <a:t>，</a:t>
            </a:r>
            <a:r>
              <a:rPr lang="en-US" altLang="zh-CN" dirty="0" smtClean="0"/>
              <a:t>Boehm</a:t>
            </a:r>
            <a:r>
              <a:rPr lang="zh-CN" altLang="zh-CN" dirty="0" smtClean="0"/>
              <a:t>提出</a:t>
            </a:r>
            <a:r>
              <a:rPr lang="zh-CN" altLang="zh-CN" dirty="0"/>
              <a:t>的风险管理方法主要采用积极主动，集成化，系统化和规范化的风险管理方法来管理软件项目风险</a:t>
            </a:r>
            <a:r>
              <a:rPr lang="zh-CN" altLang="zh-CN" dirty="0" smtClean="0"/>
              <a:t>。</a:t>
            </a:r>
            <a:r>
              <a:rPr lang="en-US" altLang="zh-CN" dirty="0" smtClean="0"/>
              <a:t>Boehm</a:t>
            </a:r>
            <a:r>
              <a:rPr lang="zh-CN" altLang="zh-CN" dirty="0" smtClean="0"/>
              <a:t>阶段</a:t>
            </a:r>
            <a:r>
              <a:rPr lang="zh-CN" altLang="zh-CN" dirty="0"/>
              <a:t>如风险识别，风险分析和风险优先级</a:t>
            </a:r>
            <a:r>
              <a:rPr lang="en-US" altLang="zh-CN" dirty="0"/>
              <a:t>;</a:t>
            </a:r>
            <a:r>
              <a:rPr lang="zh-CN" altLang="zh-CN" dirty="0"/>
              <a:t>风险控制阶段作为风险规划，风险解决和风险</a:t>
            </a:r>
            <a:r>
              <a:rPr lang="zh-CN" altLang="zh-CN" dirty="0" smtClean="0"/>
              <a:t>监控。</a:t>
            </a:r>
            <a:endParaRPr lang="zh-CN" altLang="zh-CN" dirty="0"/>
          </a:p>
          <a:p>
            <a:endParaRPr lang="zh-CN" altLang="zh-CN" dirty="0"/>
          </a:p>
        </p:txBody>
      </p:sp>
    </p:spTree>
    <p:extLst>
      <p:ext uri="{BB962C8B-B14F-4D97-AF65-F5344CB8AC3E}">
        <p14:creationId xmlns:p14="http://schemas.microsoft.com/office/powerpoint/2010/main" val="257581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确定风险影响值</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48802" y="1561461"/>
            <a:ext cx="7047233" cy="2031325"/>
          </a:xfrm>
          <a:prstGeom prst="rect">
            <a:avLst/>
          </a:prstGeom>
        </p:spPr>
        <p:txBody>
          <a:bodyPr wrap="square">
            <a:spAutoFit/>
          </a:bodyPr>
          <a:lstStyle/>
          <a:p>
            <a:r>
              <a:rPr lang="en-US" altLang="zh-CN" dirty="0" smtClean="0"/>
              <a:t>         </a:t>
            </a:r>
            <a:r>
              <a:rPr lang="zh-CN" altLang="zh-CN" dirty="0" smtClean="0"/>
              <a:t>上面</a:t>
            </a:r>
            <a:r>
              <a:rPr lang="zh-CN" altLang="zh-CN" dirty="0"/>
              <a:t>所讨论的这些方法和方法并不关注基于定量和挖掘技术来预测软件项目可靠性的软件风险。此外，基于管理软件风险的技术，软件开发生命周期与真正的软件风险管理阶段之间没有整合。因此，以前对软件风险管理方法的研究仅限于阶段和技术，因此不能在软件开发生命周期中的软件风险因素与风险管理技术之间建立联系以降低风险。但是，他们都没有使用建模方法来减轻软件开发中的失败风险。本研究试图回顾成功软件项目的建模软件风险管理。</a:t>
            </a:r>
            <a:endParaRPr lang="zh-CN" altLang="en-US" dirty="0"/>
          </a:p>
        </p:txBody>
      </p:sp>
    </p:spTree>
    <p:extLst>
      <p:ext uri="{BB962C8B-B14F-4D97-AF65-F5344CB8AC3E}">
        <p14:creationId xmlns:p14="http://schemas.microsoft.com/office/powerpoint/2010/main" val="60433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质量风险模型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4</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206026" y="1466272"/>
            <a:ext cx="6824711" cy="3693319"/>
          </a:xfrm>
          <a:prstGeom prst="rect">
            <a:avLst/>
          </a:prstGeom>
        </p:spPr>
        <p:txBody>
          <a:bodyPr wrap="square">
            <a:spAutoFit/>
          </a:bodyPr>
          <a:lstStyle/>
          <a:p>
            <a:r>
              <a:rPr lang="en-US" altLang="zh-CN" dirty="0" smtClean="0"/>
              <a:t>        </a:t>
            </a:r>
            <a:r>
              <a:rPr lang="zh-CN" altLang="zh-CN" dirty="0" smtClean="0"/>
              <a:t>使用</a:t>
            </a:r>
            <a:r>
              <a:rPr lang="zh-CN" altLang="zh-CN" dirty="0"/>
              <a:t>卡方（χ</a:t>
            </a:r>
            <a:r>
              <a:rPr lang="en-US" altLang="zh-CN" dirty="0"/>
              <a:t>2</a:t>
            </a:r>
            <a:r>
              <a:rPr lang="zh-CN" altLang="zh-CN" dirty="0"/>
              <a:t>）检验来控制软件项目中的</a:t>
            </a:r>
            <a:r>
              <a:rPr lang="zh-CN" altLang="zh-CN" dirty="0" smtClean="0"/>
              <a:t>风险。通过</a:t>
            </a:r>
            <a:r>
              <a:rPr lang="zh-CN" altLang="zh-CN" dirty="0"/>
              <a:t>回归测试和软件过程改进来降低风险的新技术被用来管理软件项目中的风险，效应大小</a:t>
            </a:r>
            <a:r>
              <a:rPr lang="zh-CN" altLang="zh-CN" dirty="0" smtClean="0"/>
              <a:t>测试</a:t>
            </a:r>
            <a:r>
              <a:rPr lang="en-US" altLang="zh-CN" dirty="0" smtClean="0"/>
              <a:t> </a:t>
            </a:r>
            <a:r>
              <a:rPr lang="zh-CN" altLang="zh-CN" dirty="0" smtClean="0"/>
              <a:t>。</a:t>
            </a:r>
            <a:r>
              <a:rPr lang="zh-CN" altLang="zh-CN" dirty="0"/>
              <a:t>此外，在评估</a:t>
            </a:r>
            <a:r>
              <a:rPr lang="en-US" altLang="zh-CN" dirty="0"/>
              <a:t>IT</a:t>
            </a:r>
            <a:r>
              <a:rPr lang="zh-CN" altLang="zh-CN" dirty="0"/>
              <a:t>软件项目中影响质量的风险的同时，我们提高了参与公司软件项目的质量</a:t>
            </a:r>
            <a:r>
              <a:rPr lang="zh-CN" altLang="zh-CN" dirty="0" smtClean="0"/>
              <a:t>。</a:t>
            </a:r>
            <a:r>
              <a:rPr lang="zh-CN" altLang="zh-CN" dirty="0"/>
              <a:t>使用逐步回归技术来管理软件项目中的风险。这些测试使用回归分析进行比较，以控制与每个风险因素，以确定它们是否有效减轻每个风险因素实施</a:t>
            </a:r>
            <a:r>
              <a:rPr lang="zh-CN" altLang="zh-CN" dirty="0" smtClean="0"/>
              <a:t>阶段的</a:t>
            </a:r>
            <a:r>
              <a:rPr lang="zh-CN" altLang="zh-CN" dirty="0"/>
              <a:t>发生</a:t>
            </a:r>
            <a:r>
              <a:rPr lang="zh-CN" altLang="zh-CN" dirty="0" smtClean="0"/>
              <a:t>。</a:t>
            </a:r>
            <a:endParaRPr lang="en-US" altLang="zh-CN" dirty="0" smtClean="0"/>
          </a:p>
          <a:p>
            <a:r>
              <a:rPr lang="en-US" altLang="zh-CN" dirty="0" smtClean="0"/>
              <a:t>        </a:t>
            </a:r>
            <a:r>
              <a:rPr lang="zh-CN" altLang="zh-CN" dirty="0" smtClean="0"/>
              <a:t>典型</a:t>
            </a:r>
            <a:r>
              <a:rPr lang="zh-CN" altLang="zh-CN" dirty="0"/>
              <a:t>的风险管理是识别风险，通常涉及清单，问卷或头脑风暴会议。此外，模糊方法开发了一个有效的算法，以提高决策的质量和有效性。所提出的方法使用涉及伊朗建筑公司的真实案例进行了展示，该方法可以成功</a:t>
            </a:r>
            <a:r>
              <a:rPr lang="zh-CN" altLang="zh-CN" dirty="0" smtClean="0"/>
              <a:t>区分。</a:t>
            </a:r>
            <a:r>
              <a:rPr lang="zh-CN" altLang="zh-CN" dirty="0"/>
              <a:t>引入线性逐步判别分析模型预测软件分析开发过程中的软件风险。这些方法被用来通过使用控制技术来测量和预测</a:t>
            </a:r>
            <a:r>
              <a:rPr lang="zh-CN" altLang="zh-CN" dirty="0" smtClean="0"/>
              <a:t>风险。</a:t>
            </a:r>
            <a:endParaRPr lang="zh-CN" altLang="zh-CN" dirty="0"/>
          </a:p>
          <a:p>
            <a:endParaRPr lang="zh-CN" altLang="en-US" dirty="0"/>
          </a:p>
        </p:txBody>
      </p:sp>
    </p:spTree>
    <p:extLst>
      <p:ext uri="{BB962C8B-B14F-4D97-AF65-F5344CB8AC3E}">
        <p14:creationId xmlns:p14="http://schemas.microsoft.com/office/powerpoint/2010/main" val="102747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质量风险模型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4</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206026" y="1466272"/>
            <a:ext cx="6824711" cy="3139321"/>
          </a:xfrm>
          <a:prstGeom prst="rect">
            <a:avLst/>
          </a:prstGeom>
        </p:spPr>
        <p:txBody>
          <a:bodyPr wrap="square">
            <a:spAutoFit/>
          </a:bodyPr>
          <a:lstStyle/>
          <a:p>
            <a:r>
              <a:rPr lang="en-US" altLang="zh-CN" dirty="0" smtClean="0"/>
              <a:t>        </a:t>
            </a:r>
            <a:r>
              <a:rPr lang="zh-CN" altLang="zh-CN" dirty="0" smtClean="0"/>
              <a:t>定量</a:t>
            </a:r>
            <a:r>
              <a:rPr lang="zh-CN" altLang="zh-CN" dirty="0"/>
              <a:t>方法确定发生概率及其后果软件风险。为了给这些技术提供失败评级，我们通常从历史数据或专家意见中获取数据。然而，它的目的是引入线性逐步判别分析模型来预测软件分析开发过程中的软件</a:t>
            </a:r>
            <a:r>
              <a:rPr lang="zh-CN" altLang="zh-CN" dirty="0" smtClean="0"/>
              <a:t>风险。</a:t>
            </a:r>
            <a:r>
              <a:rPr lang="zh-CN" altLang="zh-CN" dirty="0"/>
              <a:t>此外，提出了判别分析（</a:t>
            </a:r>
            <a:r>
              <a:rPr lang="en-US" altLang="zh-CN" dirty="0"/>
              <a:t>DA</a:t>
            </a:r>
            <a:r>
              <a:rPr lang="zh-CN" altLang="zh-CN" dirty="0"/>
              <a:t>）技术来分类和管理软件规划开发过程中的风险。而且，这些技术被用来测试每</a:t>
            </a:r>
            <a:r>
              <a:rPr lang="en-US" altLang="zh-CN" dirty="0"/>
              <a:t>​​</a:t>
            </a:r>
            <a:r>
              <a:rPr lang="zh-CN" altLang="zh-CN" dirty="0"/>
              <a:t>个风险的控制，以确定和分类它们是否有效地减轻了每个风险规划因素的</a:t>
            </a:r>
            <a:r>
              <a:rPr lang="zh-CN" altLang="zh-CN" dirty="0" smtClean="0"/>
              <a:t>发生。</a:t>
            </a:r>
            <a:r>
              <a:rPr lang="zh-CN" altLang="zh-CN" dirty="0"/>
              <a:t>根据</a:t>
            </a:r>
            <a:r>
              <a:rPr lang="zh-CN" altLang="zh-CN" dirty="0" smtClean="0"/>
              <a:t>文献，</a:t>
            </a:r>
            <a:r>
              <a:rPr lang="zh-CN" altLang="zh-CN" dirty="0"/>
              <a:t>提出了风险管理支持工具，详细描述了其功能和用户界面外观，并提供了一些设计和实现细节。该工具特别提供了交互式回答在线清单和定性风险评估的自动风险识别。风险评估模型，方法和技术被广泛用于控制软件开发中的</a:t>
            </a:r>
            <a:r>
              <a:rPr lang="zh-CN" altLang="zh-CN" dirty="0" smtClean="0"/>
              <a:t>风险。</a:t>
            </a:r>
            <a:endParaRPr lang="zh-CN" altLang="zh-CN" dirty="0"/>
          </a:p>
          <a:p>
            <a:endParaRPr lang="zh-CN" altLang="en-US" dirty="0"/>
          </a:p>
        </p:txBody>
      </p:sp>
    </p:spTree>
    <p:extLst>
      <p:ext uri="{BB962C8B-B14F-4D97-AF65-F5344CB8AC3E}">
        <p14:creationId xmlns:p14="http://schemas.microsoft.com/office/powerpoint/2010/main" val="60740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智能风险模型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4</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206026" y="1466272"/>
            <a:ext cx="6824711" cy="2862322"/>
          </a:xfrm>
          <a:prstGeom prst="rect">
            <a:avLst/>
          </a:prstGeom>
        </p:spPr>
        <p:txBody>
          <a:bodyPr wrap="square">
            <a:spAutoFit/>
          </a:bodyPr>
          <a:lstStyle/>
          <a:p>
            <a:r>
              <a:rPr lang="en-US" altLang="zh-CN" dirty="0" smtClean="0"/>
              <a:t>        </a:t>
            </a:r>
            <a:r>
              <a:rPr lang="zh-CN" altLang="zh-CN" dirty="0" smtClean="0"/>
              <a:t>目前</a:t>
            </a:r>
            <a:r>
              <a:rPr lang="zh-CN" altLang="zh-CN" dirty="0"/>
              <a:t>有许多风险分析技术用于评估和估计软件风险，但选择合适的模型来降低软件风险是非常重要</a:t>
            </a:r>
            <a:r>
              <a:rPr lang="zh-CN" altLang="zh-CN" dirty="0" smtClean="0"/>
              <a:t>的。</a:t>
            </a:r>
            <a:r>
              <a:rPr lang="zh-CN" altLang="zh-CN" dirty="0"/>
              <a:t>并行同步工程资源</a:t>
            </a:r>
            <a:r>
              <a:rPr lang="zh-CN" altLang="zh-CN" dirty="0" smtClean="0"/>
              <a:t>视图是</a:t>
            </a:r>
            <a:r>
              <a:rPr lang="zh-CN" altLang="zh-CN" dirty="0"/>
              <a:t>基于项目管理技术的智能知识开发的，也可以用作风险</a:t>
            </a:r>
            <a:r>
              <a:rPr lang="zh-CN" altLang="zh-CN" dirty="0" smtClean="0"/>
              <a:t>管理系统。</a:t>
            </a:r>
            <a:r>
              <a:rPr lang="zh-CN" altLang="zh-CN" dirty="0"/>
              <a:t>另外，采用模糊多元回归分析技术对软件项目风险进行管理的新型挖掘技术。然而，采用模糊多元回归分析技术进行这些采矿试验，将风险管理技术与每个软件风险因素进行比较，以确定它们是否有效减轻每个软件风险因素的</a:t>
            </a:r>
            <a:r>
              <a:rPr lang="zh-CN" altLang="zh-CN" dirty="0" smtClean="0"/>
              <a:t>发生。</a:t>
            </a:r>
            <a:r>
              <a:rPr lang="zh-CN" altLang="zh-CN" dirty="0"/>
              <a:t>本文旨在介绍确定模糊和逐步回归是否有效减少实施阶段发生软件风险因素的</a:t>
            </a:r>
            <a:r>
              <a:rPr lang="zh-CN" altLang="zh-CN" dirty="0" smtClean="0"/>
              <a:t>新技术。</a:t>
            </a:r>
            <a:r>
              <a:rPr lang="zh-CN" altLang="zh-CN" dirty="0"/>
              <a:t>相关方法用一个特殊的模糊算子描述，即一个双</a:t>
            </a:r>
            <a:r>
              <a:rPr lang="zh-CN" altLang="zh-CN" dirty="0" smtClean="0"/>
              <a:t>加性</a:t>
            </a:r>
            <a:r>
              <a:rPr lang="en-US" altLang="zh-CN" dirty="0" err="1" smtClean="0"/>
              <a:t>Choquet</a:t>
            </a:r>
            <a:r>
              <a:rPr lang="zh-CN" altLang="zh-CN" dirty="0" smtClean="0"/>
              <a:t>积分</a:t>
            </a:r>
            <a:r>
              <a:rPr lang="zh-CN" altLang="zh-CN" dirty="0"/>
              <a:t>，它允许对软件风险的重要性和相互作用的不同影响进行</a:t>
            </a:r>
            <a:r>
              <a:rPr lang="zh-CN" altLang="zh-CN" dirty="0" smtClean="0"/>
              <a:t>建模。</a:t>
            </a:r>
            <a:endParaRPr lang="zh-CN" altLang="en-US" dirty="0"/>
          </a:p>
        </p:txBody>
      </p:sp>
    </p:spTree>
    <p:extLst>
      <p:ext uri="{BB962C8B-B14F-4D97-AF65-F5344CB8AC3E}">
        <p14:creationId xmlns:p14="http://schemas.microsoft.com/office/powerpoint/2010/main" val="186125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智能风险模型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51330" y="1663303"/>
            <a:ext cx="7570304" cy="3416320"/>
          </a:xfrm>
          <a:prstGeom prst="rect">
            <a:avLst/>
          </a:prstGeom>
        </p:spPr>
        <p:txBody>
          <a:bodyPr wrap="square">
            <a:spAutoFit/>
          </a:bodyPr>
          <a:lstStyle/>
          <a:p>
            <a:r>
              <a:rPr lang="en-US" altLang="zh-CN" dirty="0" smtClean="0"/>
              <a:t>        </a:t>
            </a:r>
            <a:r>
              <a:rPr lang="zh-CN" altLang="zh-CN" dirty="0" smtClean="0"/>
              <a:t>然而</a:t>
            </a:r>
            <a:r>
              <a:rPr lang="zh-CN" altLang="zh-CN" dirty="0"/>
              <a:t>，模糊多元回归分析建模技术被用来识别有效减少每个软件实施风险发生的风险管理</a:t>
            </a:r>
            <a:r>
              <a:rPr lang="zh-CN" altLang="zh-CN" dirty="0" smtClean="0"/>
              <a:t>技术。</a:t>
            </a:r>
            <a:r>
              <a:rPr lang="zh-CN" altLang="zh-CN" dirty="0"/>
              <a:t>此外，新的挖掘技术采用模糊概念的模糊多元回归分析技术来管理软件项目中的软件风险，并通过软件过程改进来降低</a:t>
            </a:r>
            <a:r>
              <a:rPr lang="zh-CN" altLang="zh-CN" dirty="0" smtClean="0"/>
              <a:t>风险。</a:t>
            </a:r>
            <a:r>
              <a:rPr lang="zh-CN" altLang="zh-CN" dirty="0"/>
              <a:t>另外，我们提出了一种新的技术，可以研究不同的控制因素和不同的风险因素对软件项目风险的影响。从文献的观察总结，大多数文章谈论方法学，没有结构技术，非常重要的管理软件项目的风险。同时也发现很少有研究将软件开发生命周期阶段，风险管理方法论和三类技术进行了讨论。通过对文献综述的研究，大多数文章都把重点放在传统技术上来识别软件风险，但是我们认为，软件项目经理必须在整个软件项目生命周期中根据软件风险方法论的实践来使用和整合技术。另一方面，定量风险技术中的一些文章集中在测试，维护，代码，成本等一个阶段，忽略了用新技术来估计风险和分析风险的阶段</a:t>
            </a:r>
            <a:r>
              <a:rPr lang="en-US" altLang="zh-CN" dirty="0"/>
              <a:t>;</a:t>
            </a:r>
            <a:r>
              <a:rPr lang="zh-CN" altLang="zh-CN" dirty="0"/>
              <a:t>也许管理者使用更多的技术来降低风险。</a:t>
            </a:r>
            <a:endParaRPr lang="zh-CN" altLang="en-US" dirty="0"/>
          </a:p>
        </p:txBody>
      </p:sp>
    </p:spTree>
    <p:extLst>
      <p:ext uri="{BB962C8B-B14F-4D97-AF65-F5344CB8AC3E}">
        <p14:creationId xmlns:p14="http://schemas.microsoft.com/office/powerpoint/2010/main" val="125961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智能风险模型</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143000" y="1466272"/>
            <a:ext cx="7315200" cy="4801314"/>
          </a:xfrm>
          <a:prstGeom prst="rect">
            <a:avLst/>
          </a:prstGeom>
        </p:spPr>
        <p:txBody>
          <a:bodyPr wrap="square">
            <a:spAutoFit/>
          </a:bodyPr>
          <a:lstStyle/>
          <a:p>
            <a:r>
              <a:rPr lang="en-US" altLang="zh-CN" dirty="0" smtClean="0"/>
              <a:t>        </a:t>
            </a:r>
            <a:r>
              <a:rPr lang="zh-CN" altLang="zh-CN" dirty="0" smtClean="0"/>
              <a:t>以前</a:t>
            </a:r>
            <a:r>
              <a:rPr lang="zh-CN" altLang="zh-CN" dirty="0"/>
              <a:t>的研究表明，软件项目中的风险缓解分为三类，即定性，定量和智能方法。首先，定量风险是建立在统计方法的基础之上的，这些统计方法涉及风险的准确度量或导致定量的投入，这有助于形成一个回归模型，以了解软件项目风险因素如何影响项目</a:t>
            </a:r>
            <a:r>
              <a:rPr lang="zh-CN" altLang="zh-CN" dirty="0" smtClean="0"/>
              <a:t>成功。</a:t>
            </a:r>
            <a:endParaRPr lang="en-US" altLang="zh-CN" dirty="0" smtClean="0"/>
          </a:p>
          <a:p>
            <a:r>
              <a:rPr lang="en-US" altLang="zh-CN" dirty="0"/>
              <a:t> </a:t>
            </a:r>
            <a:r>
              <a:rPr lang="en-US" altLang="zh-CN" dirty="0" smtClean="0"/>
              <a:t>       </a:t>
            </a:r>
            <a:r>
              <a:rPr lang="zh-CN" altLang="zh-CN" dirty="0" smtClean="0"/>
              <a:t>定性</a:t>
            </a:r>
            <a:r>
              <a:rPr lang="zh-CN" altLang="zh-CN" dirty="0"/>
              <a:t>风险技术以软件管理者使用情景分析，德尔菲分析，头脑风暴会议和其他主观方法来减轻风险的方式表达主观意见或自我判断。最后，智能方法是一种从数据中识别风险的新方法，这些数据创建数据之间的关系并从中找到最佳结果。这包括模拟分析，模糊逻辑模型，模糊多元回归分析，神经网络模型，遗传算法和启发式算法等技术。然而，逐步多元回归分析和模糊多元回归分析等预测技术用于软件开发生命周期中的软件风险与风险管理方法中的风险管理技术之间的缓解和建模</a:t>
            </a:r>
            <a:r>
              <a:rPr lang="zh-CN" altLang="zh-CN" dirty="0" smtClean="0"/>
              <a:t>。没有</a:t>
            </a:r>
            <a:r>
              <a:rPr lang="zh-CN" altLang="zh-CN" dirty="0"/>
              <a:t>软件可以清楚地计算模糊回归分析，并结合线性和非线性</a:t>
            </a:r>
            <a:r>
              <a:rPr lang="zh-CN" altLang="zh-CN" dirty="0" smtClean="0"/>
              <a:t>技术。</a:t>
            </a:r>
            <a:r>
              <a:rPr lang="zh-CN" altLang="zh-CN" dirty="0"/>
              <a:t>不幸的是，没有软件包含采矿和统计技术来减轻软件项目中的</a:t>
            </a:r>
            <a:r>
              <a:rPr lang="zh-CN" altLang="zh-CN" dirty="0" smtClean="0"/>
              <a:t>风险。</a:t>
            </a:r>
            <a:r>
              <a:rPr lang="zh-CN" altLang="zh-CN" dirty="0"/>
              <a:t>我们可以使用其他技术来管理和减轻软件项目风险，如神经网络，遗传算法，贝叶斯统计和其他人工智能</a:t>
            </a:r>
            <a:r>
              <a:rPr lang="zh-CN" altLang="zh-CN" dirty="0" smtClean="0"/>
              <a:t>技术。</a:t>
            </a:r>
            <a:r>
              <a:rPr lang="zh-CN" altLang="zh-CN" dirty="0"/>
              <a:t>最后，许多作者定义了风险管理，</a:t>
            </a:r>
            <a:r>
              <a:rPr lang="zh-CN" altLang="zh-CN" dirty="0" smtClean="0"/>
              <a:t>但是</a:t>
            </a:r>
            <a:r>
              <a:rPr lang="zh-CN" altLang="en-US" dirty="0" smtClean="0"/>
              <a:t>需要</a:t>
            </a:r>
            <a:r>
              <a:rPr lang="zh-CN" altLang="zh-CN" dirty="0" smtClean="0"/>
              <a:t>复杂</a:t>
            </a:r>
            <a:r>
              <a:rPr lang="zh-CN" altLang="zh-CN" dirty="0"/>
              <a:t>的实践来衡量软件风险影响的可能性，并确定适当的风险管理技术，特别是在软件开发项目</a:t>
            </a:r>
            <a:r>
              <a:rPr lang="zh-CN" altLang="zh-CN" dirty="0" smtClean="0"/>
              <a:t>中。</a:t>
            </a:r>
            <a:endParaRPr lang="zh-CN" altLang="en-US" dirty="0"/>
          </a:p>
        </p:txBody>
      </p:sp>
    </p:spTree>
    <p:extLst>
      <p:ext uri="{BB962C8B-B14F-4D97-AF65-F5344CB8AC3E}">
        <p14:creationId xmlns:p14="http://schemas.microsoft.com/office/powerpoint/2010/main" val="195854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结论</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072433" y="2110979"/>
            <a:ext cx="6999133" cy="1754326"/>
          </a:xfrm>
          <a:prstGeom prst="rect">
            <a:avLst/>
          </a:prstGeom>
        </p:spPr>
        <p:txBody>
          <a:bodyPr wrap="square">
            <a:spAutoFit/>
          </a:bodyPr>
          <a:lstStyle/>
          <a:p>
            <a:r>
              <a:rPr lang="en-US" altLang="zh-CN" dirty="0" smtClean="0"/>
              <a:t>        </a:t>
            </a:r>
            <a:r>
              <a:rPr lang="zh-CN" altLang="zh-CN" dirty="0" smtClean="0"/>
              <a:t>大多数</a:t>
            </a:r>
            <a:r>
              <a:rPr lang="zh-CN" altLang="zh-CN" dirty="0"/>
              <a:t>文章都将传统的技术和模型集中在识别软件风险上，但我们认为，软件项目经理必须在整个软件项目生命周期中根据软件风险方法实践来使用和整合技术。 另一方面，定量或智能风险模型中的一些文章集中在测试，分析，规划，设计，维护，代码，成本等一个阶段，而忽略了一个阶段，用新的技术来估计风险和分析风险</a:t>
            </a:r>
            <a:r>
              <a:rPr lang="en-US" altLang="zh-CN" dirty="0"/>
              <a:t>; </a:t>
            </a:r>
            <a:r>
              <a:rPr lang="zh-CN" altLang="zh-CN" dirty="0"/>
              <a:t>也许软件经理使用更多技术来降低风险。</a:t>
            </a:r>
            <a:endParaRPr lang="zh-CN" altLang="en-US" dirty="0"/>
          </a:p>
        </p:txBody>
      </p:sp>
    </p:spTree>
    <p:extLst>
      <p:ext uri="{BB962C8B-B14F-4D97-AF65-F5344CB8AC3E}">
        <p14:creationId xmlns:p14="http://schemas.microsoft.com/office/powerpoint/2010/main" val="350533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3600400" cy="400110"/>
          </a:xfrm>
          <a:prstGeom prst="rect">
            <a:avLst/>
          </a:prstGeom>
          <a:noFill/>
        </p:spPr>
        <p:txBody>
          <a:bodyPr wrap="square" rtlCol="0">
            <a:spAutoFit/>
          </a:bodyPr>
          <a:lstStyle/>
          <a:p>
            <a:r>
              <a:rPr lang="zh-CN" altLang="en-US" sz="2000" b="1" smtClean="0">
                <a:latin typeface="微软雅黑" pitchFamily="34" charset="-122"/>
                <a:ea typeface="微软雅黑" pitchFamily="34" charset="-122"/>
              </a:rPr>
              <a:t>软件风险管理关键技术分析</a:t>
            </a:r>
            <a:endParaRPr lang="zh-CN" altLang="en-US" sz="2000" b="1" dirty="0">
              <a:latin typeface="微软雅黑" pitchFamily="34" charset="-122"/>
              <a:ea typeface="微软雅黑" pitchFamily="34" charset="-122"/>
            </a:endParaRP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zh-CN" altLang="en-US" sz="3600" b="1" dirty="0" smtClean="0">
                  <a:solidFill>
                    <a:schemeClr val="bg1"/>
                  </a:solidFill>
                  <a:latin typeface="微软雅黑" pitchFamily="34" charset="-122"/>
                  <a:ea typeface="微软雅黑" pitchFamily="34" charset="-122"/>
                </a:rPr>
                <a:t>目  录</a:t>
              </a:r>
              <a:endParaRPr lang="en-US" altLang="zh-CN" sz="3600" b="1" dirty="0" smtClean="0">
                <a:solidFill>
                  <a:schemeClr val="bg1"/>
                </a:solidFill>
                <a:latin typeface="微软雅黑" pitchFamily="34" charset="-122"/>
                <a:ea typeface="微软雅黑" pitchFamily="34" charset="-122"/>
              </a:endParaRPr>
            </a:p>
            <a:p>
              <a:pPr algn="ctr"/>
              <a:r>
                <a:rPr lang="en-US" altLang="zh-CN" sz="1600" b="1" dirty="0" smtClean="0">
                  <a:solidFill>
                    <a:schemeClr val="bg1"/>
                  </a:solidFill>
                  <a:latin typeface="微软雅黑" pitchFamily="34" charset="-122"/>
                  <a:ea typeface="微软雅黑" pitchFamily="34" charset="-122"/>
                </a:rPr>
                <a:t>CONTENTS</a:t>
              </a:r>
            </a:p>
          </p:txBody>
        </p:sp>
      </p:grpSp>
      <p:grpSp>
        <p:nvGrpSpPr>
          <p:cNvPr id="19" name="组合 18"/>
          <p:cNvGrpSpPr/>
          <p:nvPr/>
        </p:nvGrpSpPr>
        <p:grpSpPr>
          <a:xfrm>
            <a:off x="3171799" y="1452158"/>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100230"/>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2765986"/>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3432438"/>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080510"/>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1522103"/>
            <a:ext cx="334237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170175"/>
            <a:ext cx="3758077"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确定风险类型及可能发生的阶段</a:t>
            </a:r>
            <a:endParaRPr lang="zh-CN" altLang="en-US" sz="2000" dirty="0">
              <a:latin typeface="微软雅黑" pitchFamily="34" charset="-122"/>
              <a:ea typeface="微软雅黑" pitchFamily="34" charset="-122"/>
            </a:endParaRPr>
          </a:p>
        </p:txBody>
      </p:sp>
      <p:sp>
        <p:nvSpPr>
          <p:cNvPr id="36" name="TextBox 33"/>
          <p:cNvSpPr txBox="1"/>
          <p:nvPr/>
        </p:nvSpPr>
        <p:spPr>
          <a:xfrm>
            <a:off x="3808914" y="2835931"/>
            <a:ext cx="334237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确定风险发生概率</a:t>
            </a:r>
            <a:endParaRPr lang="zh-CN" altLang="en-US" sz="2000" dirty="0">
              <a:latin typeface="微软雅黑" pitchFamily="34" charset="-122"/>
              <a:ea typeface="微软雅黑" pitchFamily="34" charset="-122"/>
            </a:endParaRPr>
          </a:p>
        </p:txBody>
      </p:sp>
      <p:sp>
        <p:nvSpPr>
          <p:cNvPr id="37" name="TextBox 34"/>
          <p:cNvSpPr txBox="1"/>
          <p:nvPr/>
        </p:nvSpPr>
        <p:spPr>
          <a:xfrm>
            <a:off x="3808914" y="3502383"/>
            <a:ext cx="334237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确定风险影响值</a:t>
            </a:r>
            <a:endParaRPr lang="zh-CN" altLang="en-US" sz="2000" dirty="0">
              <a:latin typeface="微软雅黑" pitchFamily="34" charset="-122"/>
              <a:ea typeface="微软雅黑" pitchFamily="34" charset="-122"/>
            </a:endParaRPr>
          </a:p>
        </p:txBody>
      </p:sp>
      <p:sp>
        <p:nvSpPr>
          <p:cNvPr id="38" name="TextBox 35"/>
          <p:cNvSpPr txBox="1"/>
          <p:nvPr/>
        </p:nvSpPr>
        <p:spPr>
          <a:xfrm>
            <a:off x="3808914" y="4150455"/>
            <a:ext cx="334237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确定风险迫切性</a:t>
            </a:r>
            <a:endParaRPr lang="zh-CN" altLang="en-US" sz="2000" dirty="0">
              <a:latin typeface="微软雅黑" pitchFamily="34" charset="-122"/>
              <a:ea typeface="微软雅黑" pitchFamily="34" charset="-122"/>
            </a:endParaRPr>
          </a:p>
        </p:txBody>
      </p:sp>
      <p:grpSp>
        <p:nvGrpSpPr>
          <p:cNvPr id="39" name="组合 38"/>
          <p:cNvGrpSpPr/>
          <p:nvPr/>
        </p:nvGrpSpPr>
        <p:grpSpPr>
          <a:xfrm>
            <a:off x="3171799" y="4728582"/>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4798527"/>
            <a:ext cx="334237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确定风险值及跟踪要求</a:t>
            </a:r>
            <a:endParaRPr lang="zh-CN" altLang="en-US" sz="2000" dirty="0">
              <a:latin typeface="微软雅黑" pitchFamily="34" charset="-122"/>
              <a:ea typeface="微软雅黑" pitchFamily="34" charset="-122"/>
            </a:endParaRPr>
          </a:p>
        </p:txBody>
      </p:sp>
      <p:grpSp>
        <p:nvGrpSpPr>
          <p:cNvPr id="43" name="组合 42"/>
          <p:cNvGrpSpPr/>
          <p:nvPr/>
        </p:nvGrpSpPr>
        <p:grpSpPr>
          <a:xfrm>
            <a:off x="3171799" y="5366180"/>
            <a:ext cx="604868" cy="540000"/>
            <a:chOff x="4022431" y="654654"/>
            <a:chExt cx="604868" cy="540000"/>
          </a:xfrm>
          <a:solidFill>
            <a:srgbClr val="0070C0"/>
          </a:solidFill>
        </p:grpSpPr>
        <p:sp>
          <p:nvSpPr>
            <p:cNvPr id="44" name="六边形 43"/>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5"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7</a:t>
              </a:r>
              <a:endParaRPr lang="zh-CN" altLang="en-US" sz="2000" b="1" dirty="0">
                <a:solidFill>
                  <a:schemeClr val="bg1"/>
                </a:solidFill>
                <a:latin typeface="微软雅黑" pitchFamily="34" charset="-122"/>
                <a:ea typeface="微软雅黑" pitchFamily="34" charset="-122"/>
              </a:endParaRPr>
            </a:p>
          </p:txBody>
        </p:sp>
      </p:grpSp>
      <p:sp>
        <p:nvSpPr>
          <p:cNvPr id="46" name="TextBox 35"/>
          <p:cNvSpPr txBox="1"/>
          <p:nvPr/>
        </p:nvSpPr>
        <p:spPr>
          <a:xfrm>
            <a:off x="3808914" y="5436125"/>
            <a:ext cx="334237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风险跟踪和管理</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156122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additive="base">
                                        <p:cTn id="10" dur="500" fill="hold"/>
                                        <p:tgtEl>
                                          <p:spTgt spid="16"/>
                                        </p:tgtEl>
                                        <p:attrNameLst>
                                          <p:attrName>ppt_x</p:attrName>
                                        </p:attrNameLst>
                                      </p:cBhvr>
                                      <p:tavLst>
                                        <p:tav tm="0">
                                          <p:val>
                                            <p:strVal val="0-#ppt_w/2"/>
                                          </p:val>
                                        </p:tav>
                                        <p:tav tm="100000">
                                          <p:val>
                                            <p:strVal val="#ppt_x"/>
                                          </p:val>
                                        </p:tav>
                                      </p:tavLst>
                                    </p:anim>
                                    <p:anim calcmode="lin" valueType="num">
                                      <p:cBhvr additive="base">
                                        <p:cTn id="11" dur="500" fill="hold"/>
                                        <p:tgtEl>
                                          <p:spTgt spid="1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37"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anim calcmode="lin" valueType="num">
                                      <p:cBhvr>
                                        <p:cTn id="16" dur="500" fill="hold"/>
                                        <p:tgtEl>
                                          <p:spTgt spid="19"/>
                                        </p:tgtEl>
                                        <p:attrNameLst>
                                          <p:attrName>ppt_x</p:attrName>
                                        </p:attrNameLst>
                                      </p:cBhvr>
                                      <p:tavLst>
                                        <p:tav tm="0">
                                          <p:val>
                                            <p:strVal val="#ppt_x"/>
                                          </p:val>
                                        </p:tav>
                                        <p:tav tm="100000">
                                          <p:val>
                                            <p:strVal val="#ppt_x"/>
                                          </p:val>
                                        </p:tav>
                                      </p:tavLst>
                                    </p:anim>
                                    <p:anim calcmode="lin" valueType="num">
                                      <p:cBhvr>
                                        <p:cTn id="17" dur="450" decel="100000" fill="hold"/>
                                        <p:tgtEl>
                                          <p:spTgt spid="19"/>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1000"/>
                                        <p:tgtEl>
                                          <p:spTgt spid="34"/>
                                        </p:tgtEl>
                                      </p:cBhvr>
                                    </p:animEffect>
                                  </p:childTnLst>
                                </p:cTn>
                              </p:par>
                            </p:childTnLst>
                          </p:cTn>
                        </p:par>
                        <p:par>
                          <p:cTn id="23" fill="hold">
                            <p:stCondLst>
                              <p:cond delay="2000"/>
                            </p:stCondLst>
                            <p:childTnLst>
                              <p:par>
                                <p:cTn id="24" presetID="37" presetClass="entr" presetSubtype="0"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anim calcmode="lin" valueType="num">
                                      <p:cBhvr>
                                        <p:cTn id="27" dur="500" fill="hold"/>
                                        <p:tgtEl>
                                          <p:spTgt spid="22"/>
                                        </p:tgtEl>
                                        <p:attrNameLst>
                                          <p:attrName>ppt_x</p:attrName>
                                        </p:attrNameLst>
                                      </p:cBhvr>
                                      <p:tavLst>
                                        <p:tav tm="0">
                                          <p:val>
                                            <p:strVal val="#ppt_x"/>
                                          </p:val>
                                        </p:tav>
                                        <p:tav tm="100000">
                                          <p:val>
                                            <p:strVal val="#ppt_x"/>
                                          </p:val>
                                        </p:tav>
                                      </p:tavLst>
                                    </p:anim>
                                    <p:anim calcmode="lin" valueType="num">
                                      <p:cBhvr>
                                        <p:cTn id="28" dur="450" decel="100000" fill="hold"/>
                                        <p:tgtEl>
                                          <p:spTgt spid="22"/>
                                        </p:tgtEl>
                                        <p:attrNameLst>
                                          <p:attrName>ppt_y</p:attrName>
                                        </p:attrNameLst>
                                      </p:cBhvr>
                                      <p:tavLst>
                                        <p:tav tm="0">
                                          <p:val>
                                            <p:strVal val="#ppt_y+1"/>
                                          </p:val>
                                        </p:tav>
                                        <p:tav tm="100000">
                                          <p:val>
                                            <p:strVal val="#ppt_y-.03"/>
                                          </p:val>
                                        </p:tav>
                                      </p:tavLst>
                                    </p:anim>
                                    <p:anim calcmode="lin" valueType="num">
                                      <p:cBhvr>
                                        <p:cTn id="29"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left)">
                                      <p:cBhvr>
                                        <p:cTn id="33" dur="1000"/>
                                        <p:tgtEl>
                                          <p:spTgt spid="35"/>
                                        </p:tgtEl>
                                      </p:cBhvr>
                                    </p:animEffect>
                                  </p:childTnLst>
                                </p:cTn>
                              </p:par>
                            </p:childTnLst>
                          </p:cTn>
                        </p:par>
                        <p:par>
                          <p:cTn id="34" fill="hold">
                            <p:stCondLst>
                              <p:cond delay="3500"/>
                            </p:stCondLst>
                            <p:childTnLst>
                              <p:par>
                                <p:cTn id="35" presetID="37"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anim calcmode="lin" valueType="num">
                                      <p:cBhvr>
                                        <p:cTn id="38" dur="500" fill="hold"/>
                                        <p:tgtEl>
                                          <p:spTgt spid="25"/>
                                        </p:tgtEl>
                                        <p:attrNameLst>
                                          <p:attrName>ppt_x</p:attrName>
                                        </p:attrNameLst>
                                      </p:cBhvr>
                                      <p:tavLst>
                                        <p:tav tm="0">
                                          <p:val>
                                            <p:strVal val="#ppt_x"/>
                                          </p:val>
                                        </p:tav>
                                        <p:tav tm="100000">
                                          <p:val>
                                            <p:strVal val="#ppt_x"/>
                                          </p:val>
                                        </p:tav>
                                      </p:tavLst>
                                    </p:anim>
                                    <p:anim calcmode="lin" valueType="num">
                                      <p:cBhvr>
                                        <p:cTn id="39" dur="450" decel="100000" fill="hold"/>
                                        <p:tgtEl>
                                          <p:spTgt spid="25"/>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1000"/>
                                        <p:tgtEl>
                                          <p:spTgt spid="36"/>
                                        </p:tgtEl>
                                      </p:cBhvr>
                                    </p:animEffect>
                                  </p:childTnLst>
                                </p:cTn>
                              </p:par>
                            </p:childTnLst>
                          </p:cTn>
                        </p:par>
                        <p:par>
                          <p:cTn id="45" fill="hold">
                            <p:stCondLst>
                              <p:cond delay="5000"/>
                            </p:stCondLst>
                            <p:childTnLst>
                              <p:par>
                                <p:cTn id="46" presetID="37" presetClass="entr" presetSubtype="0"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anim calcmode="lin" valueType="num">
                                      <p:cBhvr>
                                        <p:cTn id="49" dur="500" fill="hold"/>
                                        <p:tgtEl>
                                          <p:spTgt spid="28"/>
                                        </p:tgtEl>
                                        <p:attrNameLst>
                                          <p:attrName>ppt_x</p:attrName>
                                        </p:attrNameLst>
                                      </p:cBhvr>
                                      <p:tavLst>
                                        <p:tav tm="0">
                                          <p:val>
                                            <p:strVal val="#ppt_x"/>
                                          </p:val>
                                        </p:tav>
                                        <p:tav tm="100000">
                                          <p:val>
                                            <p:strVal val="#ppt_x"/>
                                          </p:val>
                                        </p:tav>
                                      </p:tavLst>
                                    </p:anim>
                                    <p:anim calcmode="lin" valueType="num">
                                      <p:cBhvr>
                                        <p:cTn id="50" dur="450" decel="100000" fill="hold"/>
                                        <p:tgtEl>
                                          <p:spTgt spid="28"/>
                                        </p:tgtEl>
                                        <p:attrNameLst>
                                          <p:attrName>ppt_y</p:attrName>
                                        </p:attrNameLst>
                                      </p:cBhvr>
                                      <p:tavLst>
                                        <p:tav tm="0">
                                          <p:val>
                                            <p:strVal val="#ppt_y+1"/>
                                          </p:val>
                                        </p:tav>
                                        <p:tav tm="100000">
                                          <p:val>
                                            <p:strVal val="#ppt_y-.03"/>
                                          </p:val>
                                        </p:tav>
                                      </p:tavLst>
                                    </p:anim>
                                    <p:anim calcmode="lin" valueType="num">
                                      <p:cBhvr>
                                        <p:cTn id="5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left)">
                                      <p:cBhvr>
                                        <p:cTn id="55" dur="1000"/>
                                        <p:tgtEl>
                                          <p:spTgt spid="37"/>
                                        </p:tgtEl>
                                      </p:cBhvr>
                                    </p:animEffect>
                                  </p:childTnLst>
                                </p:cTn>
                              </p:par>
                            </p:childTnLst>
                          </p:cTn>
                        </p:par>
                        <p:par>
                          <p:cTn id="56" fill="hold">
                            <p:stCondLst>
                              <p:cond delay="6500"/>
                            </p:stCondLst>
                            <p:childTnLst>
                              <p:par>
                                <p:cTn id="57" presetID="37" presetClass="entr" presetSubtype="0" fill="hold"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anim calcmode="lin" valueType="num">
                                      <p:cBhvr>
                                        <p:cTn id="60" dur="500" fill="hold"/>
                                        <p:tgtEl>
                                          <p:spTgt spid="31"/>
                                        </p:tgtEl>
                                        <p:attrNameLst>
                                          <p:attrName>ppt_x</p:attrName>
                                        </p:attrNameLst>
                                      </p:cBhvr>
                                      <p:tavLst>
                                        <p:tav tm="0">
                                          <p:val>
                                            <p:strVal val="#ppt_x"/>
                                          </p:val>
                                        </p:tav>
                                        <p:tav tm="100000">
                                          <p:val>
                                            <p:strVal val="#ppt_x"/>
                                          </p:val>
                                        </p:tav>
                                      </p:tavLst>
                                    </p:anim>
                                    <p:anim calcmode="lin" valueType="num">
                                      <p:cBhvr>
                                        <p:cTn id="61" dur="450" decel="100000" fill="hold"/>
                                        <p:tgtEl>
                                          <p:spTgt spid="31"/>
                                        </p:tgtEl>
                                        <p:attrNameLst>
                                          <p:attrName>ppt_y</p:attrName>
                                        </p:attrNameLst>
                                      </p:cBhvr>
                                      <p:tavLst>
                                        <p:tav tm="0">
                                          <p:val>
                                            <p:strVal val="#ppt_y+1"/>
                                          </p:val>
                                        </p:tav>
                                        <p:tav tm="100000">
                                          <p:val>
                                            <p:strVal val="#ppt_y-.03"/>
                                          </p:val>
                                        </p:tav>
                                      </p:tavLst>
                                    </p:anim>
                                    <p:anim calcmode="lin" valueType="num">
                                      <p:cBhvr>
                                        <p:cTn id="62"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63" fill="hold">
                            <p:stCondLst>
                              <p:cond delay="7000"/>
                            </p:stCondLst>
                            <p:childTnLst>
                              <p:par>
                                <p:cTn id="64" presetID="22" presetClass="entr" presetSubtype="8" fill="hold" grpId="0" nodeType="after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1000"/>
                                        <p:tgtEl>
                                          <p:spTgt spid="38"/>
                                        </p:tgtEl>
                                      </p:cBhvr>
                                    </p:animEffect>
                                  </p:childTnLst>
                                </p:cTn>
                              </p:par>
                            </p:childTnLst>
                          </p:cTn>
                        </p:par>
                        <p:par>
                          <p:cTn id="67" fill="hold">
                            <p:stCondLst>
                              <p:cond delay="8000"/>
                            </p:stCondLst>
                            <p:childTnLst>
                              <p:par>
                                <p:cTn id="68" presetID="37" presetClass="entr" presetSubtype="0" fill="hold" nodeType="after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anim calcmode="lin" valueType="num">
                                      <p:cBhvr>
                                        <p:cTn id="71" dur="500" fill="hold"/>
                                        <p:tgtEl>
                                          <p:spTgt spid="39"/>
                                        </p:tgtEl>
                                        <p:attrNameLst>
                                          <p:attrName>ppt_x</p:attrName>
                                        </p:attrNameLst>
                                      </p:cBhvr>
                                      <p:tavLst>
                                        <p:tav tm="0">
                                          <p:val>
                                            <p:strVal val="#ppt_x"/>
                                          </p:val>
                                        </p:tav>
                                        <p:tav tm="100000">
                                          <p:val>
                                            <p:strVal val="#ppt_x"/>
                                          </p:val>
                                        </p:tav>
                                      </p:tavLst>
                                    </p:anim>
                                    <p:anim calcmode="lin" valueType="num">
                                      <p:cBhvr>
                                        <p:cTn id="72" dur="450" decel="100000" fill="hold"/>
                                        <p:tgtEl>
                                          <p:spTgt spid="39"/>
                                        </p:tgtEl>
                                        <p:attrNameLst>
                                          <p:attrName>ppt_y</p:attrName>
                                        </p:attrNameLst>
                                      </p:cBhvr>
                                      <p:tavLst>
                                        <p:tav tm="0">
                                          <p:val>
                                            <p:strVal val="#ppt_y+1"/>
                                          </p:val>
                                        </p:tav>
                                        <p:tav tm="100000">
                                          <p:val>
                                            <p:strVal val="#ppt_y-.03"/>
                                          </p:val>
                                        </p:tav>
                                      </p:tavLst>
                                    </p:anim>
                                    <p:anim calcmode="lin" valueType="num">
                                      <p:cBhvr>
                                        <p:cTn id="73"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par>
                          <p:cTn id="74" fill="hold">
                            <p:stCondLst>
                              <p:cond delay="8500"/>
                            </p:stCondLst>
                            <p:childTnLst>
                              <p:par>
                                <p:cTn id="75" presetID="22" presetClass="entr" presetSubtype="8"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left)">
                                      <p:cBhvr>
                                        <p:cTn id="77" dur="1000"/>
                                        <p:tgtEl>
                                          <p:spTgt spid="42"/>
                                        </p:tgtEl>
                                      </p:cBhvr>
                                    </p:animEffect>
                                  </p:childTnLst>
                                </p:cTn>
                              </p:par>
                            </p:childTnLst>
                          </p:cTn>
                        </p:par>
                        <p:par>
                          <p:cTn id="78" fill="hold">
                            <p:stCondLst>
                              <p:cond delay="9500"/>
                            </p:stCondLst>
                            <p:childTnLst>
                              <p:par>
                                <p:cTn id="79" presetID="37" presetClass="entr" presetSubtype="0" fill="hold" nodeType="after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anim calcmode="lin" valueType="num">
                                      <p:cBhvr>
                                        <p:cTn id="82" dur="500" fill="hold"/>
                                        <p:tgtEl>
                                          <p:spTgt spid="43"/>
                                        </p:tgtEl>
                                        <p:attrNameLst>
                                          <p:attrName>ppt_x</p:attrName>
                                        </p:attrNameLst>
                                      </p:cBhvr>
                                      <p:tavLst>
                                        <p:tav tm="0">
                                          <p:val>
                                            <p:strVal val="#ppt_x"/>
                                          </p:val>
                                        </p:tav>
                                        <p:tav tm="100000">
                                          <p:val>
                                            <p:strVal val="#ppt_x"/>
                                          </p:val>
                                        </p:tav>
                                      </p:tavLst>
                                    </p:anim>
                                    <p:anim calcmode="lin" valueType="num">
                                      <p:cBhvr>
                                        <p:cTn id="83" dur="450" decel="100000" fill="hold"/>
                                        <p:tgtEl>
                                          <p:spTgt spid="43"/>
                                        </p:tgtEl>
                                        <p:attrNameLst>
                                          <p:attrName>ppt_y</p:attrName>
                                        </p:attrNameLst>
                                      </p:cBhvr>
                                      <p:tavLst>
                                        <p:tav tm="0">
                                          <p:val>
                                            <p:strVal val="#ppt_y+1"/>
                                          </p:val>
                                        </p:tav>
                                        <p:tav tm="100000">
                                          <p:val>
                                            <p:strVal val="#ppt_y-.03"/>
                                          </p:val>
                                        </p:tav>
                                      </p:tavLst>
                                    </p:anim>
                                    <p:anim calcmode="lin" valueType="num">
                                      <p:cBhvr>
                                        <p:cTn id="84" dur="50" accel="100000" fill="hold">
                                          <p:stCondLst>
                                            <p:cond delay="450"/>
                                          </p:stCondLst>
                                        </p:cTn>
                                        <p:tgtEl>
                                          <p:spTgt spid="43"/>
                                        </p:tgtEl>
                                        <p:attrNameLst>
                                          <p:attrName>ppt_y</p:attrName>
                                        </p:attrNameLst>
                                      </p:cBhvr>
                                      <p:tavLst>
                                        <p:tav tm="0">
                                          <p:val>
                                            <p:strVal val="#ppt_y-.03"/>
                                          </p:val>
                                        </p:tav>
                                        <p:tav tm="100000">
                                          <p:val>
                                            <p:strVal val="#ppt_y"/>
                                          </p:val>
                                        </p:tav>
                                      </p:tavLst>
                                    </p:anim>
                                  </p:childTnLst>
                                </p:cTn>
                              </p:par>
                            </p:childTnLst>
                          </p:cTn>
                        </p:par>
                        <p:par>
                          <p:cTn id="85" fill="hold">
                            <p:stCondLst>
                              <p:cond delay="10000"/>
                            </p:stCondLst>
                            <p:childTnLst>
                              <p:par>
                                <p:cTn id="86" presetID="22" presetClass="entr" presetSubtype="8"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ipe(left)">
                                      <p:cBhvr>
                                        <p:cTn id="88"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4" grpId="0"/>
      <p:bldP spid="35" grpId="0"/>
      <p:bldP spid="36" grpId="0"/>
      <p:bldP spid="37" grpId="0"/>
      <p:bldP spid="38" grpId="0"/>
      <p:bldP spid="42"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前言</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1</a:t>
            </a:r>
            <a:endParaRPr lang="zh-CN" altLang="en-US" sz="36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85800" y="1330048"/>
            <a:ext cx="3462130" cy="4247317"/>
          </a:xfrm>
          <a:prstGeom prst="rect">
            <a:avLst/>
          </a:prstGeom>
          <a:noFill/>
        </p:spPr>
        <p:txBody>
          <a:bodyPr wrap="square" rtlCol="0">
            <a:spAutoFit/>
          </a:bodyPr>
          <a:lstStyle/>
          <a:p>
            <a:r>
              <a:rPr lang="en-US" altLang="zh-CN" dirty="0"/>
              <a:t> </a:t>
            </a:r>
            <a:r>
              <a:rPr lang="en-US" altLang="zh-CN" dirty="0" smtClean="0"/>
              <a:t>       </a:t>
            </a:r>
            <a:r>
              <a:rPr lang="zh-CN" altLang="en-US" dirty="0" smtClean="0"/>
              <a:t>随着软件项目范围和规模的不断扩大，如何对软件项目风险进行有效的管理，以便更好地控制软件项目的质量、进度和成本，成为迫切需要解决的问题。风险管理是软件项目成功的关键，风险管理应贯穿于项目工程的始终。风险管理是一个迭代的过程，项目组所有成员对风险管理都负有责任。风险管理的内容包括：明确项目中可能存在的风险、风险所属类别、风险描述、风险可能发生阶段、风险值、风险等级、风险缓解措施、风险发生应急策略、风险跟踪与管理途径等信息。</a:t>
            </a:r>
            <a:endParaRPr lang="zh-CN" altLang="en-US" dirty="0"/>
          </a:p>
        </p:txBody>
      </p:sp>
      <p:pic>
        <p:nvPicPr>
          <p:cNvPr id="7" name="图片 6"/>
          <p:cNvPicPr>
            <a:picLocks noChangeAspect="1"/>
          </p:cNvPicPr>
          <p:nvPr/>
        </p:nvPicPr>
        <p:blipFill>
          <a:blip r:embed="rId3"/>
          <a:stretch>
            <a:fillRect/>
          </a:stretch>
        </p:blipFill>
        <p:spPr>
          <a:xfrm>
            <a:off x="4971999" y="1122363"/>
            <a:ext cx="3005542" cy="5490745"/>
          </a:xfrm>
          <a:prstGeom prst="rect">
            <a:avLst/>
          </a:prstGeom>
        </p:spPr>
      </p:pic>
    </p:spTree>
    <p:extLst>
      <p:ext uri="{BB962C8B-B14F-4D97-AF65-F5344CB8AC3E}">
        <p14:creationId xmlns:p14="http://schemas.microsoft.com/office/powerpoint/2010/main" val="267232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文本框 4"/>
          <p:cNvSpPr txBox="1"/>
          <p:nvPr/>
        </p:nvSpPr>
        <p:spPr>
          <a:xfrm>
            <a:off x="1046922" y="1272209"/>
            <a:ext cx="7275443" cy="2308324"/>
          </a:xfrm>
          <a:prstGeom prst="rect">
            <a:avLst/>
          </a:prstGeom>
          <a:noFill/>
        </p:spPr>
        <p:txBody>
          <a:bodyPr wrap="square" rtlCol="0">
            <a:spAutoFit/>
          </a:bodyPr>
          <a:lstStyle/>
          <a:p>
            <a:r>
              <a:rPr lang="en-US" altLang="zh-CN" sz="3600" b="1" dirty="0" smtClean="0"/>
              <a:t>Quantitative and Intelligent Risk Models in Risk Management for Constructing Software Development Projects: A Review</a:t>
            </a:r>
            <a:endParaRPr lang="zh-CN" altLang="en-US" sz="3600" b="1" dirty="0"/>
          </a:p>
        </p:txBody>
      </p:sp>
      <p:sp>
        <p:nvSpPr>
          <p:cNvPr id="7" name="文本框 6"/>
          <p:cNvSpPr txBox="1"/>
          <p:nvPr/>
        </p:nvSpPr>
        <p:spPr>
          <a:xfrm>
            <a:off x="1046922" y="3580533"/>
            <a:ext cx="6798365" cy="461665"/>
          </a:xfrm>
          <a:prstGeom prst="rect">
            <a:avLst/>
          </a:prstGeom>
          <a:noFill/>
        </p:spPr>
        <p:txBody>
          <a:bodyPr wrap="square" rtlCol="0">
            <a:spAutoFit/>
          </a:bodyPr>
          <a:lstStyle/>
          <a:p>
            <a:r>
              <a:rPr lang="zh-CN" altLang="en-US" sz="2400" dirty="0" smtClean="0"/>
              <a:t>软件开发项目风险管理的量化智能风险模型综述</a:t>
            </a:r>
            <a:endParaRPr lang="zh-CN" altLang="en-US" sz="2400" dirty="0"/>
          </a:p>
        </p:txBody>
      </p:sp>
      <p:sp>
        <p:nvSpPr>
          <p:cNvPr id="9" name="文本框 8"/>
          <p:cNvSpPr txBox="1"/>
          <p:nvPr/>
        </p:nvSpPr>
        <p:spPr>
          <a:xfrm>
            <a:off x="1046922" y="4665268"/>
            <a:ext cx="6891131" cy="646331"/>
          </a:xfrm>
          <a:prstGeom prst="rect">
            <a:avLst/>
          </a:prstGeom>
          <a:noFill/>
        </p:spPr>
        <p:txBody>
          <a:bodyPr wrap="square" rtlCol="0">
            <a:spAutoFit/>
          </a:bodyPr>
          <a:lstStyle/>
          <a:p>
            <a:r>
              <a:rPr lang="en-US" altLang="zh-CN" dirty="0" smtClean="0"/>
              <a:t>Article in International Journal of Software Engineering and its Applications · March 2016</a:t>
            </a:r>
            <a:endParaRPr lang="zh-CN" altLang="en-US" dirty="0"/>
          </a:p>
        </p:txBody>
      </p:sp>
    </p:spTree>
    <p:extLst>
      <p:ext uri="{BB962C8B-B14F-4D97-AF65-F5344CB8AC3E}">
        <p14:creationId xmlns:p14="http://schemas.microsoft.com/office/powerpoint/2010/main" val="2827782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8" y="434490"/>
            <a:ext cx="441960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确定风险类型及可能发生的阶段</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2</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85799" y="1564481"/>
            <a:ext cx="2720009" cy="2862322"/>
          </a:xfrm>
          <a:prstGeom prst="rect">
            <a:avLst/>
          </a:prstGeom>
          <a:noFill/>
        </p:spPr>
        <p:txBody>
          <a:bodyPr wrap="square" rtlCol="0">
            <a:spAutoFit/>
          </a:bodyPr>
          <a:lstStyle/>
          <a:p>
            <a:r>
              <a:rPr lang="zh-CN" altLang="en-US" dirty="0" smtClean="0"/>
              <a:t>        风险分为管理风险、需求风险、设计和实现风险、开发环境风险、人员风险、计划外任务风险 </a:t>
            </a:r>
            <a:r>
              <a:rPr lang="en-US" altLang="zh-CN" dirty="0" smtClean="0"/>
              <a:t>6 </a:t>
            </a:r>
            <a:r>
              <a:rPr lang="zh-CN" altLang="en-US" dirty="0" smtClean="0"/>
              <a:t>种 </a:t>
            </a:r>
            <a:r>
              <a:rPr lang="en-US" altLang="zh-CN" dirty="0" smtClean="0"/>
              <a:t> </a:t>
            </a:r>
            <a:r>
              <a:rPr lang="zh-CN" altLang="en-US" dirty="0" smtClean="0"/>
              <a:t>。项目周期分为系统分析阶段、需求分析阶段、设计阶段、实现阶段、测试阶段、验收和交付阶段。风险发生时，一般会影响项目进展，导致工期延误。</a:t>
            </a:r>
            <a:endParaRPr lang="zh-CN" altLang="en-US"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753" y="1122363"/>
            <a:ext cx="4578351" cy="5477220"/>
          </a:xfrm>
          <a:prstGeom prst="rect">
            <a:avLst/>
          </a:prstGeom>
        </p:spPr>
      </p:pic>
    </p:spTree>
    <p:extLst>
      <p:ext uri="{BB962C8B-B14F-4D97-AF65-F5344CB8AC3E}">
        <p14:creationId xmlns:p14="http://schemas.microsoft.com/office/powerpoint/2010/main" val="334244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确定风险发生概率</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34887" y="1343289"/>
            <a:ext cx="7421217" cy="923330"/>
          </a:xfrm>
          <a:prstGeom prst="rect">
            <a:avLst/>
          </a:prstGeom>
          <a:noFill/>
        </p:spPr>
        <p:txBody>
          <a:bodyPr wrap="square" rtlCol="0">
            <a:spAutoFit/>
          </a:bodyPr>
          <a:lstStyle/>
          <a:p>
            <a:r>
              <a:rPr lang="zh-CN" altLang="en-US" dirty="0" smtClean="0"/>
              <a:t>风险发生的发生概率排序采用极高、高、中、低、极低五个级别来进行评估 。项目运行过程中，参照下面概率估计表来估算风险发生的可能性，最后一列“得分”为计算风险值时使用</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468" y="2487545"/>
            <a:ext cx="5048955" cy="3400900"/>
          </a:xfrm>
          <a:prstGeom prst="rect">
            <a:avLst/>
          </a:prstGeom>
        </p:spPr>
      </p:pic>
    </p:spTree>
    <p:extLst>
      <p:ext uri="{BB962C8B-B14F-4D97-AF65-F5344CB8AC3E}">
        <p14:creationId xmlns:p14="http://schemas.microsoft.com/office/powerpoint/2010/main" val="294024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确定风险影响值</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4</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16958" y="1650938"/>
            <a:ext cx="2892287" cy="2585323"/>
          </a:xfrm>
          <a:prstGeom prst="rect">
            <a:avLst/>
          </a:prstGeom>
          <a:noFill/>
        </p:spPr>
        <p:txBody>
          <a:bodyPr wrap="square" rtlCol="0">
            <a:spAutoFit/>
          </a:bodyPr>
          <a:lstStyle/>
          <a:p>
            <a:r>
              <a:rPr lang="zh-CN" altLang="en-US" dirty="0" smtClean="0"/>
              <a:t>风险的影响值计算可以从成本、进度、用户满意度几个方面来考虑，根据项目的起始时间等信息来确定 。通常情况下，可以使用极高、高、中、低、极低五个级别进行综合评估，最后一列“得分”用于计算风险值使用。</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145" y="1089625"/>
            <a:ext cx="5048955" cy="5687219"/>
          </a:xfrm>
          <a:prstGeom prst="rect">
            <a:avLst/>
          </a:prstGeom>
        </p:spPr>
      </p:pic>
    </p:spTree>
    <p:extLst>
      <p:ext uri="{BB962C8B-B14F-4D97-AF65-F5344CB8AC3E}">
        <p14:creationId xmlns:p14="http://schemas.microsoft.com/office/powerpoint/2010/main" val="48117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确定风险迫切性</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16958" y="1650938"/>
            <a:ext cx="2892287" cy="1754326"/>
          </a:xfrm>
          <a:prstGeom prst="rect">
            <a:avLst/>
          </a:prstGeom>
          <a:noFill/>
        </p:spPr>
        <p:txBody>
          <a:bodyPr wrap="square" rtlCol="0">
            <a:spAutoFit/>
          </a:bodyPr>
          <a:lstStyle/>
          <a:p>
            <a:r>
              <a:rPr lang="zh-CN" altLang="en-US" dirty="0" smtClean="0"/>
              <a:t>风险迫切性也叫风险域值，是指风险如果发生的紧迫程度，可分为非常急迫、急迫、紧急、较紧急、不紧急五级，最后一列得分用于计算风险值使用。</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2630" y="1122363"/>
            <a:ext cx="4542184" cy="5690782"/>
          </a:xfrm>
          <a:prstGeom prst="rect">
            <a:avLst/>
          </a:prstGeom>
        </p:spPr>
      </p:pic>
    </p:spTree>
    <p:extLst>
      <p:ext uri="{BB962C8B-B14F-4D97-AF65-F5344CB8AC3E}">
        <p14:creationId xmlns:p14="http://schemas.microsoft.com/office/powerpoint/2010/main" val="273115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确定风险值及跟踪要求</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6</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81380" y="1501039"/>
            <a:ext cx="8163341" cy="1754326"/>
          </a:xfrm>
          <a:prstGeom prst="rect">
            <a:avLst/>
          </a:prstGeom>
          <a:noFill/>
        </p:spPr>
        <p:txBody>
          <a:bodyPr wrap="square" rtlCol="0">
            <a:spAutoFit/>
          </a:bodyPr>
          <a:lstStyle/>
          <a:p>
            <a:r>
              <a:rPr lang="zh-CN" altLang="en-US" dirty="0" smtClean="0"/>
              <a:t>       风险值是上述风险可能性和风险影响值的乘积，即：</a:t>
            </a:r>
            <a:endParaRPr lang="en-US" altLang="zh-CN" dirty="0" smtClean="0"/>
          </a:p>
          <a:p>
            <a:r>
              <a:rPr lang="zh-CN" altLang="en-US" b="1" dirty="0" smtClean="0"/>
              <a:t>风险值＝风险可能性</a:t>
            </a:r>
            <a:r>
              <a:rPr lang="en-US" altLang="zh-CN" b="1" dirty="0" smtClean="0"/>
              <a:t>×</a:t>
            </a:r>
            <a:r>
              <a:rPr lang="zh-CN" altLang="en-US" b="1" dirty="0" smtClean="0"/>
              <a:t>风险影响值</a:t>
            </a:r>
            <a:r>
              <a:rPr lang="en-US" altLang="zh-CN" b="1" dirty="0" smtClean="0"/>
              <a:t>×</a:t>
            </a:r>
            <a:r>
              <a:rPr lang="zh-CN" altLang="en-US" b="1" dirty="0" smtClean="0"/>
              <a:t>风险迫切性</a:t>
            </a:r>
            <a:endParaRPr lang="en-US" altLang="zh-CN" b="1" dirty="0" smtClean="0"/>
          </a:p>
          <a:p>
            <a:r>
              <a:rPr lang="zh-CN" altLang="en-US" dirty="0" smtClean="0"/>
              <a:t>对项目运行过程中可能发生的每一个风险，都要制定避险措施。风险缓解措施为：在风险可能发生时，采用风险缓解措施，可以降低风险发生概率、减少风险发生带来的影响或推迟风险发生时间的措施；风险应急措施为：风险万一发生时，采取的行动，以处理风险发生带来的影响。</a:t>
            </a:r>
            <a:endParaRPr lang="zh-CN" altLang="en-US" dirty="0"/>
          </a:p>
        </p:txBody>
      </p:sp>
      <p:pic>
        <p:nvPicPr>
          <p:cNvPr id="11" name="图片 10"/>
          <p:cNvPicPr>
            <a:picLocks noChangeAspect="1"/>
          </p:cNvPicPr>
          <p:nvPr/>
        </p:nvPicPr>
        <p:blipFill>
          <a:blip r:embed="rId3"/>
          <a:stretch>
            <a:fillRect/>
          </a:stretch>
        </p:blipFill>
        <p:spPr>
          <a:xfrm>
            <a:off x="1785171" y="3509963"/>
            <a:ext cx="5019048" cy="3057143"/>
          </a:xfrm>
          <a:prstGeom prst="rect">
            <a:avLst/>
          </a:prstGeom>
        </p:spPr>
      </p:pic>
    </p:spTree>
    <p:extLst>
      <p:ext uri="{BB962C8B-B14F-4D97-AF65-F5344CB8AC3E}">
        <p14:creationId xmlns:p14="http://schemas.microsoft.com/office/powerpoint/2010/main" val="380382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风险跟踪和管理</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7</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85800" y="1577499"/>
            <a:ext cx="7735958" cy="1754326"/>
          </a:xfrm>
          <a:prstGeom prst="rect">
            <a:avLst/>
          </a:prstGeom>
          <a:noFill/>
        </p:spPr>
        <p:txBody>
          <a:bodyPr wrap="square" rtlCol="0">
            <a:spAutoFit/>
          </a:bodyPr>
          <a:lstStyle/>
          <a:p>
            <a:r>
              <a:rPr lang="zh-CN" altLang="en-US" dirty="0" smtClean="0"/>
              <a:t>        项目风险列表中识别的风险参数随着项目的运行在不断发生变化，风险跟踪人员需要定期对风险进行跟踪 。一般来说，风险跟踪人员每两周或事件驱动跟踪控制风险，重新确定风险发生概率、风险影响值、风险迫切性</a:t>
            </a:r>
            <a:r>
              <a:rPr lang="en-US" altLang="zh-CN" dirty="0" smtClean="0"/>
              <a:t>(</a:t>
            </a:r>
            <a:r>
              <a:rPr lang="zh-CN" altLang="en-US" dirty="0" smtClean="0"/>
              <a:t>域值</a:t>
            </a:r>
            <a:r>
              <a:rPr lang="en-US" altLang="zh-CN" dirty="0" smtClean="0"/>
              <a:t>)</a:t>
            </a:r>
            <a:r>
              <a:rPr lang="zh-CN" altLang="en-US" dirty="0" smtClean="0"/>
              <a:t>，从而确定新的风险值、制定新的风险缓解措施或应急措施，更新风险状态。同时，当有新风险出现时，经过风险评估后，需要追加到风险列表中</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272" y="3500790"/>
            <a:ext cx="6230219" cy="2915057"/>
          </a:xfrm>
          <a:prstGeom prst="rect">
            <a:avLst/>
          </a:prstGeom>
        </p:spPr>
      </p:pic>
    </p:spTree>
    <p:extLst>
      <p:ext uri="{BB962C8B-B14F-4D97-AF65-F5344CB8AC3E}">
        <p14:creationId xmlns:p14="http://schemas.microsoft.com/office/powerpoint/2010/main" val="142514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总结</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5</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176129" y="2443380"/>
            <a:ext cx="6884505" cy="2308324"/>
          </a:xfrm>
          <a:prstGeom prst="rect">
            <a:avLst/>
          </a:prstGeom>
          <a:noFill/>
        </p:spPr>
        <p:txBody>
          <a:bodyPr wrap="square" rtlCol="0">
            <a:spAutoFit/>
          </a:bodyPr>
          <a:lstStyle/>
          <a:p>
            <a:r>
              <a:rPr lang="en-US" altLang="zh-CN" sz="2400" b="1" dirty="0"/>
              <a:t> </a:t>
            </a:r>
            <a:r>
              <a:rPr lang="en-US" altLang="zh-CN" sz="2400" b="1" dirty="0" smtClean="0"/>
              <a:t>       </a:t>
            </a:r>
            <a:r>
              <a:rPr lang="zh-CN" altLang="en-US" sz="2400" b="1" dirty="0" smtClean="0"/>
              <a:t>随着软件开发规模的不断扩大，风险因素越来越多，对风险的有效管控，是提高软件质量和可靠性水平的必要保证。通过合理运用项目风险管理技术和方法，能有效降低软件项目开发的风险，大大提高软件项目开发过程的安全性，提高软件开发效率和产品质量。</a:t>
            </a:r>
            <a:endParaRPr lang="zh-CN" altLang="en-US" sz="2400" b="1" dirty="0"/>
          </a:p>
        </p:txBody>
      </p:sp>
    </p:spTree>
    <p:extLst>
      <p:ext uri="{BB962C8B-B14F-4D97-AF65-F5344CB8AC3E}">
        <p14:creationId xmlns:p14="http://schemas.microsoft.com/office/powerpoint/2010/main" val="260154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矩形 4"/>
          <p:cNvSpPr/>
          <p:nvPr/>
        </p:nvSpPr>
        <p:spPr>
          <a:xfrm>
            <a:off x="900953" y="3202067"/>
            <a:ext cx="6999133" cy="1107996"/>
          </a:xfrm>
          <a:prstGeom prst="rect">
            <a:avLst/>
          </a:prstGeom>
        </p:spPr>
        <p:txBody>
          <a:bodyPr wrap="square">
            <a:spAutoFit/>
          </a:bodyPr>
          <a:lstStyle/>
          <a:p>
            <a:r>
              <a:rPr lang="en-US" altLang="zh-CN" sz="6600" b="1" dirty="0" smtClean="0"/>
              <a:t>        Thank  you!</a:t>
            </a:r>
            <a:endParaRPr lang="zh-CN" altLang="en-US" sz="6600" b="1" dirty="0"/>
          </a:p>
        </p:txBody>
      </p:sp>
    </p:spTree>
    <p:extLst>
      <p:ext uri="{BB962C8B-B14F-4D97-AF65-F5344CB8AC3E}">
        <p14:creationId xmlns:p14="http://schemas.microsoft.com/office/powerpoint/2010/main" val="2295495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Box 1"/>
          <p:cNvSpPr txBox="1"/>
          <p:nvPr/>
        </p:nvSpPr>
        <p:spPr>
          <a:xfrm>
            <a:off x="1371599" y="434490"/>
            <a:ext cx="599511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软件开发项目风险管理的量化智能风险模型综述</a:t>
            </a:r>
          </a:p>
        </p:txBody>
      </p:sp>
      <p:sp>
        <p:nvSpPr>
          <p:cNvPr id="14" name="椭圆 13"/>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65351" y="2661408"/>
            <a:ext cx="2016225" cy="1800000"/>
            <a:chOff x="1187624" y="1671750"/>
            <a:chExt cx="2016225" cy="1800000"/>
          </a:xfrm>
        </p:grpSpPr>
        <p:sp>
          <p:nvSpPr>
            <p:cNvPr id="17" name="六边形 16"/>
            <p:cNvSpPr>
              <a:spLocks/>
            </p:cNvSpPr>
            <p:nvPr/>
          </p:nvSpPr>
          <p:spPr>
            <a:xfrm>
              <a:off x="1187624" y="1671750"/>
              <a:ext cx="2016225" cy="1800000"/>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8" name="TextBox 15"/>
            <p:cNvSpPr txBox="1"/>
            <p:nvPr/>
          </p:nvSpPr>
          <p:spPr>
            <a:xfrm>
              <a:off x="1395178" y="2125474"/>
              <a:ext cx="1584176" cy="892552"/>
            </a:xfrm>
            <a:prstGeom prst="rect">
              <a:avLst/>
            </a:prstGeom>
            <a:noFill/>
          </p:spPr>
          <p:txBody>
            <a:bodyPr wrap="square" rtlCol="0">
              <a:spAutoFit/>
            </a:bodyPr>
            <a:lstStyle/>
            <a:p>
              <a:pPr algn="ctr"/>
              <a:r>
                <a:rPr lang="zh-CN" altLang="en-US" sz="3600" b="1" dirty="0" smtClean="0">
                  <a:solidFill>
                    <a:schemeClr val="bg1"/>
                  </a:solidFill>
                  <a:latin typeface="微软雅黑" pitchFamily="34" charset="-122"/>
                  <a:ea typeface="微软雅黑" pitchFamily="34" charset="-122"/>
                </a:rPr>
                <a:t>目  录</a:t>
              </a:r>
              <a:endParaRPr lang="en-US" altLang="zh-CN" sz="3600" b="1" dirty="0" smtClean="0">
                <a:solidFill>
                  <a:schemeClr val="bg1"/>
                </a:solidFill>
                <a:latin typeface="微软雅黑" pitchFamily="34" charset="-122"/>
                <a:ea typeface="微软雅黑" pitchFamily="34" charset="-122"/>
              </a:endParaRPr>
            </a:p>
            <a:p>
              <a:pPr algn="ctr"/>
              <a:r>
                <a:rPr lang="en-US" altLang="zh-CN" sz="1600" b="1" dirty="0" smtClean="0">
                  <a:solidFill>
                    <a:schemeClr val="bg1"/>
                  </a:solidFill>
                  <a:latin typeface="微软雅黑" pitchFamily="34" charset="-122"/>
                  <a:ea typeface="微软雅黑" pitchFamily="34" charset="-122"/>
                </a:rPr>
                <a:t>CONTENTS</a:t>
              </a:r>
            </a:p>
          </p:txBody>
        </p:sp>
      </p:grpSp>
      <p:grpSp>
        <p:nvGrpSpPr>
          <p:cNvPr id="19" name="组合 18"/>
          <p:cNvGrpSpPr/>
          <p:nvPr/>
        </p:nvGrpSpPr>
        <p:grpSpPr>
          <a:xfrm>
            <a:off x="3171799" y="2028354"/>
            <a:ext cx="604868" cy="540000"/>
            <a:chOff x="4022431" y="654654"/>
            <a:chExt cx="604868" cy="540000"/>
          </a:xfrm>
          <a:solidFill>
            <a:srgbClr val="0070C0"/>
          </a:solidFill>
        </p:grpSpPr>
        <p:sp>
          <p:nvSpPr>
            <p:cNvPr id="20" name="六边形 1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22" name="组合 21"/>
          <p:cNvGrpSpPr/>
          <p:nvPr/>
        </p:nvGrpSpPr>
        <p:grpSpPr>
          <a:xfrm>
            <a:off x="3171799" y="2676426"/>
            <a:ext cx="604868" cy="540000"/>
            <a:chOff x="4022431" y="654654"/>
            <a:chExt cx="604868" cy="540000"/>
          </a:xfrm>
          <a:solidFill>
            <a:srgbClr val="0070C0"/>
          </a:solidFill>
        </p:grpSpPr>
        <p:sp>
          <p:nvSpPr>
            <p:cNvPr id="23" name="六边形 22"/>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4"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25" name="组合 24"/>
          <p:cNvGrpSpPr/>
          <p:nvPr/>
        </p:nvGrpSpPr>
        <p:grpSpPr>
          <a:xfrm>
            <a:off x="3171799" y="3342182"/>
            <a:ext cx="604868" cy="540000"/>
            <a:chOff x="4022431" y="654654"/>
            <a:chExt cx="604868" cy="540000"/>
          </a:xfrm>
          <a:solidFill>
            <a:srgbClr val="0070C0"/>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28" name="组合 27"/>
          <p:cNvGrpSpPr/>
          <p:nvPr/>
        </p:nvGrpSpPr>
        <p:grpSpPr>
          <a:xfrm>
            <a:off x="3171799" y="4008634"/>
            <a:ext cx="604868" cy="540000"/>
            <a:chOff x="4022431" y="654654"/>
            <a:chExt cx="604868" cy="540000"/>
          </a:xfrm>
          <a:solidFill>
            <a:srgbClr val="0070C0"/>
          </a:solidFill>
        </p:grpSpPr>
        <p:sp>
          <p:nvSpPr>
            <p:cNvPr id="29" name="六边形 2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0"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grpSp>
        <p:nvGrpSpPr>
          <p:cNvPr id="31" name="组合 30"/>
          <p:cNvGrpSpPr/>
          <p:nvPr/>
        </p:nvGrpSpPr>
        <p:grpSpPr>
          <a:xfrm>
            <a:off x="3171799" y="4656706"/>
            <a:ext cx="604868" cy="540000"/>
            <a:chOff x="4022431" y="654654"/>
            <a:chExt cx="604868" cy="540000"/>
          </a:xfrm>
          <a:solidFill>
            <a:srgbClr val="0070C0"/>
          </a:solidFill>
        </p:grpSpPr>
        <p:sp>
          <p:nvSpPr>
            <p:cNvPr id="32" name="六边形 3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3"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smtClean="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34" name="TextBox 31"/>
          <p:cNvSpPr txBox="1"/>
          <p:nvPr/>
        </p:nvSpPr>
        <p:spPr>
          <a:xfrm>
            <a:off x="3808914" y="2098299"/>
            <a:ext cx="3342371"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摘要</a:t>
            </a:r>
            <a:endParaRPr lang="zh-CN" altLang="en-US" sz="2000" dirty="0">
              <a:latin typeface="微软雅黑" pitchFamily="34" charset="-122"/>
              <a:ea typeface="微软雅黑" pitchFamily="34" charset="-122"/>
            </a:endParaRPr>
          </a:p>
        </p:txBody>
      </p:sp>
      <p:sp>
        <p:nvSpPr>
          <p:cNvPr id="35" name="TextBox 32"/>
          <p:cNvSpPr txBox="1"/>
          <p:nvPr/>
        </p:nvSpPr>
        <p:spPr>
          <a:xfrm>
            <a:off x="3808914" y="2746371"/>
            <a:ext cx="3758077"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失败的软件项目</a:t>
            </a:r>
            <a:endParaRPr lang="zh-CN" altLang="en-US" sz="2000" dirty="0">
              <a:latin typeface="微软雅黑" pitchFamily="34" charset="-122"/>
              <a:ea typeface="微软雅黑" pitchFamily="34" charset="-122"/>
            </a:endParaRPr>
          </a:p>
        </p:txBody>
      </p:sp>
      <p:sp>
        <p:nvSpPr>
          <p:cNvPr id="36" name="TextBox 33"/>
          <p:cNvSpPr txBox="1"/>
          <p:nvPr/>
        </p:nvSpPr>
        <p:spPr>
          <a:xfrm>
            <a:off x="3808914" y="3412127"/>
            <a:ext cx="3342371" cy="400110"/>
          </a:xfrm>
          <a:prstGeom prst="rect">
            <a:avLst/>
          </a:prstGeom>
          <a:noFill/>
        </p:spPr>
        <p:txBody>
          <a:bodyPr wrap="square" rtlCol="0">
            <a:spAutoFit/>
          </a:bodyPr>
          <a:lstStyle/>
          <a:p>
            <a:r>
              <a:rPr lang="zh-CN" altLang="en-US" sz="2000" b="1">
                <a:latin typeface="微软雅黑" pitchFamily="34" charset="-122"/>
                <a:ea typeface="微软雅黑" pitchFamily="34" charset="-122"/>
              </a:rPr>
              <a:t>风险管理原则</a:t>
            </a:r>
            <a:endParaRPr lang="zh-CN" altLang="en-US" sz="2000" dirty="0">
              <a:latin typeface="微软雅黑" pitchFamily="34" charset="-122"/>
              <a:ea typeface="微软雅黑" pitchFamily="34" charset="-122"/>
            </a:endParaRPr>
          </a:p>
        </p:txBody>
      </p:sp>
      <p:sp>
        <p:nvSpPr>
          <p:cNvPr id="37" name="TextBox 34"/>
          <p:cNvSpPr txBox="1"/>
          <p:nvPr/>
        </p:nvSpPr>
        <p:spPr>
          <a:xfrm>
            <a:off x="3808914" y="4078579"/>
            <a:ext cx="3342371" cy="400110"/>
          </a:xfrm>
          <a:prstGeom prst="rect">
            <a:avLst/>
          </a:prstGeom>
          <a:noFill/>
        </p:spPr>
        <p:txBody>
          <a:bodyPr wrap="square" rtlCol="0">
            <a:spAutoFit/>
          </a:bodyPr>
          <a:lstStyle/>
          <a:p>
            <a:r>
              <a:rPr lang="zh-CN" altLang="en-US" sz="2000" b="1">
                <a:latin typeface="微软雅黑" pitchFamily="34" charset="-122"/>
                <a:ea typeface="微软雅黑" pitchFamily="34" charset="-122"/>
              </a:rPr>
              <a:t>定量风险模型</a:t>
            </a:r>
            <a:endParaRPr lang="zh-CN" altLang="en-US" sz="2000" dirty="0">
              <a:latin typeface="微软雅黑" pitchFamily="34" charset="-122"/>
              <a:ea typeface="微软雅黑" pitchFamily="34" charset="-122"/>
            </a:endParaRPr>
          </a:p>
        </p:txBody>
      </p:sp>
      <p:sp>
        <p:nvSpPr>
          <p:cNvPr id="38" name="TextBox 35"/>
          <p:cNvSpPr txBox="1"/>
          <p:nvPr/>
        </p:nvSpPr>
        <p:spPr>
          <a:xfrm>
            <a:off x="3808914" y="4726651"/>
            <a:ext cx="3342371"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智能</a:t>
            </a:r>
            <a:r>
              <a:rPr lang="zh-CN" altLang="en-US" sz="2000" b="1" dirty="0">
                <a:latin typeface="微软雅黑" pitchFamily="34" charset="-122"/>
                <a:ea typeface="微软雅黑" pitchFamily="34" charset="-122"/>
              </a:rPr>
              <a:t>风险模型</a:t>
            </a:r>
            <a:endParaRPr lang="zh-CN" altLang="en-US" sz="2000" dirty="0">
              <a:latin typeface="微软雅黑" pitchFamily="34" charset="-122"/>
              <a:ea typeface="微软雅黑" pitchFamily="34" charset="-122"/>
            </a:endParaRPr>
          </a:p>
        </p:txBody>
      </p:sp>
      <p:grpSp>
        <p:nvGrpSpPr>
          <p:cNvPr id="39" name="组合 38"/>
          <p:cNvGrpSpPr/>
          <p:nvPr/>
        </p:nvGrpSpPr>
        <p:grpSpPr>
          <a:xfrm>
            <a:off x="3171799" y="5304778"/>
            <a:ext cx="604868" cy="540000"/>
            <a:chOff x="4022431" y="654654"/>
            <a:chExt cx="604868" cy="540000"/>
          </a:xfrm>
          <a:solidFill>
            <a:srgbClr val="0070C0"/>
          </a:solidFill>
        </p:grpSpPr>
        <p:sp>
          <p:nvSpPr>
            <p:cNvPr id="40" name="六边形 3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1" name="TextBox 30"/>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6</a:t>
              </a:r>
              <a:endParaRPr lang="zh-CN" altLang="en-US" sz="2000" b="1" dirty="0">
                <a:solidFill>
                  <a:schemeClr val="bg1"/>
                </a:solidFill>
                <a:latin typeface="微软雅黑" pitchFamily="34" charset="-122"/>
                <a:ea typeface="微软雅黑" pitchFamily="34" charset="-122"/>
              </a:endParaRPr>
            </a:p>
          </p:txBody>
        </p:sp>
      </p:grpSp>
      <p:sp>
        <p:nvSpPr>
          <p:cNvPr id="42" name="TextBox 35"/>
          <p:cNvSpPr txBox="1"/>
          <p:nvPr/>
        </p:nvSpPr>
        <p:spPr>
          <a:xfrm>
            <a:off x="3808914" y="5374723"/>
            <a:ext cx="3342371"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结论</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363709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additive="base">
                                        <p:cTn id="10" dur="500" fill="hold"/>
                                        <p:tgtEl>
                                          <p:spTgt spid="16"/>
                                        </p:tgtEl>
                                        <p:attrNameLst>
                                          <p:attrName>ppt_x</p:attrName>
                                        </p:attrNameLst>
                                      </p:cBhvr>
                                      <p:tavLst>
                                        <p:tav tm="0">
                                          <p:val>
                                            <p:strVal val="0-#ppt_w/2"/>
                                          </p:val>
                                        </p:tav>
                                        <p:tav tm="100000">
                                          <p:val>
                                            <p:strVal val="#ppt_x"/>
                                          </p:val>
                                        </p:tav>
                                      </p:tavLst>
                                    </p:anim>
                                    <p:anim calcmode="lin" valueType="num">
                                      <p:cBhvr additive="base">
                                        <p:cTn id="11" dur="500" fill="hold"/>
                                        <p:tgtEl>
                                          <p:spTgt spid="16"/>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37"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anim calcmode="lin" valueType="num">
                                      <p:cBhvr>
                                        <p:cTn id="16" dur="500" fill="hold"/>
                                        <p:tgtEl>
                                          <p:spTgt spid="19"/>
                                        </p:tgtEl>
                                        <p:attrNameLst>
                                          <p:attrName>ppt_x</p:attrName>
                                        </p:attrNameLst>
                                      </p:cBhvr>
                                      <p:tavLst>
                                        <p:tav tm="0">
                                          <p:val>
                                            <p:strVal val="#ppt_x"/>
                                          </p:val>
                                        </p:tav>
                                        <p:tav tm="100000">
                                          <p:val>
                                            <p:strVal val="#ppt_x"/>
                                          </p:val>
                                        </p:tav>
                                      </p:tavLst>
                                    </p:anim>
                                    <p:anim calcmode="lin" valueType="num">
                                      <p:cBhvr>
                                        <p:cTn id="17" dur="450" decel="100000" fill="hold"/>
                                        <p:tgtEl>
                                          <p:spTgt spid="19"/>
                                        </p:tgtEl>
                                        <p:attrNameLst>
                                          <p:attrName>ppt_y</p:attrName>
                                        </p:attrNameLst>
                                      </p:cBhvr>
                                      <p:tavLst>
                                        <p:tav tm="0">
                                          <p:val>
                                            <p:strVal val="#ppt_y+1"/>
                                          </p:val>
                                        </p:tav>
                                        <p:tav tm="100000">
                                          <p:val>
                                            <p:strVal val="#ppt_y-.03"/>
                                          </p:val>
                                        </p:tav>
                                      </p:tavLst>
                                    </p:anim>
                                    <p:anim calcmode="lin" valueType="num">
                                      <p:cBhvr>
                                        <p:cTn id="18"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1000"/>
                                        <p:tgtEl>
                                          <p:spTgt spid="34"/>
                                        </p:tgtEl>
                                      </p:cBhvr>
                                    </p:animEffect>
                                  </p:childTnLst>
                                </p:cTn>
                              </p:par>
                            </p:childTnLst>
                          </p:cTn>
                        </p:par>
                        <p:par>
                          <p:cTn id="23" fill="hold">
                            <p:stCondLst>
                              <p:cond delay="2000"/>
                            </p:stCondLst>
                            <p:childTnLst>
                              <p:par>
                                <p:cTn id="24" presetID="37" presetClass="entr" presetSubtype="0"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anim calcmode="lin" valueType="num">
                                      <p:cBhvr>
                                        <p:cTn id="27" dur="500" fill="hold"/>
                                        <p:tgtEl>
                                          <p:spTgt spid="22"/>
                                        </p:tgtEl>
                                        <p:attrNameLst>
                                          <p:attrName>ppt_x</p:attrName>
                                        </p:attrNameLst>
                                      </p:cBhvr>
                                      <p:tavLst>
                                        <p:tav tm="0">
                                          <p:val>
                                            <p:strVal val="#ppt_x"/>
                                          </p:val>
                                        </p:tav>
                                        <p:tav tm="100000">
                                          <p:val>
                                            <p:strVal val="#ppt_x"/>
                                          </p:val>
                                        </p:tav>
                                      </p:tavLst>
                                    </p:anim>
                                    <p:anim calcmode="lin" valueType="num">
                                      <p:cBhvr>
                                        <p:cTn id="28" dur="450" decel="100000" fill="hold"/>
                                        <p:tgtEl>
                                          <p:spTgt spid="22"/>
                                        </p:tgtEl>
                                        <p:attrNameLst>
                                          <p:attrName>ppt_y</p:attrName>
                                        </p:attrNameLst>
                                      </p:cBhvr>
                                      <p:tavLst>
                                        <p:tav tm="0">
                                          <p:val>
                                            <p:strVal val="#ppt_y+1"/>
                                          </p:val>
                                        </p:tav>
                                        <p:tav tm="100000">
                                          <p:val>
                                            <p:strVal val="#ppt_y-.03"/>
                                          </p:val>
                                        </p:tav>
                                      </p:tavLst>
                                    </p:anim>
                                    <p:anim calcmode="lin" valueType="num">
                                      <p:cBhvr>
                                        <p:cTn id="29" dur="50" accel="100000" fill="hold">
                                          <p:stCondLst>
                                            <p:cond delay="450"/>
                                          </p:stCondLst>
                                        </p:cTn>
                                        <p:tgtEl>
                                          <p:spTgt spid="22"/>
                                        </p:tgtEl>
                                        <p:attrNameLst>
                                          <p:attrName>ppt_y</p:attrName>
                                        </p:attrNameLst>
                                      </p:cBhvr>
                                      <p:tavLst>
                                        <p:tav tm="0">
                                          <p:val>
                                            <p:strVal val="#ppt_y-.03"/>
                                          </p:val>
                                        </p:tav>
                                        <p:tav tm="100000">
                                          <p:val>
                                            <p:strVal val="#ppt_y"/>
                                          </p:val>
                                        </p:tav>
                                      </p:tavLst>
                                    </p:anim>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left)">
                                      <p:cBhvr>
                                        <p:cTn id="33" dur="1000"/>
                                        <p:tgtEl>
                                          <p:spTgt spid="35"/>
                                        </p:tgtEl>
                                      </p:cBhvr>
                                    </p:animEffect>
                                  </p:childTnLst>
                                </p:cTn>
                              </p:par>
                            </p:childTnLst>
                          </p:cTn>
                        </p:par>
                        <p:par>
                          <p:cTn id="34" fill="hold">
                            <p:stCondLst>
                              <p:cond delay="3500"/>
                            </p:stCondLst>
                            <p:childTnLst>
                              <p:par>
                                <p:cTn id="35" presetID="37"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anim calcmode="lin" valueType="num">
                                      <p:cBhvr>
                                        <p:cTn id="38" dur="500" fill="hold"/>
                                        <p:tgtEl>
                                          <p:spTgt spid="25"/>
                                        </p:tgtEl>
                                        <p:attrNameLst>
                                          <p:attrName>ppt_x</p:attrName>
                                        </p:attrNameLst>
                                      </p:cBhvr>
                                      <p:tavLst>
                                        <p:tav tm="0">
                                          <p:val>
                                            <p:strVal val="#ppt_x"/>
                                          </p:val>
                                        </p:tav>
                                        <p:tav tm="100000">
                                          <p:val>
                                            <p:strVal val="#ppt_x"/>
                                          </p:val>
                                        </p:tav>
                                      </p:tavLst>
                                    </p:anim>
                                    <p:anim calcmode="lin" valueType="num">
                                      <p:cBhvr>
                                        <p:cTn id="39" dur="450" decel="100000" fill="hold"/>
                                        <p:tgtEl>
                                          <p:spTgt spid="25"/>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1000"/>
                                        <p:tgtEl>
                                          <p:spTgt spid="36"/>
                                        </p:tgtEl>
                                      </p:cBhvr>
                                    </p:animEffect>
                                  </p:childTnLst>
                                </p:cTn>
                              </p:par>
                            </p:childTnLst>
                          </p:cTn>
                        </p:par>
                        <p:par>
                          <p:cTn id="45" fill="hold">
                            <p:stCondLst>
                              <p:cond delay="5000"/>
                            </p:stCondLst>
                            <p:childTnLst>
                              <p:par>
                                <p:cTn id="46" presetID="37" presetClass="entr" presetSubtype="0"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anim calcmode="lin" valueType="num">
                                      <p:cBhvr>
                                        <p:cTn id="49" dur="500" fill="hold"/>
                                        <p:tgtEl>
                                          <p:spTgt spid="28"/>
                                        </p:tgtEl>
                                        <p:attrNameLst>
                                          <p:attrName>ppt_x</p:attrName>
                                        </p:attrNameLst>
                                      </p:cBhvr>
                                      <p:tavLst>
                                        <p:tav tm="0">
                                          <p:val>
                                            <p:strVal val="#ppt_x"/>
                                          </p:val>
                                        </p:tav>
                                        <p:tav tm="100000">
                                          <p:val>
                                            <p:strVal val="#ppt_x"/>
                                          </p:val>
                                        </p:tav>
                                      </p:tavLst>
                                    </p:anim>
                                    <p:anim calcmode="lin" valueType="num">
                                      <p:cBhvr>
                                        <p:cTn id="50" dur="450" decel="100000" fill="hold"/>
                                        <p:tgtEl>
                                          <p:spTgt spid="28"/>
                                        </p:tgtEl>
                                        <p:attrNameLst>
                                          <p:attrName>ppt_y</p:attrName>
                                        </p:attrNameLst>
                                      </p:cBhvr>
                                      <p:tavLst>
                                        <p:tav tm="0">
                                          <p:val>
                                            <p:strVal val="#ppt_y+1"/>
                                          </p:val>
                                        </p:tav>
                                        <p:tav tm="100000">
                                          <p:val>
                                            <p:strVal val="#ppt_y-.03"/>
                                          </p:val>
                                        </p:tav>
                                      </p:tavLst>
                                    </p:anim>
                                    <p:anim calcmode="lin" valueType="num">
                                      <p:cBhvr>
                                        <p:cTn id="51"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left)">
                                      <p:cBhvr>
                                        <p:cTn id="55" dur="1000"/>
                                        <p:tgtEl>
                                          <p:spTgt spid="37"/>
                                        </p:tgtEl>
                                      </p:cBhvr>
                                    </p:animEffect>
                                  </p:childTnLst>
                                </p:cTn>
                              </p:par>
                            </p:childTnLst>
                          </p:cTn>
                        </p:par>
                        <p:par>
                          <p:cTn id="56" fill="hold">
                            <p:stCondLst>
                              <p:cond delay="6500"/>
                            </p:stCondLst>
                            <p:childTnLst>
                              <p:par>
                                <p:cTn id="57" presetID="37" presetClass="entr" presetSubtype="0" fill="hold"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anim calcmode="lin" valueType="num">
                                      <p:cBhvr>
                                        <p:cTn id="60" dur="500" fill="hold"/>
                                        <p:tgtEl>
                                          <p:spTgt spid="31"/>
                                        </p:tgtEl>
                                        <p:attrNameLst>
                                          <p:attrName>ppt_x</p:attrName>
                                        </p:attrNameLst>
                                      </p:cBhvr>
                                      <p:tavLst>
                                        <p:tav tm="0">
                                          <p:val>
                                            <p:strVal val="#ppt_x"/>
                                          </p:val>
                                        </p:tav>
                                        <p:tav tm="100000">
                                          <p:val>
                                            <p:strVal val="#ppt_x"/>
                                          </p:val>
                                        </p:tav>
                                      </p:tavLst>
                                    </p:anim>
                                    <p:anim calcmode="lin" valueType="num">
                                      <p:cBhvr>
                                        <p:cTn id="61" dur="450" decel="100000" fill="hold"/>
                                        <p:tgtEl>
                                          <p:spTgt spid="31"/>
                                        </p:tgtEl>
                                        <p:attrNameLst>
                                          <p:attrName>ppt_y</p:attrName>
                                        </p:attrNameLst>
                                      </p:cBhvr>
                                      <p:tavLst>
                                        <p:tav tm="0">
                                          <p:val>
                                            <p:strVal val="#ppt_y+1"/>
                                          </p:val>
                                        </p:tav>
                                        <p:tav tm="100000">
                                          <p:val>
                                            <p:strVal val="#ppt_y-.03"/>
                                          </p:val>
                                        </p:tav>
                                      </p:tavLst>
                                    </p:anim>
                                    <p:anim calcmode="lin" valueType="num">
                                      <p:cBhvr>
                                        <p:cTn id="62"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63" fill="hold">
                            <p:stCondLst>
                              <p:cond delay="7000"/>
                            </p:stCondLst>
                            <p:childTnLst>
                              <p:par>
                                <p:cTn id="64" presetID="22" presetClass="entr" presetSubtype="8" fill="hold" grpId="0" nodeType="after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1000"/>
                                        <p:tgtEl>
                                          <p:spTgt spid="38"/>
                                        </p:tgtEl>
                                      </p:cBhvr>
                                    </p:animEffect>
                                  </p:childTnLst>
                                </p:cTn>
                              </p:par>
                            </p:childTnLst>
                          </p:cTn>
                        </p:par>
                        <p:par>
                          <p:cTn id="67" fill="hold">
                            <p:stCondLst>
                              <p:cond delay="8000"/>
                            </p:stCondLst>
                            <p:childTnLst>
                              <p:par>
                                <p:cTn id="68" presetID="37" presetClass="entr" presetSubtype="0" fill="hold" nodeType="after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anim calcmode="lin" valueType="num">
                                      <p:cBhvr>
                                        <p:cTn id="71" dur="500" fill="hold"/>
                                        <p:tgtEl>
                                          <p:spTgt spid="39"/>
                                        </p:tgtEl>
                                        <p:attrNameLst>
                                          <p:attrName>ppt_x</p:attrName>
                                        </p:attrNameLst>
                                      </p:cBhvr>
                                      <p:tavLst>
                                        <p:tav tm="0">
                                          <p:val>
                                            <p:strVal val="#ppt_x"/>
                                          </p:val>
                                        </p:tav>
                                        <p:tav tm="100000">
                                          <p:val>
                                            <p:strVal val="#ppt_x"/>
                                          </p:val>
                                        </p:tav>
                                      </p:tavLst>
                                    </p:anim>
                                    <p:anim calcmode="lin" valueType="num">
                                      <p:cBhvr>
                                        <p:cTn id="72" dur="450" decel="100000" fill="hold"/>
                                        <p:tgtEl>
                                          <p:spTgt spid="39"/>
                                        </p:tgtEl>
                                        <p:attrNameLst>
                                          <p:attrName>ppt_y</p:attrName>
                                        </p:attrNameLst>
                                      </p:cBhvr>
                                      <p:tavLst>
                                        <p:tav tm="0">
                                          <p:val>
                                            <p:strVal val="#ppt_y+1"/>
                                          </p:val>
                                        </p:tav>
                                        <p:tav tm="100000">
                                          <p:val>
                                            <p:strVal val="#ppt_y-.03"/>
                                          </p:val>
                                        </p:tav>
                                      </p:tavLst>
                                    </p:anim>
                                    <p:anim calcmode="lin" valueType="num">
                                      <p:cBhvr>
                                        <p:cTn id="73"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par>
                          <p:cTn id="74" fill="hold">
                            <p:stCondLst>
                              <p:cond delay="8500"/>
                            </p:stCondLst>
                            <p:childTnLst>
                              <p:par>
                                <p:cTn id="75" presetID="22" presetClass="entr" presetSubtype="8"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left)">
                                      <p:cBhvr>
                                        <p:cTn id="77"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4" grpId="0"/>
      <p:bldP spid="35" grpId="0"/>
      <p:bldP spid="36" grpId="0"/>
      <p:bldP spid="37" grpId="0"/>
      <p:bldP spid="38"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摘要</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1</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48802" y="2168982"/>
            <a:ext cx="7315200" cy="1477328"/>
          </a:xfrm>
          <a:prstGeom prst="rect">
            <a:avLst/>
          </a:prstGeom>
        </p:spPr>
        <p:txBody>
          <a:bodyPr wrap="square">
            <a:spAutoFit/>
          </a:bodyPr>
          <a:lstStyle/>
          <a:p>
            <a:r>
              <a:rPr lang="en-US" altLang="zh-CN" dirty="0"/>
              <a:t> </a:t>
            </a:r>
            <a:r>
              <a:rPr lang="en-US" altLang="zh-CN" dirty="0" smtClean="0"/>
              <a:t>       </a:t>
            </a:r>
            <a:r>
              <a:rPr lang="zh-CN" altLang="zh-CN" dirty="0" smtClean="0"/>
              <a:t>软件开发</a:t>
            </a:r>
            <a:r>
              <a:rPr lang="zh-CN" altLang="zh-CN" dirty="0"/>
              <a:t>项目中用于减轻风险的技术和模型分为三类，即定性，定量和智能方法。 </a:t>
            </a:r>
            <a:endParaRPr lang="en-US" altLang="zh-CN" dirty="0" smtClean="0"/>
          </a:p>
          <a:p>
            <a:endParaRPr lang="en-US" altLang="zh-CN" dirty="0" smtClean="0"/>
          </a:p>
          <a:p>
            <a:r>
              <a:rPr lang="en-US" altLang="zh-CN" dirty="0"/>
              <a:t> </a:t>
            </a:r>
            <a:r>
              <a:rPr lang="en-US" altLang="zh-CN" dirty="0" smtClean="0"/>
              <a:t>       </a:t>
            </a:r>
            <a:r>
              <a:rPr lang="zh-CN" altLang="zh-CN" dirty="0" smtClean="0"/>
              <a:t>作为</a:t>
            </a:r>
            <a:r>
              <a:rPr lang="zh-CN" altLang="zh-CN" dirty="0"/>
              <a:t>未来工作，我们将使用这些定量和智能混合模型来减轻云计算中的软件风险，如神经网络，遗传算法和其他人工智能技术。</a:t>
            </a:r>
          </a:p>
        </p:txBody>
      </p:sp>
    </p:spTree>
    <p:extLst>
      <p:ext uri="{BB962C8B-B14F-4D97-AF65-F5344CB8AC3E}">
        <p14:creationId xmlns:p14="http://schemas.microsoft.com/office/powerpoint/2010/main" val="308552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介绍</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1</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19834" y="1587631"/>
            <a:ext cx="7181166" cy="3416320"/>
          </a:xfrm>
          <a:prstGeom prst="rect">
            <a:avLst/>
          </a:prstGeom>
        </p:spPr>
        <p:txBody>
          <a:bodyPr wrap="square">
            <a:spAutoFit/>
          </a:bodyPr>
          <a:lstStyle/>
          <a:p>
            <a:r>
              <a:rPr lang="en-US" altLang="zh-CN" b="1" dirty="0"/>
              <a:t> </a:t>
            </a:r>
            <a:r>
              <a:rPr lang="en-US" altLang="zh-CN" b="1" dirty="0" smtClean="0"/>
              <a:t>       </a:t>
            </a:r>
            <a:r>
              <a:rPr lang="zh-CN" altLang="zh-CN" b="1" dirty="0" smtClean="0"/>
              <a:t>软件</a:t>
            </a:r>
            <a:r>
              <a:rPr lang="zh-CN" altLang="zh-CN" b="1" dirty="0"/>
              <a:t>风险管理的方法虽然很多，但软件开发项目的风险率很高。管理者主动维护和处理风险因素，而不是等待问题发生，</a:t>
            </a:r>
            <a:r>
              <a:rPr lang="zh-CN" altLang="zh-CN" b="1" dirty="0" smtClean="0"/>
              <a:t>然后</a:t>
            </a:r>
            <a:r>
              <a:rPr lang="en-US" altLang="zh-CN" b="1" dirty="0"/>
              <a:t> </a:t>
            </a:r>
            <a:r>
              <a:rPr lang="zh-CN" altLang="zh-CN" b="1" dirty="0" smtClean="0"/>
              <a:t>作出</a:t>
            </a:r>
            <a:r>
              <a:rPr lang="zh-CN" altLang="zh-CN" b="1" dirty="0"/>
              <a:t>反应，这样的失败大部分可以避免。由于风险管理涉及软件项目的成功监控，潜在风险分析，以及如何处理潜在风险的决策，风险管理被视为风险的计划控制。将正式的风险管理与项目管理相结合是软件工程和产品管理界的一个新现象</a:t>
            </a:r>
            <a:r>
              <a:rPr lang="zh-CN" altLang="zh-CN" b="1" dirty="0" smtClean="0"/>
              <a:t>。</a:t>
            </a:r>
            <a:endParaRPr lang="en-US" altLang="zh-CN" b="1" dirty="0" smtClean="0"/>
          </a:p>
          <a:p>
            <a:endParaRPr lang="en-US" altLang="zh-CN" b="1" dirty="0" smtClean="0"/>
          </a:p>
          <a:p>
            <a:r>
              <a:rPr lang="en-US" altLang="zh-CN" b="1" dirty="0"/>
              <a:t> </a:t>
            </a:r>
            <a:r>
              <a:rPr lang="en-US" altLang="zh-CN" b="1" dirty="0" smtClean="0"/>
              <a:t>       </a:t>
            </a:r>
            <a:r>
              <a:rPr lang="zh-CN" altLang="zh-CN" b="1" dirty="0" smtClean="0"/>
              <a:t>另外</a:t>
            </a:r>
            <a:r>
              <a:rPr lang="zh-CN" altLang="zh-CN" b="1" dirty="0"/>
              <a:t>，</a:t>
            </a:r>
            <a:r>
              <a:rPr lang="zh-CN" altLang="zh-CN" b="1" dirty="0" smtClean="0"/>
              <a:t>风险</a:t>
            </a:r>
            <a:r>
              <a:rPr lang="zh-CN" altLang="en-US" b="1" dirty="0" smtClean="0"/>
              <a:t>有</a:t>
            </a:r>
            <a:r>
              <a:rPr lang="zh-CN" altLang="zh-CN" b="1" dirty="0" smtClean="0"/>
              <a:t>不确定性</a:t>
            </a:r>
            <a:r>
              <a:rPr lang="zh-CN" altLang="zh-CN" b="1" dirty="0"/>
              <a:t>，可能会对实现项目目标产生负面或积极的影响</a:t>
            </a:r>
            <a:r>
              <a:rPr lang="zh-CN" altLang="zh-CN" b="1" dirty="0" smtClean="0"/>
              <a:t>。</a:t>
            </a:r>
            <a:r>
              <a:rPr lang="zh-CN" altLang="en-US" b="1" dirty="0" smtClean="0"/>
              <a:t>发生</a:t>
            </a:r>
            <a:r>
              <a:rPr lang="zh-CN" altLang="en-US" b="1" dirty="0"/>
              <a:t>风险的可能性是不同的，对项目预算，进度和其他变量的影响程度也不相同。在了解有助于软件项目成功的因素的过程中，风险变得越来越重要。这是目前正在开发的许多信息系统的规模，复杂性和战略重要性的结果。</a:t>
            </a:r>
            <a:endParaRPr lang="zh-CN" altLang="en-US" dirty="0"/>
          </a:p>
        </p:txBody>
      </p:sp>
    </p:spTree>
    <p:extLst>
      <p:ext uri="{BB962C8B-B14F-4D97-AF65-F5344CB8AC3E}">
        <p14:creationId xmlns:p14="http://schemas.microsoft.com/office/powerpoint/2010/main" val="224693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介绍</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1</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19834" y="1587631"/>
            <a:ext cx="7181166" cy="3970318"/>
          </a:xfrm>
          <a:prstGeom prst="rect">
            <a:avLst/>
          </a:prstGeom>
        </p:spPr>
        <p:txBody>
          <a:bodyPr wrap="square">
            <a:spAutoFit/>
          </a:bodyPr>
          <a:lstStyle/>
          <a:p>
            <a:r>
              <a:rPr lang="en-US" altLang="zh-CN" b="1" dirty="0" smtClean="0"/>
              <a:t>        </a:t>
            </a:r>
            <a:r>
              <a:rPr lang="zh-CN" altLang="zh-CN" b="1" dirty="0" smtClean="0"/>
              <a:t>风险</a:t>
            </a:r>
            <a:r>
              <a:rPr lang="zh-CN" altLang="zh-CN" b="1" dirty="0"/>
              <a:t>管理方法学分为风险识别，风险分析和评估，风险处理，风险控制，风险沟通和文档三大类，如风险定性分析，风险定量分析和风险挖掘分析达到</a:t>
            </a:r>
            <a:r>
              <a:rPr lang="zh-CN" altLang="zh-CN" b="1" dirty="0" smtClean="0"/>
              <a:t>目标。</a:t>
            </a:r>
            <a:r>
              <a:rPr lang="zh-CN" altLang="zh-CN" b="1" dirty="0"/>
              <a:t>今天，我们必须认为风险是软件项目过程的一部分，对于软件项目的生存很重要。风险管理是控制风险和实践的一种实践，由软件项目中的风险管理过程，方法和工具组成，然后才成为</a:t>
            </a:r>
            <a:r>
              <a:rPr lang="zh-CN" altLang="zh-CN" b="1" dirty="0" smtClean="0"/>
              <a:t>问题</a:t>
            </a:r>
            <a:r>
              <a:rPr lang="zh-CN" altLang="en-US" b="1" dirty="0" smtClean="0"/>
              <a:t>。</a:t>
            </a:r>
            <a:endParaRPr lang="en-US" altLang="zh-CN" b="1" dirty="0"/>
          </a:p>
          <a:p>
            <a:endParaRPr lang="en-US" altLang="zh-CN" b="1" dirty="0" smtClean="0"/>
          </a:p>
          <a:p>
            <a:r>
              <a:rPr lang="zh-CN" altLang="en-US" b="1" dirty="0" smtClean="0"/>
              <a:t>        软件</a:t>
            </a:r>
            <a:r>
              <a:rPr lang="zh-CN" altLang="en-US" b="1" dirty="0"/>
              <a:t>组织中软件项目因素的关键成功是软件过程改进。所以很明显，如果没有一个好的流程，软件组织就不能生产高质量的软件，降低风险，甚至可能达不到目的。软件过程模型中的这些问题在软件过程和改进的目标集中是缺失的，质量控制活动的参与程度低以及缺乏标准的业务专业知识</a:t>
            </a:r>
            <a:r>
              <a:rPr lang="zh-CN" altLang="en-US" b="1" dirty="0" smtClean="0"/>
              <a:t>实践。</a:t>
            </a:r>
            <a:r>
              <a:rPr lang="zh-CN" altLang="en-US" b="1" dirty="0"/>
              <a:t>因此，确定那些提高项目成功可能性的关键成功</a:t>
            </a:r>
            <a:r>
              <a:rPr lang="zh-CN" altLang="en-US" b="1" dirty="0" smtClean="0"/>
              <a:t>因素是</a:t>
            </a:r>
            <a:r>
              <a:rPr lang="zh-CN" altLang="en-US" b="1" dirty="0"/>
              <a:t>非常重要的。当然，我们需要把重点放在软件项目风险管理实践和建模上，以便估计软件项目风险</a:t>
            </a:r>
            <a:r>
              <a:rPr lang="zh-CN" altLang="en-US" b="1" dirty="0" smtClean="0"/>
              <a:t>。</a:t>
            </a:r>
            <a:endParaRPr lang="zh-CN" altLang="en-US" dirty="0"/>
          </a:p>
        </p:txBody>
      </p:sp>
    </p:spTree>
    <p:extLst>
      <p:ext uri="{BB962C8B-B14F-4D97-AF65-F5344CB8AC3E}">
        <p14:creationId xmlns:p14="http://schemas.microsoft.com/office/powerpoint/2010/main" val="151111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软件项目失败</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2</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31273" y="1423106"/>
            <a:ext cx="7424831" cy="923330"/>
          </a:xfrm>
          <a:prstGeom prst="rect">
            <a:avLst/>
          </a:prstGeom>
        </p:spPr>
        <p:txBody>
          <a:bodyPr wrap="square">
            <a:spAutoFit/>
          </a:bodyPr>
          <a:lstStyle/>
          <a:p>
            <a:r>
              <a:rPr lang="en-US" altLang="zh-CN" dirty="0" smtClean="0"/>
              <a:t>        </a:t>
            </a:r>
            <a:r>
              <a:rPr lang="zh-CN" altLang="zh-CN" dirty="0" smtClean="0"/>
              <a:t>软件开发</a:t>
            </a:r>
            <a:r>
              <a:rPr lang="zh-CN" altLang="zh-CN" dirty="0"/>
              <a:t>项目对于降低风险是复杂的，其中许多项目都以失败</a:t>
            </a:r>
            <a:r>
              <a:rPr lang="zh-CN" altLang="zh-CN" dirty="0" smtClean="0"/>
              <a:t>告终</a:t>
            </a:r>
            <a:r>
              <a:rPr lang="zh-CN" altLang="en-US" dirty="0" smtClean="0"/>
              <a:t>。</a:t>
            </a:r>
            <a:r>
              <a:rPr lang="zh-CN" altLang="zh-CN" dirty="0"/>
              <a:t>另外，由于终端用户的巨大阻力，数十亿美元浪费在失败的项目上，很多非常昂贵的项目在短时间内不得不</a:t>
            </a:r>
            <a:r>
              <a:rPr lang="zh-CN" altLang="zh-CN" dirty="0" smtClean="0"/>
              <a:t>搁置</a:t>
            </a:r>
            <a:r>
              <a:rPr lang="zh-CN" altLang="en-US" dirty="0"/>
              <a:t>。</a:t>
            </a:r>
          </a:p>
        </p:txBody>
      </p:sp>
      <p:pic>
        <p:nvPicPr>
          <p:cNvPr id="11" name="图片 10"/>
          <p:cNvPicPr>
            <a:picLocks noChangeAspect="1"/>
          </p:cNvPicPr>
          <p:nvPr/>
        </p:nvPicPr>
        <p:blipFill>
          <a:blip r:embed="rId3"/>
          <a:stretch>
            <a:fillRect/>
          </a:stretch>
        </p:blipFill>
        <p:spPr>
          <a:xfrm>
            <a:off x="348190" y="2780925"/>
            <a:ext cx="8447619" cy="3247619"/>
          </a:xfrm>
          <a:prstGeom prst="rect">
            <a:avLst/>
          </a:prstGeom>
        </p:spPr>
      </p:pic>
    </p:spTree>
    <p:extLst>
      <p:ext uri="{BB962C8B-B14F-4D97-AF65-F5344CB8AC3E}">
        <p14:creationId xmlns:p14="http://schemas.microsoft.com/office/powerpoint/2010/main" val="206317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736"/>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风险管理原则</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48802" y="1504507"/>
            <a:ext cx="7275443" cy="1569660"/>
          </a:xfrm>
          <a:prstGeom prst="rect">
            <a:avLst/>
          </a:prstGeom>
        </p:spPr>
        <p:txBody>
          <a:bodyPr wrap="square">
            <a:spAutoFit/>
          </a:bodyPr>
          <a:lstStyle/>
          <a:p>
            <a:r>
              <a:rPr lang="en-US" altLang="zh-CN" sz="2400" b="1" dirty="0" smtClean="0"/>
              <a:t>3.1</a:t>
            </a:r>
            <a:r>
              <a:rPr lang="en-US" altLang="zh-CN" sz="2400" b="1" dirty="0"/>
              <a:t> </a:t>
            </a:r>
            <a:r>
              <a:rPr lang="zh-CN" altLang="zh-CN" sz="2400" b="1" dirty="0" smtClean="0"/>
              <a:t>风险</a:t>
            </a:r>
            <a:r>
              <a:rPr lang="zh-CN" altLang="zh-CN" sz="2400" b="1" dirty="0"/>
              <a:t>的</a:t>
            </a:r>
            <a:r>
              <a:rPr lang="zh-CN" altLang="zh-CN" sz="2400" b="1" dirty="0" smtClean="0"/>
              <a:t>概念</a:t>
            </a:r>
            <a:endParaRPr lang="zh-CN" altLang="zh-CN" sz="2400" b="1" dirty="0"/>
          </a:p>
          <a:p>
            <a:r>
              <a:rPr lang="en-US" altLang="zh-CN" dirty="0" smtClean="0"/>
              <a:t>        </a:t>
            </a:r>
            <a:r>
              <a:rPr lang="zh-CN" altLang="zh-CN" dirty="0" smtClean="0"/>
              <a:t>历史上</a:t>
            </a:r>
            <a:r>
              <a:rPr lang="zh-CN" altLang="zh-CN" dirty="0"/>
              <a:t>，风险被定义为实际变量和结果可能不同于最初测量结果的正面或负面影响的</a:t>
            </a:r>
            <a:r>
              <a:rPr lang="zh-CN" altLang="zh-CN" dirty="0" smtClean="0"/>
              <a:t>可能性。</a:t>
            </a:r>
            <a:r>
              <a:rPr lang="zh-CN" altLang="zh-CN" dirty="0"/>
              <a:t>失败风险被定义为在软件项目的生命周期中由于损害，丢失或暴露而遭受痛苦的</a:t>
            </a:r>
            <a:r>
              <a:rPr lang="zh-CN" altLang="zh-CN" dirty="0" smtClean="0"/>
              <a:t>可能性。</a:t>
            </a:r>
            <a:r>
              <a:rPr lang="zh-CN" altLang="zh-CN" dirty="0"/>
              <a:t>风险可以被定义为不完美的知识，每个行动导致一组可能的结果，每个行为都有一个未知的</a:t>
            </a:r>
            <a:r>
              <a:rPr lang="zh-CN" altLang="zh-CN" dirty="0" smtClean="0"/>
              <a:t>概率</a:t>
            </a:r>
            <a:r>
              <a:rPr lang="zh-CN" altLang="en-US" dirty="0"/>
              <a:t>。</a:t>
            </a:r>
          </a:p>
        </p:txBody>
      </p:sp>
      <p:sp>
        <p:nvSpPr>
          <p:cNvPr id="7" name="矩形 6"/>
          <p:cNvSpPr/>
          <p:nvPr/>
        </p:nvSpPr>
        <p:spPr>
          <a:xfrm>
            <a:off x="848802" y="3661553"/>
            <a:ext cx="7275443" cy="1292662"/>
          </a:xfrm>
          <a:prstGeom prst="rect">
            <a:avLst/>
          </a:prstGeom>
        </p:spPr>
        <p:txBody>
          <a:bodyPr wrap="square">
            <a:spAutoFit/>
          </a:bodyPr>
          <a:lstStyle/>
          <a:p>
            <a:r>
              <a:rPr lang="en-US" altLang="zh-CN" sz="2400" b="1" dirty="0" smtClean="0"/>
              <a:t>3.2 </a:t>
            </a:r>
            <a:r>
              <a:rPr lang="zh-CN" altLang="en-US" sz="2400" b="1" dirty="0" smtClean="0"/>
              <a:t>风险</a:t>
            </a:r>
            <a:r>
              <a:rPr lang="zh-CN" altLang="en-US" sz="2400" b="1" dirty="0"/>
              <a:t>管理</a:t>
            </a:r>
          </a:p>
          <a:p>
            <a:r>
              <a:rPr lang="en-US" altLang="zh-CN" dirty="0" smtClean="0"/>
              <a:t>        </a:t>
            </a:r>
            <a:r>
              <a:rPr lang="zh-CN" altLang="zh-CN" dirty="0" smtClean="0"/>
              <a:t>风险</a:t>
            </a:r>
            <a:r>
              <a:rPr lang="zh-CN" altLang="zh-CN" dirty="0"/>
              <a:t>管理是公认的减轻软件故障的重要</a:t>
            </a:r>
            <a:r>
              <a:rPr lang="zh-CN" altLang="zh-CN" dirty="0" smtClean="0"/>
              <a:t>手段。</a:t>
            </a:r>
            <a:r>
              <a:rPr lang="zh-CN" altLang="zh-CN" dirty="0"/>
              <a:t>此外，风险管理就像任何旨在帮助软件项目经理识别和管理软件成本超支风险的</a:t>
            </a:r>
            <a:r>
              <a:rPr lang="zh-CN" altLang="zh-CN" dirty="0" smtClean="0"/>
              <a:t>活动。</a:t>
            </a:r>
            <a:r>
              <a:rPr lang="zh-CN" altLang="zh-CN" dirty="0"/>
              <a:t>风险管理可以帮助项目经理和团队做出更好的决策，交流和降低项目</a:t>
            </a:r>
            <a:r>
              <a:rPr lang="zh-CN" altLang="zh-CN" dirty="0" smtClean="0"/>
              <a:t>风险。</a:t>
            </a:r>
            <a:endParaRPr lang="zh-CN" altLang="zh-CN" dirty="0"/>
          </a:p>
        </p:txBody>
      </p:sp>
    </p:spTree>
    <p:extLst>
      <p:ext uri="{BB962C8B-B14F-4D97-AF65-F5344CB8AC3E}">
        <p14:creationId xmlns:p14="http://schemas.microsoft.com/office/powerpoint/2010/main" val="21281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736"/>
            <a:ext cx="9144000" cy="6858000"/>
          </a:xfrm>
          <a:prstGeom prst="rect">
            <a:avLst/>
          </a:prstGeom>
        </p:spPr>
      </p:pic>
      <p:sp>
        <p:nvSpPr>
          <p:cNvPr id="6" name="TextBox 1"/>
          <p:cNvSpPr txBox="1"/>
          <p:nvPr/>
        </p:nvSpPr>
        <p:spPr>
          <a:xfrm>
            <a:off x="1371599" y="434490"/>
            <a:ext cx="360040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风险管理原则</a:t>
            </a:r>
            <a:endParaRPr lang="zh-CN" altLang="en-US" sz="2000" dirty="0">
              <a:latin typeface="微软雅黑" pitchFamily="34" charset="-122"/>
              <a:ea typeface="微软雅黑" pitchFamily="34" charset="-122"/>
            </a:endParaRPr>
          </a:p>
        </p:txBody>
      </p:sp>
      <p:sp>
        <p:nvSpPr>
          <p:cNvPr id="8" name="椭圆 7"/>
          <p:cNvSpPr/>
          <p:nvPr/>
        </p:nvSpPr>
        <p:spPr>
          <a:xfrm>
            <a:off x="440633" y="172278"/>
            <a:ext cx="816338" cy="816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t>3</a:t>
            </a:r>
            <a:endParaRPr lang="zh-CN" altLang="en-US" sz="4000" b="1" dirty="0"/>
          </a:p>
        </p:txBody>
      </p:sp>
      <p:cxnSp>
        <p:nvCxnSpPr>
          <p:cNvPr id="10" name="直接连接符 9"/>
          <p:cNvCxnSpPr/>
          <p:nvPr/>
        </p:nvCxnSpPr>
        <p:spPr>
          <a:xfrm>
            <a:off x="980661" y="988616"/>
            <a:ext cx="727544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48802" y="1650938"/>
            <a:ext cx="7275443" cy="3785652"/>
          </a:xfrm>
          <a:prstGeom prst="rect">
            <a:avLst/>
          </a:prstGeom>
        </p:spPr>
        <p:txBody>
          <a:bodyPr wrap="square">
            <a:spAutoFit/>
          </a:bodyPr>
          <a:lstStyle/>
          <a:p>
            <a:r>
              <a:rPr lang="en-US" altLang="zh-CN" sz="2400" b="1" dirty="0" smtClean="0"/>
              <a:t>3.2 </a:t>
            </a:r>
            <a:r>
              <a:rPr lang="zh-CN" altLang="en-US" sz="2400" b="1" dirty="0" smtClean="0"/>
              <a:t>风险</a:t>
            </a:r>
            <a:r>
              <a:rPr lang="zh-CN" altLang="en-US" sz="2400" b="1" dirty="0"/>
              <a:t>管理</a:t>
            </a:r>
          </a:p>
          <a:p>
            <a:r>
              <a:rPr lang="en-US" altLang="zh-CN" dirty="0" smtClean="0"/>
              <a:t>        </a:t>
            </a:r>
          </a:p>
          <a:p>
            <a:r>
              <a:rPr lang="en-US" altLang="zh-CN" dirty="0" smtClean="0"/>
              <a:t>        </a:t>
            </a:r>
            <a:r>
              <a:rPr lang="zh-CN" altLang="zh-CN" dirty="0" smtClean="0"/>
              <a:t>风险</a:t>
            </a:r>
            <a:r>
              <a:rPr lang="zh-CN" altLang="zh-CN" dirty="0"/>
              <a:t>管理不是一个单独的单一的活动，而是一个动态的过程，通过在整个软件项目的生命周期中的重复，这个动态过程不断更加</a:t>
            </a:r>
            <a:r>
              <a:rPr lang="zh-CN" altLang="zh-CN" dirty="0" smtClean="0"/>
              <a:t>完善。</a:t>
            </a:r>
            <a:r>
              <a:rPr lang="zh-CN" altLang="zh-CN" dirty="0"/>
              <a:t>因此，风险管理就是要识别风险情况，制定策略来减少风险事件发生的可能性和负面</a:t>
            </a:r>
            <a:r>
              <a:rPr lang="zh-CN" altLang="zh-CN" dirty="0" smtClean="0"/>
              <a:t>影响。</a:t>
            </a:r>
            <a:r>
              <a:rPr lang="zh-CN" altLang="zh-CN" dirty="0"/>
              <a:t>风险管理是一种风险控制的实践，它包括在软件项目出现问题之前管理风险的过程，方法和</a:t>
            </a:r>
            <a:r>
              <a:rPr lang="zh-CN" altLang="zh-CN" dirty="0" smtClean="0"/>
              <a:t>工具。</a:t>
            </a:r>
            <a:r>
              <a:rPr lang="zh-CN" altLang="zh-CN" dirty="0"/>
              <a:t>风险管理过程为所有地理区域中各种规模的组织提供了一个战略定位，通过正式的过程来识别测量和管理</a:t>
            </a:r>
            <a:r>
              <a:rPr lang="zh-CN" altLang="zh-CN" dirty="0" smtClean="0"/>
              <a:t>风险。其中</a:t>
            </a:r>
            <a:r>
              <a:rPr lang="zh-CN" altLang="zh-CN" dirty="0"/>
              <a:t>风险管理侧重于评估风险事件驱动因素，风险事件，风险事件发生的可能性以及风险实际发生前的影响因素。</a:t>
            </a:r>
            <a:r>
              <a:rPr lang="zh-CN" altLang="zh-CN" dirty="0" smtClean="0"/>
              <a:t>最后，对于</a:t>
            </a:r>
            <a:r>
              <a:rPr lang="zh-CN" altLang="zh-CN" dirty="0"/>
              <a:t>软件风险影响可能性的复杂实践，确定适当的风险管理技术，特别是在软件开发项目</a:t>
            </a:r>
            <a:r>
              <a:rPr lang="zh-CN" altLang="zh-CN" dirty="0" smtClean="0"/>
              <a:t>中</a:t>
            </a:r>
            <a:r>
              <a:rPr lang="zh-CN" altLang="en-US" dirty="0" smtClean="0"/>
              <a:t>，</a:t>
            </a:r>
            <a:r>
              <a:rPr lang="zh-CN" altLang="zh-CN" dirty="0"/>
              <a:t>许多</a:t>
            </a:r>
            <a:r>
              <a:rPr lang="zh-CN" altLang="en-US" dirty="0"/>
              <a:t>管理者都会</a:t>
            </a:r>
            <a:r>
              <a:rPr lang="zh-CN" altLang="zh-CN" dirty="0"/>
              <a:t>对风险管理进行了定义</a:t>
            </a:r>
            <a:r>
              <a:rPr lang="zh-CN" altLang="zh-CN" dirty="0" smtClean="0"/>
              <a:t>。</a:t>
            </a:r>
            <a:endParaRPr lang="zh-CN" altLang="zh-CN" dirty="0"/>
          </a:p>
          <a:p>
            <a:endParaRPr lang="zh-CN" altLang="zh-CN" dirty="0"/>
          </a:p>
        </p:txBody>
      </p:sp>
    </p:spTree>
    <p:extLst>
      <p:ext uri="{BB962C8B-B14F-4D97-AF65-F5344CB8AC3E}">
        <p14:creationId xmlns:p14="http://schemas.microsoft.com/office/powerpoint/2010/main" val="277336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TotalTime>
  <Words>3112</Words>
  <Application>Microsoft Office PowerPoint</Application>
  <PresentationFormat>全屏显示(4:3)</PresentationFormat>
  <Paragraphs>129</Paragraphs>
  <Slides>27</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ting2017</dc:creator>
  <cp:lastModifiedBy>ting2017</cp:lastModifiedBy>
  <cp:revision>151</cp:revision>
  <dcterms:created xsi:type="dcterms:W3CDTF">2017-11-15T12:12:13Z</dcterms:created>
  <dcterms:modified xsi:type="dcterms:W3CDTF">2017-11-17T05:48:46Z</dcterms:modified>
</cp:coreProperties>
</file>