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98" r:id="rId4"/>
    <p:sldId id="287" r:id="rId5"/>
    <p:sldId id="300" r:id="rId6"/>
    <p:sldId id="260" r:id="rId7"/>
    <p:sldId id="288" r:id="rId8"/>
    <p:sldId id="289" r:id="rId9"/>
    <p:sldId id="290" r:id="rId10"/>
    <p:sldId id="291" r:id="rId11"/>
    <p:sldId id="293" r:id="rId12"/>
    <p:sldId id="292" r:id="rId13"/>
    <p:sldId id="294" r:id="rId14"/>
    <p:sldId id="265" r:id="rId15"/>
    <p:sldId id="295" r:id="rId16"/>
    <p:sldId id="299" r:id="rId17"/>
    <p:sldId id="301" r:id="rId18"/>
    <p:sldId id="29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33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B162D-9A71-4B88-AF76-B472195BE27E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9F2E-18E4-48AE-9E25-5787C5EAC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471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B162D-9A71-4B88-AF76-B472195BE27E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9F2E-18E4-48AE-9E25-5787C5EAC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44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B162D-9A71-4B88-AF76-B472195BE27E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9F2E-18E4-48AE-9E25-5787C5EAC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40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B162D-9A71-4B88-AF76-B472195BE27E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9F2E-18E4-48AE-9E25-5787C5EAC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54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B162D-9A71-4B88-AF76-B472195BE27E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9F2E-18E4-48AE-9E25-5787C5EAC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39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B162D-9A71-4B88-AF76-B472195BE27E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9F2E-18E4-48AE-9E25-5787C5EAC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57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B162D-9A71-4B88-AF76-B472195BE27E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9F2E-18E4-48AE-9E25-5787C5EAC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23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B162D-9A71-4B88-AF76-B472195BE27E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9F2E-18E4-48AE-9E25-5787C5EAC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7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B162D-9A71-4B88-AF76-B472195BE27E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9F2E-18E4-48AE-9E25-5787C5EAC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89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B162D-9A71-4B88-AF76-B472195BE27E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9F2E-18E4-48AE-9E25-5787C5EAC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44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B162D-9A71-4B88-AF76-B472195BE27E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9F2E-18E4-48AE-9E25-5787C5EAC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385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B162D-9A71-4B88-AF76-B472195BE27E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09F2E-18E4-48AE-9E25-5787C5EAC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06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D447205E-B5AF-420F-9205-14CD5B2048A0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-1" y="6489703"/>
            <a:ext cx="12192001" cy="322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35" name="矩形 34"/>
          <p:cNvSpPr/>
          <p:nvPr/>
        </p:nvSpPr>
        <p:spPr>
          <a:xfrm>
            <a:off x="-1409" y="4387293"/>
            <a:ext cx="12192000" cy="2470707"/>
          </a:xfrm>
          <a:prstGeom prst="rect">
            <a:avLst/>
          </a:prstGeom>
          <a:solidFill>
            <a:srgbClr val="42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36" name="文本框 35"/>
          <p:cNvSpPr txBox="1"/>
          <p:nvPr/>
        </p:nvSpPr>
        <p:spPr>
          <a:xfrm>
            <a:off x="2119661" y="4839161"/>
            <a:ext cx="795902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4400" b="1" dirty="0" smtClean="0">
                <a:solidFill>
                  <a:srgbClr val="E5F5F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信息内容安全</a:t>
            </a:r>
            <a:r>
              <a:rPr lang="en-US" altLang="zh-CN" sz="4400" b="1" dirty="0" smtClean="0">
                <a:solidFill>
                  <a:srgbClr val="E5F5F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2017</a:t>
            </a:r>
            <a:endParaRPr lang="zh-CN" altLang="en-US" sz="4400" b="1" dirty="0">
              <a:solidFill>
                <a:srgbClr val="E5F5F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119663" y="5997379"/>
            <a:ext cx="795902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b="1" dirty="0" smtClean="0">
                <a:solidFill>
                  <a:srgbClr val="E5F5F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15300240005 </a:t>
            </a:r>
            <a:r>
              <a:rPr lang="zh-CN" altLang="en-US" sz="2800" b="1" dirty="0" smtClean="0">
                <a:solidFill>
                  <a:srgbClr val="E5F5F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陈辛楷</a:t>
            </a:r>
            <a:endParaRPr lang="zh-CN" altLang="en-US" sz="2800" b="1" dirty="0">
              <a:solidFill>
                <a:srgbClr val="E5F5F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018903" y="704351"/>
            <a:ext cx="10241279" cy="2387600"/>
          </a:xfrm>
        </p:spPr>
        <p:txBody>
          <a:bodyPr>
            <a:normAutofit/>
          </a:bodyPr>
          <a:lstStyle/>
          <a:p>
            <a:r>
              <a:rPr lang="zh-CN" altLang="en-US" sz="6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爬虫</a:t>
            </a:r>
            <a:r>
              <a:rPr lang="zh-CN" altLang="zh-CN" sz="6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zh-CN" altLang="zh-CN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遍历策略的实现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9794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75042" y="2257038"/>
            <a:ext cx="100801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获取源代码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b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20884" y="822844"/>
            <a:ext cx="11871116" cy="4118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原创设计师QQ598969553            _19"/>
          <p:cNvSpPr txBox="1"/>
          <p:nvPr/>
        </p:nvSpPr>
        <p:spPr>
          <a:xfrm>
            <a:off x="320884" y="176513"/>
            <a:ext cx="3579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42BAC8"/>
                </a:solidFill>
                <a:latin typeface="微软雅黑" pitchFamily="34" charset="-122"/>
                <a:ea typeface="微软雅黑" pitchFamily="34" charset="-122"/>
              </a:rPr>
              <a:t>网页爬取</a:t>
            </a:r>
            <a:endParaRPr lang="zh-CN" altLang="en-US" sz="3600" b="1" dirty="0">
              <a:solidFill>
                <a:srgbClr val="42BAC8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3976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98804" y="1308755"/>
            <a:ext cx="1008014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获取源代码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urllib2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2800" dirty="0">
                <a:solidFill>
                  <a:srgbClr val="42BAC8"/>
                </a:solidFill>
                <a:latin typeface="微软雅黑" pitchFamily="34" charset="-122"/>
                <a:ea typeface="微软雅黑" pitchFamily="34" charset="-122"/>
              </a:rPr>
              <a:t>使用：</a:t>
            </a:r>
            <a:endParaRPr lang="en-US" altLang="zh-CN" sz="2800" dirty="0">
              <a:solidFill>
                <a:srgbClr val="42BAC8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sz="2400" dirty="0" smtClean="0">
                <a:solidFill>
                  <a:prstClr val="black"/>
                </a:solidFill>
                <a:latin typeface="等线" panose="02010600030101010101" pitchFamily="2" charset="-122"/>
              </a:rPr>
              <a:t>import urllib2</a:t>
            </a:r>
            <a:endParaRPr lang="en-US" altLang="zh-CN" sz="2400" dirty="0">
              <a:solidFill>
                <a:prstClr val="black"/>
              </a:solidFill>
              <a:latin typeface="等线" panose="02010600030101010101" pitchFamily="2" charset="-122"/>
            </a:endParaRPr>
          </a:p>
          <a:p>
            <a:pPr lvl="0"/>
            <a:endParaRPr lang="en-US" altLang="zh-CN" sz="2400" dirty="0">
              <a:solidFill>
                <a:prstClr val="black"/>
              </a:solidFill>
              <a:latin typeface="等线" panose="02010600030101010101" pitchFamily="2" charset="-122"/>
            </a:endParaRPr>
          </a:p>
          <a:p>
            <a:pPr lvl="0"/>
            <a:r>
              <a:rPr lang="zh-CN" altLang="en-US" sz="2800" dirty="0">
                <a:solidFill>
                  <a:srgbClr val="42BAC8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2800" dirty="0" smtClean="0">
                <a:solidFill>
                  <a:srgbClr val="42BAC8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lvl="0"/>
            <a:r>
              <a:rPr lang="zh-CN" altLang="en-US" sz="2400" dirty="0">
                <a:solidFill>
                  <a:prstClr val="black"/>
                </a:solidFill>
                <a:latin typeface="等线" panose="02010600030101010101" pitchFamily="2" charset="-122"/>
              </a:rPr>
              <a:t>对</a:t>
            </a:r>
            <a:r>
              <a:rPr lang="en-US" altLang="zh-CN" sz="2400" dirty="0" smtClean="0">
                <a:solidFill>
                  <a:prstClr val="black"/>
                </a:solidFill>
                <a:latin typeface="等线" panose="02010600030101010101" pitchFamily="2" charset="-122"/>
              </a:rPr>
              <a:t>URL</a:t>
            </a:r>
            <a:r>
              <a:rPr lang="zh-CN" altLang="en-US" sz="2400" dirty="0" smtClean="0">
                <a:solidFill>
                  <a:prstClr val="black"/>
                </a:solidFill>
                <a:latin typeface="等线" panose="02010600030101010101" pitchFamily="2" charset="-122"/>
              </a:rPr>
              <a:t>进行请求等</a:t>
            </a:r>
            <a:endParaRPr lang="en-US" altLang="zh-CN" sz="2400" dirty="0" smtClean="0">
              <a:solidFill>
                <a:prstClr val="black"/>
              </a:solidFill>
              <a:latin typeface="等线" panose="02010600030101010101" pitchFamily="2" charset="-122"/>
            </a:endParaRPr>
          </a:p>
          <a:p>
            <a:pPr lvl="0"/>
            <a:endParaRPr lang="en-US" altLang="zh-CN" sz="2400" dirty="0">
              <a:solidFill>
                <a:prstClr val="black"/>
              </a:solidFill>
              <a:latin typeface="等线" panose="02010600030101010101" pitchFamily="2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2800" dirty="0" smtClean="0">
                <a:solidFill>
                  <a:srgbClr val="42BAC8"/>
                </a:solidFill>
                <a:latin typeface="微软雅黑" pitchFamily="34" charset="-122"/>
                <a:ea typeface="微软雅黑" pitchFamily="34" charset="-122"/>
              </a:rPr>
              <a:t>函数：</a:t>
            </a:r>
            <a:endParaRPr lang="en-US" altLang="zh-CN" sz="2800" dirty="0" smtClean="0">
              <a:solidFill>
                <a:srgbClr val="42BAC8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sz="2000" dirty="0" smtClean="0">
                <a:latin typeface="+mn-ea"/>
              </a:rPr>
              <a:t>urllib2.urlopen(</a:t>
            </a:r>
            <a:r>
              <a:rPr lang="en-US" altLang="zh-CN" sz="2000" dirty="0" err="1" smtClean="0">
                <a:latin typeface="+mn-ea"/>
              </a:rPr>
              <a:t>url</a:t>
            </a:r>
            <a:r>
              <a:rPr lang="en-US" altLang="zh-CN" sz="2000" dirty="0" smtClean="0">
                <a:latin typeface="+mn-ea"/>
              </a:rPr>
              <a:t>, [data], [timeout])</a:t>
            </a:r>
            <a:endParaRPr lang="en-US" altLang="zh-CN" sz="2000" dirty="0">
              <a:latin typeface="+mn-ea"/>
            </a:endParaRPr>
          </a:p>
          <a:p>
            <a:pPr lvl="0"/>
            <a:r>
              <a:rPr lang="en-US" altLang="zh-CN" sz="2000" dirty="0" smtClean="0">
                <a:latin typeface="+mn-ea"/>
              </a:rPr>
              <a:t>urllib2.Request(</a:t>
            </a:r>
            <a:r>
              <a:rPr lang="en-US" altLang="zh-CN" sz="2000" dirty="0" err="1" smtClean="0">
                <a:latin typeface="+mn-ea"/>
              </a:rPr>
              <a:t>url</a:t>
            </a:r>
            <a:r>
              <a:rPr lang="en-US" altLang="zh-CN" sz="2000" dirty="0" smtClean="0">
                <a:latin typeface="+mn-ea"/>
              </a:rPr>
              <a:t>, [data], [headers], [</a:t>
            </a:r>
            <a:r>
              <a:rPr lang="en-US" altLang="zh-CN" sz="2000" dirty="0" err="1" smtClean="0">
                <a:latin typeface="+mn-ea"/>
              </a:rPr>
              <a:t>origin_req_host</a:t>
            </a:r>
            <a:r>
              <a:rPr lang="en-US" altLang="zh-CN" sz="2000" dirty="0" smtClean="0">
                <a:latin typeface="+mn-ea"/>
              </a:rPr>
              <a:t>], [unverifiable] )</a:t>
            </a:r>
            <a:endParaRPr lang="en-US" altLang="zh-CN" sz="2400" dirty="0" smtClean="0">
              <a:latin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20884" y="822844"/>
            <a:ext cx="11871116" cy="4118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原创设计师QQ598969553            _19"/>
          <p:cNvSpPr txBox="1"/>
          <p:nvPr/>
        </p:nvSpPr>
        <p:spPr>
          <a:xfrm>
            <a:off x="320884" y="176513"/>
            <a:ext cx="3579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42BAC8"/>
                </a:solidFill>
                <a:latin typeface="微软雅黑" pitchFamily="34" charset="-122"/>
                <a:ea typeface="微软雅黑" pitchFamily="34" charset="-122"/>
              </a:rPr>
              <a:t>网页爬取</a:t>
            </a:r>
            <a:endParaRPr lang="zh-CN" altLang="en-US" sz="3600" b="1" dirty="0">
              <a:solidFill>
                <a:srgbClr val="42BAC8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97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6369" y="1315343"/>
            <a:ext cx="10080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获取链接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20884" y="822844"/>
            <a:ext cx="11871116" cy="4118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原创设计师QQ598969553            _19"/>
          <p:cNvSpPr txBox="1"/>
          <p:nvPr/>
        </p:nvSpPr>
        <p:spPr>
          <a:xfrm>
            <a:off x="320884" y="176513"/>
            <a:ext cx="3579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42BAC8"/>
                </a:solidFill>
                <a:latin typeface="微软雅黑" pitchFamily="34" charset="-122"/>
                <a:ea typeface="微软雅黑" pitchFamily="34" charset="-122"/>
              </a:rPr>
              <a:t>网页爬取</a:t>
            </a:r>
            <a:endParaRPr lang="zh-CN" altLang="en-US" sz="3600" b="1" dirty="0">
              <a:solidFill>
                <a:srgbClr val="42BAC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84" y="2590926"/>
            <a:ext cx="11402543" cy="14907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07438" y="4411847"/>
            <a:ext cx="859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在源代码中找到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“</a:t>
            </a:r>
            <a:r>
              <a:rPr lang="en-US" altLang="zh-CN" sz="2000" dirty="0" smtClean="0">
                <a:latin typeface="+mn-ea"/>
              </a:rPr>
              <a:t>a </a:t>
            </a:r>
            <a:r>
              <a:rPr lang="en-US" altLang="zh-CN" sz="2000" dirty="0" err="1" smtClean="0">
                <a:latin typeface="+mn-ea"/>
              </a:rPr>
              <a:t>href</a:t>
            </a:r>
            <a:r>
              <a:rPr lang="zh-CN" altLang="en-US" sz="2000" dirty="0" smtClean="0">
                <a:latin typeface="+mn-ea"/>
              </a:rPr>
              <a:t>”，它后面就是我们需要的链接</a:t>
            </a:r>
            <a:endParaRPr lang="zh-CN" altLang="en-US" sz="2000" dirty="0"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07438" y="5346945"/>
            <a:ext cx="7874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获取链接：使用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5421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6369" y="1469175"/>
            <a:ext cx="1064470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更高效的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+mn-ea"/>
            </a:endParaRPr>
          </a:p>
          <a:p>
            <a:r>
              <a:rPr lang="zh-CN" altLang="en-US" sz="2800" dirty="0">
                <a:solidFill>
                  <a:srgbClr val="42BAC8"/>
                </a:solidFill>
                <a:latin typeface="微软雅黑" pitchFamily="34" charset="-122"/>
                <a:ea typeface="微软雅黑" pitchFamily="34" charset="-122"/>
              </a:rPr>
              <a:t>安装：</a:t>
            </a:r>
            <a:endParaRPr lang="en-US" altLang="zh-CN" sz="2800" dirty="0">
              <a:solidFill>
                <a:srgbClr val="42BAC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+mn-ea"/>
              </a:rPr>
              <a:t>pip install bs4</a:t>
            </a:r>
          </a:p>
          <a:p>
            <a:endParaRPr lang="en-US" altLang="zh-CN" sz="2400" dirty="0" smtClean="0">
              <a:latin typeface="+mn-ea"/>
            </a:endParaRPr>
          </a:p>
          <a:p>
            <a:r>
              <a:rPr lang="zh-CN" altLang="en-US" sz="2800" dirty="0">
                <a:solidFill>
                  <a:srgbClr val="42BAC8"/>
                </a:solidFill>
                <a:latin typeface="微软雅黑" pitchFamily="34" charset="-122"/>
                <a:ea typeface="微软雅黑" pitchFamily="34" charset="-122"/>
              </a:rPr>
              <a:t>使用：</a:t>
            </a:r>
            <a:endParaRPr lang="en-US" altLang="zh-CN" sz="2800" dirty="0">
              <a:solidFill>
                <a:srgbClr val="42BAC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+mn-ea"/>
              </a:rPr>
              <a:t>from bs4 import </a:t>
            </a:r>
            <a:r>
              <a:rPr lang="en-US" altLang="zh-CN" sz="2400" dirty="0" err="1" smtClean="0">
                <a:latin typeface="+mn-ea"/>
              </a:rPr>
              <a:t>BeautifulSou</a:t>
            </a:r>
            <a:r>
              <a:rPr lang="en-US" altLang="zh-CN" sz="2400" dirty="0" err="1">
                <a:latin typeface="+mn-ea"/>
              </a:rPr>
              <a:t>p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800" dirty="0">
                <a:solidFill>
                  <a:srgbClr val="42BAC8"/>
                </a:solidFill>
                <a:latin typeface="微软雅黑" pitchFamily="34" charset="-122"/>
                <a:ea typeface="微软雅黑" pitchFamily="34" charset="-122"/>
              </a:rPr>
              <a:t>功能：</a:t>
            </a:r>
            <a:endParaRPr lang="en-US" altLang="zh-CN" sz="2800" dirty="0">
              <a:solidFill>
                <a:srgbClr val="42BAC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+mn-ea"/>
              </a:rPr>
              <a:t>将</a:t>
            </a:r>
            <a:r>
              <a:rPr lang="en-US" altLang="zh-CN" sz="2400" dirty="0" smtClean="0">
                <a:latin typeface="+mn-ea"/>
              </a:rPr>
              <a:t>HTML</a:t>
            </a:r>
            <a:r>
              <a:rPr lang="zh-CN" altLang="en-US" sz="2400" dirty="0" smtClean="0">
                <a:latin typeface="+mn-ea"/>
              </a:rPr>
              <a:t>字符串进行解析，创建</a:t>
            </a:r>
            <a:r>
              <a:rPr lang="en-US" altLang="zh-CN" sz="2400" dirty="0" err="1" smtClean="0">
                <a:latin typeface="+mn-ea"/>
              </a:rPr>
              <a:t>BeautifulSoup</a:t>
            </a:r>
            <a:r>
              <a:rPr lang="zh-CN" altLang="en-US" sz="2400" dirty="0" smtClean="0">
                <a:latin typeface="+mn-ea"/>
              </a:rPr>
              <a:t>对象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例：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    soup=</a:t>
            </a:r>
            <a:r>
              <a:rPr lang="en-US" altLang="zh-CN" sz="2000" dirty="0" err="1" smtClean="0">
                <a:latin typeface="+mn-ea"/>
              </a:rPr>
              <a:t>BeautifulSoup</a:t>
            </a:r>
            <a:r>
              <a:rPr lang="en-US" altLang="zh-CN" sz="2000" dirty="0" smtClean="0">
                <a:latin typeface="+mn-ea"/>
              </a:rPr>
              <a:t>(html);</a:t>
            </a:r>
          </a:p>
          <a:p>
            <a:r>
              <a:rPr lang="en-US" altLang="zh-CN" sz="2000" dirty="0" smtClean="0">
                <a:latin typeface="+mn-ea"/>
              </a:rPr>
              <a:t>    </a:t>
            </a:r>
            <a:r>
              <a:rPr lang="en-US" altLang="zh-CN" sz="2000" dirty="0" err="1" smtClean="0">
                <a:latin typeface="+mn-ea"/>
              </a:rPr>
              <a:t>soup.find_all</a:t>
            </a:r>
            <a:r>
              <a:rPr lang="en-US" altLang="zh-CN" sz="2000" dirty="0" smtClean="0">
                <a:latin typeface="+mn-ea"/>
              </a:rPr>
              <a:t>(‘a’);</a:t>
            </a:r>
            <a:endParaRPr lang="en-US" altLang="zh-CN" sz="2000" dirty="0" smtClean="0">
              <a:latin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20884" y="822844"/>
            <a:ext cx="11871116" cy="4118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原创设计师QQ598969553            _19"/>
          <p:cNvSpPr txBox="1"/>
          <p:nvPr/>
        </p:nvSpPr>
        <p:spPr>
          <a:xfrm>
            <a:off x="320884" y="176513"/>
            <a:ext cx="3579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42BAC8"/>
                </a:solidFill>
                <a:latin typeface="微软雅黑" pitchFamily="34" charset="-122"/>
                <a:ea typeface="微软雅黑" pitchFamily="34" charset="-122"/>
              </a:rPr>
              <a:t>网页爬取</a:t>
            </a:r>
            <a:endParaRPr lang="zh-CN" altLang="en-US" sz="3600" b="1" dirty="0">
              <a:solidFill>
                <a:srgbClr val="42BAC8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7210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92035" y="1993177"/>
            <a:ext cx="3443148" cy="3443148"/>
          </a:xfrm>
          <a:prstGeom prst="rect">
            <a:avLst/>
          </a:prstGeom>
          <a:solidFill>
            <a:srgbClr val="42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5" name="文本框 4"/>
          <p:cNvSpPr txBox="1"/>
          <p:nvPr/>
        </p:nvSpPr>
        <p:spPr>
          <a:xfrm>
            <a:off x="3937159" y="1875786"/>
            <a:ext cx="4152900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300" dirty="0" smtClean="0">
                <a:solidFill>
                  <a:schemeClr val="bg1"/>
                </a:solidFill>
                <a:effectLst>
                  <a:outerShdw blurRad="50800" algn="ctr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03</a:t>
            </a:r>
            <a:endParaRPr lang="zh-CN" altLang="en-US" sz="23300" dirty="0">
              <a:solidFill>
                <a:schemeClr val="bg1"/>
              </a:solidFill>
              <a:effectLst>
                <a:outerShdw blurRad="50800" algn="ctr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994751"/>
            <a:ext cx="12192000" cy="1440000"/>
          </a:xfrm>
          <a:prstGeom prst="rect">
            <a:avLst/>
          </a:prstGeom>
          <a:solidFill>
            <a:srgbClr val="42BAC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7" name="文本框 6"/>
          <p:cNvSpPr txBox="1"/>
          <p:nvPr/>
        </p:nvSpPr>
        <p:spPr>
          <a:xfrm>
            <a:off x="2568608" y="3336187"/>
            <a:ext cx="705478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4800" b="1" dirty="0" smtClean="0">
                <a:solidFill>
                  <a:srgbClr val="0818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具体实现</a:t>
            </a:r>
            <a:endParaRPr lang="zh-CN" altLang="en-US" sz="4800" b="1" dirty="0">
              <a:solidFill>
                <a:srgbClr val="0818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94868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7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" accel="100000" fill="hold">
                                          <p:stCondLst>
                                            <p:cond delay="2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 flipV="1">
            <a:off x="320884" y="822844"/>
            <a:ext cx="11871116" cy="4118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原创设计师QQ598969553            _19"/>
          <p:cNvSpPr txBox="1"/>
          <p:nvPr/>
        </p:nvSpPr>
        <p:spPr>
          <a:xfrm>
            <a:off x="320884" y="176513"/>
            <a:ext cx="3579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42BAC8"/>
                </a:solidFill>
                <a:latin typeface="微软雅黑" pitchFamily="34" charset="-122"/>
                <a:ea typeface="微软雅黑" pitchFamily="34" charset="-122"/>
              </a:rPr>
              <a:t>具体实现</a:t>
            </a:r>
            <a:endParaRPr lang="zh-CN" altLang="en-US" sz="3600" b="1" dirty="0">
              <a:solidFill>
                <a:srgbClr val="42BAC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809368" y="1276744"/>
            <a:ext cx="1316037" cy="2019301"/>
            <a:chOff x="1450975" y="1409700"/>
            <a:chExt cx="1316037" cy="2019300"/>
          </a:xfrm>
        </p:grpSpPr>
        <p:sp>
          <p:nvSpPr>
            <p:cNvPr id="40" name="圆角矩形 39"/>
            <p:cNvSpPr/>
            <p:nvPr/>
          </p:nvSpPr>
          <p:spPr>
            <a:xfrm>
              <a:off x="1450975" y="1409700"/>
              <a:ext cx="1316037" cy="2019300"/>
            </a:xfrm>
            <a:prstGeom prst="roundRect">
              <a:avLst>
                <a:gd name="adj" fmla="val 0"/>
              </a:avLst>
            </a:prstGeom>
            <a:solidFill>
              <a:srgbClr val="42BAC8"/>
            </a:solidFill>
            <a:ln w="28575"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sp>
          <p:nvSpPr>
            <p:cNvPr id="41" name="矩形 40"/>
            <p:cNvSpPr/>
            <p:nvPr/>
          </p:nvSpPr>
          <p:spPr>
            <a:xfrm>
              <a:off x="1450975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sp>
          <p:nvSpPr>
            <p:cNvPr id="42" name="矩形 41"/>
            <p:cNvSpPr/>
            <p:nvPr/>
          </p:nvSpPr>
          <p:spPr>
            <a:xfrm>
              <a:off x="2633662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cxnSp>
          <p:nvCxnSpPr>
            <p:cNvPr id="43" name="直接连接符 42"/>
            <p:cNvCxnSpPr>
              <a:stCxn id="41" idx="3"/>
              <a:endCxn id="42" idx="1"/>
            </p:cNvCxnSpPr>
            <p:nvPr/>
          </p:nvCxnSpPr>
          <p:spPr>
            <a:xfrm>
              <a:off x="1584325" y="2419351"/>
              <a:ext cx="1049337" cy="0"/>
            </a:xfrm>
            <a:prstGeom prst="line">
              <a:avLst/>
            </a:prstGeom>
            <a:ln>
              <a:solidFill>
                <a:srgbClr val="A1DD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1736136" y="1488327"/>
              <a:ext cx="745717" cy="1862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>
                  <a:solidFill>
                    <a:srgbClr val="C8ECF0"/>
                  </a:solidFill>
                  <a:latin typeface="Impact" panose="020B0806030902050204" pitchFamily="34" charset="0"/>
                </a:rPr>
                <a:t>1</a:t>
              </a:r>
              <a:endParaRPr lang="zh-CN" altLang="en-US" sz="11500" dirty="0">
                <a:solidFill>
                  <a:srgbClr val="C8ECF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340095" y="1276744"/>
            <a:ext cx="1316037" cy="2019301"/>
            <a:chOff x="1450975" y="1409700"/>
            <a:chExt cx="1316037" cy="2019300"/>
          </a:xfrm>
        </p:grpSpPr>
        <p:sp>
          <p:nvSpPr>
            <p:cNvPr id="50" name="圆角矩形 49"/>
            <p:cNvSpPr/>
            <p:nvPr/>
          </p:nvSpPr>
          <p:spPr>
            <a:xfrm>
              <a:off x="1450975" y="1409700"/>
              <a:ext cx="1316037" cy="2019300"/>
            </a:xfrm>
            <a:prstGeom prst="roundRect">
              <a:avLst>
                <a:gd name="adj" fmla="val 0"/>
              </a:avLst>
            </a:prstGeom>
            <a:solidFill>
              <a:srgbClr val="42BAC8"/>
            </a:solidFill>
            <a:ln w="28575"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sp>
          <p:nvSpPr>
            <p:cNvPr id="51" name="矩形 50"/>
            <p:cNvSpPr/>
            <p:nvPr/>
          </p:nvSpPr>
          <p:spPr>
            <a:xfrm>
              <a:off x="1450975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sp>
          <p:nvSpPr>
            <p:cNvPr id="52" name="矩形 51"/>
            <p:cNvSpPr/>
            <p:nvPr/>
          </p:nvSpPr>
          <p:spPr>
            <a:xfrm>
              <a:off x="2633662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cxnSp>
          <p:nvCxnSpPr>
            <p:cNvPr id="53" name="直接连接符 52"/>
            <p:cNvCxnSpPr>
              <a:stCxn id="51" idx="3"/>
              <a:endCxn id="52" idx="1"/>
            </p:cNvCxnSpPr>
            <p:nvPr/>
          </p:nvCxnSpPr>
          <p:spPr>
            <a:xfrm>
              <a:off x="1584325" y="2419351"/>
              <a:ext cx="1049337" cy="0"/>
            </a:xfrm>
            <a:prstGeom prst="line">
              <a:avLst/>
            </a:prstGeom>
            <a:ln>
              <a:solidFill>
                <a:srgbClr val="A1DD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1646367" y="1488327"/>
              <a:ext cx="925253" cy="1862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>
                  <a:solidFill>
                    <a:srgbClr val="C8ECF0"/>
                  </a:solidFill>
                  <a:latin typeface="Impact" panose="020B0806030902050204" pitchFamily="34" charset="0"/>
                </a:rPr>
                <a:t>2</a:t>
              </a:r>
              <a:endParaRPr lang="zh-CN" altLang="en-US" sz="11500" dirty="0">
                <a:solidFill>
                  <a:srgbClr val="C8ECF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809368" y="3799400"/>
            <a:ext cx="1316037" cy="2019301"/>
            <a:chOff x="1450975" y="1409700"/>
            <a:chExt cx="1316037" cy="2019300"/>
          </a:xfrm>
        </p:grpSpPr>
        <p:sp>
          <p:nvSpPr>
            <p:cNvPr id="60" name="圆角矩形 59"/>
            <p:cNvSpPr/>
            <p:nvPr/>
          </p:nvSpPr>
          <p:spPr>
            <a:xfrm>
              <a:off x="1450975" y="1409700"/>
              <a:ext cx="1316037" cy="2019300"/>
            </a:xfrm>
            <a:prstGeom prst="roundRect">
              <a:avLst>
                <a:gd name="adj" fmla="val 0"/>
              </a:avLst>
            </a:prstGeom>
            <a:solidFill>
              <a:srgbClr val="42BAC8"/>
            </a:solidFill>
            <a:ln w="28575"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sp>
          <p:nvSpPr>
            <p:cNvPr id="61" name="矩形 60"/>
            <p:cNvSpPr/>
            <p:nvPr/>
          </p:nvSpPr>
          <p:spPr>
            <a:xfrm>
              <a:off x="1450975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sp>
          <p:nvSpPr>
            <p:cNvPr id="62" name="矩形 61"/>
            <p:cNvSpPr/>
            <p:nvPr/>
          </p:nvSpPr>
          <p:spPr>
            <a:xfrm>
              <a:off x="2633662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cxnSp>
          <p:nvCxnSpPr>
            <p:cNvPr id="63" name="直接连接符 62"/>
            <p:cNvCxnSpPr>
              <a:stCxn id="61" idx="3"/>
              <a:endCxn id="62" idx="1"/>
            </p:cNvCxnSpPr>
            <p:nvPr/>
          </p:nvCxnSpPr>
          <p:spPr>
            <a:xfrm>
              <a:off x="1584325" y="2419351"/>
              <a:ext cx="1049337" cy="0"/>
            </a:xfrm>
            <a:prstGeom prst="line">
              <a:avLst/>
            </a:prstGeom>
            <a:ln>
              <a:solidFill>
                <a:srgbClr val="A1DD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1625530" y="1488327"/>
              <a:ext cx="966931" cy="1862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>
                  <a:solidFill>
                    <a:srgbClr val="C8ECF0"/>
                  </a:solidFill>
                  <a:latin typeface="Impact" panose="020B0806030902050204" pitchFamily="34" charset="0"/>
                </a:rPr>
                <a:t>3</a:t>
              </a:r>
              <a:endParaRPr lang="zh-CN" altLang="en-US" sz="11500" dirty="0">
                <a:solidFill>
                  <a:srgbClr val="C8ECF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340095" y="3799400"/>
            <a:ext cx="1316037" cy="2019301"/>
            <a:chOff x="1450975" y="1409700"/>
            <a:chExt cx="1316037" cy="2019300"/>
          </a:xfrm>
        </p:grpSpPr>
        <p:sp>
          <p:nvSpPr>
            <p:cNvPr id="70" name="圆角矩形 69"/>
            <p:cNvSpPr/>
            <p:nvPr/>
          </p:nvSpPr>
          <p:spPr>
            <a:xfrm>
              <a:off x="1450975" y="1409700"/>
              <a:ext cx="1316037" cy="2019300"/>
            </a:xfrm>
            <a:prstGeom prst="roundRect">
              <a:avLst>
                <a:gd name="adj" fmla="val 0"/>
              </a:avLst>
            </a:prstGeom>
            <a:solidFill>
              <a:srgbClr val="42BAC8"/>
            </a:solidFill>
            <a:ln w="28575"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sp>
          <p:nvSpPr>
            <p:cNvPr id="71" name="矩形 70"/>
            <p:cNvSpPr/>
            <p:nvPr/>
          </p:nvSpPr>
          <p:spPr>
            <a:xfrm>
              <a:off x="1450975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sp>
          <p:nvSpPr>
            <p:cNvPr id="72" name="矩形 71"/>
            <p:cNvSpPr/>
            <p:nvPr/>
          </p:nvSpPr>
          <p:spPr>
            <a:xfrm>
              <a:off x="2633662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cxnSp>
          <p:nvCxnSpPr>
            <p:cNvPr id="73" name="直接连接符 72"/>
            <p:cNvCxnSpPr>
              <a:stCxn id="71" idx="3"/>
              <a:endCxn id="72" idx="1"/>
            </p:cNvCxnSpPr>
            <p:nvPr/>
          </p:nvCxnSpPr>
          <p:spPr>
            <a:xfrm>
              <a:off x="1584325" y="2419351"/>
              <a:ext cx="1049337" cy="0"/>
            </a:xfrm>
            <a:prstGeom prst="line">
              <a:avLst/>
            </a:prstGeom>
            <a:ln>
              <a:solidFill>
                <a:srgbClr val="A1DD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/>
            <p:cNvSpPr txBox="1"/>
            <p:nvPr/>
          </p:nvSpPr>
          <p:spPr>
            <a:xfrm>
              <a:off x="1647971" y="1488327"/>
              <a:ext cx="922047" cy="1862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>
                  <a:solidFill>
                    <a:srgbClr val="C8ECF0"/>
                  </a:solidFill>
                  <a:latin typeface="Impact" panose="020B0806030902050204" pitchFamily="34" charset="0"/>
                </a:rPr>
                <a:t>4</a:t>
              </a:r>
              <a:endParaRPr lang="zh-CN" altLang="en-US" sz="11500" dirty="0">
                <a:solidFill>
                  <a:srgbClr val="C8ECF0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381341" y="1541719"/>
            <a:ext cx="2627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定义一个</a:t>
            </a:r>
            <a:r>
              <a:rPr lang="en-US" altLang="zh-CN" dirty="0" err="1" smtClean="0"/>
              <a:t>UrlSequence</a:t>
            </a:r>
            <a:r>
              <a:rPr lang="zh-CN" altLang="en-US" dirty="0" smtClean="0"/>
              <a:t>类，其中维护一个</a:t>
            </a:r>
            <a:r>
              <a:rPr lang="zh-CN" altLang="en-US" dirty="0" smtClean="0"/>
              <a:t>已访问序列</a:t>
            </a:r>
            <a:r>
              <a:rPr lang="en-US" altLang="zh-CN" b="1" dirty="0" smtClean="0"/>
              <a:t>visited[ ]</a:t>
            </a:r>
            <a:r>
              <a:rPr lang="zh-CN" altLang="en-US" dirty="0" smtClean="0"/>
              <a:t> 和未访问序列</a:t>
            </a:r>
            <a:r>
              <a:rPr lang="en-US" altLang="zh-CN" b="1" dirty="0" smtClean="0"/>
              <a:t>unvisited[ ]</a:t>
            </a:r>
            <a:r>
              <a:rPr lang="zh-CN" altLang="en-US" dirty="0" smtClean="0"/>
              <a:t>；以及序列的增删等操作。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7912068" y="1824728"/>
            <a:ext cx="317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将所需爬取的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（根结点</a:t>
            </a:r>
            <a:r>
              <a:rPr lang="zh-CN" altLang="en-US" dirty="0" smtClean="0"/>
              <a:t>），</a:t>
            </a:r>
            <a:r>
              <a:rPr lang="zh-CN" altLang="en-US" dirty="0" smtClean="0"/>
              <a:t>如</a:t>
            </a:r>
            <a:r>
              <a:rPr lang="en-US" altLang="zh-CN" dirty="0" smtClean="0"/>
              <a:t>https://www.baidu.com/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加入</a:t>
            </a:r>
            <a:r>
              <a:rPr lang="en-US" altLang="zh-CN" dirty="0" smtClean="0"/>
              <a:t>unvisited[ ]</a:t>
            </a:r>
            <a:r>
              <a:rPr lang="zh-CN" altLang="en-US" dirty="0"/>
              <a:t>。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7912068" y="4070385"/>
            <a:ext cx="2958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对于当前所访问的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，获取新的链接并加入</a:t>
            </a:r>
            <a:r>
              <a:rPr lang="en-US" altLang="zh-CN" dirty="0" smtClean="0"/>
              <a:t>unvisited[ ]</a:t>
            </a:r>
            <a:r>
              <a:rPr lang="zh-CN" altLang="en-US" dirty="0" smtClean="0"/>
              <a:t>，并把当前的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加入</a:t>
            </a:r>
            <a:r>
              <a:rPr lang="en-US" altLang="zh-CN" dirty="0" smtClean="0"/>
              <a:t>visited[ 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重复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，直到</a:t>
            </a:r>
            <a:r>
              <a:rPr lang="zh-CN" altLang="en-US" dirty="0" smtClean="0"/>
              <a:t>循环</a:t>
            </a:r>
            <a:r>
              <a:rPr lang="zh-CN" altLang="en-US" dirty="0" smtClean="0"/>
              <a:t>结束。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3383421" y="4070385"/>
            <a:ext cx="26279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unvisited[ ]</a:t>
            </a:r>
            <a:r>
              <a:rPr lang="zh-CN" altLang="en-US" dirty="0" smtClean="0"/>
              <a:t>中取出一个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进行访问；</a:t>
            </a:r>
            <a:endParaRPr lang="en-US" altLang="zh-CN" dirty="0" smtClean="0"/>
          </a:p>
          <a:p>
            <a:r>
              <a:rPr lang="zh-CN" altLang="en-US" dirty="0" smtClean="0"/>
              <a:t>若使用</a:t>
            </a:r>
            <a:r>
              <a:rPr lang="en-US" altLang="zh-CN" dirty="0" smtClean="0"/>
              <a:t>BFS</a:t>
            </a:r>
            <a:r>
              <a:rPr lang="zh-CN" altLang="en-US" dirty="0" smtClean="0"/>
              <a:t>，进行出队操作</a:t>
            </a:r>
            <a:r>
              <a:rPr lang="en-US" altLang="zh-CN" dirty="0" smtClean="0"/>
              <a:t>pop(0)</a:t>
            </a:r>
            <a:r>
              <a:rPr lang="zh-CN" altLang="en-US" dirty="0" smtClean="0"/>
              <a:t>，若使用</a:t>
            </a:r>
            <a:r>
              <a:rPr lang="en-US" altLang="zh-CN" dirty="0" smtClean="0"/>
              <a:t>DFS</a:t>
            </a:r>
            <a:r>
              <a:rPr lang="zh-CN" altLang="en-US" dirty="0" smtClean="0"/>
              <a:t>，进行出栈操作</a:t>
            </a:r>
            <a:r>
              <a:rPr lang="en-US" altLang="zh-CN" dirty="0" smtClean="0"/>
              <a:t>pop()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1680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5" grpId="0"/>
      <p:bldP spid="76" grpId="0"/>
      <p:bldP spid="7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92035" y="1993177"/>
            <a:ext cx="3443148" cy="3443148"/>
          </a:xfrm>
          <a:prstGeom prst="rect">
            <a:avLst/>
          </a:prstGeom>
          <a:solidFill>
            <a:srgbClr val="42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5" name="文本框 4"/>
          <p:cNvSpPr txBox="1"/>
          <p:nvPr/>
        </p:nvSpPr>
        <p:spPr>
          <a:xfrm>
            <a:off x="3937159" y="1875786"/>
            <a:ext cx="4152900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300" dirty="0" smtClean="0">
                <a:solidFill>
                  <a:schemeClr val="bg1"/>
                </a:solidFill>
                <a:effectLst>
                  <a:outerShdw blurRad="50800" algn="ctr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04</a:t>
            </a:r>
            <a:endParaRPr lang="zh-CN" altLang="en-US" sz="23300" dirty="0">
              <a:solidFill>
                <a:schemeClr val="bg1"/>
              </a:solidFill>
              <a:effectLst>
                <a:outerShdw blurRad="50800" algn="ctr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994751"/>
            <a:ext cx="12192000" cy="1440000"/>
          </a:xfrm>
          <a:prstGeom prst="rect">
            <a:avLst/>
          </a:prstGeom>
          <a:solidFill>
            <a:srgbClr val="42BAC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7" name="文本框 6"/>
          <p:cNvSpPr txBox="1"/>
          <p:nvPr/>
        </p:nvSpPr>
        <p:spPr>
          <a:xfrm>
            <a:off x="2568608" y="3336187"/>
            <a:ext cx="705478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4800" b="1" dirty="0">
                <a:solidFill>
                  <a:srgbClr val="0818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小结</a:t>
            </a:r>
            <a:endParaRPr lang="zh-CN" altLang="en-US" sz="4800" b="1" dirty="0">
              <a:solidFill>
                <a:srgbClr val="0818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397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7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" accel="100000" fill="hold">
                                          <p:stCondLst>
                                            <p:cond delay="2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331651" y="1588460"/>
            <a:ext cx="36000" cy="2364481"/>
            <a:chOff x="1331651" y="1597980"/>
            <a:chExt cx="36000" cy="2364481"/>
          </a:xfrm>
          <a:solidFill>
            <a:srgbClr val="42BAC8"/>
          </a:solidFill>
        </p:grpSpPr>
        <p:cxnSp>
          <p:nvCxnSpPr>
            <p:cNvPr id="8" name="直接连接符 7"/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rgbClr val="42BA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</p:grpSp>
      <p:grpSp>
        <p:nvGrpSpPr>
          <p:cNvPr id="10" name="组合 9"/>
          <p:cNvGrpSpPr/>
          <p:nvPr/>
        </p:nvGrpSpPr>
        <p:grpSpPr>
          <a:xfrm flipV="1">
            <a:off x="3742307" y="2945173"/>
            <a:ext cx="36000" cy="2390327"/>
            <a:chOff x="1331651" y="1572132"/>
            <a:chExt cx="36000" cy="2390327"/>
          </a:xfrm>
          <a:solidFill>
            <a:srgbClr val="42BAC8"/>
          </a:solidFill>
        </p:grpSpPr>
        <p:cxnSp>
          <p:nvCxnSpPr>
            <p:cNvPr id="11" name="直接连接符 10"/>
            <p:cNvCxnSpPr/>
            <p:nvPr/>
          </p:nvCxnSpPr>
          <p:spPr>
            <a:xfrm>
              <a:off x="1331651" y="1576008"/>
              <a:ext cx="0" cy="2386451"/>
            </a:xfrm>
            <a:prstGeom prst="line">
              <a:avLst/>
            </a:prstGeom>
            <a:grpFill/>
            <a:ln>
              <a:solidFill>
                <a:srgbClr val="42BA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1331651" y="1572132"/>
              <a:ext cx="36000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152961" y="1588460"/>
            <a:ext cx="36000" cy="2364481"/>
            <a:chOff x="1331651" y="1597980"/>
            <a:chExt cx="36000" cy="2364481"/>
          </a:xfrm>
          <a:solidFill>
            <a:srgbClr val="42BAC8"/>
          </a:solidFill>
        </p:grpSpPr>
        <p:cxnSp>
          <p:nvCxnSpPr>
            <p:cNvPr id="14" name="直接连接符 13"/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rgbClr val="42BA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</p:grpSp>
      <p:grpSp>
        <p:nvGrpSpPr>
          <p:cNvPr id="16" name="组合 15"/>
          <p:cNvGrpSpPr/>
          <p:nvPr/>
        </p:nvGrpSpPr>
        <p:grpSpPr>
          <a:xfrm flipV="1">
            <a:off x="8563615" y="2945167"/>
            <a:ext cx="36000" cy="2390328"/>
            <a:chOff x="1331651" y="1572132"/>
            <a:chExt cx="36000" cy="2390328"/>
          </a:xfrm>
          <a:solidFill>
            <a:srgbClr val="42BAC8"/>
          </a:solidFill>
        </p:grpSpPr>
        <p:cxnSp>
          <p:nvCxnSpPr>
            <p:cNvPr id="17" name="直接连接符 16"/>
            <p:cNvCxnSpPr/>
            <p:nvPr/>
          </p:nvCxnSpPr>
          <p:spPr>
            <a:xfrm>
              <a:off x="1331651" y="1576008"/>
              <a:ext cx="0" cy="2386452"/>
            </a:xfrm>
            <a:prstGeom prst="line">
              <a:avLst/>
            </a:prstGeom>
            <a:grpFill/>
            <a:ln>
              <a:solidFill>
                <a:srgbClr val="42BA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1331651" y="1572132"/>
              <a:ext cx="36000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366228" y="1553135"/>
            <a:ext cx="2065344" cy="1210574"/>
            <a:chOff x="1366228" y="1562658"/>
            <a:chExt cx="2065344" cy="1210574"/>
          </a:xfrm>
        </p:grpSpPr>
        <p:sp>
          <p:nvSpPr>
            <p:cNvPr id="20" name="文本框 19"/>
            <p:cNvSpPr txBox="1"/>
            <p:nvPr/>
          </p:nvSpPr>
          <p:spPr>
            <a:xfrm>
              <a:off x="1366228" y="1562658"/>
              <a:ext cx="2065344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sz="1600" b="1" dirty="0" smtClean="0">
                  <a:solidFill>
                    <a:srgbClr val="42BAC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宽度优先</a:t>
              </a:r>
              <a:r>
                <a:rPr lang="en-US" altLang="zh-CN" sz="1600" b="1" dirty="0" smtClean="0">
                  <a:solidFill>
                    <a:srgbClr val="42BAC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BFS</a:t>
              </a:r>
              <a:endParaRPr lang="zh-CN" altLang="en-US" sz="1600" b="1" dirty="0">
                <a:solidFill>
                  <a:srgbClr val="42BAC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366228" y="1840669"/>
              <a:ext cx="2065344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每次访问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unvisited[ ]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中的第一个元素（先进先出）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191420" y="1553135"/>
            <a:ext cx="2061461" cy="930497"/>
            <a:chOff x="6191419" y="1562658"/>
            <a:chExt cx="2061461" cy="930497"/>
          </a:xfrm>
        </p:grpSpPr>
        <p:sp>
          <p:nvSpPr>
            <p:cNvPr id="23" name="文本框 22"/>
            <p:cNvSpPr txBox="1"/>
            <p:nvPr/>
          </p:nvSpPr>
          <p:spPr>
            <a:xfrm>
              <a:off x="6191419" y="1562658"/>
              <a:ext cx="2061461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sz="1600" b="1" dirty="0" smtClean="0">
                  <a:solidFill>
                    <a:srgbClr val="42BAC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获取源代码</a:t>
              </a:r>
              <a:endParaRPr lang="zh-CN" altLang="en-US" sz="1600" b="1" dirty="0">
                <a:solidFill>
                  <a:srgbClr val="42BAC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191419" y="1840669"/>
              <a:ext cx="2061461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urllib2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模块发送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请求，打开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599619" y="4205410"/>
            <a:ext cx="2063919" cy="914288"/>
            <a:chOff x="8599614" y="4214928"/>
            <a:chExt cx="2063919" cy="914287"/>
          </a:xfrm>
        </p:grpSpPr>
        <p:sp>
          <p:nvSpPr>
            <p:cNvPr id="26" name="文本框 25"/>
            <p:cNvSpPr txBox="1"/>
            <p:nvPr/>
          </p:nvSpPr>
          <p:spPr>
            <a:xfrm>
              <a:off x="8599614" y="4214928"/>
              <a:ext cx="2063919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sz="1600" b="1" dirty="0" smtClean="0">
                  <a:solidFill>
                    <a:srgbClr val="42BAC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获取链接</a:t>
              </a:r>
              <a:endParaRPr lang="zh-CN" altLang="en-US" sz="1600" b="1" dirty="0">
                <a:solidFill>
                  <a:srgbClr val="42BAC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599614" y="4504045"/>
              <a:ext cx="2063919" cy="625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BeautifulSoup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模块进行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解析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778305" y="4205409"/>
            <a:ext cx="2063923" cy="1221680"/>
            <a:chOff x="3778305" y="4214928"/>
            <a:chExt cx="2063922" cy="1221679"/>
          </a:xfrm>
        </p:grpSpPr>
        <p:sp>
          <p:nvSpPr>
            <p:cNvPr id="29" name="文本框 28"/>
            <p:cNvSpPr txBox="1"/>
            <p:nvPr/>
          </p:nvSpPr>
          <p:spPr>
            <a:xfrm>
              <a:off x="3778305" y="4214928"/>
              <a:ext cx="2063922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sz="1600" b="1" dirty="0">
                  <a:solidFill>
                    <a:srgbClr val="42BAC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</a:t>
              </a:r>
              <a:r>
                <a:rPr lang="zh-CN" altLang="en-US" sz="1600" b="1" dirty="0" smtClean="0">
                  <a:solidFill>
                    <a:srgbClr val="42BAC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度优先</a:t>
              </a:r>
              <a:r>
                <a:rPr lang="en-US" altLang="zh-CN" sz="1600" b="1" dirty="0">
                  <a:solidFill>
                    <a:srgbClr val="42BAC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r>
                <a:rPr lang="en-US" altLang="zh-CN" sz="1600" b="1" dirty="0" smtClean="0">
                  <a:solidFill>
                    <a:srgbClr val="42BAC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FS</a:t>
              </a:r>
              <a:endParaRPr lang="zh-CN" altLang="en-US" sz="1600" b="1" dirty="0">
                <a:solidFill>
                  <a:srgbClr val="42BAC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778305" y="4504045"/>
              <a:ext cx="2063922" cy="932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每次访问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unvisited[ ]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中的最后一个元素（先进后出）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331657" y="2945166"/>
            <a:ext cx="2099921" cy="1017294"/>
            <a:chOff x="1331651" y="2945166"/>
            <a:chExt cx="2099921" cy="1017295"/>
          </a:xfrm>
        </p:grpSpPr>
        <p:sp>
          <p:nvSpPr>
            <p:cNvPr id="32" name="矩形 31"/>
            <p:cNvSpPr/>
            <p:nvPr/>
          </p:nvSpPr>
          <p:spPr>
            <a:xfrm>
              <a:off x="1331651" y="2945166"/>
              <a:ext cx="2099921" cy="1017295"/>
            </a:xfrm>
            <a:prstGeom prst="rect">
              <a:avLst/>
            </a:prstGeom>
            <a:solidFill>
              <a:srgbClr val="42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419946" y="3543680"/>
              <a:ext cx="1923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sz="2000" b="1" dirty="0" smtClean="0">
                  <a:solidFill>
                    <a:srgbClr val="D2EF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页面遍历</a:t>
              </a:r>
              <a:endParaRPr lang="zh-CN" altLang="en-US" sz="2000" b="1" dirty="0">
                <a:solidFill>
                  <a:srgbClr val="D2EF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843808" y="3042093"/>
              <a:ext cx="1075605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en-US" altLang="zh-CN" sz="4000" dirty="0">
                  <a:solidFill>
                    <a:srgbClr val="D2EF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000" dirty="0">
                <a:solidFill>
                  <a:srgbClr val="D2EF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742312" y="2945166"/>
            <a:ext cx="2099921" cy="1017294"/>
            <a:chOff x="3742306" y="2945166"/>
            <a:chExt cx="2099921" cy="1017295"/>
          </a:xfrm>
        </p:grpSpPr>
        <p:sp>
          <p:nvSpPr>
            <p:cNvPr id="36" name="矩形 35"/>
            <p:cNvSpPr/>
            <p:nvPr/>
          </p:nvSpPr>
          <p:spPr>
            <a:xfrm flipV="1">
              <a:off x="3742306" y="2945166"/>
              <a:ext cx="2099921" cy="1017295"/>
            </a:xfrm>
            <a:prstGeom prst="rect">
              <a:avLst/>
            </a:prstGeom>
            <a:solidFill>
              <a:srgbClr val="42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830598" y="3543680"/>
              <a:ext cx="1923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sz="2000" b="1" dirty="0" smtClean="0">
                  <a:solidFill>
                    <a:srgbClr val="D2EF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页面遍历</a:t>
              </a:r>
              <a:endParaRPr lang="zh-CN" altLang="en-US" sz="2000" b="1" dirty="0">
                <a:solidFill>
                  <a:srgbClr val="D2EF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270418" y="3042093"/>
              <a:ext cx="1075605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en-US" altLang="zh-CN" sz="4000" dirty="0">
                  <a:solidFill>
                    <a:srgbClr val="D2EF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4000" dirty="0">
                <a:solidFill>
                  <a:srgbClr val="D2EF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152966" y="2945166"/>
            <a:ext cx="2099921" cy="1017294"/>
            <a:chOff x="6152961" y="2945166"/>
            <a:chExt cx="2099921" cy="1017295"/>
          </a:xfrm>
        </p:grpSpPr>
        <p:sp>
          <p:nvSpPr>
            <p:cNvPr id="40" name="矩形 39"/>
            <p:cNvSpPr/>
            <p:nvPr/>
          </p:nvSpPr>
          <p:spPr>
            <a:xfrm>
              <a:off x="6152961" y="2945166"/>
              <a:ext cx="2099921" cy="1017295"/>
            </a:xfrm>
            <a:prstGeom prst="rect">
              <a:avLst/>
            </a:prstGeom>
            <a:solidFill>
              <a:srgbClr val="42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246353" y="3543680"/>
              <a:ext cx="1923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sz="2000" b="1" dirty="0" smtClean="0">
                  <a:solidFill>
                    <a:srgbClr val="D2EF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网页爬取</a:t>
              </a:r>
              <a:endParaRPr lang="zh-CN" altLang="en-US" sz="2000" b="1" dirty="0">
                <a:solidFill>
                  <a:srgbClr val="D2EF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665116" y="3042093"/>
              <a:ext cx="1075605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en-US" altLang="zh-CN" sz="4000" dirty="0">
                  <a:solidFill>
                    <a:srgbClr val="D2EF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4000" dirty="0">
                <a:solidFill>
                  <a:srgbClr val="D2EF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563621" y="2945166"/>
            <a:ext cx="2099921" cy="1017294"/>
            <a:chOff x="8563615" y="2945166"/>
            <a:chExt cx="2099921" cy="1017295"/>
          </a:xfrm>
        </p:grpSpPr>
        <p:sp>
          <p:nvSpPr>
            <p:cNvPr id="44" name="矩形 43"/>
            <p:cNvSpPr/>
            <p:nvPr/>
          </p:nvSpPr>
          <p:spPr>
            <a:xfrm flipV="1">
              <a:off x="8563615" y="2945166"/>
              <a:ext cx="2099921" cy="1017295"/>
            </a:xfrm>
            <a:prstGeom prst="rect">
              <a:avLst/>
            </a:prstGeom>
            <a:solidFill>
              <a:srgbClr val="42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8651906" y="3543680"/>
              <a:ext cx="1923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sz="2000" b="1" dirty="0" smtClean="0">
                  <a:solidFill>
                    <a:srgbClr val="D2EF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网页爬取</a:t>
              </a:r>
              <a:endParaRPr lang="zh-CN" altLang="en-US" sz="2000" b="1" dirty="0">
                <a:solidFill>
                  <a:srgbClr val="D2EF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9087650" y="3042093"/>
              <a:ext cx="1075605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en-US" altLang="zh-CN" sz="4000" dirty="0">
                  <a:solidFill>
                    <a:srgbClr val="D2EF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4000" dirty="0">
                <a:solidFill>
                  <a:srgbClr val="D2EF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7" name="直接连接符 46"/>
          <p:cNvCxnSpPr/>
          <p:nvPr/>
        </p:nvCxnSpPr>
        <p:spPr>
          <a:xfrm flipV="1">
            <a:off x="320884" y="822844"/>
            <a:ext cx="11871116" cy="4118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原创设计师QQ598969553            _19"/>
          <p:cNvSpPr txBox="1"/>
          <p:nvPr/>
        </p:nvSpPr>
        <p:spPr>
          <a:xfrm>
            <a:off x="320884" y="176513"/>
            <a:ext cx="3579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42BAC8"/>
                </a:solidFill>
                <a:latin typeface="微软雅黑" pitchFamily="34" charset="-122"/>
                <a:ea typeface="微软雅黑" pitchFamily="34" charset="-122"/>
              </a:rPr>
              <a:t>小结</a:t>
            </a:r>
            <a:endParaRPr lang="zh-CN" altLang="en-US" sz="3600" b="1" dirty="0">
              <a:solidFill>
                <a:srgbClr val="42BAC8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8404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D447205E-B5AF-420F-9205-14CD5B2048A0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-1" y="6489703"/>
            <a:ext cx="12192001" cy="322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35" name="矩形 34"/>
          <p:cNvSpPr/>
          <p:nvPr/>
        </p:nvSpPr>
        <p:spPr>
          <a:xfrm>
            <a:off x="-1409" y="4387293"/>
            <a:ext cx="12192000" cy="2470707"/>
          </a:xfrm>
          <a:prstGeom prst="rect">
            <a:avLst/>
          </a:prstGeom>
          <a:solidFill>
            <a:srgbClr val="42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36" name="文本框 35"/>
          <p:cNvSpPr txBox="1"/>
          <p:nvPr/>
        </p:nvSpPr>
        <p:spPr>
          <a:xfrm>
            <a:off x="2119661" y="4839161"/>
            <a:ext cx="795902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4400" b="1" dirty="0" smtClean="0">
                <a:solidFill>
                  <a:srgbClr val="E5F5F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爬虫页面遍历策略的实现</a:t>
            </a:r>
            <a:endParaRPr lang="zh-CN" altLang="en-US" sz="4400" b="1" dirty="0">
              <a:solidFill>
                <a:srgbClr val="E5F5F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119663" y="5997379"/>
            <a:ext cx="795902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b="1" dirty="0" smtClean="0">
                <a:solidFill>
                  <a:srgbClr val="E5F5F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15300240005 </a:t>
            </a:r>
            <a:r>
              <a:rPr lang="zh-CN" altLang="en-US" sz="2800" b="1" dirty="0" smtClean="0">
                <a:solidFill>
                  <a:srgbClr val="E5F5F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陈辛楷</a:t>
            </a:r>
            <a:endParaRPr lang="zh-CN" altLang="en-US" sz="2800" b="1" dirty="0">
              <a:solidFill>
                <a:srgbClr val="E5F5F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973951" y="739218"/>
            <a:ext cx="10241279" cy="2387600"/>
          </a:xfrm>
        </p:spPr>
        <p:txBody>
          <a:bodyPr>
            <a:normAutofit/>
          </a:bodyPr>
          <a:lstStyle/>
          <a:p>
            <a:r>
              <a:rPr lang="en-US" altLang="zh-CN" sz="8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zh-CN" altLang="en-US" sz="8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4132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原创设计师QQ598969553            _1"/>
          <p:cNvSpPr/>
          <p:nvPr/>
        </p:nvSpPr>
        <p:spPr>
          <a:xfrm>
            <a:off x="0" y="994"/>
            <a:ext cx="3720973" cy="6856017"/>
          </a:xfrm>
          <a:prstGeom prst="rect">
            <a:avLst/>
          </a:prstGeom>
          <a:solidFill>
            <a:srgbClr val="42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28" name="原创设计师QQ598969553            _2"/>
          <p:cNvSpPr/>
          <p:nvPr/>
        </p:nvSpPr>
        <p:spPr>
          <a:xfrm>
            <a:off x="5788618" y="1573900"/>
            <a:ext cx="512660" cy="511237"/>
          </a:xfrm>
          <a:prstGeom prst="roundRect">
            <a:avLst/>
          </a:prstGeom>
          <a:solidFill>
            <a:srgbClr val="42BA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8" tIns="60915" rIns="121828" bIns="60915" anchor="ctr"/>
          <a:lstStyle/>
          <a:p>
            <a:pPr algn="ctr">
              <a:defRPr/>
            </a:pPr>
            <a:r>
              <a:rPr lang="en-US" altLang="zh-CN" sz="35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599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9" name="原创设计师QQ598969553            _3"/>
          <p:cNvGrpSpPr/>
          <p:nvPr/>
        </p:nvGrpSpPr>
        <p:grpSpPr>
          <a:xfrm>
            <a:off x="6669671" y="1573898"/>
            <a:ext cx="3740032" cy="511237"/>
            <a:chOff x="6339097" y="1573726"/>
            <a:chExt cx="3744416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rgbClr val="42BAC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6" tIns="60948" rIns="121896" bIns="60948" anchor="ctr"/>
            <a:lstStyle/>
            <a:p>
              <a:pPr algn="ctr">
                <a:defRPr/>
              </a:pPr>
              <a:endParaRPr lang="zh-CN" altLang="en-US" sz="35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503421" y="1613997"/>
              <a:ext cx="2653076" cy="430960"/>
            </a:xfrm>
            <a:prstGeom prst="rect">
              <a:avLst/>
            </a:prstGeom>
          </p:spPr>
          <p:txBody>
            <a:bodyPr wrap="square" lIns="121896" tIns="60948" rIns="121896" bIns="60948">
              <a:spAutoFit/>
            </a:bodyPr>
            <a:lstStyle/>
            <a:p>
              <a:pPr>
                <a:defRPr/>
              </a:pPr>
              <a:r>
                <a:rPr lang="zh-CN" altLang="en-US" sz="1999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概述</a:t>
              </a:r>
              <a:endParaRPr lang="zh-CN" altLang="zh-CN" sz="1999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原创设计师QQ598969553            _4"/>
          <p:cNvSpPr/>
          <p:nvPr/>
        </p:nvSpPr>
        <p:spPr>
          <a:xfrm>
            <a:off x="5788618" y="2409916"/>
            <a:ext cx="512660" cy="511237"/>
          </a:xfrm>
          <a:prstGeom prst="roundRect">
            <a:avLst/>
          </a:prstGeom>
          <a:solidFill>
            <a:srgbClr val="42BA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8" tIns="60915" rIns="121828" bIns="60915" anchor="ctr"/>
          <a:lstStyle/>
          <a:p>
            <a:pPr algn="ctr">
              <a:defRPr/>
            </a:pPr>
            <a:r>
              <a:rPr lang="en-US" altLang="zh-CN" sz="35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599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3" name="原创设计师QQ598969553            _5"/>
          <p:cNvGrpSpPr/>
          <p:nvPr/>
        </p:nvGrpSpPr>
        <p:grpSpPr>
          <a:xfrm>
            <a:off x="6645801" y="2409913"/>
            <a:ext cx="3740032" cy="511237"/>
            <a:chOff x="6315199" y="2410178"/>
            <a:chExt cx="3744416" cy="511504"/>
          </a:xfrm>
          <a:solidFill>
            <a:srgbClr val="42BAC8"/>
          </a:solidFill>
        </p:grpSpPr>
        <p:sp>
          <p:nvSpPr>
            <p:cNvPr id="34" name="圆角矩形 33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6" tIns="60948" rIns="121896" bIns="60948" anchor="ctr"/>
            <a:lstStyle/>
            <a:p>
              <a:pPr algn="ctr">
                <a:defRPr/>
              </a:pPr>
              <a:endParaRPr lang="zh-CN" altLang="en-US" sz="35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503420" y="2450449"/>
              <a:ext cx="3344627" cy="430960"/>
            </a:xfrm>
            <a:prstGeom prst="rect">
              <a:avLst/>
            </a:prstGeom>
            <a:grpFill/>
          </p:spPr>
          <p:txBody>
            <a:bodyPr wrap="square" lIns="121896" tIns="60948" rIns="121896" bIns="60948">
              <a:spAutoFit/>
            </a:bodyPr>
            <a:lstStyle/>
            <a:p>
              <a:pPr>
                <a:defRPr/>
              </a:pPr>
              <a:r>
                <a:rPr lang="zh-CN" altLang="en-US" sz="1999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设计</a:t>
              </a:r>
              <a:r>
                <a:rPr lang="zh-CN" altLang="en-US" sz="1999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思路：</a:t>
              </a:r>
              <a:r>
                <a:rPr lang="zh-CN" altLang="en-US" sz="1999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页面遍历策略</a:t>
              </a:r>
              <a:endParaRPr lang="zh-CN" altLang="zh-CN" sz="1999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原创设计师QQ598969553            _6"/>
          <p:cNvSpPr/>
          <p:nvPr/>
        </p:nvSpPr>
        <p:spPr>
          <a:xfrm>
            <a:off x="5788618" y="3295308"/>
            <a:ext cx="512660" cy="511237"/>
          </a:xfrm>
          <a:prstGeom prst="roundRect">
            <a:avLst/>
          </a:prstGeom>
          <a:solidFill>
            <a:srgbClr val="42BA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8" tIns="60915" rIns="121828" bIns="60915" anchor="ctr"/>
          <a:lstStyle/>
          <a:p>
            <a:pPr algn="ctr">
              <a:defRPr/>
            </a:pPr>
            <a:r>
              <a:rPr lang="en-US" altLang="zh-CN" sz="35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599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7" name="原创设计师QQ598969553            _7"/>
          <p:cNvGrpSpPr/>
          <p:nvPr/>
        </p:nvGrpSpPr>
        <p:grpSpPr>
          <a:xfrm>
            <a:off x="6669671" y="3295302"/>
            <a:ext cx="3740032" cy="511237"/>
            <a:chOff x="6339097" y="3296031"/>
            <a:chExt cx="3744416" cy="511504"/>
          </a:xfrm>
          <a:solidFill>
            <a:srgbClr val="42BAC8"/>
          </a:solidFill>
        </p:grpSpPr>
        <p:sp>
          <p:nvSpPr>
            <p:cNvPr id="38" name="圆角矩形 37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6" tIns="60948" rIns="121896" bIns="60948" anchor="ctr"/>
            <a:lstStyle/>
            <a:p>
              <a:pPr algn="ctr">
                <a:defRPr/>
              </a:pPr>
              <a:endParaRPr lang="zh-CN" altLang="en-US" sz="35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503421" y="3336302"/>
              <a:ext cx="3073839" cy="430960"/>
            </a:xfrm>
            <a:prstGeom prst="rect">
              <a:avLst/>
            </a:prstGeom>
            <a:grpFill/>
          </p:spPr>
          <p:txBody>
            <a:bodyPr wrap="square" lIns="121896" tIns="60948" rIns="121896" bIns="60948">
              <a:spAutoFit/>
            </a:bodyPr>
            <a:lstStyle/>
            <a:p>
              <a:pPr>
                <a:defRPr/>
              </a:pPr>
              <a:r>
                <a:rPr lang="zh-CN" altLang="en-US" sz="1999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设计</a:t>
              </a:r>
              <a:r>
                <a:rPr lang="zh-CN" altLang="en-US" sz="1999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思路：网页爬取</a:t>
              </a:r>
              <a:endParaRPr lang="zh-CN" altLang="zh-CN" sz="1999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原创设计师QQ598969553            _8"/>
          <p:cNvSpPr/>
          <p:nvPr/>
        </p:nvSpPr>
        <p:spPr>
          <a:xfrm>
            <a:off x="5788618" y="4179720"/>
            <a:ext cx="512660" cy="511237"/>
          </a:xfrm>
          <a:prstGeom prst="roundRect">
            <a:avLst/>
          </a:prstGeom>
          <a:solidFill>
            <a:srgbClr val="42BA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8" tIns="60915" rIns="121828" bIns="60915" anchor="ctr"/>
          <a:lstStyle/>
          <a:p>
            <a:pPr algn="ctr">
              <a:defRPr/>
            </a:pPr>
            <a:r>
              <a:rPr lang="en-US" altLang="zh-CN" sz="35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599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1" name="原创设计师QQ598969553            _9"/>
          <p:cNvGrpSpPr/>
          <p:nvPr/>
        </p:nvGrpSpPr>
        <p:grpSpPr>
          <a:xfrm>
            <a:off x="6669671" y="4179717"/>
            <a:ext cx="3740032" cy="511237"/>
            <a:chOff x="6339097" y="4180903"/>
            <a:chExt cx="3744416" cy="511504"/>
          </a:xfrm>
          <a:solidFill>
            <a:srgbClr val="42BAC8"/>
          </a:solidFill>
        </p:grpSpPr>
        <p:sp>
          <p:nvSpPr>
            <p:cNvPr id="42" name="圆角矩形 41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6" tIns="60948" rIns="121896" bIns="60948" anchor="ctr"/>
            <a:lstStyle/>
            <a:p>
              <a:pPr algn="ctr">
                <a:defRPr/>
              </a:pPr>
              <a:endParaRPr lang="zh-CN" altLang="en-US" sz="35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503421" y="4221174"/>
              <a:ext cx="2736305" cy="430960"/>
            </a:xfrm>
            <a:prstGeom prst="rect">
              <a:avLst/>
            </a:prstGeom>
            <a:grpFill/>
          </p:spPr>
          <p:txBody>
            <a:bodyPr wrap="square" lIns="121896" tIns="60948" rIns="121896" bIns="60948">
              <a:spAutoFit/>
            </a:bodyPr>
            <a:lstStyle/>
            <a:p>
              <a:pPr>
                <a:defRPr/>
              </a:pPr>
              <a:r>
                <a:rPr lang="zh-CN" altLang="en-US" sz="1999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具体实现</a:t>
              </a:r>
              <a:endParaRPr lang="zh-CN" altLang="zh-CN" sz="1999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原创设计师QQ598969553            _10"/>
          <p:cNvSpPr/>
          <p:nvPr/>
        </p:nvSpPr>
        <p:spPr>
          <a:xfrm>
            <a:off x="5788747" y="5055843"/>
            <a:ext cx="512660" cy="511237"/>
          </a:xfrm>
          <a:prstGeom prst="roundRect">
            <a:avLst/>
          </a:prstGeom>
          <a:solidFill>
            <a:srgbClr val="42BA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8" tIns="60915" rIns="121828" bIns="60915" anchor="ctr"/>
          <a:lstStyle/>
          <a:p>
            <a:pPr algn="ctr">
              <a:defRPr/>
            </a:pPr>
            <a:r>
              <a:rPr lang="en-US" altLang="zh-CN" sz="35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599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5" name="原创设计师QQ598969553            _11"/>
          <p:cNvGrpSpPr/>
          <p:nvPr/>
        </p:nvGrpSpPr>
        <p:grpSpPr>
          <a:xfrm>
            <a:off x="6669671" y="5055840"/>
            <a:ext cx="3740032" cy="511237"/>
            <a:chOff x="6339097" y="5057483"/>
            <a:chExt cx="3744416" cy="511504"/>
          </a:xfrm>
          <a:solidFill>
            <a:srgbClr val="42BAC8"/>
          </a:solidFill>
        </p:grpSpPr>
        <p:sp>
          <p:nvSpPr>
            <p:cNvPr id="46" name="圆角矩形 45"/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6" tIns="60948" rIns="121896" bIns="60948" anchor="ctr"/>
            <a:lstStyle/>
            <a:p>
              <a:pPr algn="ctr">
                <a:defRPr/>
              </a:pPr>
              <a:endParaRPr lang="zh-CN" altLang="en-US" sz="35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503421" y="5093107"/>
              <a:ext cx="2736174" cy="430960"/>
            </a:xfrm>
            <a:prstGeom prst="rect">
              <a:avLst/>
            </a:prstGeom>
            <a:grpFill/>
          </p:spPr>
          <p:txBody>
            <a:bodyPr wrap="square" lIns="121896" tIns="60948" rIns="121896" bIns="60948">
              <a:spAutoFit/>
            </a:bodyPr>
            <a:lstStyle/>
            <a:p>
              <a:pPr>
                <a:defRPr/>
              </a:pPr>
              <a:r>
                <a:rPr lang="zh-CN" altLang="en-US" sz="1999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小结</a:t>
              </a:r>
              <a:endParaRPr lang="zh-CN" altLang="zh-CN" sz="1999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原创设计师QQ598969553            _12"/>
          <p:cNvSpPr txBox="1"/>
          <p:nvPr/>
        </p:nvSpPr>
        <p:spPr>
          <a:xfrm>
            <a:off x="338359" y="2219404"/>
            <a:ext cx="2805024" cy="1353533"/>
          </a:xfrm>
          <a:prstGeom prst="rect">
            <a:avLst/>
          </a:prstGeom>
          <a:noFill/>
        </p:spPr>
        <p:txBody>
          <a:bodyPr wrap="square" lIns="121816" tIns="60907" rIns="121816" bIns="60907">
            <a:spAutoFit/>
          </a:bodyPr>
          <a:lstStyle/>
          <a:p>
            <a:pPr algn="r">
              <a:defRPr/>
            </a:pPr>
            <a:r>
              <a:rPr lang="zh-CN" altLang="en-US" sz="4797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4797" b="1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3199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3199" b="1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2761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 L -3.125E-6 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3.125E-6 2.59259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1 L -3.125E-6 -4.07407E-6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 L -3.125E-6 7.40741E-7 " pathEditMode="relative" rAng="0" ptsTypes="AA">
                                      <p:cBhvr>
                                        <p:cTn id="45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53" dur="7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400"/>
                            </p:stCondLst>
                            <p:childTnLst>
                              <p:par>
                                <p:cTn id="5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8" grpId="1" animBg="1"/>
      <p:bldP spid="28" grpId="2" animBg="1"/>
      <p:bldP spid="32" grpId="0" animBg="1"/>
      <p:bldP spid="32" grpId="1" animBg="1"/>
      <p:bldP spid="36" grpId="0" animBg="1"/>
      <p:bldP spid="36" grpId="1" animBg="1"/>
      <p:bldP spid="40" grpId="0" animBg="1"/>
      <p:bldP spid="40" grpId="1" animBg="1"/>
      <p:bldP spid="44" grpId="0" animBg="1"/>
      <p:bldP spid="44" grpId="1" animBg="1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292035" y="1993177"/>
            <a:ext cx="3443148" cy="3443148"/>
          </a:xfrm>
          <a:prstGeom prst="rect">
            <a:avLst/>
          </a:prstGeom>
          <a:solidFill>
            <a:srgbClr val="42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9" name="文本框 8"/>
          <p:cNvSpPr txBox="1"/>
          <p:nvPr/>
        </p:nvSpPr>
        <p:spPr>
          <a:xfrm>
            <a:off x="3937159" y="1875786"/>
            <a:ext cx="4152900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300" dirty="0" smtClean="0">
                <a:solidFill>
                  <a:schemeClr val="bg1"/>
                </a:solidFill>
                <a:effectLst>
                  <a:outerShdw blurRad="50800" algn="ctr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01</a:t>
            </a:r>
            <a:endParaRPr lang="zh-CN" altLang="en-US" sz="23300" dirty="0">
              <a:solidFill>
                <a:schemeClr val="bg1"/>
              </a:solidFill>
              <a:effectLst>
                <a:outerShdw blurRad="50800" algn="ctr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994751"/>
            <a:ext cx="12192000" cy="1440000"/>
          </a:xfrm>
          <a:prstGeom prst="rect">
            <a:avLst/>
          </a:prstGeom>
          <a:solidFill>
            <a:srgbClr val="42BAC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7" name="文本框 6"/>
          <p:cNvSpPr txBox="1"/>
          <p:nvPr/>
        </p:nvSpPr>
        <p:spPr>
          <a:xfrm>
            <a:off x="2568606" y="3336186"/>
            <a:ext cx="705478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4800" b="1" dirty="0" smtClean="0">
                <a:solidFill>
                  <a:srgbClr val="0818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概述</a:t>
            </a:r>
            <a:endParaRPr lang="zh-CN" altLang="en-US" sz="4800" b="1" dirty="0">
              <a:solidFill>
                <a:srgbClr val="0818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74904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7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" accel="100000" fill="hold">
                                          <p:stCondLst>
                                            <p:cond delay="2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1068" y="2329477"/>
            <a:ext cx="10270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b="1" dirty="0">
                <a:solidFill>
                  <a:srgbClr val="42BAC8"/>
                </a:solidFill>
                <a:latin typeface="微软雅黑" pitchFamily="34" charset="-122"/>
                <a:ea typeface="微软雅黑" pitchFamily="34" charset="-122"/>
              </a:rPr>
              <a:t>编程语言：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799" b="1" dirty="0">
                <a:solidFill>
                  <a:srgbClr val="42BAC8"/>
                </a:solidFill>
                <a:latin typeface="微软雅黑" pitchFamily="34" charset="-122"/>
                <a:ea typeface="微软雅黑" pitchFamily="34" charset="-122"/>
              </a:rPr>
              <a:t>运行环境：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2.7.13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799" b="1" dirty="0">
                <a:solidFill>
                  <a:srgbClr val="42BAC8"/>
                </a:solidFill>
                <a:latin typeface="微软雅黑" pitchFamily="34" charset="-122"/>
                <a:ea typeface="微软雅黑" pitchFamily="34" charset="-122"/>
              </a:rPr>
              <a:t>集成开发环境</a:t>
            </a:r>
            <a:r>
              <a:rPr lang="zh-CN" altLang="en-US" sz="2799" b="1" dirty="0" smtClean="0">
                <a:solidFill>
                  <a:srgbClr val="42BAC8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Community Edition 2016.3.2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V="1">
            <a:off x="320884" y="822844"/>
            <a:ext cx="11871116" cy="4118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原创设计师QQ598969553            _19"/>
          <p:cNvSpPr txBox="1"/>
          <p:nvPr/>
        </p:nvSpPr>
        <p:spPr>
          <a:xfrm>
            <a:off x="320884" y="176513"/>
            <a:ext cx="3579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42BAC8"/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endParaRPr lang="zh-CN" altLang="en-US" sz="3600" b="1" dirty="0">
              <a:solidFill>
                <a:srgbClr val="42BAC8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2630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1068" y="2329477"/>
            <a:ext cx="1027074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42BAC8"/>
                </a:solidFill>
                <a:latin typeface="微软雅黑" pitchFamily="34" charset="-122"/>
                <a:ea typeface="微软雅黑" pitchFamily="34" charset="-122"/>
              </a:rPr>
              <a:t>两个问题：</a:t>
            </a:r>
            <a:endParaRPr lang="en-US" altLang="zh-CN" sz="3200" b="1" dirty="0" smtClean="0">
              <a:solidFill>
                <a:srgbClr val="42BAC8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如何实现宽度优先和深度优先？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如何爬取网页？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V="1">
            <a:off x="320884" y="822844"/>
            <a:ext cx="11871116" cy="4118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原创设计师QQ598969553            _19"/>
          <p:cNvSpPr txBox="1"/>
          <p:nvPr/>
        </p:nvSpPr>
        <p:spPr>
          <a:xfrm>
            <a:off x="320884" y="176513"/>
            <a:ext cx="4396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42BAC8"/>
                </a:solidFill>
                <a:latin typeface="微软雅黑" pitchFamily="34" charset="-122"/>
                <a:ea typeface="微软雅黑" pitchFamily="34" charset="-122"/>
              </a:rPr>
              <a:t>页面遍历策略实现</a:t>
            </a:r>
            <a:endParaRPr lang="zh-CN" altLang="en-US" sz="3600" b="1" dirty="0">
              <a:solidFill>
                <a:srgbClr val="42BAC8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8520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292035" y="1993177"/>
            <a:ext cx="3443148" cy="3443148"/>
          </a:xfrm>
          <a:prstGeom prst="rect">
            <a:avLst/>
          </a:prstGeom>
          <a:solidFill>
            <a:srgbClr val="42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9" name="文本框 8"/>
          <p:cNvSpPr txBox="1"/>
          <p:nvPr/>
        </p:nvSpPr>
        <p:spPr>
          <a:xfrm>
            <a:off x="3937159" y="1875786"/>
            <a:ext cx="4152900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300" dirty="0" smtClean="0">
                <a:solidFill>
                  <a:schemeClr val="bg1"/>
                </a:solidFill>
                <a:effectLst>
                  <a:outerShdw blurRad="50800" algn="ctr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02</a:t>
            </a:r>
            <a:endParaRPr lang="zh-CN" altLang="en-US" sz="23300" dirty="0">
              <a:solidFill>
                <a:schemeClr val="bg1"/>
              </a:solidFill>
              <a:effectLst>
                <a:outerShdw blurRad="50800" algn="ctr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994751"/>
            <a:ext cx="12192000" cy="1440000"/>
          </a:xfrm>
          <a:prstGeom prst="rect">
            <a:avLst/>
          </a:prstGeom>
          <a:solidFill>
            <a:srgbClr val="42BAC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7" name="文本框 6"/>
          <p:cNvSpPr txBox="1"/>
          <p:nvPr/>
        </p:nvSpPr>
        <p:spPr>
          <a:xfrm>
            <a:off x="2568606" y="3336186"/>
            <a:ext cx="705478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4800" b="1" dirty="0" smtClean="0">
                <a:solidFill>
                  <a:srgbClr val="0818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设计思路</a:t>
            </a:r>
            <a:endParaRPr lang="zh-CN" altLang="en-US" sz="4800" b="1" dirty="0">
              <a:solidFill>
                <a:srgbClr val="0818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55107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7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" accel="100000" fill="hold">
                                          <p:stCondLst>
                                            <p:cond delay="2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320884" y="822844"/>
            <a:ext cx="11871116" cy="4118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原创设计师QQ598969553            _19"/>
          <p:cNvSpPr txBox="1"/>
          <p:nvPr/>
        </p:nvSpPr>
        <p:spPr>
          <a:xfrm>
            <a:off x="0" y="176513"/>
            <a:ext cx="3579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42BAC8"/>
                </a:solidFill>
                <a:latin typeface="微软雅黑" pitchFamily="34" charset="-122"/>
                <a:ea typeface="微软雅黑" pitchFamily="34" charset="-122"/>
              </a:rPr>
              <a:t>页面遍历策略</a:t>
            </a:r>
            <a:endParaRPr lang="zh-CN" altLang="en-US" sz="3600" b="1" dirty="0">
              <a:solidFill>
                <a:srgbClr val="42BAC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87987" y="2416628"/>
            <a:ext cx="79187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宽度优先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深度优先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97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0894" y="1438173"/>
            <a:ext cx="1017568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宽度优先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/>
              <a:t>网络爬虫先</a:t>
            </a:r>
            <a:r>
              <a:rPr lang="zh-CN" altLang="en-US" sz="2000" dirty="0"/>
              <a:t>抓取起始页中的所有网页，</a:t>
            </a:r>
            <a:r>
              <a:rPr lang="zh-CN" altLang="en-US" sz="2000" dirty="0" smtClean="0"/>
              <a:t>然后再选择</a:t>
            </a:r>
            <a:r>
              <a:rPr lang="zh-CN" altLang="en-US" sz="2000" dirty="0"/>
              <a:t>其中的一</a:t>
            </a:r>
            <a:r>
              <a:rPr lang="zh-CN" altLang="en-US" sz="2000" dirty="0" smtClean="0"/>
              <a:t>个网页</a:t>
            </a:r>
            <a:r>
              <a:rPr lang="zh-CN" altLang="en-US" sz="2000" dirty="0"/>
              <a:t>链</a:t>
            </a:r>
            <a:r>
              <a:rPr lang="zh-CN" altLang="en-US" sz="2000" dirty="0" smtClean="0"/>
              <a:t>接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继续抓取</a:t>
            </a:r>
            <a:r>
              <a:rPr lang="zh-CN" altLang="en-US" sz="2000" dirty="0" smtClean="0"/>
              <a:t>在此网页链接</a:t>
            </a:r>
            <a:r>
              <a:rPr lang="zh-CN" altLang="en-US" sz="2000" dirty="0" smtClean="0"/>
              <a:t>中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所有网页。</a:t>
            </a:r>
            <a:r>
              <a:rPr lang="zh-CN" altLang="en-US" sz="3200" dirty="0" smtClean="0"/>
              <a:t> </a:t>
            </a: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http://images2015.cnblogs.com/blog/997599/201706/997599-20170629013129274-1591019812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4" t="3483" r="11840" b="5498"/>
          <a:stretch/>
        </p:blipFill>
        <p:spPr bwMode="auto">
          <a:xfrm>
            <a:off x="1789611" y="3623387"/>
            <a:ext cx="3193325" cy="25262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5811412" y="4074703"/>
            <a:ext cx="457200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遍历顺序：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A-B-C-D-E-F-G-H-I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实现方式：队列（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20884" y="822844"/>
            <a:ext cx="11871116" cy="4118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原创设计师QQ598969553            _19"/>
          <p:cNvSpPr txBox="1"/>
          <p:nvPr/>
        </p:nvSpPr>
        <p:spPr>
          <a:xfrm>
            <a:off x="0" y="176513"/>
            <a:ext cx="3579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42BAC8"/>
                </a:solidFill>
                <a:latin typeface="微软雅黑" pitchFamily="34" charset="-122"/>
                <a:ea typeface="微软雅黑" pitchFamily="34" charset="-122"/>
              </a:rPr>
              <a:t>页面遍历策略</a:t>
            </a:r>
            <a:endParaRPr lang="zh-CN" altLang="en-US" sz="3600" b="1" dirty="0">
              <a:solidFill>
                <a:srgbClr val="42BAC8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7596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8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0893" y="1438172"/>
            <a:ext cx="1008014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度优先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</a:t>
            </a: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对于某个网页，先选择其中一个链接进行抓取，重复此过程，直到当前网页没有子链接，返回上一级。</a:t>
            </a: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20884" y="822844"/>
            <a:ext cx="11871116" cy="4118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原创设计师QQ598969553            _19"/>
          <p:cNvSpPr txBox="1"/>
          <p:nvPr/>
        </p:nvSpPr>
        <p:spPr>
          <a:xfrm>
            <a:off x="0" y="176513"/>
            <a:ext cx="3579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42BAC8"/>
                </a:solidFill>
                <a:latin typeface="微软雅黑" pitchFamily="34" charset="-122"/>
                <a:ea typeface="微软雅黑" pitchFamily="34" charset="-122"/>
              </a:rPr>
              <a:t>页面遍历策略</a:t>
            </a:r>
            <a:endParaRPr lang="zh-CN" altLang="en-US" sz="3600" b="1" dirty="0">
              <a:solidFill>
                <a:srgbClr val="42BAC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http://images2015.cnblogs.com/blog/997599/201706/997599-20170629013129274-1591019812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4" t="3483" r="11840" b="5498"/>
          <a:stretch/>
        </p:blipFill>
        <p:spPr bwMode="auto">
          <a:xfrm>
            <a:off x="1789611" y="3623387"/>
            <a:ext cx="3193325" cy="25262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5811412" y="4074703"/>
            <a:ext cx="457200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遍历顺序：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A-B-D-E-I-C-F-G-H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实现方式：栈（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6990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503</Words>
  <Application>Microsoft Office PowerPoint</Application>
  <PresentationFormat>宽屏</PresentationFormat>
  <Paragraphs>118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 Unicode MS</vt:lpstr>
      <vt:lpstr>微软雅黑</vt:lpstr>
      <vt:lpstr>等线</vt:lpstr>
      <vt:lpstr>等线 Light</vt:lpstr>
      <vt:lpstr>Arial</vt:lpstr>
      <vt:lpstr>Impact</vt:lpstr>
      <vt:lpstr>Times New Roman</vt:lpstr>
      <vt:lpstr>Office 主题​​</vt:lpstr>
      <vt:lpstr>爬虫页面遍历策略的实现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THANKS！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爬虫页面遍历策略的实现</dc:title>
  <dc:creator>xinkai chen</dc:creator>
  <cp:lastModifiedBy>xinkai chen</cp:lastModifiedBy>
  <cp:revision>84</cp:revision>
  <dcterms:created xsi:type="dcterms:W3CDTF">2017-12-17T14:57:03Z</dcterms:created>
  <dcterms:modified xsi:type="dcterms:W3CDTF">2017-12-18T02:35:02Z</dcterms:modified>
</cp:coreProperties>
</file>